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13"/>
  </p:notesMasterIdLst>
  <p:handoutMasterIdLst>
    <p:handoutMasterId r:id="rId114"/>
  </p:handoutMasterIdLst>
  <p:sldIdLst>
    <p:sldId id="256" r:id="rId2"/>
    <p:sldId id="1021" r:id="rId3"/>
    <p:sldId id="1080" r:id="rId4"/>
    <p:sldId id="1081" r:id="rId5"/>
    <p:sldId id="1022" r:id="rId6"/>
    <p:sldId id="1023" r:id="rId7"/>
    <p:sldId id="1024" r:id="rId8"/>
    <p:sldId id="1025" r:id="rId9"/>
    <p:sldId id="1026" r:id="rId10"/>
    <p:sldId id="1027" r:id="rId11"/>
    <p:sldId id="1028" r:id="rId12"/>
    <p:sldId id="1029" r:id="rId13"/>
    <p:sldId id="1030" r:id="rId14"/>
    <p:sldId id="552" r:id="rId15"/>
    <p:sldId id="1031" r:id="rId16"/>
    <p:sldId id="551" r:id="rId17"/>
    <p:sldId id="553" r:id="rId18"/>
    <p:sldId id="554" r:id="rId19"/>
    <p:sldId id="970" r:id="rId20"/>
    <p:sldId id="971" r:id="rId21"/>
    <p:sldId id="559" r:id="rId22"/>
    <p:sldId id="990" r:id="rId23"/>
    <p:sldId id="1032" r:id="rId24"/>
    <p:sldId id="973" r:id="rId25"/>
    <p:sldId id="1005" r:id="rId26"/>
    <p:sldId id="656" r:id="rId27"/>
    <p:sldId id="563" r:id="rId28"/>
    <p:sldId id="564" r:id="rId29"/>
    <p:sldId id="565" r:id="rId30"/>
    <p:sldId id="566" r:id="rId31"/>
    <p:sldId id="651" r:id="rId32"/>
    <p:sldId id="978" r:id="rId33"/>
    <p:sldId id="880" r:id="rId34"/>
    <p:sldId id="652" r:id="rId35"/>
    <p:sldId id="1033" r:id="rId36"/>
    <p:sldId id="1034" r:id="rId37"/>
    <p:sldId id="1078" r:id="rId38"/>
    <p:sldId id="1079" r:id="rId39"/>
    <p:sldId id="982" r:id="rId40"/>
    <p:sldId id="983" r:id="rId41"/>
    <p:sldId id="567" r:id="rId42"/>
    <p:sldId id="1035" r:id="rId43"/>
    <p:sldId id="1036" r:id="rId44"/>
    <p:sldId id="573" r:id="rId45"/>
    <p:sldId id="574" r:id="rId46"/>
    <p:sldId id="575" r:id="rId47"/>
    <p:sldId id="576" r:id="rId48"/>
    <p:sldId id="578" r:id="rId49"/>
    <p:sldId id="1037" r:id="rId50"/>
    <p:sldId id="580" r:id="rId51"/>
    <p:sldId id="581" r:id="rId52"/>
    <p:sldId id="583" r:id="rId53"/>
    <p:sldId id="584" r:id="rId54"/>
    <p:sldId id="585" r:id="rId55"/>
    <p:sldId id="588" r:id="rId56"/>
    <p:sldId id="589" r:id="rId57"/>
    <p:sldId id="591" r:id="rId58"/>
    <p:sldId id="586" r:id="rId59"/>
    <p:sldId id="587" r:id="rId60"/>
    <p:sldId id="959" r:id="rId61"/>
    <p:sldId id="1089" r:id="rId62"/>
    <p:sldId id="962" r:id="rId63"/>
    <p:sldId id="963" r:id="rId64"/>
    <p:sldId id="1090" r:id="rId65"/>
    <p:sldId id="603" r:id="rId66"/>
    <p:sldId id="453" r:id="rId67"/>
    <p:sldId id="893" r:id="rId68"/>
    <p:sldId id="1039" r:id="rId69"/>
    <p:sldId id="1040" r:id="rId70"/>
    <p:sldId id="1041" r:id="rId71"/>
    <p:sldId id="1042" r:id="rId72"/>
    <p:sldId id="1043" r:id="rId73"/>
    <p:sldId id="1044" r:id="rId74"/>
    <p:sldId id="1045" r:id="rId75"/>
    <p:sldId id="1046" r:id="rId76"/>
    <p:sldId id="1085" r:id="rId77"/>
    <p:sldId id="1047" r:id="rId78"/>
    <p:sldId id="1048" r:id="rId79"/>
    <p:sldId id="1049" r:id="rId80"/>
    <p:sldId id="1050" r:id="rId81"/>
    <p:sldId id="1051" r:id="rId82"/>
    <p:sldId id="1052" r:id="rId83"/>
    <p:sldId id="1053" r:id="rId84"/>
    <p:sldId id="1054" r:id="rId85"/>
    <p:sldId id="1086" r:id="rId86"/>
    <p:sldId id="1087" r:id="rId87"/>
    <p:sldId id="1077" r:id="rId88"/>
    <p:sldId id="1082" r:id="rId89"/>
    <p:sldId id="1083" r:id="rId90"/>
    <p:sldId id="1055" r:id="rId91"/>
    <p:sldId id="1056" r:id="rId92"/>
    <p:sldId id="1057" r:id="rId93"/>
    <p:sldId id="1058" r:id="rId94"/>
    <p:sldId id="1059" r:id="rId95"/>
    <p:sldId id="1060" r:id="rId96"/>
    <p:sldId id="1093" r:id="rId97"/>
    <p:sldId id="1091" r:id="rId98"/>
    <p:sldId id="1092" r:id="rId99"/>
    <p:sldId id="1062" r:id="rId100"/>
    <p:sldId id="1094" r:id="rId101"/>
    <p:sldId id="1096" r:id="rId102"/>
    <p:sldId id="1095" r:id="rId103"/>
    <p:sldId id="1084" r:id="rId104"/>
    <p:sldId id="1088" r:id="rId105"/>
    <p:sldId id="1070" r:id="rId106"/>
    <p:sldId id="1071" r:id="rId107"/>
    <p:sldId id="1072" r:id="rId108"/>
    <p:sldId id="1073" r:id="rId109"/>
    <p:sldId id="1074" r:id="rId110"/>
    <p:sldId id="1075" r:id="rId111"/>
    <p:sldId id="1076" r:id="rId112"/>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521415D9-36F7-43E2-AB2F-B90AF26B5E84}">
      <p14:sectionLst xmlns:p14="http://schemas.microsoft.com/office/powerpoint/2010/main">
        <p14:section name="前言" id="{AFE3A98B-4A86-4D59-A9CD-CEE97E0D82B6}">
          <p14:sldIdLst>
            <p14:sldId id="256"/>
            <p14:sldId id="1021"/>
            <p14:sldId id="1080"/>
            <p14:sldId id="1081"/>
            <p14:sldId id="1022"/>
            <p14:sldId id="1023"/>
            <p14:sldId id="1024"/>
            <p14:sldId id="1025"/>
            <p14:sldId id="1026"/>
            <p14:sldId id="1027"/>
            <p14:sldId id="1028"/>
            <p14:sldId id="1029"/>
            <p14:sldId id="1030"/>
          </p14:sldIdLst>
        </p14:section>
        <p14:section name="集報-資格審" id="{C7497E56-A522-4426-9FBC-F3B603E9771B}">
          <p14:sldIdLst>
            <p14:sldId id="552"/>
            <p14:sldId id="1031"/>
            <p14:sldId id="551"/>
            <p14:sldId id="553"/>
            <p14:sldId id="554"/>
            <p14:sldId id="970"/>
            <p14:sldId id="971"/>
            <p14:sldId id="559"/>
            <p14:sldId id="990"/>
            <p14:sldId id="1032"/>
            <p14:sldId id="973"/>
            <p14:sldId id="1005"/>
            <p14:sldId id="656"/>
            <p14:sldId id="563"/>
            <p14:sldId id="564"/>
            <p14:sldId id="565"/>
            <p14:sldId id="566"/>
            <p14:sldId id="651"/>
            <p14:sldId id="978"/>
            <p14:sldId id="880"/>
            <p14:sldId id="652"/>
          </p14:sldIdLst>
        </p14:section>
        <p14:section name="在校學業成績及資格查詢" id="{BF1B9BFD-340C-4391-99D9-6D43B3810E6B}">
          <p14:sldIdLst>
            <p14:sldId id="1033"/>
            <p14:sldId id="1034"/>
            <p14:sldId id="1078"/>
            <p14:sldId id="1079"/>
            <p14:sldId id="982"/>
            <p14:sldId id="983"/>
            <p14:sldId id="567"/>
          </p14:sldIdLst>
        </p14:section>
        <p14:section name="集報-一階" id="{C06DA8E9-965A-486F-9DAB-E8946105ACBA}">
          <p14:sldIdLst>
            <p14:sldId id="1035"/>
            <p14:sldId id="1036"/>
            <p14:sldId id="573"/>
            <p14:sldId id="574"/>
            <p14:sldId id="575"/>
            <p14:sldId id="576"/>
            <p14:sldId id="578"/>
            <p14:sldId id="1037"/>
            <p14:sldId id="580"/>
            <p14:sldId id="581"/>
            <p14:sldId id="583"/>
            <p14:sldId id="584"/>
            <p14:sldId id="585"/>
            <p14:sldId id="588"/>
            <p14:sldId id="589"/>
            <p14:sldId id="591"/>
            <p14:sldId id="586"/>
            <p14:sldId id="587"/>
          </p14:sldIdLst>
        </p14:section>
        <p14:section name="集報-二階" id="{3373F71F-8851-4C21-9F00-71B5F2B9CB6B}">
          <p14:sldIdLst>
            <p14:sldId id="959"/>
            <p14:sldId id="1089"/>
            <p14:sldId id="962"/>
            <p14:sldId id="963"/>
            <p14:sldId id="1090"/>
          </p14:sldIdLst>
        </p14:section>
        <p14:section name="集報其他查詢" id="{50600A4E-D90A-480F-895E-ED9DB81A6A2B}">
          <p14:sldIdLst>
            <p14:sldId id="603"/>
          </p14:sldIdLst>
        </p14:section>
        <p14:section name="個別報名" id="{9E39426B-4B22-4738-B725-36338BFD60B8}">
          <p14:sldIdLst>
            <p14:sldId id="453"/>
          </p14:sldIdLst>
        </p14:section>
        <p14:section name="資格審查" id="{ECFB310C-D64D-472C-B494-7ACD97844284}">
          <p14:sldIdLst>
            <p14:sldId id="893"/>
            <p14:sldId id="1039"/>
            <p14:sldId id="1040"/>
            <p14:sldId id="1041"/>
            <p14:sldId id="1042"/>
            <p14:sldId id="1043"/>
            <p14:sldId id="1044"/>
            <p14:sldId id="1045"/>
            <p14:sldId id="1046"/>
          </p14:sldIdLst>
        </p14:section>
        <p14:section name="一階個報" id="{095AB24F-B622-41C2-81C2-B5C4015884B3}">
          <p14:sldIdLst>
            <p14:sldId id="1085"/>
            <p14:sldId id="1047"/>
            <p14:sldId id="1048"/>
            <p14:sldId id="1049"/>
            <p14:sldId id="1050"/>
            <p14:sldId id="1051"/>
            <p14:sldId id="1052"/>
            <p14:sldId id="1053"/>
            <p14:sldId id="1054"/>
          </p14:sldIdLst>
        </p14:section>
        <p14:section name="二階報名(備審上傳)" id="{5F27F023-9CDC-45BF-9D24-4C3B282FEEC4}">
          <p14:sldIdLst>
            <p14:sldId id="1086"/>
            <p14:sldId id="1087"/>
            <p14:sldId id="1077"/>
            <p14:sldId id="1082"/>
            <p14:sldId id="1083"/>
            <p14:sldId id="1055"/>
            <p14:sldId id="1056"/>
            <p14:sldId id="1057"/>
            <p14:sldId id="1058"/>
            <p14:sldId id="1059"/>
            <p14:sldId id="1060"/>
            <p14:sldId id="1093"/>
            <p14:sldId id="1091"/>
            <p14:sldId id="1092"/>
            <p14:sldId id="1062"/>
            <p14:sldId id="1094"/>
            <p14:sldId id="1096"/>
            <p14:sldId id="1095"/>
            <p14:sldId id="1084"/>
          </p14:sldIdLst>
        </p14:section>
        <p14:section name="就讀志願序" id="{ED25A079-1934-462C-AA74-B3CBBC4AC964}">
          <p14:sldIdLst>
            <p14:sldId id="1088"/>
            <p14:sldId id="1070"/>
            <p14:sldId id="1071"/>
            <p14:sldId id="1072"/>
            <p14:sldId id="1073"/>
            <p14:sldId id="1074"/>
            <p14:sldId id="1075"/>
            <p14:sldId id="1076"/>
          </p14:sldIdLst>
        </p14:section>
      </p14:sectionLst>
    </p:ext>
    <p:ext uri="{EFAFB233-063F-42B5-8137-9DF3F51BA10A}">
      <p15:sldGuideLst xmlns:p15="http://schemas.microsoft.com/office/powerpoint/2012/main" xmlns="">
        <p15:guide id="1" orient="horz" pos="482" userDrawn="1">
          <p15:clr>
            <a:srgbClr val="A4A3A4"/>
          </p15:clr>
        </p15:guide>
        <p15:guide id="2" pos="22" userDrawn="1">
          <p15:clr>
            <a:srgbClr val="A4A3A4"/>
          </p15:clr>
        </p15:guide>
        <p15:guide id="3" orient="horz" pos="1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CC0000"/>
    <a:srgbClr val="000000"/>
    <a:srgbClr val="3333FF"/>
    <a:srgbClr val="C69E23"/>
    <a:srgbClr val="CCFFCC"/>
    <a:srgbClr val="F6F5F5"/>
    <a:srgbClr val="F2F2F2"/>
    <a:srgbClr val="FF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7327" autoAdjust="0"/>
  </p:normalViewPr>
  <p:slideViewPr>
    <p:cSldViewPr>
      <p:cViewPr>
        <p:scale>
          <a:sx n="120" d="100"/>
          <a:sy n="120" d="100"/>
        </p:scale>
        <p:origin x="-720" y="-72"/>
      </p:cViewPr>
      <p:guideLst>
        <p:guide orient="horz" pos="482"/>
        <p:guide orient="horz" pos="164"/>
        <p:guide pos="22"/>
      </p:guideLst>
    </p:cSldViewPr>
  </p:slideViewPr>
  <p:outlineViewPr>
    <p:cViewPr>
      <p:scale>
        <a:sx n="33" d="100"/>
        <a:sy n="33" d="100"/>
      </p:scale>
      <p:origin x="0" y="42270"/>
    </p:cViewPr>
  </p:outlineViewPr>
  <p:notesTextViewPr>
    <p:cViewPr>
      <p:scale>
        <a:sx n="100" d="100"/>
        <a:sy n="100" d="100"/>
      </p:scale>
      <p:origin x="0" y="0"/>
    </p:cViewPr>
  </p:notesTextViewPr>
  <p:sorterViewPr>
    <p:cViewPr varScale="1">
      <p:scale>
        <a:sx n="1" d="1"/>
        <a:sy n="1" d="1"/>
      </p:scale>
      <p:origin x="0" y="-279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6400" cy="496888"/>
          </a:xfrm>
          <a:prstGeom prst="rect">
            <a:avLst/>
          </a:prstGeom>
        </p:spPr>
        <p:txBody>
          <a:bodyPr vert="horz" lIns="88112" tIns="44057" rIns="88112" bIns="44057" rtlCol="0"/>
          <a:lstStyle>
            <a:lvl1pPr algn="l">
              <a:defRPr sz="1200">
                <a:latin typeface="Arial" pitchFamily="34"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93" y="2"/>
            <a:ext cx="2946400" cy="496888"/>
          </a:xfrm>
          <a:prstGeom prst="rect">
            <a:avLst/>
          </a:prstGeom>
        </p:spPr>
        <p:txBody>
          <a:bodyPr vert="horz" lIns="88112" tIns="44057" rIns="88112" bIns="44057" rtlCol="0"/>
          <a:lstStyle>
            <a:lvl1pPr algn="r">
              <a:defRPr sz="1200" smtClean="0">
                <a:latin typeface="Arial" pitchFamily="34" charset="0"/>
                <a:ea typeface="新細明體" pitchFamily="18" charset="-120"/>
              </a:defRPr>
            </a:lvl1pPr>
          </a:lstStyle>
          <a:p>
            <a:pPr>
              <a:defRPr/>
            </a:pPr>
            <a:fld id="{82F42B0E-6731-40CC-AE61-2C49D698463D}" type="datetimeFigureOut">
              <a:rPr lang="zh-TW" altLang="en-US"/>
              <a:pPr>
                <a:defRPr/>
              </a:pPr>
              <a:t>2018/5/30</a:t>
            </a:fld>
            <a:endParaRPr lang="zh-TW" altLang="en-US"/>
          </a:p>
        </p:txBody>
      </p:sp>
      <p:sp>
        <p:nvSpPr>
          <p:cNvPr id="4" name="頁尾版面配置區 3"/>
          <p:cNvSpPr>
            <a:spLocks noGrp="1"/>
          </p:cNvSpPr>
          <p:nvPr>
            <p:ph type="ftr" sz="quarter" idx="2"/>
          </p:nvPr>
        </p:nvSpPr>
        <p:spPr>
          <a:xfrm>
            <a:off x="0" y="9428168"/>
            <a:ext cx="2946400" cy="496887"/>
          </a:xfrm>
          <a:prstGeom prst="rect">
            <a:avLst/>
          </a:prstGeom>
        </p:spPr>
        <p:txBody>
          <a:bodyPr vert="horz" lIns="88112" tIns="44057" rIns="88112" bIns="44057" rtlCol="0" anchor="b"/>
          <a:lstStyle>
            <a:lvl1pPr algn="l">
              <a:defRPr sz="1200">
                <a:latin typeface="Arial" pitchFamily="34"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93" y="9428168"/>
            <a:ext cx="2946400" cy="496887"/>
          </a:xfrm>
          <a:prstGeom prst="rect">
            <a:avLst/>
          </a:prstGeom>
        </p:spPr>
        <p:txBody>
          <a:bodyPr vert="horz" lIns="88112" tIns="44057" rIns="88112" bIns="44057" rtlCol="0" anchor="b"/>
          <a:lstStyle>
            <a:lvl1pPr algn="r">
              <a:defRPr sz="1200" smtClean="0">
                <a:latin typeface="Arial" pitchFamily="34" charset="0"/>
                <a:ea typeface="新細明體" pitchFamily="18" charset="-120"/>
              </a:defRPr>
            </a:lvl1pPr>
          </a:lstStyle>
          <a:p>
            <a:pPr>
              <a:defRPr/>
            </a:pPr>
            <a:fld id="{990D98B1-086F-461A-8D4C-0C0CC8AA3075}" type="slidenum">
              <a:rPr lang="zh-TW" altLang="en-US"/>
              <a:pPr>
                <a:defRPr/>
              </a:pPr>
              <a:t>‹#›</a:t>
            </a:fld>
            <a:endParaRPr lang="zh-TW" altLang="en-US"/>
          </a:p>
        </p:txBody>
      </p:sp>
    </p:spTree>
    <p:extLst>
      <p:ext uri="{BB962C8B-B14F-4D97-AF65-F5344CB8AC3E}">
        <p14:creationId xmlns:p14="http://schemas.microsoft.com/office/powerpoint/2010/main" val="680876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6400" cy="496888"/>
          </a:xfrm>
          <a:prstGeom prst="rect">
            <a:avLst/>
          </a:prstGeom>
        </p:spPr>
        <p:txBody>
          <a:bodyPr vert="horz" lIns="88112" tIns="44057" rIns="88112" bIns="44057" rtlCol="0"/>
          <a:lstStyle>
            <a:lvl1pPr algn="l">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3849693" y="2"/>
            <a:ext cx="2946400" cy="496888"/>
          </a:xfrm>
          <a:prstGeom prst="rect">
            <a:avLst/>
          </a:prstGeom>
        </p:spPr>
        <p:txBody>
          <a:bodyPr vert="horz" lIns="88112" tIns="44057" rIns="88112" bIns="44057" rtlCol="0"/>
          <a:lstStyle>
            <a:lvl1pPr algn="r">
              <a:defRPr sz="1200">
                <a:latin typeface="Arial" charset="0"/>
                <a:ea typeface="新細明體" charset="-120"/>
              </a:defRPr>
            </a:lvl1pPr>
          </a:lstStyle>
          <a:p>
            <a:pPr>
              <a:defRPr/>
            </a:pPr>
            <a:fld id="{8EEAACF9-F4D1-4633-A870-8C042BDC4AC2}" type="datetimeFigureOut">
              <a:rPr lang="zh-TW" altLang="en-US"/>
              <a:pPr>
                <a:defRPr/>
              </a:pPr>
              <a:t>2018/5/30</a:t>
            </a:fld>
            <a:endParaRPr lang="zh-TW" altLang="en-US"/>
          </a:p>
        </p:txBody>
      </p:sp>
      <p:sp>
        <p:nvSpPr>
          <p:cNvPr id="4" name="投影片圖像版面配置區 3"/>
          <p:cNvSpPr>
            <a:spLocks noGrp="1" noRot="1" noChangeAspect="1"/>
          </p:cNvSpPr>
          <p:nvPr>
            <p:ph type="sldImg" idx="2"/>
          </p:nvPr>
        </p:nvSpPr>
        <p:spPr>
          <a:xfrm>
            <a:off x="917575" y="746125"/>
            <a:ext cx="4962525" cy="3722688"/>
          </a:xfrm>
          <a:prstGeom prst="rect">
            <a:avLst/>
          </a:prstGeom>
          <a:noFill/>
          <a:ln w="12700">
            <a:solidFill>
              <a:prstClr val="black"/>
            </a:solidFill>
          </a:ln>
        </p:spPr>
        <p:txBody>
          <a:bodyPr vert="horz" lIns="88112" tIns="44057" rIns="88112" bIns="44057" rtlCol="0" anchor="ctr"/>
          <a:lstStyle/>
          <a:p>
            <a:pPr lvl="0"/>
            <a:endParaRPr lang="zh-TW" altLang="en-US" noProof="0" smtClean="0"/>
          </a:p>
        </p:txBody>
      </p:sp>
      <p:sp>
        <p:nvSpPr>
          <p:cNvPr id="5" name="備忘稿版面配置區 4"/>
          <p:cNvSpPr>
            <a:spLocks noGrp="1"/>
          </p:cNvSpPr>
          <p:nvPr>
            <p:ph type="body" sz="quarter" idx="3"/>
          </p:nvPr>
        </p:nvSpPr>
        <p:spPr>
          <a:xfrm>
            <a:off x="679456" y="4714880"/>
            <a:ext cx="5438775" cy="4467225"/>
          </a:xfrm>
          <a:prstGeom prst="rect">
            <a:avLst/>
          </a:prstGeom>
        </p:spPr>
        <p:txBody>
          <a:bodyPr vert="horz" lIns="88112" tIns="44057" rIns="88112" bIns="44057"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28168"/>
            <a:ext cx="2946400" cy="496887"/>
          </a:xfrm>
          <a:prstGeom prst="rect">
            <a:avLst/>
          </a:prstGeom>
        </p:spPr>
        <p:txBody>
          <a:bodyPr vert="horz" lIns="88112" tIns="44057" rIns="88112" bIns="44057" rtlCol="0" anchor="b"/>
          <a:lstStyle>
            <a:lvl1pPr algn="l">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93" y="9428168"/>
            <a:ext cx="2946400" cy="496887"/>
          </a:xfrm>
          <a:prstGeom prst="rect">
            <a:avLst/>
          </a:prstGeom>
        </p:spPr>
        <p:txBody>
          <a:bodyPr vert="horz" lIns="88112" tIns="44057" rIns="88112" bIns="44057" rtlCol="0" anchor="b"/>
          <a:lstStyle>
            <a:lvl1pPr algn="r">
              <a:defRPr sz="1200">
                <a:latin typeface="Arial" charset="0"/>
                <a:ea typeface="新細明體" charset="-120"/>
              </a:defRPr>
            </a:lvl1pPr>
          </a:lstStyle>
          <a:p>
            <a:pPr>
              <a:defRPr/>
            </a:pPr>
            <a:fld id="{69912A65-3B59-4F9E-9EA0-99CFB3F0E965}" type="slidenum">
              <a:rPr lang="zh-TW" altLang="en-US"/>
              <a:pPr>
                <a:defRPr/>
              </a:pPr>
              <a:t>‹#›</a:t>
            </a:fld>
            <a:endParaRPr lang="zh-TW" altLang="en-US"/>
          </a:p>
        </p:txBody>
      </p:sp>
    </p:spTree>
    <p:extLst>
      <p:ext uri="{BB962C8B-B14F-4D97-AF65-F5344CB8AC3E}">
        <p14:creationId xmlns:p14="http://schemas.microsoft.com/office/powerpoint/2010/main" val="1240285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8AD874D9-222B-4A38-A6F8-1A52FA2AA762}" type="slidenum">
              <a:rPr lang="en-US" altLang="zh-TW" sz="1300"/>
              <a:pPr algn="r"/>
              <a:t>1</a:t>
            </a:fld>
            <a:endParaRPr lang="en-US" altLang="zh-TW" sz="1300" dirty="0"/>
          </a:p>
        </p:txBody>
      </p:sp>
      <p:sp>
        <p:nvSpPr>
          <p:cNvPr id="131075" name="投影片編號版面配置區 6"/>
          <p:cNvSpPr txBox="1">
            <a:spLocks noGrp="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F62703EB-4B91-4E4A-BC02-968C8266BBA0}" type="slidenum">
              <a:rPr lang="en-US" altLang="zh-TW" sz="1300" b="1"/>
              <a:pPr algn="r"/>
              <a:t>1</a:t>
            </a:fld>
            <a:endParaRPr lang="en-US" altLang="zh-TW" sz="1300" b="1" dirty="0"/>
          </a:p>
        </p:txBody>
      </p:sp>
      <p:sp>
        <p:nvSpPr>
          <p:cNvPr id="131076" name="Rectangle 2"/>
          <p:cNvSpPr>
            <a:spLocks noGrp="1" noRot="1" noChangeAspect="1" noTextEdit="1"/>
          </p:cNvSpPr>
          <p:nvPr>
            <p:ph type="sldImg"/>
          </p:nvPr>
        </p:nvSpPr>
        <p:spPr bwMode="auto">
          <a:noFill/>
          <a:ln>
            <a:solidFill>
              <a:srgbClr val="000000"/>
            </a:solidFill>
            <a:miter lim="800000"/>
            <a:headEnd/>
            <a:tailEnd/>
          </a:ln>
        </p:spPr>
      </p:sp>
      <p:sp>
        <p:nvSpPr>
          <p:cNvPr id="13107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p>
        </p:txBody>
      </p:sp>
    </p:spTree>
    <p:extLst>
      <p:ext uri="{BB962C8B-B14F-4D97-AF65-F5344CB8AC3E}">
        <p14:creationId xmlns:p14="http://schemas.microsoft.com/office/powerpoint/2010/main" val="2462287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18</a:t>
            </a:fld>
            <a:endParaRPr lang="zh-TW" altLang="en-US"/>
          </a:p>
        </p:txBody>
      </p:sp>
    </p:spTree>
    <p:extLst>
      <p:ext uri="{BB962C8B-B14F-4D97-AF65-F5344CB8AC3E}">
        <p14:creationId xmlns:p14="http://schemas.microsoft.com/office/powerpoint/2010/main" val="513497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solidFill>
                  <a:prstClr val="black"/>
                </a:solidFill>
              </a:rPr>
              <a:pPr>
                <a:defRPr/>
              </a:pPr>
              <a:t>20</a:t>
            </a:fld>
            <a:endParaRPr lang="zh-TW" altLang="en-US">
              <a:solidFill>
                <a:prstClr val="black"/>
              </a:solidFill>
            </a:endParaRPr>
          </a:p>
        </p:txBody>
      </p:sp>
    </p:spTree>
    <p:extLst>
      <p:ext uri="{BB962C8B-B14F-4D97-AF65-F5344CB8AC3E}">
        <p14:creationId xmlns:p14="http://schemas.microsoft.com/office/powerpoint/2010/main" val="1602171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21</a:t>
            </a:fld>
            <a:endParaRPr lang="zh-TW" altLang="en-US"/>
          </a:p>
        </p:txBody>
      </p:sp>
    </p:spTree>
    <p:extLst>
      <p:ext uri="{BB962C8B-B14F-4D97-AF65-F5344CB8AC3E}">
        <p14:creationId xmlns:p14="http://schemas.microsoft.com/office/powerpoint/2010/main" val="306114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22</a:t>
            </a:fld>
            <a:endParaRPr lang="zh-TW" altLang="en-US"/>
          </a:p>
        </p:txBody>
      </p:sp>
    </p:spTree>
    <p:extLst>
      <p:ext uri="{BB962C8B-B14F-4D97-AF65-F5344CB8AC3E}">
        <p14:creationId xmlns:p14="http://schemas.microsoft.com/office/powerpoint/2010/main" val="205446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847725" y="722313"/>
            <a:ext cx="4813300" cy="3609975"/>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solidFill>
                  <a:prstClr val="black"/>
                </a:solidFill>
              </a:rPr>
              <a:pPr>
                <a:defRPr/>
              </a:pPr>
              <a:t>23</a:t>
            </a:fld>
            <a:endParaRPr lang="zh-TW" altLang="en-US">
              <a:solidFill>
                <a:prstClr val="black"/>
              </a:solidFill>
            </a:endParaRPr>
          </a:p>
        </p:txBody>
      </p:sp>
    </p:spTree>
    <p:extLst>
      <p:ext uri="{BB962C8B-B14F-4D97-AF65-F5344CB8AC3E}">
        <p14:creationId xmlns:p14="http://schemas.microsoft.com/office/powerpoint/2010/main" val="3206761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25</a:t>
            </a:fld>
            <a:endParaRPr lang="zh-TW" altLang="en-US"/>
          </a:p>
        </p:txBody>
      </p:sp>
    </p:spTree>
    <p:extLst>
      <p:ext uri="{BB962C8B-B14F-4D97-AF65-F5344CB8AC3E}">
        <p14:creationId xmlns:p14="http://schemas.microsoft.com/office/powerpoint/2010/main" val="1810562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26</a:t>
            </a:fld>
            <a:endParaRPr lang="zh-TW" altLang="en-US"/>
          </a:p>
        </p:txBody>
      </p:sp>
    </p:spTree>
    <p:extLst>
      <p:ext uri="{BB962C8B-B14F-4D97-AF65-F5344CB8AC3E}">
        <p14:creationId xmlns:p14="http://schemas.microsoft.com/office/powerpoint/2010/main" val="123169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27</a:t>
            </a:fld>
            <a:endParaRPr lang="zh-TW" altLang="en-US"/>
          </a:p>
        </p:txBody>
      </p:sp>
    </p:spTree>
    <p:extLst>
      <p:ext uri="{BB962C8B-B14F-4D97-AF65-F5344CB8AC3E}">
        <p14:creationId xmlns:p14="http://schemas.microsoft.com/office/powerpoint/2010/main" val="3581959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28</a:t>
            </a:fld>
            <a:endParaRPr lang="zh-TW" altLang="en-US"/>
          </a:p>
        </p:txBody>
      </p:sp>
    </p:spTree>
    <p:extLst>
      <p:ext uri="{BB962C8B-B14F-4D97-AF65-F5344CB8AC3E}">
        <p14:creationId xmlns:p14="http://schemas.microsoft.com/office/powerpoint/2010/main" val="3392965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29</a:t>
            </a:fld>
            <a:endParaRPr lang="zh-TW" altLang="en-US"/>
          </a:p>
        </p:txBody>
      </p:sp>
    </p:spTree>
    <p:extLst>
      <p:ext uri="{BB962C8B-B14F-4D97-AF65-F5344CB8AC3E}">
        <p14:creationId xmlns:p14="http://schemas.microsoft.com/office/powerpoint/2010/main" val="231572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a:t>
            </a:fld>
            <a:endParaRPr lang="zh-TW" altLang="en-US"/>
          </a:p>
        </p:txBody>
      </p:sp>
    </p:spTree>
    <p:extLst>
      <p:ext uri="{BB962C8B-B14F-4D97-AF65-F5344CB8AC3E}">
        <p14:creationId xmlns:p14="http://schemas.microsoft.com/office/powerpoint/2010/main" val="1690916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30</a:t>
            </a:fld>
            <a:endParaRPr lang="zh-TW" altLang="en-US"/>
          </a:p>
        </p:txBody>
      </p:sp>
    </p:spTree>
    <p:extLst>
      <p:ext uri="{BB962C8B-B14F-4D97-AF65-F5344CB8AC3E}">
        <p14:creationId xmlns:p14="http://schemas.microsoft.com/office/powerpoint/2010/main" val="3130371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31</a:t>
            </a:fld>
            <a:endParaRPr lang="zh-TW" altLang="en-US"/>
          </a:p>
        </p:txBody>
      </p:sp>
    </p:spTree>
    <p:extLst>
      <p:ext uri="{BB962C8B-B14F-4D97-AF65-F5344CB8AC3E}">
        <p14:creationId xmlns:p14="http://schemas.microsoft.com/office/powerpoint/2010/main" val="3945059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34</a:t>
            </a:fld>
            <a:endParaRPr lang="zh-TW" altLang="en-US"/>
          </a:p>
        </p:txBody>
      </p:sp>
    </p:spTree>
    <p:extLst>
      <p:ext uri="{BB962C8B-B14F-4D97-AF65-F5344CB8AC3E}">
        <p14:creationId xmlns:p14="http://schemas.microsoft.com/office/powerpoint/2010/main" val="411935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37</a:t>
            </a:fld>
            <a:endParaRPr lang="zh-TW" altLang="en-US"/>
          </a:p>
        </p:txBody>
      </p:sp>
    </p:spTree>
    <p:extLst>
      <p:ext uri="{BB962C8B-B14F-4D97-AF65-F5344CB8AC3E}">
        <p14:creationId xmlns:p14="http://schemas.microsoft.com/office/powerpoint/2010/main" val="986413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38</a:t>
            </a:fld>
            <a:endParaRPr lang="zh-TW" altLang="en-US"/>
          </a:p>
        </p:txBody>
      </p:sp>
    </p:spTree>
    <p:extLst>
      <p:ext uri="{BB962C8B-B14F-4D97-AF65-F5344CB8AC3E}">
        <p14:creationId xmlns:p14="http://schemas.microsoft.com/office/powerpoint/2010/main" val="3307507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41</a:t>
            </a:fld>
            <a:endParaRPr lang="zh-TW" altLang="en-US"/>
          </a:p>
        </p:txBody>
      </p:sp>
    </p:spTree>
    <p:extLst>
      <p:ext uri="{BB962C8B-B14F-4D97-AF65-F5344CB8AC3E}">
        <p14:creationId xmlns:p14="http://schemas.microsoft.com/office/powerpoint/2010/main" val="3442188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42</a:t>
            </a:fld>
            <a:endParaRPr lang="zh-TW" altLang="en-US"/>
          </a:p>
        </p:txBody>
      </p:sp>
    </p:spTree>
    <p:extLst>
      <p:ext uri="{BB962C8B-B14F-4D97-AF65-F5344CB8AC3E}">
        <p14:creationId xmlns:p14="http://schemas.microsoft.com/office/powerpoint/2010/main" val="1174133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43</a:t>
            </a:fld>
            <a:endParaRPr lang="zh-TW" altLang="en-US"/>
          </a:p>
        </p:txBody>
      </p:sp>
    </p:spTree>
    <p:extLst>
      <p:ext uri="{BB962C8B-B14F-4D97-AF65-F5344CB8AC3E}">
        <p14:creationId xmlns:p14="http://schemas.microsoft.com/office/powerpoint/2010/main" val="4138015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44</a:t>
            </a:fld>
            <a:endParaRPr lang="zh-TW" altLang="en-US"/>
          </a:p>
        </p:txBody>
      </p:sp>
    </p:spTree>
    <p:extLst>
      <p:ext uri="{BB962C8B-B14F-4D97-AF65-F5344CB8AC3E}">
        <p14:creationId xmlns:p14="http://schemas.microsoft.com/office/powerpoint/2010/main" val="3850148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45</a:t>
            </a:fld>
            <a:endParaRPr lang="zh-TW" altLang="en-US"/>
          </a:p>
        </p:txBody>
      </p:sp>
    </p:spTree>
    <p:extLst>
      <p:ext uri="{BB962C8B-B14F-4D97-AF65-F5344CB8AC3E}">
        <p14:creationId xmlns:p14="http://schemas.microsoft.com/office/powerpoint/2010/main" val="3211770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a:t>
            </a:fld>
            <a:endParaRPr lang="zh-TW" altLang="en-US"/>
          </a:p>
        </p:txBody>
      </p:sp>
    </p:spTree>
    <p:extLst>
      <p:ext uri="{BB962C8B-B14F-4D97-AF65-F5344CB8AC3E}">
        <p14:creationId xmlns:p14="http://schemas.microsoft.com/office/powerpoint/2010/main" val="3631546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46</a:t>
            </a:fld>
            <a:endParaRPr lang="zh-TW" altLang="en-US"/>
          </a:p>
        </p:txBody>
      </p:sp>
    </p:spTree>
    <p:extLst>
      <p:ext uri="{BB962C8B-B14F-4D97-AF65-F5344CB8AC3E}">
        <p14:creationId xmlns:p14="http://schemas.microsoft.com/office/powerpoint/2010/main" val="2852715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47</a:t>
            </a:fld>
            <a:endParaRPr lang="zh-TW" altLang="en-US"/>
          </a:p>
        </p:txBody>
      </p:sp>
    </p:spTree>
    <p:extLst>
      <p:ext uri="{BB962C8B-B14F-4D97-AF65-F5344CB8AC3E}">
        <p14:creationId xmlns:p14="http://schemas.microsoft.com/office/powerpoint/2010/main" val="3978760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48</a:t>
            </a:fld>
            <a:endParaRPr lang="zh-TW" altLang="en-US"/>
          </a:p>
        </p:txBody>
      </p:sp>
    </p:spTree>
    <p:extLst>
      <p:ext uri="{BB962C8B-B14F-4D97-AF65-F5344CB8AC3E}">
        <p14:creationId xmlns:p14="http://schemas.microsoft.com/office/powerpoint/2010/main" val="4080681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49</a:t>
            </a:fld>
            <a:endParaRPr lang="zh-TW" altLang="en-US"/>
          </a:p>
        </p:txBody>
      </p:sp>
    </p:spTree>
    <p:extLst>
      <p:ext uri="{BB962C8B-B14F-4D97-AF65-F5344CB8AC3E}">
        <p14:creationId xmlns:p14="http://schemas.microsoft.com/office/powerpoint/2010/main" val="1695388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50</a:t>
            </a:fld>
            <a:endParaRPr lang="zh-TW" altLang="en-US"/>
          </a:p>
        </p:txBody>
      </p:sp>
    </p:spTree>
    <p:extLst>
      <p:ext uri="{BB962C8B-B14F-4D97-AF65-F5344CB8AC3E}">
        <p14:creationId xmlns:p14="http://schemas.microsoft.com/office/powerpoint/2010/main" val="1393947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51</a:t>
            </a:fld>
            <a:endParaRPr lang="zh-TW" altLang="en-US"/>
          </a:p>
        </p:txBody>
      </p:sp>
    </p:spTree>
    <p:extLst>
      <p:ext uri="{BB962C8B-B14F-4D97-AF65-F5344CB8AC3E}">
        <p14:creationId xmlns:p14="http://schemas.microsoft.com/office/powerpoint/2010/main" val="1527615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52</a:t>
            </a:fld>
            <a:endParaRPr lang="zh-TW" altLang="en-US"/>
          </a:p>
        </p:txBody>
      </p:sp>
    </p:spTree>
    <p:extLst>
      <p:ext uri="{BB962C8B-B14F-4D97-AF65-F5344CB8AC3E}">
        <p14:creationId xmlns:p14="http://schemas.microsoft.com/office/powerpoint/2010/main" val="4238989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53</a:t>
            </a:fld>
            <a:endParaRPr lang="zh-TW" altLang="en-US"/>
          </a:p>
        </p:txBody>
      </p:sp>
    </p:spTree>
    <p:extLst>
      <p:ext uri="{BB962C8B-B14F-4D97-AF65-F5344CB8AC3E}">
        <p14:creationId xmlns:p14="http://schemas.microsoft.com/office/powerpoint/2010/main" val="3612477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54</a:t>
            </a:fld>
            <a:endParaRPr lang="zh-TW" altLang="en-US"/>
          </a:p>
        </p:txBody>
      </p:sp>
    </p:spTree>
    <p:extLst>
      <p:ext uri="{BB962C8B-B14F-4D97-AF65-F5344CB8AC3E}">
        <p14:creationId xmlns:p14="http://schemas.microsoft.com/office/powerpoint/2010/main" val="1407907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55</a:t>
            </a:fld>
            <a:endParaRPr lang="zh-TW" altLang="en-US"/>
          </a:p>
        </p:txBody>
      </p:sp>
    </p:spTree>
    <p:extLst>
      <p:ext uri="{BB962C8B-B14F-4D97-AF65-F5344CB8AC3E}">
        <p14:creationId xmlns:p14="http://schemas.microsoft.com/office/powerpoint/2010/main" val="149093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a:t>
            </a:fld>
            <a:endParaRPr lang="zh-TW" altLang="en-US"/>
          </a:p>
        </p:txBody>
      </p:sp>
    </p:spTree>
    <p:extLst>
      <p:ext uri="{BB962C8B-B14F-4D97-AF65-F5344CB8AC3E}">
        <p14:creationId xmlns:p14="http://schemas.microsoft.com/office/powerpoint/2010/main" val="1729638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56</a:t>
            </a:fld>
            <a:endParaRPr lang="zh-TW" altLang="en-US"/>
          </a:p>
        </p:txBody>
      </p:sp>
    </p:spTree>
    <p:extLst>
      <p:ext uri="{BB962C8B-B14F-4D97-AF65-F5344CB8AC3E}">
        <p14:creationId xmlns:p14="http://schemas.microsoft.com/office/powerpoint/2010/main" val="1101893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57</a:t>
            </a:fld>
            <a:endParaRPr lang="zh-TW" altLang="en-US"/>
          </a:p>
        </p:txBody>
      </p:sp>
    </p:spTree>
    <p:extLst>
      <p:ext uri="{BB962C8B-B14F-4D97-AF65-F5344CB8AC3E}">
        <p14:creationId xmlns:p14="http://schemas.microsoft.com/office/powerpoint/2010/main" val="1377876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58</a:t>
            </a:fld>
            <a:endParaRPr lang="zh-TW" altLang="en-US"/>
          </a:p>
        </p:txBody>
      </p:sp>
    </p:spTree>
    <p:extLst>
      <p:ext uri="{BB962C8B-B14F-4D97-AF65-F5344CB8AC3E}">
        <p14:creationId xmlns:p14="http://schemas.microsoft.com/office/powerpoint/2010/main" val="1975702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59</a:t>
            </a:fld>
            <a:endParaRPr lang="zh-TW" altLang="en-US"/>
          </a:p>
        </p:txBody>
      </p:sp>
    </p:spTree>
    <p:extLst>
      <p:ext uri="{BB962C8B-B14F-4D97-AF65-F5344CB8AC3E}">
        <p14:creationId xmlns:p14="http://schemas.microsoft.com/office/powerpoint/2010/main" val="724606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65</a:t>
            </a:fld>
            <a:endParaRPr lang="zh-TW" altLang="en-US"/>
          </a:p>
        </p:txBody>
      </p:sp>
    </p:spTree>
    <p:extLst>
      <p:ext uri="{BB962C8B-B14F-4D97-AF65-F5344CB8AC3E}">
        <p14:creationId xmlns:p14="http://schemas.microsoft.com/office/powerpoint/2010/main" val="686029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66</a:t>
            </a:fld>
            <a:endParaRPr lang="zh-TW" altLang="en-US"/>
          </a:p>
        </p:txBody>
      </p:sp>
    </p:spTree>
    <p:extLst>
      <p:ext uri="{BB962C8B-B14F-4D97-AF65-F5344CB8AC3E}">
        <p14:creationId xmlns:p14="http://schemas.microsoft.com/office/powerpoint/2010/main" val="3784141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67</a:t>
            </a:fld>
            <a:endParaRPr lang="zh-TW" altLang="en-US"/>
          </a:p>
        </p:txBody>
      </p:sp>
    </p:spTree>
    <p:extLst>
      <p:ext uri="{BB962C8B-B14F-4D97-AF65-F5344CB8AC3E}">
        <p14:creationId xmlns:p14="http://schemas.microsoft.com/office/powerpoint/2010/main" val="2286517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68</a:t>
            </a:fld>
            <a:endParaRPr lang="zh-TW" altLang="en-US"/>
          </a:p>
        </p:txBody>
      </p:sp>
    </p:spTree>
    <p:extLst>
      <p:ext uri="{BB962C8B-B14F-4D97-AF65-F5344CB8AC3E}">
        <p14:creationId xmlns:p14="http://schemas.microsoft.com/office/powerpoint/2010/main" val="241866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69</a:t>
            </a:fld>
            <a:endParaRPr lang="zh-TW" altLang="en-US"/>
          </a:p>
        </p:txBody>
      </p:sp>
    </p:spTree>
    <p:extLst>
      <p:ext uri="{BB962C8B-B14F-4D97-AF65-F5344CB8AC3E}">
        <p14:creationId xmlns:p14="http://schemas.microsoft.com/office/powerpoint/2010/main" val="4122180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70</a:t>
            </a:fld>
            <a:endParaRPr lang="zh-TW" altLang="en-US"/>
          </a:p>
        </p:txBody>
      </p:sp>
    </p:spTree>
    <p:extLst>
      <p:ext uri="{BB962C8B-B14F-4D97-AF65-F5344CB8AC3E}">
        <p14:creationId xmlns:p14="http://schemas.microsoft.com/office/powerpoint/2010/main" val="1145282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7A7DF8EA-28C9-40FA-BC7E-7B5FFB0EBEC1}" type="slidenum">
              <a:rPr lang="en-US" altLang="zh-TW" sz="1300"/>
              <a:pPr algn="r"/>
              <a:t>13</a:t>
            </a:fld>
            <a:endParaRPr lang="en-US" altLang="zh-TW" sz="1300" dirty="0"/>
          </a:p>
        </p:txBody>
      </p:sp>
      <p:sp>
        <p:nvSpPr>
          <p:cNvPr id="253955" name="投影片編號版面配置區 6"/>
          <p:cNvSpPr txBox="1">
            <a:spLocks noGrp="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32C575AC-3E24-48A1-942C-32B0DE719EF2}" type="slidenum">
              <a:rPr lang="en-US" altLang="zh-TW" sz="1300" b="1"/>
              <a:pPr algn="r"/>
              <a:t>13</a:t>
            </a:fld>
            <a:endParaRPr lang="en-US" altLang="zh-TW" sz="1300" b="1" dirty="0"/>
          </a:p>
        </p:txBody>
      </p:sp>
      <p:sp>
        <p:nvSpPr>
          <p:cNvPr id="253956" name="Rectangle 2"/>
          <p:cNvSpPr>
            <a:spLocks noGrp="1" noRot="1" noChangeAspect="1" noTextEdit="1"/>
          </p:cNvSpPr>
          <p:nvPr>
            <p:ph type="sldImg"/>
          </p:nvPr>
        </p:nvSpPr>
        <p:spPr bwMode="auto">
          <a:noFill/>
          <a:ln>
            <a:solidFill>
              <a:srgbClr val="000000"/>
            </a:solidFill>
            <a:miter lim="800000"/>
            <a:headEnd/>
            <a:tailEnd/>
          </a:ln>
        </p:spPr>
      </p:sp>
      <p:sp>
        <p:nvSpPr>
          <p:cNvPr id="25395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p>
        </p:txBody>
      </p:sp>
    </p:spTree>
    <p:extLst>
      <p:ext uri="{BB962C8B-B14F-4D97-AF65-F5344CB8AC3E}">
        <p14:creationId xmlns:p14="http://schemas.microsoft.com/office/powerpoint/2010/main" val="543681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71</a:t>
            </a:fld>
            <a:endParaRPr lang="zh-TW" altLang="en-US"/>
          </a:p>
        </p:txBody>
      </p:sp>
    </p:spTree>
    <p:extLst>
      <p:ext uri="{BB962C8B-B14F-4D97-AF65-F5344CB8AC3E}">
        <p14:creationId xmlns:p14="http://schemas.microsoft.com/office/powerpoint/2010/main" val="16294198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72</a:t>
            </a:fld>
            <a:endParaRPr lang="zh-TW" altLang="en-US"/>
          </a:p>
        </p:txBody>
      </p:sp>
    </p:spTree>
    <p:extLst>
      <p:ext uri="{BB962C8B-B14F-4D97-AF65-F5344CB8AC3E}">
        <p14:creationId xmlns:p14="http://schemas.microsoft.com/office/powerpoint/2010/main" val="36639801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73</a:t>
            </a:fld>
            <a:endParaRPr lang="zh-TW" altLang="en-US"/>
          </a:p>
        </p:txBody>
      </p:sp>
    </p:spTree>
    <p:extLst>
      <p:ext uri="{BB962C8B-B14F-4D97-AF65-F5344CB8AC3E}">
        <p14:creationId xmlns:p14="http://schemas.microsoft.com/office/powerpoint/2010/main" val="3703595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74</a:t>
            </a:fld>
            <a:endParaRPr lang="zh-TW" altLang="en-US"/>
          </a:p>
        </p:txBody>
      </p:sp>
    </p:spTree>
    <p:extLst>
      <p:ext uri="{BB962C8B-B14F-4D97-AF65-F5344CB8AC3E}">
        <p14:creationId xmlns:p14="http://schemas.microsoft.com/office/powerpoint/2010/main" val="6411191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75</a:t>
            </a:fld>
            <a:endParaRPr lang="zh-TW" altLang="en-US"/>
          </a:p>
        </p:txBody>
      </p:sp>
    </p:spTree>
    <p:extLst>
      <p:ext uri="{BB962C8B-B14F-4D97-AF65-F5344CB8AC3E}">
        <p14:creationId xmlns:p14="http://schemas.microsoft.com/office/powerpoint/2010/main" val="9541950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76</a:t>
            </a:fld>
            <a:endParaRPr lang="zh-TW" altLang="en-US"/>
          </a:p>
        </p:txBody>
      </p:sp>
    </p:spTree>
    <p:extLst>
      <p:ext uri="{BB962C8B-B14F-4D97-AF65-F5344CB8AC3E}">
        <p14:creationId xmlns:p14="http://schemas.microsoft.com/office/powerpoint/2010/main" val="20872346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77</a:t>
            </a:fld>
            <a:endParaRPr lang="zh-TW" altLang="en-US"/>
          </a:p>
        </p:txBody>
      </p:sp>
    </p:spTree>
    <p:extLst>
      <p:ext uri="{BB962C8B-B14F-4D97-AF65-F5344CB8AC3E}">
        <p14:creationId xmlns:p14="http://schemas.microsoft.com/office/powerpoint/2010/main" val="16257620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78</a:t>
            </a:fld>
            <a:endParaRPr lang="zh-TW" altLang="en-US"/>
          </a:p>
        </p:txBody>
      </p:sp>
    </p:spTree>
    <p:extLst>
      <p:ext uri="{BB962C8B-B14F-4D97-AF65-F5344CB8AC3E}">
        <p14:creationId xmlns:p14="http://schemas.microsoft.com/office/powerpoint/2010/main" val="568604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79</a:t>
            </a:fld>
            <a:endParaRPr lang="zh-TW" altLang="en-US"/>
          </a:p>
        </p:txBody>
      </p:sp>
    </p:spTree>
    <p:extLst>
      <p:ext uri="{BB962C8B-B14F-4D97-AF65-F5344CB8AC3E}">
        <p14:creationId xmlns:p14="http://schemas.microsoft.com/office/powerpoint/2010/main" val="14830782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TextEdit="1"/>
          </p:cNvSpPr>
          <p:nvPr>
            <p:ph type="sldImg"/>
          </p:nvPr>
        </p:nvSpPr>
        <p:spPr bwMode="auto">
          <a:noFill/>
          <a:ln>
            <a:solidFill>
              <a:srgbClr val="000000"/>
            </a:solidFill>
            <a:miter lim="800000"/>
            <a:headEnd/>
            <a:tailEnd/>
          </a:ln>
        </p:spPr>
      </p:sp>
      <p:sp>
        <p:nvSpPr>
          <p:cNvPr id="188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val="165869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a:t>
            </a:fld>
            <a:endParaRPr lang="zh-TW" altLang="en-US"/>
          </a:p>
        </p:txBody>
      </p:sp>
    </p:spTree>
    <p:extLst>
      <p:ext uri="{BB962C8B-B14F-4D97-AF65-F5344CB8AC3E}">
        <p14:creationId xmlns:p14="http://schemas.microsoft.com/office/powerpoint/2010/main" val="12778777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81</a:t>
            </a:fld>
            <a:endParaRPr lang="zh-TW" altLang="en-US"/>
          </a:p>
        </p:txBody>
      </p:sp>
    </p:spTree>
    <p:extLst>
      <p:ext uri="{BB962C8B-B14F-4D97-AF65-F5344CB8AC3E}">
        <p14:creationId xmlns:p14="http://schemas.microsoft.com/office/powerpoint/2010/main" val="42022502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82</a:t>
            </a:fld>
            <a:endParaRPr lang="zh-TW" altLang="en-US"/>
          </a:p>
        </p:txBody>
      </p:sp>
    </p:spTree>
    <p:extLst>
      <p:ext uri="{BB962C8B-B14F-4D97-AF65-F5344CB8AC3E}">
        <p14:creationId xmlns:p14="http://schemas.microsoft.com/office/powerpoint/2010/main" val="32381251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83</a:t>
            </a:fld>
            <a:endParaRPr lang="zh-TW" altLang="en-US"/>
          </a:p>
        </p:txBody>
      </p:sp>
    </p:spTree>
    <p:extLst>
      <p:ext uri="{BB962C8B-B14F-4D97-AF65-F5344CB8AC3E}">
        <p14:creationId xmlns:p14="http://schemas.microsoft.com/office/powerpoint/2010/main" val="15043892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84</a:t>
            </a:fld>
            <a:endParaRPr lang="zh-TW" altLang="en-US"/>
          </a:p>
        </p:txBody>
      </p:sp>
    </p:spTree>
    <p:extLst>
      <p:ext uri="{BB962C8B-B14F-4D97-AF65-F5344CB8AC3E}">
        <p14:creationId xmlns:p14="http://schemas.microsoft.com/office/powerpoint/2010/main" val="39442089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85</a:t>
            </a:fld>
            <a:endParaRPr lang="zh-TW" altLang="en-US"/>
          </a:p>
        </p:txBody>
      </p:sp>
    </p:spTree>
    <p:extLst>
      <p:ext uri="{BB962C8B-B14F-4D97-AF65-F5344CB8AC3E}">
        <p14:creationId xmlns:p14="http://schemas.microsoft.com/office/powerpoint/2010/main" val="19581814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86</a:t>
            </a:fld>
            <a:endParaRPr lang="zh-TW" altLang="en-US"/>
          </a:p>
        </p:txBody>
      </p:sp>
    </p:spTree>
    <p:extLst>
      <p:ext uri="{BB962C8B-B14F-4D97-AF65-F5344CB8AC3E}">
        <p14:creationId xmlns:p14="http://schemas.microsoft.com/office/powerpoint/2010/main" val="34414101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96</a:t>
            </a:fld>
            <a:endParaRPr lang="zh-TW" altLang="en-US"/>
          </a:p>
        </p:txBody>
      </p:sp>
    </p:spTree>
    <p:extLst>
      <p:ext uri="{BB962C8B-B14F-4D97-AF65-F5344CB8AC3E}">
        <p14:creationId xmlns:p14="http://schemas.microsoft.com/office/powerpoint/2010/main" val="30867044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104</a:t>
            </a:fld>
            <a:endParaRPr lang="zh-TW" altLang="en-US"/>
          </a:p>
        </p:txBody>
      </p:sp>
    </p:spTree>
    <p:extLst>
      <p:ext uri="{BB962C8B-B14F-4D97-AF65-F5344CB8AC3E}">
        <p14:creationId xmlns:p14="http://schemas.microsoft.com/office/powerpoint/2010/main" val="40343734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105</a:t>
            </a:fld>
            <a:endParaRPr lang="zh-TW" altLang="en-US"/>
          </a:p>
        </p:txBody>
      </p:sp>
    </p:spTree>
    <p:extLst>
      <p:ext uri="{BB962C8B-B14F-4D97-AF65-F5344CB8AC3E}">
        <p14:creationId xmlns:p14="http://schemas.microsoft.com/office/powerpoint/2010/main" val="1094850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106</a:t>
            </a:fld>
            <a:endParaRPr lang="zh-TW" altLang="en-US"/>
          </a:p>
        </p:txBody>
      </p:sp>
    </p:spTree>
    <p:extLst>
      <p:ext uri="{BB962C8B-B14F-4D97-AF65-F5344CB8AC3E}">
        <p14:creationId xmlns:p14="http://schemas.microsoft.com/office/powerpoint/2010/main" val="1934786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15</a:t>
            </a:fld>
            <a:endParaRPr lang="zh-TW" altLang="en-US"/>
          </a:p>
        </p:txBody>
      </p:sp>
    </p:spTree>
    <p:extLst>
      <p:ext uri="{BB962C8B-B14F-4D97-AF65-F5344CB8AC3E}">
        <p14:creationId xmlns:p14="http://schemas.microsoft.com/office/powerpoint/2010/main" val="34653353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107</a:t>
            </a:fld>
            <a:endParaRPr lang="zh-TW" altLang="en-US"/>
          </a:p>
        </p:txBody>
      </p:sp>
    </p:spTree>
    <p:extLst>
      <p:ext uri="{BB962C8B-B14F-4D97-AF65-F5344CB8AC3E}">
        <p14:creationId xmlns:p14="http://schemas.microsoft.com/office/powerpoint/2010/main" val="25977895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108</a:t>
            </a:fld>
            <a:endParaRPr lang="zh-TW" altLang="en-US"/>
          </a:p>
        </p:txBody>
      </p:sp>
    </p:spTree>
    <p:extLst>
      <p:ext uri="{BB962C8B-B14F-4D97-AF65-F5344CB8AC3E}">
        <p14:creationId xmlns:p14="http://schemas.microsoft.com/office/powerpoint/2010/main" val="11203712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109</a:t>
            </a:fld>
            <a:endParaRPr lang="zh-TW" altLang="en-US"/>
          </a:p>
        </p:txBody>
      </p:sp>
    </p:spTree>
    <p:extLst>
      <p:ext uri="{BB962C8B-B14F-4D97-AF65-F5344CB8AC3E}">
        <p14:creationId xmlns:p14="http://schemas.microsoft.com/office/powerpoint/2010/main" val="28427203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110</a:t>
            </a:fld>
            <a:endParaRPr lang="zh-TW" altLang="en-US"/>
          </a:p>
        </p:txBody>
      </p:sp>
    </p:spTree>
    <p:extLst>
      <p:ext uri="{BB962C8B-B14F-4D97-AF65-F5344CB8AC3E}">
        <p14:creationId xmlns:p14="http://schemas.microsoft.com/office/powerpoint/2010/main" val="26689920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111</a:t>
            </a:fld>
            <a:endParaRPr lang="zh-TW" altLang="en-US"/>
          </a:p>
        </p:txBody>
      </p:sp>
    </p:spTree>
    <p:extLst>
      <p:ext uri="{BB962C8B-B14F-4D97-AF65-F5344CB8AC3E}">
        <p14:creationId xmlns:p14="http://schemas.microsoft.com/office/powerpoint/2010/main" val="2221906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16</a:t>
            </a:fld>
            <a:endParaRPr lang="zh-TW" altLang="en-US"/>
          </a:p>
        </p:txBody>
      </p:sp>
    </p:spTree>
    <p:extLst>
      <p:ext uri="{BB962C8B-B14F-4D97-AF65-F5344CB8AC3E}">
        <p14:creationId xmlns:p14="http://schemas.microsoft.com/office/powerpoint/2010/main" val="2502543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17</a:t>
            </a:fld>
            <a:endParaRPr lang="zh-TW" altLang="en-US"/>
          </a:p>
        </p:txBody>
      </p:sp>
    </p:spTree>
    <p:extLst>
      <p:ext uri="{BB962C8B-B14F-4D97-AF65-F5344CB8AC3E}">
        <p14:creationId xmlns:p14="http://schemas.microsoft.com/office/powerpoint/2010/main" val="2128211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流程圖: 文件 3"/>
          <p:cNvSpPr>
            <a:spLocks noChangeArrowheads="1"/>
          </p:cNvSpPr>
          <p:nvPr userDrawn="1"/>
        </p:nvSpPr>
        <p:spPr bwMode="auto">
          <a:xfrm flipV="1">
            <a:off x="0" y="5033963"/>
            <a:ext cx="9144000" cy="1824037"/>
          </a:xfrm>
          <a:prstGeom prst="flowChartDocument">
            <a:avLst/>
          </a:prstGeom>
          <a:solidFill>
            <a:srgbClr val="FFC74B"/>
          </a:solidFill>
          <a:ln w="25400" algn="ctr">
            <a:noFill/>
            <a:miter lim="800000"/>
            <a:headEnd/>
            <a:tailEnd/>
          </a:ln>
        </p:spPr>
        <p:txBody>
          <a:bodyPr rot="10800000" anchor="ctr"/>
          <a:lstStyle/>
          <a:p>
            <a:pPr algn="ctr">
              <a:defRPr/>
            </a:pPr>
            <a:endParaRPr lang="zh-TW" altLang="en-US">
              <a:solidFill>
                <a:schemeClr val="lt1"/>
              </a:solidFill>
              <a:latin typeface="標楷體" panose="03000509000000000000" pitchFamily="65" charset="-120"/>
              <a:ea typeface="標楷體" panose="03000509000000000000" pitchFamily="65" charset="-120"/>
            </a:endParaRPr>
          </a:p>
        </p:txBody>
      </p:sp>
      <p:pic>
        <p:nvPicPr>
          <p:cNvPr id="5" name="Picture 2" descr="C:\Documents and Settings\User\桌面\立體圖.gif"/>
          <p:cNvPicPr>
            <a:picLocks noChangeAspect="1" noChangeArrowheads="1"/>
          </p:cNvPicPr>
          <p:nvPr userDrawn="1"/>
        </p:nvPicPr>
        <p:blipFill>
          <a:blip r:embed="rId2" cstate="print"/>
          <a:srcRect/>
          <a:stretch>
            <a:fillRect/>
          </a:stretch>
        </p:blipFill>
        <p:spPr bwMode="auto">
          <a:xfrm>
            <a:off x="6227763" y="3371850"/>
            <a:ext cx="2916237" cy="3051175"/>
          </a:xfrm>
          <a:prstGeom prst="rect">
            <a:avLst/>
          </a:prstGeom>
          <a:noFill/>
          <a:ln w="9525">
            <a:noFill/>
            <a:miter lim="800000"/>
            <a:headEnd/>
            <a:tailEnd/>
          </a:ln>
        </p:spPr>
      </p:pic>
      <p:pic>
        <p:nvPicPr>
          <p:cNvPr id="6"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179388" y="3933825"/>
            <a:ext cx="990600" cy="1524000"/>
          </a:xfrm>
          <a:prstGeom prst="rect">
            <a:avLst/>
          </a:prstGeom>
          <a:noFill/>
          <a:ln w="9525">
            <a:noFill/>
            <a:miter lim="800000"/>
            <a:headEnd/>
            <a:tailEnd/>
          </a:ln>
        </p:spPr>
      </p:pic>
      <p:sp>
        <p:nvSpPr>
          <p:cNvPr id="7" name="矩形 6"/>
          <p:cNvSpPr/>
          <p:nvPr userDrawn="1"/>
        </p:nvSpPr>
        <p:spPr>
          <a:xfrm>
            <a:off x="611560" y="2420888"/>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標楷體" panose="03000509000000000000" pitchFamily="65" charset="-120"/>
              <a:ea typeface="標楷體" panose="03000509000000000000" pitchFamily="65" charset="-120"/>
            </a:endParaRPr>
          </a:p>
        </p:txBody>
      </p:sp>
      <p:sp>
        <p:nvSpPr>
          <p:cNvPr id="26628" name="Rectangle 4"/>
          <p:cNvSpPr>
            <a:spLocks noGrp="1" noChangeArrowheads="1"/>
          </p:cNvSpPr>
          <p:nvPr>
            <p:ph type="ctrTitle"/>
          </p:nvPr>
        </p:nvSpPr>
        <p:spPr>
          <a:xfrm>
            <a:off x="617538" y="877888"/>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26629" name="Rectangle 5"/>
          <p:cNvSpPr>
            <a:spLocks noGrp="1" noChangeArrowheads="1"/>
          </p:cNvSpPr>
          <p:nvPr>
            <p:ph type="subTitle" idx="1"/>
          </p:nvPr>
        </p:nvSpPr>
        <p:spPr>
          <a:xfrm>
            <a:off x="2141538" y="2547938"/>
            <a:ext cx="6400800" cy="1752600"/>
          </a:xfrm>
        </p:spPr>
        <p:txBody>
          <a:bodyPr/>
          <a:lstStyle>
            <a:lvl1pPr marL="0" indent="0" algn="ctr">
              <a:buFontTx/>
              <a:buNone/>
              <a:defRPr>
                <a:latin typeface="標楷體" panose="03000509000000000000" pitchFamily="65" charset="-120"/>
                <a:ea typeface="標楷體" panose="03000509000000000000" pitchFamily="65" charset="-120"/>
              </a:defRPr>
            </a:lvl1pPr>
          </a:lstStyle>
          <a:p>
            <a:r>
              <a:rPr lang="zh-TW" altLang="en-US"/>
              <a:t>按一下以編輯母片副標題樣式</a:t>
            </a:r>
          </a:p>
        </p:txBody>
      </p:sp>
      <p:sp>
        <p:nvSpPr>
          <p:cNvPr id="8" name="Rectangle 6"/>
          <p:cNvSpPr>
            <a:spLocks noGrp="1" noChangeArrowheads="1"/>
          </p:cNvSpPr>
          <p:nvPr>
            <p:ph type="dt" sz="half" idx="10"/>
          </p:nvPr>
        </p:nvSpPr>
        <p:spPr/>
        <p:txBody>
          <a:bodyPr/>
          <a:lstStyle>
            <a:lvl1pPr>
              <a:defRPr smtClean="0">
                <a:latin typeface="標楷體" panose="03000509000000000000" pitchFamily="65" charset="-120"/>
                <a:ea typeface="標楷體" panose="03000509000000000000" pitchFamily="65" charset="-120"/>
              </a:defRPr>
            </a:lvl1pPr>
          </a:lstStyle>
          <a:p>
            <a:pPr>
              <a:defRPr/>
            </a:pPr>
            <a:fld id="{9FA6FDF6-6AA5-4CFC-AEA0-579E8DFB5460}" type="datetime1">
              <a:rPr lang="zh-TW" altLang="en-US" smtClean="0"/>
              <a:pPr>
                <a:defRPr/>
              </a:pPr>
              <a:t>2018/5/30</a:t>
            </a:fld>
            <a:endParaRPr lang="en-US" altLang="zh-TW" dirty="0"/>
          </a:p>
        </p:txBody>
      </p:sp>
      <p:sp>
        <p:nvSpPr>
          <p:cNvPr id="9" name="Rectangle 7"/>
          <p:cNvSpPr>
            <a:spLocks noGrp="1" noChangeArrowheads="1"/>
          </p:cNvSpPr>
          <p:nvPr>
            <p:ph type="ftr" sz="quarter" idx="11"/>
          </p:nvPr>
        </p:nvSpPr>
        <p:spPr/>
        <p:txBody>
          <a:bodyPr/>
          <a:lstStyle>
            <a:lvl1pPr>
              <a:defRPr>
                <a:latin typeface="標楷體" panose="03000509000000000000" pitchFamily="65" charset="-120"/>
                <a:ea typeface="標楷體" panose="03000509000000000000" pitchFamily="65" charset="-120"/>
              </a:defRPr>
            </a:lvl1pPr>
          </a:lstStyle>
          <a:p>
            <a:pPr>
              <a:defRPr/>
            </a:pPr>
            <a:endParaRPr lang="en-US" altLang="zh-TW" dirty="0"/>
          </a:p>
        </p:txBody>
      </p:sp>
      <p:sp>
        <p:nvSpPr>
          <p:cNvPr id="10" name="Rectangle 8"/>
          <p:cNvSpPr>
            <a:spLocks noGrp="1" noChangeArrowheads="1"/>
          </p:cNvSpPr>
          <p:nvPr>
            <p:ph type="sldNum" sz="quarter" idx="12"/>
          </p:nvPr>
        </p:nvSpPr>
        <p:spPr/>
        <p:txBody>
          <a:bodyPr/>
          <a:lstStyle>
            <a:lvl1pPr>
              <a:defRPr>
                <a:latin typeface="標楷體" panose="03000509000000000000" pitchFamily="65" charset="-120"/>
                <a:ea typeface="標楷體" panose="03000509000000000000" pitchFamily="65" charset="-120"/>
              </a:defRPr>
            </a:lvl1pPr>
          </a:lstStyle>
          <a:p>
            <a:pPr>
              <a:defRPr/>
            </a:pPr>
            <a:fld id="{EBE3EE61-3F3D-47FA-8BA5-6513F9B77B0A}" type="slidenum">
              <a:rPr lang="zh-TW" altLang="en-US" smtClean="0"/>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CDA71815-90F3-4510-97DA-921D5FD0DA21}" type="datetime1">
              <a:rPr lang="zh-TW" altLang="en-US" smtClean="0"/>
              <a:t>2018/5/30</a:t>
            </a:fld>
            <a:endParaRPr lang="en-US" altLang="zh-TW"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ln/>
        </p:spPr>
        <p:txBody>
          <a:bodyPr/>
          <a:lstStyle>
            <a:lvl1pPr>
              <a:defRPr/>
            </a:lvl1pPr>
          </a:lstStyle>
          <a:p>
            <a:pPr>
              <a:defRPr/>
            </a:pPr>
            <a:fld id="{4AE8AE05-CE1D-4330-85F4-0AB2A9FA637E}" type="slidenum">
              <a:rPr lang="zh-TW" altLang="en-US"/>
              <a:pPr>
                <a:defRPr/>
              </a:pPr>
              <a:t>‹#›</a:t>
            </a:fld>
            <a:endParaRPr lang="en-US" altLang="zh-TW"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0"/>
            <a:ext cx="2171700" cy="5865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60350"/>
            <a:ext cx="63627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4EF2C2D9-191C-4415-92EF-9276376FAE57}" type="datetime1">
              <a:rPr lang="zh-TW" altLang="en-US" smtClean="0"/>
              <a:t>2018/5/30</a:t>
            </a:fld>
            <a:endParaRPr lang="en-US" altLang="zh-TW"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ln/>
        </p:spPr>
        <p:txBody>
          <a:bodyPr/>
          <a:lstStyle>
            <a:lvl1pPr>
              <a:defRPr/>
            </a:lvl1pPr>
          </a:lstStyle>
          <a:p>
            <a:pPr>
              <a:defRPr/>
            </a:pPr>
            <a:fld id="{A248E123-CA3F-4BD1-B10C-FEEFA8DCFD88}" type="slidenum">
              <a:rPr lang="zh-TW" altLang="en-US"/>
              <a:pPr>
                <a:defRPr/>
              </a:pPr>
              <a:t>‹#›</a:t>
            </a:fld>
            <a:endParaRPr lang="en-US" altLang="zh-TW"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矩形 3"/>
          <p:cNvSpPr/>
          <p:nvPr userDrawn="1"/>
        </p:nvSpPr>
        <p:spPr>
          <a:xfrm>
            <a:off x="35496" y="1016736"/>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標楷體" panose="03000509000000000000" pitchFamily="65" charset="-120"/>
              <a:ea typeface="標楷體" panose="03000509000000000000" pitchFamily="65" charset="-120"/>
            </a:endParaRPr>
          </a:p>
        </p:txBody>
      </p:sp>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Rectangle 4"/>
          <p:cNvSpPr>
            <a:spLocks noGrp="1" noChangeArrowheads="1"/>
          </p:cNvSpPr>
          <p:nvPr>
            <p:ph type="dt" sz="half" idx="10"/>
          </p:nvPr>
        </p:nvSpPr>
        <p:spPr/>
        <p:txBody>
          <a:bodyPr/>
          <a:lstStyle>
            <a:lvl1pPr>
              <a:defRPr smtClean="0">
                <a:latin typeface="標楷體" panose="03000509000000000000" pitchFamily="65" charset="-120"/>
                <a:ea typeface="標楷體" panose="03000509000000000000" pitchFamily="65" charset="-120"/>
              </a:defRPr>
            </a:lvl1pPr>
          </a:lstStyle>
          <a:p>
            <a:pPr>
              <a:defRPr/>
            </a:pPr>
            <a:fld id="{0D065B4C-2D2E-4BA2-9B14-97E10BB400BE}" type="datetime1">
              <a:rPr lang="zh-TW" altLang="en-US" smtClean="0"/>
              <a:pPr>
                <a:defRPr/>
              </a:pPr>
              <a:t>2018/5/30</a:t>
            </a:fld>
            <a:endParaRPr lang="en-US" altLang="zh-TW" dirty="0"/>
          </a:p>
        </p:txBody>
      </p:sp>
      <p:sp>
        <p:nvSpPr>
          <p:cNvPr id="6" name="Rectangle 5"/>
          <p:cNvSpPr>
            <a:spLocks noGrp="1" noChangeArrowheads="1"/>
          </p:cNvSpPr>
          <p:nvPr>
            <p:ph type="ftr" sz="quarter" idx="11"/>
          </p:nvPr>
        </p:nvSpPr>
        <p:spPr/>
        <p:txBody>
          <a:bodyPr/>
          <a:lstStyle>
            <a:lvl1pPr>
              <a:defRPr>
                <a:latin typeface="標楷體" panose="03000509000000000000" pitchFamily="65" charset="-120"/>
                <a:ea typeface="標楷體" panose="03000509000000000000" pitchFamily="65" charset="-120"/>
              </a:defRPr>
            </a:lvl1pPr>
          </a:lstStyle>
          <a:p>
            <a:pPr>
              <a:defRPr/>
            </a:pPr>
            <a:endParaRPr lang="en-US" altLang="zh-TW" dirty="0"/>
          </a:p>
        </p:txBody>
      </p:sp>
      <p:sp>
        <p:nvSpPr>
          <p:cNvPr id="7" name="Rectangle 6"/>
          <p:cNvSpPr>
            <a:spLocks noGrp="1" noChangeArrowheads="1"/>
          </p:cNvSpPr>
          <p:nvPr>
            <p:ph type="sldNum" sz="quarter" idx="12"/>
          </p:nvPr>
        </p:nvSpPr>
        <p:spPr/>
        <p:txBody>
          <a:bodyPr/>
          <a:lstStyle>
            <a:lvl1pPr>
              <a:defRPr>
                <a:latin typeface="標楷體" panose="03000509000000000000" pitchFamily="65" charset="-120"/>
                <a:ea typeface="標楷體" panose="03000509000000000000" pitchFamily="65" charset="-120"/>
              </a:defRPr>
            </a:lvl1pPr>
          </a:lstStyle>
          <a:p>
            <a:pPr>
              <a:defRPr/>
            </a:pPr>
            <a:fld id="{A272ACB8-32D6-4BA3-A453-EE320421D775}" type="slidenum">
              <a:rPr lang="zh-TW" altLang="en-US" smtClean="0"/>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4076ACD-9201-4CCC-B902-811D75936D6A}" type="datetime1">
              <a:rPr lang="zh-TW" altLang="en-US" smtClean="0"/>
              <a:t>2018/5/30</a:t>
            </a:fld>
            <a:endParaRPr lang="en-US" altLang="zh-TW"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4" name="Rectangle 6"/>
          <p:cNvSpPr>
            <a:spLocks noGrp="1" noChangeArrowheads="1"/>
          </p:cNvSpPr>
          <p:nvPr>
            <p:ph type="sldNum" sz="quarter" idx="12"/>
          </p:nvPr>
        </p:nvSpPr>
        <p:spPr>
          <a:ln/>
        </p:spPr>
        <p:txBody>
          <a:bodyPr/>
          <a:lstStyle>
            <a:lvl1pPr>
              <a:defRPr/>
            </a:lvl1pPr>
          </a:lstStyle>
          <a:p>
            <a:pPr>
              <a:defRPr/>
            </a:pPr>
            <a:fld id="{7C00C21E-7A0B-4DB6-B866-8864CE6CE354}" type="slidenum">
              <a:rPr lang="zh-TW" altLang="en-US"/>
              <a:pPr>
                <a:defRPr/>
              </a:pPr>
              <a:t>‹#›</a:t>
            </a:fld>
            <a:endParaRPr lang="en-US" altLang="zh-TW"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fld id="{EF1E58DB-28DA-4FAC-B122-FF07D4A45BE8}" type="datetime1">
              <a:rPr lang="zh-TW" altLang="en-US" smtClean="0"/>
              <a:t>2018/5/30</a:t>
            </a:fld>
            <a:endParaRPr lang="en-US" altLang="zh-TW"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ln/>
        </p:spPr>
        <p:txBody>
          <a:bodyPr/>
          <a:lstStyle>
            <a:lvl1pPr>
              <a:defRPr/>
            </a:lvl1pPr>
          </a:lstStyle>
          <a:p>
            <a:pPr>
              <a:defRPr/>
            </a:pPr>
            <a:fld id="{887C7169-D778-4617-BA0A-FC55DFB3BD03}"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fld id="{C8DBFBC6-29E5-42CD-9E15-FB56A1790C1C}" type="datetime1">
              <a:rPr lang="zh-TW" altLang="en-US" smtClean="0"/>
              <a:t>2018/5/30</a:t>
            </a:fld>
            <a:endParaRPr lang="en-US" altLang="zh-TW"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9" name="Rectangle 6"/>
          <p:cNvSpPr>
            <a:spLocks noGrp="1" noChangeArrowheads="1"/>
          </p:cNvSpPr>
          <p:nvPr>
            <p:ph type="sldNum" sz="quarter" idx="12"/>
          </p:nvPr>
        </p:nvSpPr>
        <p:spPr>
          <a:ln/>
        </p:spPr>
        <p:txBody>
          <a:bodyPr/>
          <a:lstStyle>
            <a:lvl1pPr>
              <a:defRPr/>
            </a:lvl1pPr>
          </a:lstStyle>
          <a:p>
            <a:pPr>
              <a:defRPr/>
            </a:pPr>
            <a:fld id="{488F83DD-E961-459E-A479-5205CD73AD35}" type="slidenum">
              <a:rPr lang="zh-TW" altLang="en-US"/>
              <a:pPr>
                <a:defRPr/>
              </a:pPr>
              <a:t>‹#›</a:t>
            </a:fld>
            <a:endParaRPr lang="en-US" altLang="zh-TW"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fld id="{F015B258-4A94-4FAD-A62A-4228A718F4A9}" type="datetime1">
              <a:rPr lang="zh-TW" altLang="en-US" smtClean="0"/>
              <a:t>2018/5/30</a:t>
            </a:fld>
            <a:endParaRPr lang="en-US" altLang="zh-TW"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5" name="Rectangle 6"/>
          <p:cNvSpPr>
            <a:spLocks noGrp="1" noChangeArrowheads="1"/>
          </p:cNvSpPr>
          <p:nvPr>
            <p:ph type="sldNum" sz="quarter" idx="12"/>
          </p:nvPr>
        </p:nvSpPr>
        <p:spPr>
          <a:ln/>
        </p:spPr>
        <p:txBody>
          <a:bodyPr/>
          <a:lstStyle>
            <a:lvl1pPr>
              <a:defRPr/>
            </a:lvl1pPr>
          </a:lstStyle>
          <a:p>
            <a:pPr>
              <a:defRPr/>
            </a:pPr>
            <a:fld id="{59BA74FE-0D80-4320-A9D4-055BD3261838}" type="slidenum">
              <a:rPr lang="zh-TW" altLang="en-US"/>
              <a:pPr>
                <a:defRPr/>
              </a:pPr>
              <a:t>‹#›</a:t>
            </a:fld>
            <a:endParaRPr lang="en-US" altLang="zh-TW"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E667679-93E5-4748-B23E-E24C5FC2FCF4}" type="datetime1">
              <a:rPr lang="zh-TW" altLang="en-US" smtClean="0"/>
              <a:t>2018/5/30</a:t>
            </a:fld>
            <a:endParaRPr lang="en-US" altLang="zh-TW"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4" name="Rectangle 6"/>
          <p:cNvSpPr>
            <a:spLocks noGrp="1" noChangeArrowheads="1"/>
          </p:cNvSpPr>
          <p:nvPr>
            <p:ph type="sldNum" sz="quarter" idx="12"/>
          </p:nvPr>
        </p:nvSpPr>
        <p:spPr>
          <a:ln/>
        </p:spPr>
        <p:txBody>
          <a:bodyPr/>
          <a:lstStyle>
            <a:lvl1pPr>
              <a:defRPr/>
            </a:lvl1pPr>
          </a:lstStyle>
          <a:p>
            <a:pPr>
              <a:defRPr/>
            </a:pPr>
            <a:fld id="{AA1A49E5-3A20-407A-9D87-6D755D365273}"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12F21B46-6DE5-483E-A2E9-9F07CCB083E1}" type="datetime1">
              <a:rPr lang="zh-TW" altLang="en-US" smtClean="0"/>
              <a:t>2018/5/30</a:t>
            </a:fld>
            <a:endParaRPr lang="en-US" altLang="zh-TW"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ln/>
        </p:spPr>
        <p:txBody>
          <a:bodyPr/>
          <a:lstStyle>
            <a:lvl1pPr>
              <a:defRPr/>
            </a:lvl1pPr>
          </a:lstStyle>
          <a:p>
            <a:pPr>
              <a:defRPr/>
            </a:pPr>
            <a:fld id="{3AC9A2A5-D762-42A1-8A1F-DAE89E3FFE8E}" type="slidenum">
              <a:rPr lang="zh-TW" altLang="en-US"/>
              <a:pPr>
                <a:defRPr/>
              </a:pPr>
              <a:t>‹#›</a:t>
            </a:fld>
            <a:endParaRPr lang="en-US" altLang="zh-TW"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4FBCFA11-DFCD-4C3D-A304-7E7DCCC43AD1}" type="datetime1">
              <a:rPr lang="zh-TW" altLang="en-US" smtClean="0"/>
              <a:t>2018/5/30</a:t>
            </a:fld>
            <a:endParaRPr lang="en-US" altLang="zh-TW"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ln/>
        </p:spPr>
        <p:txBody>
          <a:bodyPr/>
          <a:lstStyle>
            <a:lvl1pPr>
              <a:defRPr/>
            </a:lvl1pPr>
          </a:lstStyle>
          <a:p>
            <a:pPr>
              <a:defRPr/>
            </a:pPr>
            <a:fld id="{A11BA352-7CEF-4956-9B62-4F7B36F1B261}" type="slidenum">
              <a:rPr lang="zh-TW" altLang="en-US"/>
              <a:pPr>
                <a:defRPr/>
              </a:pPr>
              <a:t>‹#›</a:t>
            </a:fld>
            <a:endParaRPr lang="en-US" altLang="zh-TW"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p:nvPicPr>
        <p:blipFill>
          <a:blip r:embed="rId13" cstate="print"/>
          <a:srcRect/>
          <a:stretch>
            <a:fillRect/>
          </a:stretch>
        </p:blipFill>
        <p:spPr bwMode="auto">
          <a:xfrm>
            <a:off x="0" y="5561013"/>
            <a:ext cx="9144000" cy="1323975"/>
          </a:xfrm>
          <a:prstGeom prst="rect">
            <a:avLst/>
          </a:prstGeom>
          <a:noFill/>
          <a:ln w="9525">
            <a:noFill/>
            <a:miter lim="800000"/>
            <a:headEnd/>
            <a:tailEnd/>
          </a:ln>
        </p:spPr>
      </p:pic>
      <p:pic>
        <p:nvPicPr>
          <p:cNvPr id="1027" name="Picture 2" descr="C:\Documents and Settings\User\桌面\立體圖.gif"/>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15225" y="4508500"/>
            <a:ext cx="1628775" cy="1706563"/>
          </a:xfrm>
          <a:prstGeom prst="rect">
            <a:avLst/>
          </a:prstGeom>
          <a:noFill/>
          <a:ln w="9525">
            <a:noFill/>
            <a:miter lim="800000"/>
            <a:headEnd/>
            <a:tailEnd/>
          </a:ln>
        </p:spPr>
      </p:pic>
      <p:sp>
        <p:nvSpPr>
          <p:cNvPr id="1028" name="Rectangle 2"/>
          <p:cNvSpPr>
            <a:spLocks noGrp="1" noChangeArrowheads="1"/>
          </p:cNvSpPr>
          <p:nvPr>
            <p:ph type="title"/>
          </p:nvPr>
        </p:nvSpPr>
        <p:spPr bwMode="auto">
          <a:xfrm>
            <a:off x="0" y="260350"/>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標楷體" panose="03000509000000000000" pitchFamily="65" charset="-120"/>
                <a:ea typeface="標楷體" panose="03000509000000000000" pitchFamily="65" charset="-120"/>
              </a:defRPr>
            </a:lvl1pPr>
          </a:lstStyle>
          <a:p>
            <a:pPr>
              <a:defRPr/>
            </a:pPr>
            <a:fld id="{B72AC093-F5F4-4E56-9424-B75BF075C844}" type="datetime1">
              <a:rPr lang="zh-TW" altLang="en-US" smtClean="0"/>
              <a:pPr>
                <a:defRPr/>
              </a:pPr>
              <a:t>2018/5/30</a:t>
            </a:fld>
            <a:endParaRPr lang="en-US" altLang="zh-TW" dirty="0"/>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標楷體" panose="03000509000000000000" pitchFamily="65" charset="-120"/>
                <a:ea typeface="標楷體" panose="03000509000000000000" pitchFamily="65" charset="-120"/>
              </a:defRPr>
            </a:lvl1pPr>
          </a:lstStyle>
          <a:p>
            <a:pPr>
              <a:defRPr/>
            </a:pPr>
            <a:endParaRPr lang="en-US" altLang="zh-TW" dirty="0"/>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標楷體" panose="03000509000000000000" pitchFamily="65" charset="-120"/>
                <a:ea typeface="標楷體" panose="03000509000000000000" pitchFamily="65" charset="-120"/>
              </a:defRPr>
            </a:lvl1pPr>
          </a:lstStyle>
          <a:p>
            <a:pPr>
              <a:defRPr/>
            </a:pPr>
            <a:fld id="{53932F54-61F3-4831-AA59-F86EC10B3490}" type="slidenum">
              <a:rPr lang="zh-TW" altLang="en-US" smtClean="0"/>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標楷體" panose="03000509000000000000" pitchFamily="65" charset="-120"/>
          <a:ea typeface="標楷體" panose="03000509000000000000" pitchFamily="65" charset="-120"/>
        </a:defRPr>
      </a:lvl2pPr>
      <a:lvl3pPr marL="1143000" indent="-228600" algn="l" rtl="0" eaLnBrk="0" fontAlgn="base" hangingPunct="0">
        <a:spcBef>
          <a:spcPct val="20000"/>
        </a:spcBef>
        <a:spcAft>
          <a:spcPct val="0"/>
        </a:spcAft>
        <a:buChar char="•"/>
        <a:defRPr kumimoji="1" sz="2400">
          <a:solidFill>
            <a:schemeClr val="tx1"/>
          </a:solidFill>
          <a:latin typeface="標楷體" panose="03000509000000000000" pitchFamily="65" charset="-120"/>
          <a:ea typeface="標楷體" panose="03000509000000000000" pitchFamily="65" charset="-120"/>
        </a:defRPr>
      </a:lvl3pPr>
      <a:lvl4pPr marL="16002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4pPr>
      <a:lvl5pPr marL="20574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0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11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apg20.jctv.ntut.edu.tw/schoolinfo" TargetMode="External"/><Relationship Id="rId5" Type="http://schemas.openxmlformats.org/officeDocument/2006/relationships/hyperlink" Target="http://www.asus.com/tw/support/FAQ/1007481/" TargetMode="External"/><Relationship Id="rId4" Type="http://schemas.openxmlformats.org/officeDocument/2006/relationships/hyperlink" Target="https://www.google.com/intl/zh-TW/chrome/browser/desktop/index.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oleObject" Target="../embeddings/oleObject1.bin"/><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w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NUL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Grp="1" noChangeArrowheads="1"/>
          </p:cNvSpPr>
          <p:nvPr>
            <p:ph type="ctrTitle"/>
          </p:nvPr>
        </p:nvSpPr>
        <p:spPr>
          <a:xfrm>
            <a:off x="617538" y="1166813"/>
            <a:ext cx="8069262" cy="1470025"/>
          </a:xfrm>
        </p:spPr>
        <p:txBody>
          <a:bodyPr/>
          <a:lstStyle/>
          <a:p>
            <a:pPr algn="dist" eaLnBrk="1" hangingPunct="1"/>
            <a:r>
              <a:rPr lang="zh-TW" altLang="en-US" sz="6000" dirty="0" smtClean="0">
                <a:solidFill>
                  <a:schemeClr val="tx1"/>
                </a:solidFill>
                <a:latin typeface="標楷體" panose="03000509000000000000" pitchFamily="65" charset="-120"/>
                <a:ea typeface="標楷體" panose="03000509000000000000" pitchFamily="65" charset="-120"/>
              </a:rPr>
              <a:t>報名系統操作說明會</a:t>
            </a:r>
          </a:p>
        </p:txBody>
      </p:sp>
      <p:sp>
        <p:nvSpPr>
          <p:cNvPr id="4100" name="Rectangle 6"/>
          <p:cNvSpPr>
            <a:spLocks noGrp="1" noChangeArrowheads="1"/>
          </p:cNvSpPr>
          <p:nvPr>
            <p:ph type="subTitle" idx="1"/>
          </p:nvPr>
        </p:nvSpPr>
        <p:spPr>
          <a:xfrm>
            <a:off x="3276600" y="2569215"/>
            <a:ext cx="5399088" cy="504825"/>
          </a:xfrm>
        </p:spPr>
        <p:txBody>
          <a:bodyPr/>
          <a:lstStyle/>
          <a:p>
            <a:pPr algn="l" eaLnBrk="1" hangingPunct="1"/>
            <a:r>
              <a:rPr lang="zh-TW" altLang="en-US" sz="2400" dirty="0" smtClean="0">
                <a:latin typeface="標楷體" panose="03000509000000000000" pitchFamily="65" charset="-120"/>
                <a:ea typeface="標楷體" panose="03000509000000000000" pitchFamily="65" charset="-120"/>
              </a:rPr>
              <a:t>主辦單位： </a:t>
            </a:r>
          </a:p>
        </p:txBody>
      </p:sp>
      <p:sp>
        <p:nvSpPr>
          <p:cNvPr id="230401" name="Rectangle 1"/>
          <p:cNvSpPr>
            <a:spLocks noChangeArrowheads="1"/>
          </p:cNvSpPr>
          <p:nvPr/>
        </p:nvSpPr>
        <p:spPr bwMode="auto">
          <a:xfrm>
            <a:off x="702824" y="980728"/>
            <a:ext cx="4647426"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defTabSz="914400" latinLnBrk="0">
              <a:lnSpc>
                <a:spcPct val="100000"/>
              </a:lnSpc>
              <a:spcBef>
                <a:spcPct val="20000"/>
              </a:spcBef>
              <a:buClrTx/>
              <a:buSzTx/>
              <a:tabLst/>
            </a:pPr>
            <a:r>
              <a:rPr lang="en-US" altLang="zh-TW" sz="2400" dirty="0" smtClean="0">
                <a:latin typeface="標楷體" panose="03000509000000000000" pitchFamily="65" charset="-120"/>
                <a:ea typeface="標楷體" panose="03000509000000000000" pitchFamily="65" charset="-120"/>
              </a:rPr>
              <a:t>107</a:t>
            </a:r>
            <a:r>
              <a:rPr lang="zh-TW" altLang="en-US" sz="2400" dirty="0" smtClean="0">
                <a:latin typeface="標楷體" panose="03000509000000000000" pitchFamily="65" charset="-120"/>
                <a:ea typeface="標楷體" panose="03000509000000000000" pitchFamily="65" charset="-120"/>
              </a:rPr>
              <a:t>學年度四技二專甄選入學招生</a:t>
            </a:r>
          </a:p>
        </p:txBody>
      </p:sp>
      <p:pic>
        <p:nvPicPr>
          <p:cNvPr id="6" name="圖片 5" descr="聯合會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4048" y="2528639"/>
            <a:ext cx="3206703" cy="585976"/>
          </a:xfrm>
          <a:prstGeom prst="rect">
            <a:avLst/>
          </a:prstGeom>
        </p:spPr>
      </p:pic>
      <p:sp>
        <p:nvSpPr>
          <p:cNvPr id="2" name="投影片編號版面配置區 1"/>
          <p:cNvSpPr>
            <a:spLocks noGrp="1"/>
          </p:cNvSpPr>
          <p:nvPr>
            <p:ph type="sldNum" sz="quarter" idx="12"/>
          </p:nvPr>
        </p:nvSpPr>
        <p:spPr/>
        <p:txBody>
          <a:bodyPr/>
          <a:lstStyle/>
          <a:p>
            <a:pPr>
              <a:defRPr/>
            </a:pPr>
            <a:fld id="{EBE3EE61-3F3D-47FA-8BA5-6513F9B77B0A}" type="slidenum">
              <a:rPr lang="zh-TW" altLang="en-US" smtClean="0">
                <a:latin typeface="標楷體" panose="03000509000000000000" pitchFamily="65" charset="-120"/>
                <a:ea typeface="標楷體" panose="03000509000000000000" pitchFamily="65" charset="-120"/>
              </a:rPr>
              <a:pPr>
                <a:defRPr/>
              </a:pPr>
              <a:t>1</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83662" y="891099"/>
            <a:ext cx="5564671" cy="5850344"/>
          </a:xfrm>
          <a:prstGeom prst="rect">
            <a:avLst/>
          </a:prstGeom>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10</a:t>
            </a:fld>
            <a:endParaRPr lang="en-US" altLang="zh-TW" dirty="0">
              <a:latin typeface="標楷體" panose="03000509000000000000" pitchFamily="65" charset="-120"/>
              <a:ea typeface="標楷體" panose="03000509000000000000" pitchFamily="65" charset="-120"/>
            </a:endParaRPr>
          </a:p>
        </p:txBody>
      </p:sp>
      <p:sp>
        <p:nvSpPr>
          <p:cNvPr id="11" name="矩形 10"/>
          <p:cNvSpPr/>
          <p:nvPr/>
        </p:nvSpPr>
        <p:spPr>
          <a:xfrm>
            <a:off x="179512" y="5073222"/>
            <a:ext cx="1322135" cy="2279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5" name="Rectangle 2"/>
          <p:cNvSpPr>
            <a:spLocks noChangeArrowheads="1"/>
          </p:cNvSpPr>
          <p:nvPr/>
        </p:nvSpPr>
        <p:spPr bwMode="auto">
          <a:xfrm>
            <a:off x="107504" y="178204"/>
            <a:ext cx="7993509" cy="539750"/>
          </a:xfrm>
          <a:prstGeom prst="rect">
            <a:avLst/>
          </a:prstGeom>
          <a:noFill/>
          <a:ln w="9525">
            <a:noFill/>
            <a:miter lim="800000"/>
            <a:headEnd/>
            <a:tailEnd/>
          </a:ln>
        </p:spPr>
        <p:txBody>
          <a:bodyPr lIns="0" rIns="0" bIns="0" anchor="b"/>
          <a:lstStyle/>
          <a:p>
            <a:pPr eaLnBrk="0" hangingPunct="0"/>
            <a:r>
              <a:rPr kumimoji="0" lang="zh-TW" altLang="en-US" sz="3200" dirty="0" smtClean="0">
                <a:latin typeface="標楷體" panose="03000509000000000000" pitchFamily="65" charset="-120"/>
                <a:ea typeface="標楷體" panose="03000509000000000000" pitchFamily="65" charset="-120"/>
                <a:cs typeface="+mj-cs"/>
              </a:rPr>
              <a:t>三、網頁</a:t>
            </a:r>
            <a:r>
              <a:rPr kumimoji="0" lang="en-US" altLang="zh-TW" sz="3200" dirty="0" smtClean="0">
                <a:latin typeface="標楷體" panose="03000509000000000000" pitchFamily="65" charset="-120"/>
                <a:ea typeface="標楷體" panose="03000509000000000000" pitchFamily="65" charset="-120"/>
                <a:cs typeface="+mj-cs"/>
              </a:rPr>
              <a:t>-</a:t>
            </a:r>
            <a:r>
              <a:rPr kumimoji="0" lang="zh-TW" altLang="en-US" sz="3200" dirty="0" smtClean="0">
                <a:latin typeface="標楷體" panose="03000509000000000000" pitchFamily="65" charset="-120"/>
                <a:ea typeface="標楷體" panose="03000509000000000000" pitchFamily="65" charset="-120"/>
              </a:rPr>
              <a:t>網路</a:t>
            </a:r>
            <a:r>
              <a:rPr kumimoji="0" lang="zh-TW" altLang="en-US" sz="3200" dirty="0">
                <a:latin typeface="標楷體" panose="03000509000000000000" pitchFamily="65" charset="-120"/>
                <a:ea typeface="標楷體" panose="03000509000000000000" pitchFamily="65" charset="-120"/>
              </a:rPr>
              <a:t>上傳</a:t>
            </a:r>
            <a:r>
              <a:rPr kumimoji="0" lang="zh-TW" altLang="en-US" sz="3200" dirty="0" smtClean="0">
                <a:latin typeface="標楷體" panose="03000509000000000000" pitchFamily="65" charset="-120"/>
                <a:ea typeface="標楷體" panose="03000509000000000000" pitchFamily="65" charset="-120"/>
              </a:rPr>
              <a:t>專區及常見問題</a:t>
            </a:r>
            <a:endParaRPr kumimoji="0" lang="zh-TW" altLang="en-US" sz="3200" dirty="0">
              <a:latin typeface="標楷體" panose="03000509000000000000" pitchFamily="65" charset="-120"/>
              <a:ea typeface="標楷體" panose="03000509000000000000" pitchFamily="65" charset="-120"/>
              <a:cs typeface="+mj-cs"/>
            </a:endParaRPr>
          </a:p>
        </p:txBody>
      </p:sp>
      <p:pic>
        <p:nvPicPr>
          <p:cNvPr id="6" name="圖片 5"/>
          <p:cNvPicPr>
            <a:picLocks noChangeAspect="1"/>
          </p:cNvPicPr>
          <p:nvPr/>
        </p:nvPicPr>
        <p:blipFill>
          <a:blip r:embed="rId4"/>
          <a:stretch>
            <a:fillRect/>
          </a:stretch>
        </p:blipFill>
        <p:spPr>
          <a:xfrm>
            <a:off x="3707904" y="737852"/>
            <a:ext cx="5269389" cy="5445224"/>
          </a:xfrm>
          <a:prstGeom prst="rect">
            <a:avLst/>
          </a:prstGeom>
        </p:spPr>
      </p:pic>
      <p:sp>
        <p:nvSpPr>
          <p:cNvPr id="12" name="矩形 11"/>
          <p:cNvSpPr/>
          <p:nvPr/>
        </p:nvSpPr>
        <p:spPr>
          <a:xfrm>
            <a:off x="3669805" y="4919317"/>
            <a:ext cx="1322135" cy="22411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02636877"/>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0" y="229068"/>
            <a:ext cx="9260504" cy="573881"/>
          </a:xfrm>
        </p:spPr>
        <p:txBody>
          <a:bodyPr>
            <a:norm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pic>
        <p:nvPicPr>
          <p:cNvPr id="4" name="圖片 3"/>
          <p:cNvPicPr>
            <a:picLocks noChangeAspect="1"/>
          </p:cNvPicPr>
          <p:nvPr/>
        </p:nvPicPr>
        <p:blipFill>
          <a:blip r:embed="rId2"/>
          <a:stretch>
            <a:fillRect/>
          </a:stretch>
        </p:blipFill>
        <p:spPr>
          <a:xfrm>
            <a:off x="626878" y="1501536"/>
            <a:ext cx="8006748" cy="5383848"/>
          </a:xfrm>
          <a:prstGeom prst="rect">
            <a:avLst/>
          </a:prstGeom>
        </p:spPr>
      </p:pic>
      <p:sp>
        <p:nvSpPr>
          <p:cNvPr id="6" name="矩形 5"/>
          <p:cNvSpPr/>
          <p:nvPr/>
        </p:nvSpPr>
        <p:spPr>
          <a:xfrm>
            <a:off x="1475656" y="1958826"/>
            <a:ext cx="504056"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217218" y="2102842"/>
            <a:ext cx="626590" cy="1603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958823" y="3110953"/>
            <a:ext cx="709013" cy="1880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6084168" y="3380498"/>
            <a:ext cx="864096" cy="2150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4932040" y="4047058"/>
            <a:ext cx="2808311" cy="79208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26878" y="2727016"/>
            <a:ext cx="1351551" cy="9086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5652953" y="1553739"/>
            <a:ext cx="2723823" cy="369332"/>
          </a:xfrm>
          <a:prstGeom prst="rect">
            <a:avLst/>
          </a:prstGeom>
          <a:solidFill>
            <a:schemeClr val="accent1">
              <a:lumMod val="20000"/>
              <a:lumOff val="80000"/>
            </a:schemeClr>
          </a:solidFill>
        </p:spPr>
        <p:txBody>
          <a:bodyPr wrap="none">
            <a:spAutoFit/>
          </a:bodyPr>
          <a:lstStyle/>
          <a:p>
            <a:r>
              <a:rPr lang="zh-TW" altLang="en-US" b="1" dirty="0">
                <a:latin typeface="標楷體" panose="03000509000000000000" pitchFamily="65" charset="-120"/>
                <a:ea typeface="標楷體" panose="03000509000000000000" pitchFamily="65" charset="-120"/>
              </a:rPr>
              <a:t>「項目」分隔</a:t>
            </a:r>
            <a:r>
              <a:rPr lang="zh-TW" altLang="en-US" b="1" dirty="0" smtClean="0">
                <a:latin typeface="標楷體" panose="03000509000000000000" pitchFamily="65" charset="-120"/>
                <a:ea typeface="標楷體" panose="03000509000000000000" pitchFamily="65" charset="-120"/>
              </a:rPr>
              <a:t>頁（樣張）</a:t>
            </a:r>
            <a:endParaRPr lang="zh-TW" altLang="en-US" b="1" dirty="0">
              <a:latin typeface="標楷體" panose="03000509000000000000" pitchFamily="65" charset="-120"/>
              <a:ea typeface="標楷體" panose="03000509000000000000" pitchFamily="65" charset="-120"/>
            </a:endParaRPr>
          </a:p>
        </p:txBody>
      </p:sp>
      <p:sp>
        <p:nvSpPr>
          <p:cNvPr id="30" name="矩形 29"/>
          <p:cNvSpPr/>
          <p:nvPr/>
        </p:nvSpPr>
        <p:spPr>
          <a:xfrm>
            <a:off x="3237066" y="2727016"/>
            <a:ext cx="1351551" cy="9086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524234" y="2831930"/>
            <a:ext cx="231342" cy="21602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109342" y="3083742"/>
            <a:ext cx="461665" cy="2578591"/>
          </a:xfrm>
          <a:prstGeom prst="rect">
            <a:avLst/>
          </a:prstGeom>
          <a:solidFill>
            <a:schemeClr val="accent1">
              <a:lumMod val="20000"/>
              <a:lumOff val="80000"/>
            </a:schemeClr>
          </a:solidFill>
          <a:ln>
            <a:noFill/>
          </a:ln>
        </p:spPr>
        <p:txBody>
          <a:bodyPr vert="eaVert" wrap="none" rtlCol="0">
            <a:spAutoFit/>
          </a:bodyPr>
          <a:lstStyle/>
          <a:p>
            <a:r>
              <a:rPr lang="zh-TW" altLang="en-US" b="1" dirty="0" smtClean="0">
                <a:latin typeface="標楷體" panose="03000509000000000000" pitchFamily="65" charset="-120"/>
                <a:ea typeface="標楷體" panose="03000509000000000000" pitchFamily="65" charset="-120"/>
              </a:rPr>
              <a:t>依序加入「項目」分隔頁</a:t>
            </a:r>
            <a:endParaRPr lang="zh-TW" altLang="en-US" b="1" dirty="0">
              <a:latin typeface="標楷體" panose="03000509000000000000" pitchFamily="65" charset="-120"/>
              <a:ea typeface="標楷體" panose="03000509000000000000" pitchFamily="65" charset="-120"/>
            </a:endParaRPr>
          </a:p>
        </p:txBody>
      </p:sp>
      <p:sp>
        <p:nvSpPr>
          <p:cNvPr id="31" name="矩形 30"/>
          <p:cNvSpPr/>
          <p:nvPr/>
        </p:nvSpPr>
        <p:spPr>
          <a:xfrm>
            <a:off x="1718008" y="3974567"/>
            <a:ext cx="2654487" cy="2346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Oval 6"/>
          <p:cNvSpPr>
            <a:spLocks noChangeArrowheads="1"/>
          </p:cNvSpPr>
          <p:nvPr/>
        </p:nvSpPr>
        <p:spPr bwMode="gray">
          <a:xfrm>
            <a:off x="1231885" y="2070005"/>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1</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34" name="Oval 6"/>
          <p:cNvSpPr>
            <a:spLocks noChangeArrowheads="1"/>
          </p:cNvSpPr>
          <p:nvPr/>
        </p:nvSpPr>
        <p:spPr bwMode="gray">
          <a:xfrm>
            <a:off x="208991" y="2760426"/>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2</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35" name="Oval 6"/>
          <p:cNvSpPr>
            <a:spLocks noChangeArrowheads="1"/>
          </p:cNvSpPr>
          <p:nvPr/>
        </p:nvSpPr>
        <p:spPr bwMode="gray">
          <a:xfrm>
            <a:off x="5444814" y="1597296"/>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2</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37" name="Oval 6"/>
          <p:cNvSpPr>
            <a:spLocks noChangeArrowheads="1"/>
          </p:cNvSpPr>
          <p:nvPr/>
        </p:nvSpPr>
        <p:spPr bwMode="gray">
          <a:xfrm>
            <a:off x="1455639" y="3974567"/>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4</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39" name="矩形 38"/>
          <p:cNvSpPr/>
          <p:nvPr/>
        </p:nvSpPr>
        <p:spPr>
          <a:xfrm>
            <a:off x="4860032" y="6257470"/>
            <a:ext cx="3863558" cy="369332"/>
          </a:xfrm>
          <a:prstGeom prst="rect">
            <a:avLst/>
          </a:prstGeom>
          <a:solidFill>
            <a:schemeClr val="accent1">
              <a:lumMod val="20000"/>
              <a:lumOff val="80000"/>
            </a:schemeClr>
          </a:solidFill>
        </p:spPr>
        <p:txBody>
          <a:bodyPr wrap="none">
            <a:spAutoFit/>
          </a:bodyPr>
          <a:lstStyle/>
          <a:p>
            <a:r>
              <a:rPr lang="zh-TW" altLang="en-US" b="1" dirty="0">
                <a:latin typeface="標楷體" panose="03000509000000000000" pitchFamily="65" charset="-120"/>
                <a:ea typeface="標楷體" panose="03000509000000000000" pitchFamily="65" charset="-120"/>
              </a:rPr>
              <a:t>最後結束頁，系統帶入「</a:t>
            </a:r>
            <a:r>
              <a:rPr lang="en-US" altLang="zh-TW" b="1" dirty="0">
                <a:latin typeface="標楷體" panose="03000509000000000000" pitchFamily="65" charset="-120"/>
                <a:ea typeface="標楷體" panose="03000509000000000000" pitchFamily="65" charset="-120"/>
              </a:rPr>
              <a:t>END</a:t>
            </a:r>
            <a:r>
              <a:rPr lang="zh-TW" altLang="en-US" b="1" dirty="0">
                <a:latin typeface="標楷體" panose="03000509000000000000" pitchFamily="65" charset="-120"/>
                <a:ea typeface="標楷體" panose="03000509000000000000" pitchFamily="65" charset="-120"/>
              </a:rPr>
              <a:t>」頁面</a:t>
            </a:r>
          </a:p>
        </p:txBody>
      </p:sp>
      <p:sp>
        <p:nvSpPr>
          <p:cNvPr id="2" name="投影片編號版面配置區 1"/>
          <p:cNvSpPr>
            <a:spLocks noGrp="1"/>
          </p:cNvSpPr>
          <p:nvPr>
            <p:ph type="sldNum" sz="quarter" idx="12"/>
          </p:nvPr>
        </p:nvSpPr>
        <p:spPr>
          <a:xfrm>
            <a:off x="6902896" y="6525344"/>
            <a:ext cx="2133600" cy="476250"/>
          </a:xfrm>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100</a:t>
            </a:fld>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40" name="文字方塊 39"/>
          <p:cNvSpPr txBox="1"/>
          <p:nvPr/>
        </p:nvSpPr>
        <p:spPr>
          <a:xfrm>
            <a:off x="1584936" y="978203"/>
            <a:ext cx="5391219" cy="523220"/>
          </a:xfrm>
          <a:prstGeom prst="rect">
            <a:avLst/>
          </a:prstGeom>
          <a:noFill/>
        </p:spPr>
        <p:txBody>
          <a:bodyPr wrap="none" rtlCol="0">
            <a:spAutoFit/>
          </a:bodyPr>
          <a:lstStyle/>
          <a:p>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「檢視合併檔案」，確認</a:t>
            </a:r>
            <a:r>
              <a:rPr lang="en-US" altLang="zh-TW" sz="2800" dirty="0" smtClean="0">
                <a:latin typeface="標楷體" panose="03000509000000000000" pitchFamily="65" charset="-120"/>
                <a:ea typeface="標楷體" panose="03000509000000000000" pitchFamily="65" charset="-120"/>
              </a:rPr>
              <a:t>5</a:t>
            </a:r>
            <a:r>
              <a:rPr lang="zh-TW" altLang="en-US" sz="2800" dirty="0" smtClean="0">
                <a:latin typeface="標楷體" panose="03000509000000000000" pitchFamily="65" charset="-120"/>
                <a:ea typeface="標楷體" panose="03000509000000000000" pitchFamily="65" charset="-120"/>
              </a:rPr>
              <a:t>步驟</a:t>
            </a:r>
            <a:r>
              <a:rPr lang="en-US" altLang="zh-TW" sz="2800" dirty="0" smtClean="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p:txBody>
      </p:sp>
      <p:sp>
        <p:nvSpPr>
          <p:cNvPr id="41" name="爆炸 2 40"/>
          <p:cNvSpPr/>
          <p:nvPr/>
        </p:nvSpPr>
        <p:spPr>
          <a:xfrm>
            <a:off x="109342" y="859743"/>
            <a:ext cx="1618342" cy="760202"/>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重要</a:t>
            </a:r>
            <a:endParaRPr lang="zh-TW" altLang="en-US" dirty="0"/>
          </a:p>
        </p:txBody>
      </p:sp>
      <p:sp>
        <p:nvSpPr>
          <p:cNvPr id="42" name="文字方塊 41"/>
          <p:cNvSpPr txBox="1"/>
          <p:nvPr/>
        </p:nvSpPr>
        <p:spPr>
          <a:xfrm>
            <a:off x="1522190" y="2038970"/>
            <a:ext cx="2954655" cy="369332"/>
          </a:xfrm>
          <a:prstGeom prst="rect">
            <a:avLst/>
          </a:prstGeom>
          <a:solidFill>
            <a:schemeClr val="accent1">
              <a:lumMod val="20000"/>
              <a:lumOff val="80000"/>
            </a:schemeClr>
          </a:solidFill>
          <a:ln>
            <a:noFill/>
          </a:ln>
        </p:spPr>
        <p:txBody>
          <a:bodyPr vert="horz" wrap="none" rtlCol="0">
            <a:spAutoFit/>
          </a:bodyPr>
          <a:lstStyle/>
          <a:p>
            <a:r>
              <a:rPr lang="zh-TW" altLang="en-US" b="1" dirty="0" smtClean="0">
                <a:latin typeface="標楷體" panose="03000509000000000000" pitchFamily="65" charset="-120"/>
                <a:ea typeface="標楷體" panose="03000509000000000000" pitchFamily="65" charset="-120"/>
              </a:rPr>
              <a:t>確認上傳校系科</a:t>
            </a:r>
            <a:r>
              <a:rPr lang="en-US" altLang="zh-TW" b="1" dirty="0" smtClean="0">
                <a:latin typeface="標楷體" panose="03000509000000000000" pitchFamily="65" charset="-120"/>
                <a:ea typeface="標楷體" panose="03000509000000000000" pitchFamily="65" charset="-120"/>
              </a:rPr>
              <a:t>(</a:t>
            </a:r>
            <a:r>
              <a:rPr lang="zh-TW" altLang="en-US" b="1" dirty="0" smtClean="0">
                <a:latin typeface="標楷體" panose="03000509000000000000" pitchFamily="65" charset="-120"/>
                <a:ea typeface="標楷體" panose="03000509000000000000" pitchFamily="65" charset="-120"/>
              </a:rPr>
              <a:t>組</a:t>
            </a:r>
            <a:r>
              <a:rPr lang="en-US" altLang="zh-TW" b="1" dirty="0" smtClean="0">
                <a:latin typeface="標楷體" panose="03000509000000000000" pitchFamily="65" charset="-120"/>
                <a:ea typeface="標楷體" panose="03000509000000000000" pitchFamily="65" charset="-120"/>
              </a:rPr>
              <a:t>)</a:t>
            </a:r>
            <a:r>
              <a:rPr lang="zh-TW" altLang="en-US" b="1" dirty="0" smtClean="0">
                <a:latin typeface="標楷體" panose="03000509000000000000" pitchFamily="65" charset="-120"/>
                <a:ea typeface="標楷體" panose="03000509000000000000" pitchFamily="65" charset="-120"/>
              </a:rPr>
              <a:t>、學程</a:t>
            </a:r>
            <a:endParaRPr lang="zh-TW" altLang="en-US" b="1" dirty="0">
              <a:latin typeface="標楷體" panose="03000509000000000000" pitchFamily="65" charset="-120"/>
              <a:ea typeface="標楷體" panose="03000509000000000000" pitchFamily="65" charset="-120"/>
            </a:endParaRPr>
          </a:p>
        </p:txBody>
      </p:sp>
      <p:sp>
        <p:nvSpPr>
          <p:cNvPr id="43" name="Oval 6"/>
          <p:cNvSpPr>
            <a:spLocks noChangeArrowheads="1"/>
          </p:cNvSpPr>
          <p:nvPr/>
        </p:nvSpPr>
        <p:spPr bwMode="gray">
          <a:xfrm>
            <a:off x="5015550" y="3788476"/>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1</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44" name="矩形 43"/>
          <p:cNvSpPr/>
          <p:nvPr/>
        </p:nvSpPr>
        <p:spPr>
          <a:xfrm>
            <a:off x="660712" y="2452706"/>
            <a:ext cx="3895104" cy="16102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p:cNvSpPr txBox="1"/>
          <p:nvPr/>
        </p:nvSpPr>
        <p:spPr>
          <a:xfrm>
            <a:off x="4398367" y="3042644"/>
            <a:ext cx="461665" cy="2804614"/>
          </a:xfrm>
          <a:prstGeom prst="rect">
            <a:avLst/>
          </a:prstGeom>
          <a:solidFill>
            <a:schemeClr val="accent1">
              <a:lumMod val="20000"/>
              <a:lumOff val="80000"/>
            </a:schemeClr>
          </a:solidFill>
          <a:ln>
            <a:noFill/>
          </a:ln>
        </p:spPr>
        <p:txBody>
          <a:bodyPr vert="eaVert" wrap="none" rtlCol="0">
            <a:spAutoFit/>
          </a:bodyPr>
          <a:lstStyle/>
          <a:p>
            <a:r>
              <a:rPr lang="zh-TW" altLang="en-US" b="1" dirty="0" smtClean="0">
                <a:latin typeface="標楷體" panose="03000509000000000000" pitchFamily="65" charset="-120"/>
                <a:ea typeface="標楷體" panose="03000509000000000000" pitchFamily="65" charset="-120"/>
              </a:rPr>
              <a:t>每一「項目」最後上傳時間</a:t>
            </a:r>
            <a:endParaRPr lang="zh-TW" altLang="en-US" b="1" dirty="0">
              <a:latin typeface="標楷體" panose="03000509000000000000" pitchFamily="65" charset="-120"/>
              <a:ea typeface="標楷體" panose="03000509000000000000" pitchFamily="65" charset="-120"/>
            </a:endParaRPr>
          </a:p>
        </p:txBody>
      </p:sp>
      <p:sp>
        <p:nvSpPr>
          <p:cNvPr id="29" name="向右箭號 28"/>
          <p:cNvSpPr/>
          <p:nvPr/>
        </p:nvSpPr>
        <p:spPr>
          <a:xfrm rot="10800000">
            <a:off x="4444632" y="2826619"/>
            <a:ext cx="231342" cy="21602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Oval 6"/>
          <p:cNvSpPr>
            <a:spLocks noChangeArrowheads="1"/>
          </p:cNvSpPr>
          <p:nvPr/>
        </p:nvSpPr>
        <p:spPr bwMode="gray">
          <a:xfrm>
            <a:off x="4476845" y="2518838"/>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3</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38" name="Oval 6"/>
          <p:cNvSpPr>
            <a:spLocks noChangeArrowheads="1"/>
          </p:cNvSpPr>
          <p:nvPr/>
        </p:nvSpPr>
        <p:spPr bwMode="gray">
          <a:xfrm>
            <a:off x="4629199" y="6292963"/>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5</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Tree>
    <p:extLst>
      <p:ext uri="{BB962C8B-B14F-4D97-AF65-F5344CB8AC3E}">
        <p14:creationId xmlns:p14="http://schemas.microsoft.com/office/powerpoint/2010/main" val="4164245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99989" y="908720"/>
            <a:ext cx="8856985" cy="5632391"/>
          </a:xfrm>
          <a:prstGeom prst="rect">
            <a:avLst/>
          </a:prstGeom>
        </p:spPr>
      </p:pic>
      <p:sp>
        <p:nvSpPr>
          <p:cNvPr id="6" name="矩形 5"/>
          <p:cNvSpPr/>
          <p:nvPr/>
        </p:nvSpPr>
        <p:spPr>
          <a:xfrm>
            <a:off x="4139952" y="1196752"/>
            <a:ext cx="1162681" cy="36004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a:xfrm>
            <a:off x="6685414" y="6283000"/>
            <a:ext cx="2057400" cy="365125"/>
          </a:xfrm>
        </p:spPr>
        <p:txBody>
          <a:bodyPr/>
          <a:lstStyle/>
          <a:p>
            <a:fld id="{76931394-9201-4FD2-AD95-612509AEFBAD}" type="slidenum">
              <a:rPr lang="zh-TW" altLang="en-US" smtClean="0">
                <a:solidFill>
                  <a:prstClr val="black"/>
                </a:solidFill>
              </a:rPr>
              <a:pPr/>
              <a:t>101</a:t>
            </a:fld>
            <a:endParaRPr lang="zh-TW" altLang="en-US" dirty="0">
              <a:solidFill>
                <a:prstClr val="black"/>
              </a:solidFill>
            </a:endParaRPr>
          </a:p>
        </p:txBody>
      </p:sp>
      <p:sp>
        <p:nvSpPr>
          <p:cNvPr id="10" name="文字方塊 9"/>
          <p:cNvSpPr txBox="1"/>
          <p:nvPr/>
        </p:nvSpPr>
        <p:spPr>
          <a:xfrm>
            <a:off x="7051632" y="2692610"/>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FF0000"/>
                </a:solidFill>
                <a:latin typeface="微軟正黑體" panose="020B0604030504040204" pitchFamily="34" charset="-120"/>
                <a:ea typeface="微軟正黑體" panose="020B0604030504040204" pitchFamily="34" charset="-120"/>
              </a:rPr>
              <a:t>未上傳</a:t>
            </a:r>
            <a:endParaRPr kumimoji="0" lang="zh-TW" altLang="en-US" b="1" dirty="0">
              <a:solidFill>
                <a:srgbClr val="FFC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6865992" y="2793890"/>
            <a:ext cx="162557" cy="14354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6865992" y="3113812"/>
            <a:ext cx="162557" cy="14354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6865991" y="3433735"/>
            <a:ext cx="162557" cy="1435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7031810" y="3019130"/>
            <a:ext cx="180049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FFC000"/>
                </a:solidFill>
                <a:latin typeface="微軟正黑體" panose="020B0604030504040204" pitchFamily="34" charset="-120"/>
                <a:ea typeface="微軟正黑體" panose="020B0604030504040204" pitchFamily="34" charset="-120"/>
              </a:rPr>
              <a:t>已上傳，未確認</a:t>
            </a:r>
            <a:endParaRPr kumimoji="0" lang="zh-TW" altLang="en-US" b="1" dirty="0">
              <a:solidFill>
                <a:srgbClr val="FFC00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7028548" y="3362709"/>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70AD47">
                    <a:lumMod val="75000"/>
                  </a:srgbClr>
                </a:solidFill>
                <a:latin typeface="微軟正黑體" panose="020B0604030504040204" pitchFamily="34" charset="-120"/>
                <a:ea typeface="微軟正黑體" panose="020B0604030504040204" pitchFamily="34" charset="-120"/>
              </a:rPr>
              <a:t>已確認</a:t>
            </a:r>
            <a:endParaRPr kumimoji="0" lang="zh-TW" altLang="en-US" b="1" dirty="0">
              <a:solidFill>
                <a:srgbClr val="FFC000"/>
              </a:solidFill>
              <a:latin typeface="微軟正黑體" panose="020B0604030504040204" pitchFamily="34" charset="-120"/>
              <a:ea typeface="微軟正黑體" panose="020B0604030504040204" pitchFamily="34" charset="-120"/>
            </a:endParaRPr>
          </a:p>
        </p:txBody>
      </p:sp>
      <p:sp>
        <p:nvSpPr>
          <p:cNvPr id="19" name="標題 1"/>
          <p:cNvSpPr txBox="1">
            <a:spLocks/>
          </p:cNvSpPr>
          <p:nvPr/>
        </p:nvSpPr>
        <p:spPr>
          <a:xfrm>
            <a:off x="50" y="249831"/>
            <a:ext cx="9056864" cy="5738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lnSpc>
                <a:spcPct val="100000"/>
              </a:lnSpc>
              <a:spcAft>
                <a:spcPts val="0"/>
              </a:spcAft>
            </a:pPr>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sp>
        <p:nvSpPr>
          <p:cNvPr id="8" name="流程圖: 程序 7"/>
          <p:cNvSpPr/>
          <p:nvPr/>
        </p:nvSpPr>
        <p:spPr>
          <a:xfrm>
            <a:off x="4677875" y="4768878"/>
            <a:ext cx="1392725" cy="1699655"/>
          </a:xfrm>
          <a:prstGeom prst="flowChartProcess">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9" name="流程圖: 程序 8"/>
          <p:cNvSpPr/>
          <p:nvPr/>
        </p:nvSpPr>
        <p:spPr>
          <a:xfrm>
            <a:off x="6046027" y="4772653"/>
            <a:ext cx="2750840" cy="1678947"/>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2" name="矩形 1"/>
          <p:cNvSpPr/>
          <p:nvPr/>
        </p:nvSpPr>
        <p:spPr>
          <a:xfrm>
            <a:off x="6070599" y="4390780"/>
            <a:ext cx="2726267" cy="369332"/>
          </a:xfrm>
          <a:prstGeom prst="rect">
            <a:avLst/>
          </a:prstGeom>
          <a:solidFill>
            <a:srgbClr val="FF0000"/>
          </a:solidFill>
        </p:spPr>
        <p:txBody>
          <a:bodyPr wrap="square">
            <a:spAutoFit/>
          </a:bodyPr>
          <a:lstStyle/>
          <a:p>
            <a:pPr algn="ctr"/>
            <a:r>
              <a:rPr lang="zh-TW" altLang="en-US" dirty="0">
                <a:solidFill>
                  <a:schemeClr val="bg1"/>
                </a:solidFill>
                <a:latin typeface="微軟正黑體" panose="020B0604030504040204" pitchFamily="34" charset="-120"/>
                <a:ea typeface="微軟正黑體" panose="020B0604030504040204" pitchFamily="34" charset="-120"/>
              </a:rPr>
              <a:t> (2)繳費證明</a:t>
            </a:r>
          </a:p>
        </p:txBody>
      </p:sp>
      <p:sp>
        <p:nvSpPr>
          <p:cNvPr id="3" name="矩形 2"/>
          <p:cNvSpPr/>
          <p:nvPr/>
        </p:nvSpPr>
        <p:spPr>
          <a:xfrm>
            <a:off x="4597400" y="4390780"/>
            <a:ext cx="1464733" cy="369332"/>
          </a:xfrm>
          <a:prstGeom prst="rect">
            <a:avLst/>
          </a:prstGeom>
          <a:solidFill>
            <a:srgbClr val="00B050"/>
          </a:solidFill>
        </p:spPr>
        <p:txBody>
          <a:bodyPr wrap="square">
            <a:spAutoFit/>
          </a:bodyPr>
          <a:lstStyle/>
          <a:p>
            <a:r>
              <a:rPr lang="zh-TW" altLang="en-US" dirty="0">
                <a:solidFill>
                  <a:schemeClr val="bg1"/>
                </a:solidFill>
                <a:latin typeface="微軟正黑體" panose="020B0604030504040204" pitchFamily="34" charset="-120"/>
                <a:ea typeface="微軟正黑體" panose="020B0604030504040204" pitchFamily="34" charset="-120"/>
              </a:rPr>
              <a:t> (1)備審資料</a:t>
            </a:r>
          </a:p>
        </p:txBody>
      </p:sp>
      <p:sp>
        <p:nvSpPr>
          <p:cNvPr id="18" name="文字方塊 17"/>
          <p:cNvSpPr txBox="1"/>
          <p:nvPr/>
        </p:nvSpPr>
        <p:spPr>
          <a:xfrm>
            <a:off x="7051632" y="3717505"/>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3333FF"/>
                </a:solidFill>
                <a:latin typeface="微軟正黑體" panose="020B0604030504040204" pitchFamily="34" charset="-120"/>
                <a:ea typeface="微軟正黑體" panose="020B0604030504040204" pitchFamily="34" charset="-120"/>
              </a:rPr>
              <a:t>免上傳</a:t>
            </a:r>
            <a:endParaRPr kumimoji="0" lang="zh-TW" altLang="en-US" b="1" dirty="0">
              <a:solidFill>
                <a:srgbClr val="3333FF"/>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6865992" y="3818785"/>
            <a:ext cx="162557" cy="1435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srgbClr val="3333FF"/>
              </a:solidFill>
              <a:latin typeface="微軟正黑體" panose="020B0604030504040204" pitchFamily="34" charset="-120"/>
              <a:ea typeface="微軟正黑體" panose="020B0604030504040204" pitchFamily="34" charset="-120"/>
            </a:endParaRPr>
          </a:p>
        </p:txBody>
      </p:sp>
      <p:sp>
        <p:nvSpPr>
          <p:cNvPr id="7" name="矩形 6"/>
          <p:cNvSpPr/>
          <p:nvPr/>
        </p:nvSpPr>
        <p:spPr>
          <a:xfrm>
            <a:off x="2915816" y="2060848"/>
            <a:ext cx="369251" cy="1489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5063067" y="2040467"/>
            <a:ext cx="805077" cy="12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流程圖: 程序 21"/>
          <p:cNvSpPr/>
          <p:nvPr/>
        </p:nvSpPr>
        <p:spPr>
          <a:xfrm>
            <a:off x="3767353" y="4768878"/>
            <a:ext cx="909844" cy="1699655"/>
          </a:xfrm>
          <a:prstGeom prst="flowChartProcess">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3851920" y="6525344"/>
            <a:ext cx="818562" cy="276999"/>
          </a:xfrm>
          <a:prstGeom prst="rect">
            <a:avLst/>
          </a:prstGeom>
          <a:solidFill>
            <a:srgbClr val="3333FF"/>
          </a:solidFill>
          <a:ln>
            <a:solidFill>
              <a:srgbClr val="3333FF"/>
            </a:solidFill>
          </a:ln>
        </p:spPr>
        <p:txBody>
          <a:bodyPr wrap="square">
            <a:spAutoFit/>
          </a:bodyPr>
          <a:lstStyle/>
          <a:p>
            <a:r>
              <a:rPr lang="zh-TW" altLang="en-US" sz="1200" dirty="0" smtClean="0">
                <a:solidFill>
                  <a:schemeClr val="bg1"/>
                </a:solidFill>
                <a:latin typeface="微軟正黑體" panose="020B0604030504040204" pitchFamily="34" charset="-120"/>
                <a:ea typeface="微軟正黑體" panose="020B0604030504040204" pitchFamily="34" charset="-120"/>
              </a:rPr>
              <a:t>截止日期</a:t>
            </a:r>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7362653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751026" y="6365684"/>
            <a:ext cx="2133600" cy="476250"/>
          </a:xfrm>
        </p:spPr>
        <p:txBody>
          <a:bodyPr/>
          <a:lstStyle/>
          <a:p>
            <a:pPr>
              <a:defRPr/>
            </a:pPr>
            <a:fld id="{A272ACB8-32D6-4BA3-A453-EE320421D775}" type="slidenum">
              <a:rPr lang="zh-TW" altLang="en-US" smtClean="0"/>
              <a:pPr>
                <a:defRPr/>
              </a:pPr>
              <a:t>102</a:t>
            </a:fld>
            <a:endParaRPr lang="en-US" altLang="zh-TW" dirty="0"/>
          </a:p>
        </p:txBody>
      </p:sp>
      <p:pic>
        <p:nvPicPr>
          <p:cNvPr id="5" name="圖片 4"/>
          <p:cNvPicPr>
            <a:picLocks noChangeAspect="1"/>
          </p:cNvPicPr>
          <p:nvPr/>
        </p:nvPicPr>
        <p:blipFill>
          <a:blip r:embed="rId2"/>
          <a:stretch>
            <a:fillRect/>
          </a:stretch>
        </p:blipFill>
        <p:spPr>
          <a:xfrm>
            <a:off x="248406" y="4114503"/>
            <a:ext cx="3227819" cy="1690762"/>
          </a:xfrm>
          <a:prstGeom prst="rect">
            <a:avLst/>
          </a:prstGeom>
          <a:ln>
            <a:solidFill>
              <a:schemeClr val="bg1">
                <a:lumMod val="85000"/>
              </a:schemeClr>
            </a:solidFill>
          </a:ln>
        </p:spPr>
      </p:pic>
      <p:sp>
        <p:nvSpPr>
          <p:cNvPr id="6" name="流程圖: 程序 5"/>
          <p:cNvSpPr/>
          <p:nvPr/>
        </p:nvSpPr>
        <p:spPr>
          <a:xfrm>
            <a:off x="268027" y="4206582"/>
            <a:ext cx="1002577" cy="248056"/>
          </a:xfrm>
          <a:prstGeom prst="flowChartProcess">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7" name="流程圖: 程序 6"/>
          <p:cNvSpPr/>
          <p:nvPr/>
        </p:nvSpPr>
        <p:spPr>
          <a:xfrm>
            <a:off x="1440575" y="4219788"/>
            <a:ext cx="1000404" cy="223177"/>
          </a:xfrm>
          <a:prstGeom prst="flowChartProcess">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8" name="流程圖: 程序 7"/>
          <p:cNvSpPr/>
          <p:nvPr/>
        </p:nvSpPr>
        <p:spPr>
          <a:xfrm>
            <a:off x="306126" y="4524850"/>
            <a:ext cx="815604" cy="443704"/>
          </a:xfrm>
          <a:prstGeom prst="flowChartProcess">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rotWithShape="1">
          <a:blip r:embed="rId3"/>
          <a:srcRect t="63923"/>
          <a:stretch/>
        </p:blipFill>
        <p:spPr>
          <a:xfrm>
            <a:off x="107504" y="1243084"/>
            <a:ext cx="8856985" cy="2031991"/>
          </a:xfrm>
          <a:prstGeom prst="rect">
            <a:avLst/>
          </a:prstGeom>
        </p:spPr>
      </p:pic>
      <p:sp>
        <p:nvSpPr>
          <p:cNvPr id="17" name="流程圖: 程序 16"/>
          <p:cNvSpPr/>
          <p:nvPr/>
        </p:nvSpPr>
        <p:spPr>
          <a:xfrm>
            <a:off x="4685390" y="1502842"/>
            <a:ext cx="1392725" cy="1699655"/>
          </a:xfrm>
          <a:prstGeom prst="flowChartProcess">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8" name="流程圖: 程序 17"/>
          <p:cNvSpPr/>
          <p:nvPr/>
        </p:nvSpPr>
        <p:spPr>
          <a:xfrm>
            <a:off x="6053542" y="1506617"/>
            <a:ext cx="2750840" cy="1678947"/>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078114" y="1124744"/>
            <a:ext cx="2726267" cy="369332"/>
          </a:xfrm>
          <a:prstGeom prst="rect">
            <a:avLst/>
          </a:prstGeom>
          <a:solidFill>
            <a:srgbClr val="FF0000"/>
          </a:solidFill>
        </p:spPr>
        <p:txBody>
          <a:bodyPr wrap="square">
            <a:spAutoFit/>
          </a:bodyPr>
          <a:lstStyle/>
          <a:p>
            <a:pPr algn="ctr"/>
            <a:r>
              <a:rPr lang="zh-TW" altLang="en-US" dirty="0">
                <a:solidFill>
                  <a:schemeClr val="bg1"/>
                </a:solidFill>
                <a:latin typeface="微軟正黑體" panose="020B0604030504040204" pitchFamily="34" charset="-120"/>
                <a:ea typeface="微軟正黑體" panose="020B0604030504040204" pitchFamily="34" charset="-120"/>
              </a:rPr>
              <a:t> (2)繳費證明</a:t>
            </a:r>
          </a:p>
        </p:txBody>
      </p:sp>
      <p:sp>
        <p:nvSpPr>
          <p:cNvPr id="20" name="矩形 19"/>
          <p:cNvSpPr/>
          <p:nvPr/>
        </p:nvSpPr>
        <p:spPr>
          <a:xfrm>
            <a:off x="4604915" y="1124744"/>
            <a:ext cx="1464733" cy="369332"/>
          </a:xfrm>
          <a:prstGeom prst="rect">
            <a:avLst/>
          </a:prstGeom>
          <a:solidFill>
            <a:srgbClr val="00B050"/>
          </a:solidFill>
        </p:spPr>
        <p:txBody>
          <a:bodyPr wrap="square">
            <a:spAutoFit/>
          </a:bodyPr>
          <a:lstStyle/>
          <a:p>
            <a:r>
              <a:rPr lang="zh-TW" altLang="en-US" dirty="0">
                <a:solidFill>
                  <a:schemeClr val="bg1"/>
                </a:solidFill>
                <a:latin typeface="微軟正黑體" panose="020B0604030504040204" pitchFamily="34" charset="-120"/>
                <a:ea typeface="微軟正黑體" panose="020B0604030504040204" pitchFamily="34" charset="-120"/>
              </a:rPr>
              <a:t> (1)備審資料</a:t>
            </a:r>
          </a:p>
        </p:txBody>
      </p:sp>
      <p:sp>
        <p:nvSpPr>
          <p:cNvPr id="25" name="流程圖: 程序 24"/>
          <p:cNvSpPr/>
          <p:nvPr/>
        </p:nvSpPr>
        <p:spPr>
          <a:xfrm>
            <a:off x="3774868" y="1502842"/>
            <a:ext cx="909844" cy="1699655"/>
          </a:xfrm>
          <a:prstGeom prst="flowChartProcess">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26" name="矩形 25"/>
          <p:cNvSpPr/>
          <p:nvPr/>
        </p:nvSpPr>
        <p:spPr>
          <a:xfrm>
            <a:off x="3859435" y="3259308"/>
            <a:ext cx="818562" cy="276999"/>
          </a:xfrm>
          <a:prstGeom prst="rect">
            <a:avLst/>
          </a:prstGeom>
          <a:solidFill>
            <a:srgbClr val="3333FF"/>
          </a:solidFill>
          <a:ln>
            <a:solidFill>
              <a:srgbClr val="3333FF"/>
            </a:solidFill>
          </a:ln>
        </p:spPr>
        <p:txBody>
          <a:bodyPr wrap="square">
            <a:spAutoFit/>
          </a:bodyPr>
          <a:lstStyle/>
          <a:p>
            <a:r>
              <a:rPr lang="zh-TW" altLang="en-US" sz="1200" dirty="0" smtClean="0">
                <a:solidFill>
                  <a:schemeClr val="bg1"/>
                </a:solidFill>
                <a:latin typeface="微軟正黑體" panose="020B0604030504040204" pitchFamily="34" charset="-120"/>
                <a:ea typeface="微軟正黑體" panose="020B0604030504040204" pitchFamily="34" charset="-120"/>
              </a:rPr>
              <a:t>截止日期</a:t>
            </a:r>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263314" y="3645942"/>
            <a:ext cx="2726267" cy="369332"/>
          </a:xfrm>
          <a:prstGeom prst="rect">
            <a:avLst/>
          </a:prstGeom>
          <a:solidFill>
            <a:schemeClr val="accent2">
              <a:lumMod val="20000"/>
              <a:lumOff val="80000"/>
            </a:schemeClr>
          </a:solidFill>
        </p:spPr>
        <p:txBody>
          <a:bodyPr wrap="square">
            <a:spAutoFit/>
          </a:bodyPr>
          <a:lstStyle/>
          <a:p>
            <a:pPr algn="ctr"/>
            <a:r>
              <a:rPr lang="zh-TW" altLang="en-US" dirty="0" smtClean="0">
                <a:latin typeface="微軟正黑體" panose="020B0604030504040204" pitchFamily="34" charset="-120"/>
                <a:ea typeface="微軟正黑體" panose="020B0604030504040204" pitchFamily="34" charset="-120"/>
              </a:rPr>
              <a:t>步驟</a:t>
            </a:r>
            <a:r>
              <a:rPr lang="en-US" altLang="zh-TW" dirty="0" smtClean="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：下載繳費證明</a:t>
            </a:r>
          </a:p>
        </p:txBody>
      </p:sp>
      <p:pic>
        <p:nvPicPr>
          <p:cNvPr id="28" name="圖片 27"/>
          <p:cNvPicPr>
            <a:picLocks noChangeAspect="1"/>
          </p:cNvPicPr>
          <p:nvPr/>
        </p:nvPicPr>
        <p:blipFill>
          <a:blip r:embed="rId4"/>
          <a:stretch>
            <a:fillRect/>
          </a:stretch>
        </p:blipFill>
        <p:spPr>
          <a:xfrm>
            <a:off x="6516216" y="4084240"/>
            <a:ext cx="1635198" cy="2622561"/>
          </a:xfrm>
          <a:prstGeom prst="rect">
            <a:avLst/>
          </a:prstGeom>
        </p:spPr>
      </p:pic>
      <p:sp>
        <p:nvSpPr>
          <p:cNvPr id="29" name="矩形 28"/>
          <p:cNvSpPr/>
          <p:nvPr/>
        </p:nvSpPr>
        <p:spPr>
          <a:xfrm>
            <a:off x="5604058" y="3645942"/>
            <a:ext cx="3253109" cy="369332"/>
          </a:xfrm>
          <a:prstGeom prst="rect">
            <a:avLst/>
          </a:prstGeom>
          <a:solidFill>
            <a:schemeClr val="accent2">
              <a:lumMod val="20000"/>
              <a:lumOff val="80000"/>
            </a:schemeClr>
          </a:solidFill>
        </p:spPr>
        <p:txBody>
          <a:bodyPr wrap="square">
            <a:spAutoFit/>
          </a:bodyPr>
          <a:lstStyle/>
          <a:p>
            <a:pPr algn="ctr"/>
            <a:r>
              <a:rPr lang="zh-TW" altLang="en-US" dirty="0" smtClean="0">
                <a:latin typeface="微軟正黑體" panose="020B0604030504040204" pitchFamily="34" charset="-120"/>
                <a:ea typeface="微軟正黑體" panose="020B0604030504040204" pitchFamily="34" charset="-120"/>
              </a:rPr>
              <a:t>步驟</a:t>
            </a:r>
            <a:r>
              <a:rPr lang="en-US" altLang="zh-TW" dirty="0" smtClean="0">
                <a:latin typeface="微軟正黑體" panose="020B0604030504040204" pitchFamily="34" charset="-120"/>
                <a:ea typeface="微軟正黑體" panose="020B0604030504040204" pitchFamily="34" charset="-120"/>
              </a:rPr>
              <a:t>3</a:t>
            </a:r>
            <a:r>
              <a:rPr lang="zh-TW" altLang="en-US" dirty="0" smtClean="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掃</a:t>
            </a:r>
            <a:r>
              <a:rPr lang="zh-TW" altLang="en-US" dirty="0" smtClean="0">
                <a:latin typeface="微軟正黑體" panose="020B0604030504040204" pitchFamily="34" charset="-120"/>
                <a:ea typeface="微軟正黑體" panose="020B0604030504040204" pitchFamily="34" charset="-120"/>
              </a:rPr>
              <a:t>瞄繳費證明並上傳</a:t>
            </a:r>
            <a:endParaRPr lang="zh-TW" altLang="en-US" dirty="0">
              <a:latin typeface="微軟正黑體" panose="020B0604030504040204" pitchFamily="34" charset="-120"/>
              <a:ea typeface="微軟正黑體" panose="020B0604030504040204" pitchFamily="34" charset="-120"/>
            </a:endParaRPr>
          </a:p>
        </p:txBody>
      </p:sp>
      <p:sp>
        <p:nvSpPr>
          <p:cNvPr id="30" name="矩形 29"/>
          <p:cNvSpPr/>
          <p:nvPr/>
        </p:nvSpPr>
        <p:spPr>
          <a:xfrm>
            <a:off x="3736862" y="3645942"/>
            <a:ext cx="1488038" cy="369332"/>
          </a:xfrm>
          <a:prstGeom prst="rect">
            <a:avLst/>
          </a:prstGeom>
          <a:solidFill>
            <a:schemeClr val="accent2">
              <a:lumMod val="20000"/>
              <a:lumOff val="80000"/>
            </a:schemeClr>
          </a:solidFill>
        </p:spPr>
        <p:txBody>
          <a:bodyPr wrap="square">
            <a:spAutoFit/>
          </a:bodyPr>
          <a:lstStyle/>
          <a:p>
            <a:pPr algn="ctr"/>
            <a:r>
              <a:rPr lang="zh-TW" altLang="en-US" dirty="0" smtClean="0">
                <a:latin typeface="微軟正黑體" panose="020B0604030504040204" pitchFamily="34" charset="-120"/>
                <a:ea typeface="微軟正黑體" panose="020B0604030504040204" pitchFamily="34" charset="-120"/>
              </a:rPr>
              <a:t>步驟</a:t>
            </a:r>
            <a:r>
              <a:rPr lang="en-US" altLang="zh-TW" dirty="0" smtClean="0">
                <a:latin typeface="微軟正黑體" panose="020B0604030504040204" pitchFamily="34" charset="-120"/>
                <a:ea typeface="微軟正黑體" panose="020B0604030504040204" pitchFamily="34" charset="-120"/>
              </a:rPr>
              <a:t>2</a:t>
            </a:r>
            <a:r>
              <a:rPr lang="zh-TW" altLang="en-US" dirty="0" smtClean="0">
                <a:latin typeface="微軟正黑體" panose="020B0604030504040204" pitchFamily="34" charset="-120"/>
                <a:ea typeface="微軟正黑體" panose="020B0604030504040204" pitchFamily="34" charset="-120"/>
              </a:rPr>
              <a:t>：繳費</a:t>
            </a:r>
            <a:endParaRPr lang="zh-TW" altLang="en-US" dirty="0">
              <a:latin typeface="微軟正黑體" panose="020B0604030504040204" pitchFamily="34" charset="-120"/>
              <a:ea typeface="微軟正黑體" panose="020B0604030504040204" pitchFamily="34" charset="-120"/>
            </a:endParaRPr>
          </a:p>
        </p:txBody>
      </p:sp>
      <p:sp>
        <p:nvSpPr>
          <p:cNvPr id="31" name="矩形 30"/>
          <p:cNvSpPr/>
          <p:nvPr/>
        </p:nvSpPr>
        <p:spPr>
          <a:xfrm>
            <a:off x="410394" y="4303192"/>
            <a:ext cx="833404" cy="74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1356544" y="4484167"/>
            <a:ext cx="833404" cy="74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1215256" y="5219179"/>
            <a:ext cx="458029" cy="1015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5" name="直線單箭頭接點 34"/>
          <p:cNvCxnSpPr>
            <a:stCxn id="27" idx="3"/>
            <a:endCxn id="30" idx="1"/>
          </p:cNvCxnSpPr>
          <p:nvPr/>
        </p:nvCxnSpPr>
        <p:spPr>
          <a:xfrm>
            <a:off x="2989581" y="3830608"/>
            <a:ext cx="7472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0" idx="3"/>
            <a:endCxn id="29" idx="1"/>
          </p:cNvCxnSpPr>
          <p:nvPr/>
        </p:nvCxnSpPr>
        <p:spPr>
          <a:xfrm>
            <a:off x="5224900" y="3830608"/>
            <a:ext cx="3791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3533945" y="4084240"/>
            <a:ext cx="2519597" cy="2308324"/>
          </a:xfrm>
          <a:prstGeom prst="rect">
            <a:avLst/>
          </a:prstGeom>
        </p:spPr>
        <p:txBody>
          <a:bodyPr wrap="square">
            <a:spAutoFit/>
          </a:bodyPr>
          <a:lstStyle/>
          <a:p>
            <a:pPr marL="0" lvl="1"/>
            <a:r>
              <a:rPr lang="zh-TW" altLang="en-US" dirty="0">
                <a:latin typeface="標楷體" panose="03000509000000000000" pitchFamily="65" charset="-120"/>
                <a:ea typeface="標楷體" panose="03000509000000000000" pitchFamily="65" charset="-120"/>
              </a:rPr>
              <a:t>方式一</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0" lvl="1" algn="just"/>
            <a:r>
              <a:rPr lang="zh-TW" altLang="en-US" dirty="0" smtClean="0">
                <a:latin typeface="標楷體" panose="03000509000000000000" pitchFamily="65" charset="-120"/>
                <a:ea typeface="標楷體" panose="03000509000000000000" pitchFamily="65" charset="-120"/>
              </a:rPr>
              <a:t>持郵局具轉帳功能金融</a:t>
            </a:r>
            <a:r>
              <a:rPr lang="zh-TW" altLang="en-US" dirty="0">
                <a:latin typeface="標楷體" panose="03000509000000000000" pitchFamily="65" charset="-120"/>
                <a:ea typeface="標楷體" panose="03000509000000000000" pitchFamily="65" charset="-120"/>
              </a:rPr>
              <a:t>卡</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不限本人</a:t>
            </a:r>
            <a:r>
              <a:rPr lang="en-US" altLang="zh-TW"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至郵局自動</a:t>
            </a:r>
            <a:r>
              <a:rPr lang="zh-TW" altLang="en-US" dirty="0">
                <a:latin typeface="標楷體" panose="03000509000000000000" pitchFamily="65" charset="-120"/>
                <a:ea typeface="標楷體" panose="03000509000000000000" pitchFamily="65" charset="-120"/>
              </a:rPr>
              <a:t>櫃員機</a:t>
            </a:r>
            <a:r>
              <a:rPr lang="en-US" altLang="zh-TW" dirty="0">
                <a:latin typeface="標楷體" panose="03000509000000000000" pitchFamily="65" charset="-120"/>
                <a:ea typeface="標楷體" panose="03000509000000000000" pitchFamily="65" charset="-120"/>
              </a:rPr>
              <a:t>(ATM</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或網路</a:t>
            </a:r>
            <a:r>
              <a:rPr lang="en-US" altLang="zh-TW" dirty="0">
                <a:latin typeface="標楷體" panose="03000509000000000000" pitchFamily="65" charset="-120"/>
                <a:ea typeface="標楷體" panose="03000509000000000000" pitchFamily="65" charset="-120"/>
              </a:rPr>
              <a:t>ATM(</a:t>
            </a:r>
            <a:r>
              <a:rPr lang="zh-TW" altLang="en-US" dirty="0">
                <a:latin typeface="標楷體" panose="03000509000000000000" pitchFamily="65" charset="-120"/>
                <a:ea typeface="標楷體" panose="03000509000000000000" pitchFamily="65" charset="-120"/>
              </a:rPr>
              <a:t>每日</a:t>
            </a:r>
            <a:r>
              <a:rPr lang="en-US" altLang="zh-TW" dirty="0">
                <a:latin typeface="標楷體" panose="03000509000000000000" pitchFamily="65" charset="-120"/>
                <a:ea typeface="標楷體" panose="03000509000000000000" pitchFamily="65" charset="-120"/>
              </a:rPr>
              <a:t>24</a:t>
            </a:r>
            <a:r>
              <a:rPr lang="zh-TW" altLang="en-US" dirty="0">
                <a:latin typeface="標楷體" panose="03000509000000000000" pitchFamily="65" charset="-120"/>
                <a:ea typeface="標楷體" panose="03000509000000000000" pitchFamily="65" charset="-120"/>
              </a:rPr>
              <a:t>小時</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 繳款</a:t>
            </a:r>
            <a:endParaRPr lang="en-US" altLang="zh-TW" dirty="0" smtClean="0">
              <a:latin typeface="標楷體" panose="03000509000000000000" pitchFamily="65" charset="-120"/>
              <a:ea typeface="標楷體" panose="03000509000000000000" pitchFamily="65" charset="-120"/>
            </a:endParaRPr>
          </a:p>
          <a:p>
            <a:pPr marL="0" lvl="1" algn="just"/>
            <a:endParaRPr lang="en-US" altLang="zh-TW" dirty="0" smtClean="0">
              <a:latin typeface="標楷體" panose="03000509000000000000" pitchFamily="65" charset="-120"/>
              <a:ea typeface="標楷體" panose="03000509000000000000" pitchFamily="65" charset="-120"/>
            </a:endParaRPr>
          </a:p>
          <a:p>
            <a:pPr marL="0" lvl="1" algn="just"/>
            <a:r>
              <a:rPr lang="zh-TW" altLang="en-US" dirty="0" smtClean="0">
                <a:latin typeface="標楷體" panose="03000509000000000000" pitchFamily="65" charset="-120"/>
                <a:ea typeface="標楷體" panose="03000509000000000000" pitchFamily="65" charset="-120"/>
              </a:rPr>
              <a:t>方式</a:t>
            </a:r>
            <a:r>
              <a:rPr lang="zh-TW" altLang="en-US" dirty="0">
                <a:latin typeface="標楷體" panose="03000509000000000000" pitchFamily="65" charset="-120"/>
                <a:ea typeface="標楷體" panose="03000509000000000000" pitchFamily="65" charset="-120"/>
              </a:rPr>
              <a:t>二</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0" lvl="1"/>
            <a:r>
              <a:rPr lang="zh-TW" altLang="en-US" dirty="0" smtClean="0">
                <a:latin typeface="標楷體" panose="03000509000000000000" pitchFamily="65" charset="-120"/>
                <a:ea typeface="標楷體" panose="03000509000000000000" pitchFamily="65" charset="-120"/>
              </a:rPr>
              <a:t>至郵局臨櫃繳款</a:t>
            </a:r>
            <a:endParaRPr lang="zh-TW" altLang="en-US" dirty="0">
              <a:latin typeface="標楷體" panose="03000509000000000000" pitchFamily="65" charset="-120"/>
              <a:ea typeface="標楷體" panose="03000509000000000000" pitchFamily="65" charset="-120"/>
            </a:endParaRPr>
          </a:p>
        </p:txBody>
      </p:sp>
      <p:sp>
        <p:nvSpPr>
          <p:cNvPr id="41" name="標題 1"/>
          <p:cNvSpPr txBox="1">
            <a:spLocks/>
          </p:cNvSpPr>
          <p:nvPr/>
        </p:nvSpPr>
        <p:spPr>
          <a:xfrm>
            <a:off x="50" y="249831"/>
            <a:ext cx="9056864" cy="5738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lnSpc>
                <a:spcPct val="100000"/>
              </a:lnSpc>
              <a:spcAft>
                <a:spcPts val="0"/>
              </a:spcAft>
            </a:pPr>
            <a:r>
              <a:rPr lang="zh-TW" altLang="en-US" sz="2400" dirty="0">
                <a:latin typeface="標楷體" panose="03000509000000000000" pitchFamily="65" charset="-120"/>
                <a:ea typeface="標楷體" panose="03000509000000000000" pitchFamily="65" charset="-120"/>
              </a:rPr>
              <a:t>甄選入學招生第二階段報名系統</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上傳備審資料及</a:t>
            </a:r>
            <a:r>
              <a:rPr lang="zh-TW" altLang="en-US" sz="2400" dirty="0">
                <a:solidFill>
                  <a:srgbClr val="FF0000"/>
                </a:solidFill>
                <a:latin typeface="標楷體" panose="03000509000000000000" pitchFamily="65" charset="-120"/>
                <a:ea typeface="標楷體" panose="03000509000000000000" pitchFamily="65" charset="-120"/>
              </a:rPr>
              <a:t>繳費證明作業</a:t>
            </a:r>
          </a:p>
        </p:txBody>
      </p:sp>
    </p:spTree>
    <p:extLst>
      <p:ext uri="{BB962C8B-B14F-4D97-AF65-F5344CB8AC3E}">
        <p14:creationId xmlns:p14="http://schemas.microsoft.com/office/powerpoint/2010/main" val="21457615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方法一：郵局</a:t>
            </a:r>
            <a:r>
              <a:rPr lang="zh-TW" altLang="en-US" dirty="0"/>
              <a:t>網路</a:t>
            </a:r>
            <a:r>
              <a:rPr lang="en-US" altLang="zh-TW" dirty="0" smtClean="0"/>
              <a:t>ATM</a:t>
            </a:r>
            <a:r>
              <a:rPr lang="zh-TW" altLang="en-US" dirty="0" smtClean="0"/>
              <a:t>辦理郵政畫撥操作流程</a:t>
            </a:r>
            <a:endParaRPr lang="zh-TW" altLang="en-US" dirty="0"/>
          </a:p>
        </p:txBody>
      </p:sp>
      <p:pic>
        <p:nvPicPr>
          <p:cNvPr id="5" name="內容版面配置區 4"/>
          <p:cNvPicPr>
            <a:picLocks noGrp="1" noChangeAspect="1"/>
          </p:cNvPicPr>
          <p:nvPr>
            <p:ph idx="1"/>
          </p:nvPr>
        </p:nvPicPr>
        <p:blipFill>
          <a:blip r:embed="rId2"/>
          <a:stretch>
            <a:fillRect/>
          </a:stretch>
        </p:blipFill>
        <p:spPr>
          <a:xfrm>
            <a:off x="222593" y="1795518"/>
            <a:ext cx="3672408" cy="3814018"/>
          </a:xfrm>
          <a:prstGeom prst="rect">
            <a:avLst/>
          </a:prstGeom>
          <a:ln>
            <a:solidFill>
              <a:schemeClr val="bg1">
                <a:lumMod val="85000"/>
              </a:schemeClr>
            </a:solidFill>
          </a:ln>
        </p:spPr>
      </p:pic>
      <p:sp>
        <p:nvSpPr>
          <p:cNvPr id="4" name="投影片編號版面配置區 3"/>
          <p:cNvSpPr>
            <a:spLocks noGrp="1"/>
          </p:cNvSpPr>
          <p:nvPr>
            <p:ph type="sldNum" sz="quarter" idx="12"/>
          </p:nvPr>
        </p:nvSpPr>
        <p:spPr/>
        <p:txBody>
          <a:bodyPr/>
          <a:lstStyle/>
          <a:p>
            <a:pPr>
              <a:defRPr/>
            </a:pPr>
            <a:fld id="{A272ACB8-32D6-4BA3-A453-EE320421D775}" type="slidenum">
              <a:rPr lang="zh-TW" altLang="en-US" smtClean="0"/>
              <a:pPr>
                <a:defRPr/>
              </a:pPr>
              <a:t>103</a:t>
            </a:fld>
            <a:endParaRPr lang="en-US" altLang="zh-TW" dirty="0"/>
          </a:p>
        </p:txBody>
      </p:sp>
      <p:pic>
        <p:nvPicPr>
          <p:cNvPr id="6" name="圖片 5"/>
          <p:cNvPicPr>
            <a:picLocks noChangeAspect="1"/>
          </p:cNvPicPr>
          <p:nvPr/>
        </p:nvPicPr>
        <p:blipFill>
          <a:blip r:embed="rId3"/>
          <a:stretch>
            <a:fillRect/>
          </a:stretch>
        </p:blipFill>
        <p:spPr>
          <a:xfrm>
            <a:off x="4093096" y="1692523"/>
            <a:ext cx="4014238" cy="2747145"/>
          </a:xfrm>
          <a:prstGeom prst="rect">
            <a:avLst/>
          </a:prstGeom>
        </p:spPr>
      </p:pic>
      <p:pic>
        <p:nvPicPr>
          <p:cNvPr id="7" name="圖片 6"/>
          <p:cNvPicPr>
            <a:picLocks noChangeAspect="1"/>
          </p:cNvPicPr>
          <p:nvPr/>
        </p:nvPicPr>
        <p:blipFill>
          <a:blip r:embed="rId4"/>
          <a:stretch>
            <a:fillRect/>
          </a:stretch>
        </p:blipFill>
        <p:spPr>
          <a:xfrm>
            <a:off x="4378122" y="4832206"/>
            <a:ext cx="3432779" cy="1987151"/>
          </a:xfrm>
          <a:prstGeom prst="rect">
            <a:avLst/>
          </a:prstGeom>
        </p:spPr>
      </p:pic>
      <p:sp>
        <p:nvSpPr>
          <p:cNvPr id="8" name="矩形 7"/>
          <p:cNvSpPr/>
          <p:nvPr/>
        </p:nvSpPr>
        <p:spPr>
          <a:xfrm>
            <a:off x="438617" y="3307686"/>
            <a:ext cx="1225454" cy="3644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456526" y="3125485"/>
            <a:ext cx="1225454" cy="3644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059832" y="1915982"/>
            <a:ext cx="244683" cy="1210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7231052" y="1940231"/>
            <a:ext cx="244683" cy="1210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934476" y="5015402"/>
            <a:ext cx="244683" cy="1210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204664" y="1045445"/>
            <a:ext cx="8280985" cy="369332"/>
          </a:xfrm>
          <a:prstGeom prst="rect">
            <a:avLst/>
          </a:prstGeom>
          <a:noFill/>
        </p:spPr>
        <p:txBody>
          <a:bodyPr wrap="none" rtlCol="0">
            <a:spAutoFit/>
          </a:bodyPr>
          <a:lstStyle/>
          <a:p>
            <a:r>
              <a:rPr lang="zh-TW" altLang="en-US" dirty="0" smtClean="0">
                <a:latin typeface="標楷體" panose="03000509000000000000" pitchFamily="65" charset="-120"/>
                <a:ea typeface="標楷體" panose="03000509000000000000" pitchFamily="65" charset="-120"/>
              </a:rPr>
              <a:t>使用讀卡機與郵局提款卡，可透過郵局</a:t>
            </a:r>
            <a:r>
              <a:rPr lang="en-US" altLang="zh-TW" dirty="0" err="1" smtClean="0">
                <a:latin typeface="標楷體" panose="03000509000000000000" pitchFamily="65" charset="-120"/>
                <a:ea typeface="標楷體" panose="03000509000000000000" pitchFamily="65" charset="-120"/>
              </a:rPr>
              <a:t>WebATM</a:t>
            </a:r>
            <a:r>
              <a:rPr lang="zh-TW" altLang="en-US" dirty="0" smtClean="0">
                <a:latin typeface="標楷體" panose="03000509000000000000" pitchFamily="65" charset="-120"/>
                <a:ea typeface="標楷體" panose="03000509000000000000" pitchFamily="65" charset="-120"/>
              </a:rPr>
              <a:t>辦理郵政劃撥繳費（免手續費）</a:t>
            </a:r>
            <a:endParaRPr lang="zh-TW" altLang="en-US" dirty="0">
              <a:latin typeface="標楷體" panose="03000509000000000000" pitchFamily="65" charset="-120"/>
              <a:ea typeface="標楷體" panose="03000509000000000000" pitchFamily="65" charset="-120"/>
            </a:endParaRPr>
          </a:p>
        </p:txBody>
      </p:sp>
      <p:sp>
        <p:nvSpPr>
          <p:cNvPr id="14" name="文字方塊 13"/>
          <p:cNvSpPr txBox="1"/>
          <p:nvPr/>
        </p:nvSpPr>
        <p:spPr>
          <a:xfrm>
            <a:off x="204664" y="1381158"/>
            <a:ext cx="1915909" cy="369332"/>
          </a:xfrm>
          <a:prstGeom prst="rect">
            <a:avLst/>
          </a:prstGeom>
          <a:noFill/>
        </p:spPr>
        <p:txBody>
          <a:bodyPr wrap="none" rtlCol="0">
            <a:spAutoFit/>
          </a:bodyPr>
          <a:lstStyle/>
          <a:p>
            <a:r>
              <a:rPr lang="zh-TW" altLang="en-US" dirty="0" smtClean="0">
                <a:latin typeface="標楷體" panose="03000509000000000000" pitchFamily="65" charset="-120"/>
                <a:ea typeface="標楷體" panose="03000509000000000000" pitchFamily="65" charset="-120"/>
              </a:rPr>
              <a:t>步驟</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：轉帳交易</a:t>
            </a:r>
            <a:endParaRPr lang="zh-TW" altLang="en-US" dirty="0">
              <a:latin typeface="標楷體" panose="03000509000000000000" pitchFamily="65" charset="-120"/>
              <a:ea typeface="標楷體" panose="03000509000000000000" pitchFamily="65" charset="-120"/>
            </a:endParaRPr>
          </a:p>
        </p:txBody>
      </p:sp>
      <p:sp>
        <p:nvSpPr>
          <p:cNvPr id="15" name="文字方塊 14"/>
          <p:cNvSpPr txBox="1"/>
          <p:nvPr/>
        </p:nvSpPr>
        <p:spPr>
          <a:xfrm>
            <a:off x="4025861" y="1381158"/>
            <a:ext cx="3300904" cy="369332"/>
          </a:xfrm>
          <a:prstGeom prst="rect">
            <a:avLst/>
          </a:prstGeom>
          <a:noFill/>
        </p:spPr>
        <p:txBody>
          <a:bodyPr wrap="none" rtlCol="0">
            <a:spAutoFit/>
          </a:bodyPr>
          <a:lstStyle/>
          <a:p>
            <a:r>
              <a:rPr lang="zh-TW" altLang="en-US" dirty="0" smtClean="0">
                <a:latin typeface="標楷體" panose="03000509000000000000" pitchFamily="65" charset="-120"/>
                <a:ea typeface="標楷體" panose="03000509000000000000" pitchFamily="65" charset="-120"/>
              </a:rPr>
              <a:t>步驟</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：選擇「郵局存簿轉劃撥</a:t>
            </a:r>
            <a:endParaRPr lang="zh-TW" altLang="en-US" dirty="0">
              <a:latin typeface="標楷體" panose="03000509000000000000" pitchFamily="65" charset="-120"/>
              <a:ea typeface="標楷體" panose="03000509000000000000" pitchFamily="65" charset="-120"/>
            </a:endParaRPr>
          </a:p>
        </p:txBody>
      </p:sp>
      <p:sp>
        <p:nvSpPr>
          <p:cNvPr id="16" name="文字方塊 15"/>
          <p:cNvSpPr txBox="1"/>
          <p:nvPr/>
        </p:nvSpPr>
        <p:spPr>
          <a:xfrm>
            <a:off x="4020373" y="4479495"/>
            <a:ext cx="3877985" cy="369332"/>
          </a:xfrm>
          <a:prstGeom prst="rect">
            <a:avLst/>
          </a:prstGeom>
          <a:noFill/>
        </p:spPr>
        <p:txBody>
          <a:bodyPr wrap="none" rtlCol="0">
            <a:spAutoFit/>
          </a:bodyPr>
          <a:lstStyle/>
          <a:p>
            <a:r>
              <a:rPr lang="zh-TW" altLang="en-US" dirty="0" smtClean="0">
                <a:latin typeface="標楷體" panose="03000509000000000000" pitchFamily="65" charset="-120"/>
                <a:ea typeface="標楷體" panose="03000509000000000000" pitchFamily="65" charset="-120"/>
              </a:rPr>
              <a:t>步驟</a:t>
            </a:r>
            <a:r>
              <a:rPr lang="en-US" altLang="zh-TW" dirty="0" smtClean="0">
                <a:latin typeface="標楷體" panose="03000509000000000000" pitchFamily="65" charset="-120"/>
                <a:ea typeface="標楷體" panose="03000509000000000000" pitchFamily="65" charset="-120"/>
              </a:rPr>
              <a:t>3</a:t>
            </a:r>
            <a:r>
              <a:rPr lang="zh-TW" altLang="en-US" dirty="0" smtClean="0">
                <a:latin typeface="標楷體" panose="03000509000000000000" pitchFamily="65" charset="-120"/>
                <a:ea typeface="標楷體" panose="03000509000000000000" pitchFamily="65" charset="-120"/>
              </a:rPr>
              <a:t>：輸入帳號（</a:t>
            </a:r>
            <a:r>
              <a:rPr lang="en-US" altLang="zh-TW" dirty="0" smtClean="0">
                <a:latin typeface="標楷體" panose="03000509000000000000" pitchFamily="65" charset="-120"/>
                <a:ea typeface="標楷體" panose="03000509000000000000" pitchFamily="65" charset="-120"/>
              </a:rPr>
              <a:t>8</a:t>
            </a:r>
            <a:r>
              <a:rPr lang="zh-TW" altLang="en-US" dirty="0" smtClean="0">
                <a:latin typeface="標楷體" panose="03000509000000000000" pitchFamily="65" charset="-120"/>
                <a:ea typeface="標楷體" panose="03000509000000000000" pitchFamily="65" charset="-120"/>
              </a:rPr>
              <a:t>位）及轉帳金額</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76394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4"/>
          <p:cNvSpPr txBox="1">
            <a:spLocks noChangeArrowheads="1"/>
          </p:cNvSpPr>
          <p:nvPr/>
        </p:nvSpPr>
        <p:spPr bwMode="auto">
          <a:xfrm>
            <a:off x="239713" y="462655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標楷體" panose="03000509000000000000" pitchFamily="65" charset="-120"/>
                <a:ea typeface="標楷體" panose="03000509000000000000" pitchFamily="65" charset="-120"/>
              </a:rPr>
              <a:t>各甄選學校公告錄取正、備取生</a:t>
            </a:r>
            <a:r>
              <a:rPr lang="zh-TW" altLang="en-US" sz="1600" dirty="0" smtClean="0">
                <a:solidFill>
                  <a:srgbClr val="000000"/>
                </a:solidFill>
                <a:latin typeface="標楷體" panose="03000509000000000000" pitchFamily="65" charset="-120"/>
                <a:ea typeface="標楷體" panose="03000509000000000000" pitchFamily="65" charset="-120"/>
              </a:rPr>
              <a:t>名單</a:t>
            </a:r>
            <a:r>
              <a:rPr lang="en-US" altLang="zh-TW" sz="1400" dirty="0">
                <a:solidFill>
                  <a:srgbClr val="FF0000"/>
                </a:solidFill>
                <a:latin typeface="標楷體" panose="03000509000000000000" pitchFamily="65" charset="-120"/>
                <a:ea typeface="標楷體" panose="03000509000000000000" pitchFamily="65" charset="-120"/>
              </a:rPr>
              <a:t>(</a:t>
            </a:r>
            <a:r>
              <a:rPr lang="zh-TW" altLang="en-US" sz="1400" dirty="0">
                <a:solidFill>
                  <a:srgbClr val="FF0000"/>
                </a:solidFill>
                <a:latin typeface="標楷體" panose="03000509000000000000" pitchFamily="65" charset="-120"/>
                <a:ea typeface="標楷體" panose="03000509000000000000" pitchFamily="65" charset="-120"/>
              </a:rPr>
              <a:t>使用通行碼</a:t>
            </a:r>
            <a:r>
              <a:rPr lang="en-US" altLang="zh-TW" sz="1400" dirty="0">
                <a:solidFill>
                  <a:srgbClr val="FF0000"/>
                </a:solidFill>
                <a:latin typeface="標楷體" panose="03000509000000000000" pitchFamily="65" charset="-120"/>
                <a:ea typeface="標楷體" panose="03000509000000000000" pitchFamily="65" charset="-120"/>
              </a:rPr>
              <a:t>)</a:t>
            </a:r>
            <a:endParaRPr lang="zh-TW" altLang="en-US" sz="1400" dirty="0">
              <a:solidFill>
                <a:srgbClr val="FF0000"/>
              </a:solidFill>
              <a:latin typeface="標楷體" panose="03000509000000000000" pitchFamily="65" charset="-120"/>
              <a:ea typeface="標楷體" panose="03000509000000000000" pitchFamily="65" charset="-120"/>
            </a:endParaRPr>
          </a:p>
        </p:txBody>
      </p:sp>
      <p:sp>
        <p:nvSpPr>
          <p:cNvPr id="44" name="Text Box 17"/>
          <p:cNvSpPr txBox="1">
            <a:spLocks noChangeArrowheads="1"/>
          </p:cNvSpPr>
          <p:nvPr/>
        </p:nvSpPr>
        <p:spPr bwMode="auto">
          <a:xfrm>
            <a:off x="239713" y="5159032"/>
            <a:ext cx="4510087" cy="396875"/>
          </a:xfrm>
          <a:prstGeom prst="rect">
            <a:avLst/>
          </a:prstGeom>
          <a:solidFill>
            <a:srgbClr val="FF0000"/>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bg1"/>
                </a:solidFill>
                <a:latin typeface="標楷體" panose="03000509000000000000" pitchFamily="65" charset="-120"/>
                <a:ea typeface="標楷體" panose="03000509000000000000" pitchFamily="65" charset="-120"/>
              </a:rPr>
              <a:t>正取生及備取生至本委員會</a:t>
            </a:r>
            <a:r>
              <a:rPr lang="zh-TW" altLang="en-US" sz="1300" dirty="0" smtClean="0">
                <a:solidFill>
                  <a:schemeClr val="bg1"/>
                </a:solidFill>
                <a:latin typeface="標楷體" panose="03000509000000000000" pitchFamily="65" charset="-120"/>
                <a:ea typeface="標楷體" panose="03000509000000000000" pitchFamily="65" charset="-120"/>
              </a:rPr>
              <a:t>網路登記就讀</a:t>
            </a:r>
            <a:r>
              <a:rPr lang="zh-TW" altLang="en-US" sz="1300" dirty="0">
                <a:solidFill>
                  <a:schemeClr val="bg1"/>
                </a:solidFill>
                <a:latin typeface="標楷體" panose="03000509000000000000" pitchFamily="65" charset="-120"/>
                <a:ea typeface="標楷體" panose="03000509000000000000" pitchFamily="65" charset="-120"/>
              </a:rPr>
              <a:t>志願</a:t>
            </a:r>
            <a:r>
              <a:rPr lang="zh-TW" altLang="en-US" sz="1300" dirty="0" smtClean="0">
                <a:solidFill>
                  <a:schemeClr val="bg1"/>
                </a:solidFill>
                <a:latin typeface="標楷體" panose="03000509000000000000" pitchFamily="65" charset="-120"/>
                <a:ea typeface="標楷體" panose="03000509000000000000" pitchFamily="65" charset="-120"/>
              </a:rPr>
              <a:t>序</a:t>
            </a:r>
            <a:r>
              <a:rPr lang="en-US" altLang="zh-TW" sz="1200" dirty="0">
                <a:solidFill>
                  <a:schemeClr val="bg1"/>
                </a:solidFill>
                <a:latin typeface="標楷體" panose="03000509000000000000" pitchFamily="65" charset="-120"/>
                <a:ea typeface="標楷體" panose="03000509000000000000" pitchFamily="65" charset="-120"/>
              </a:rPr>
              <a:t>(</a:t>
            </a:r>
            <a:r>
              <a:rPr lang="zh-TW" altLang="en-US" sz="1200" dirty="0">
                <a:solidFill>
                  <a:schemeClr val="bg1"/>
                </a:solidFill>
                <a:latin typeface="標楷體" panose="03000509000000000000" pitchFamily="65" charset="-120"/>
                <a:ea typeface="標楷體" panose="03000509000000000000" pitchFamily="65" charset="-120"/>
              </a:rPr>
              <a:t>使用通行碼</a:t>
            </a:r>
            <a:r>
              <a:rPr lang="en-US" altLang="zh-TW" sz="1200" dirty="0">
                <a:solidFill>
                  <a:schemeClr val="bg1"/>
                </a:solidFill>
                <a:latin typeface="標楷體" panose="03000509000000000000" pitchFamily="65" charset="-120"/>
                <a:ea typeface="標楷體" panose="03000509000000000000" pitchFamily="65" charset="-120"/>
              </a:rPr>
              <a:t>)</a:t>
            </a:r>
            <a:endParaRPr lang="zh-TW" altLang="en-US" sz="1200" dirty="0">
              <a:solidFill>
                <a:schemeClr val="bg1"/>
              </a:solidFill>
              <a:latin typeface="標楷體" panose="03000509000000000000" pitchFamily="65" charset="-120"/>
              <a:ea typeface="標楷體" panose="03000509000000000000" pitchFamily="65" charset="-120"/>
            </a:endParaRPr>
          </a:p>
        </p:txBody>
      </p:sp>
      <p:sp>
        <p:nvSpPr>
          <p:cNvPr id="47" name="Text Box 19"/>
          <p:cNvSpPr txBox="1">
            <a:spLocks noChangeArrowheads="1"/>
          </p:cNvSpPr>
          <p:nvPr/>
        </p:nvSpPr>
        <p:spPr bwMode="auto">
          <a:xfrm>
            <a:off x="239713" y="1970504"/>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a:t>
            </a:r>
            <a:r>
              <a:rPr lang="zh-TW" altLang="en-US" dirty="0" smtClean="0">
                <a:solidFill>
                  <a:srgbClr val="000000"/>
                </a:solidFill>
                <a:latin typeface="標楷體" panose="03000509000000000000" pitchFamily="65" charset="-120"/>
                <a:ea typeface="標楷體" panose="03000509000000000000" pitchFamily="65" charset="-120"/>
              </a:rPr>
              <a:t>公告資格審查結果</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49" name="Text Box 20"/>
          <p:cNvSpPr txBox="1">
            <a:spLocks noChangeArrowheads="1"/>
          </p:cNvSpPr>
          <p:nvPr/>
        </p:nvSpPr>
        <p:spPr bwMode="auto">
          <a:xfrm>
            <a:off x="239713" y="2501396"/>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dirty="0"/>
              <a:t>第一階段報名</a:t>
            </a:r>
          </a:p>
        </p:txBody>
      </p:sp>
      <p:sp>
        <p:nvSpPr>
          <p:cNvPr id="53" name="Text Box 24"/>
          <p:cNvSpPr txBox="1">
            <a:spLocks noChangeArrowheads="1"/>
          </p:cNvSpPr>
          <p:nvPr/>
        </p:nvSpPr>
        <p:spPr bwMode="auto">
          <a:xfrm>
            <a:off x="239713" y="3032288"/>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本委員會網站公告第一階段篩選結果</a:t>
            </a:r>
          </a:p>
        </p:txBody>
      </p:sp>
      <p:sp>
        <p:nvSpPr>
          <p:cNvPr id="55" name="Text Box 25"/>
          <p:cNvSpPr txBox="1">
            <a:spLocks noChangeArrowheads="1"/>
          </p:cNvSpPr>
          <p:nvPr/>
        </p:nvSpPr>
        <p:spPr bwMode="auto">
          <a:xfrm>
            <a:off x="239713" y="356318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dirty="0"/>
              <a:t>第二階段報名</a:t>
            </a:r>
            <a:r>
              <a:rPr lang="en-US" altLang="zh-TW" dirty="0"/>
              <a:t>(</a:t>
            </a:r>
            <a:r>
              <a:rPr lang="zh-TW" altLang="en-US" dirty="0"/>
              <a:t>含備審資料上</a:t>
            </a:r>
            <a:r>
              <a:rPr lang="zh-TW" altLang="en-US" dirty="0" smtClean="0"/>
              <a:t>傳</a:t>
            </a:r>
            <a:r>
              <a:rPr lang="en-US" altLang="zh-TW" dirty="0"/>
              <a:t>)</a:t>
            </a:r>
            <a:r>
              <a:rPr lang="en-US" altLang="zh-TW" sz="1400" dirty="0" smtClean="0">
                <a:solidFill>
                  <a:srgbClr val="FF0000"/>
                </a:solidFill>
              </a:rPr>
              <a:t>(</a:t>
            </a:r>
            <a:r>
              <a:rPr lang="zh-TW" altLang="en-US" sz="1400" dirty="0">
                <a:solidFill>
                  <a:srgbClr val="FF0000"/>
                </a:solidFill>
              </a:rPr>
              <a:t>使用通行碼</a:t>
            </a:r>
            <a:r>
              <a:rPr lang="en-US" altLang="zh-TW" sz="1400" dirty="0" smtClean="0">
                <a:solidFill>
                  <a:srgbClr val="FF0000"/>
                </a:solidFill>
              </a:rPr>
              <a:t>)</a:t>
            </a:r>
            <a:endParaRPr lang="zh-TW" altLang="en-US" sz="1400" dirty="0">
              <a:solidFill>
                <a:schemeClr val="tx1"/>
              </a:solidFill>
            </a:endParaRPr>
          </a:p>
        </p:txBody>
      </p:sp>
      <p:sp>
        <p:nvSpPr>
          <p:cNvPr id="57" name="Text Box 28"/>
          <p:cNvSpPr txBox="1">
            <a:spLocks noChangeArrowheads="1"/>
          </p:cNvSpPr>
          <p:nvPr/>
        </p:nvSpPr>
        <p:spPr bwMode="auto">
          <a:xfrm>
            <a:off x="239713" y="409407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標楷體" panose="03000509000000000000" pitchFamily="65" charset="-120"/>
                <a:ea typeface="標楷體" panose="03000509000000000000" pitchFamily="65" charset="-120"/>
              </a:rPr>
              <a:t>本</a:t>
            </a:r>
            <a:r>
              <a:rPr lang="zh-TW" altLang="en-US" sz="1600" dirty="0">
                <a:solidFill>
                  <a:srgbClr val="000000"/>
                </a:solidFill>
                <a:latin typeface="標楷體" panose="03000509000000000000" pitchFamily="65" charset="-120"/>
                <a:ea typeface="標楷體" panose="03000509000000000000" pitchFamily="65" charset="-120"/>
              </a:rPr>
              <a:t>委員會網站</a:t>
            </a:r>
            <a:r>
              <a:rPr lang="zh-TW" altLang="en-US" sz="1600" dirty="0">
                <a:solidFill>
                  <a:schemeClr val="tx1"/>
                </a:solidFill>
                <a:latin typeface="標楷體" panose="03000509000000000000" pitchFamily="65" charset="-120"/>
                <a:ea typeface="標楷體" panose="03000509000000000000" pitchFamily="65" charset="-120"/>
              </a:rPr>
              <a:t>提供甄選總成績</a:t>
            </a:r>
            <a:r>
              <a:rPr lang="zh-TW" altLang="en-US" sz="1600" dirty="0" smtClean="0">
                <a:solidFill>
                  <a:schemeClr val="tx1"/>
                </a:solidFill>
                <a:latin typeface="標楷體" panose="03000509000000000000" pitchFamily="65" charset="-120"/>
                <a:ea typeface="標楷體" panose="03000509000000000000" pitchFamily="65" charset="-120"/>
              </a:rPr>
              <a:t>查詢</a:t>
            </a:r>
            <a:r>
              <a:rPr lang="en-US" altLang="zh-TW" sz="1400" dirty="0">
                <a:solidFill>
                  <a:srgbClr val="FF0000"/>
                </a:solidFill>
                <a:latin typeface="標楷體" panose="03000509000000000000" pitchFamily="65" charset="-120"/>
                <a:ea typeface="標楷體" panose="03000509000000000000" pitchFamily="65" charset="-120"/>
              </a:rPr>
              <a:t>(</a:t>
            </a:r>
            <a:r>
              <a:rPr lang="zh-TW" altLang="en-US" sz="1400" dirty="0">
                <a:solidFill>
                  <a:srgbClr val="FF0000"/>
                </a:solidFill>
                <a:latin typeface="標楷體" panose="03000509000000000000" pitchFamily="65" charset="-120"/>
                <a:ea typeface="標楷體" panose="03000509000000000000" pitchFamily="65" charset="-120"/>
              </a:rPr>
              <a:t>使用通行碼</a:t>
            </a:r>
            <a:r>
              <a:rPr lang="en-US" altLang="zh-TW" sz="1400" dirty="0">
                <a:solidFill>
                  <a:srgbClr val="FF0000"/>
                </a:solidFill>
                <a:latin typeface="標楷體" panose="03000509000000000000" pitchFamily="65" charset="-120"/>
                <a:ea typeface="標楷體" panose="03000509000000000000" pitchFamily="65" charset="-120"/>
              </a:rPr>
              <a:t>)</a:t>
            </a:r>
            <a:endParaRPr lang="zh-TW" altLang="en-US" sz="1400" dirty="0">
              <a:solidFill>
                <a:srgbClr val="FF0000"/>
              </a:solidFill>
              <a:latin typeface="標楷體" panose="03000509000000000000" pitchFamily="65" charset="-120"/>
              <a:ea typeface="標楷體" panose="03000509000000000000" pitchFamily="65" charset="-120"/>
            </a:endParaRPr>
          </a:p>
        </p:txBody>
      </p:sp>
      <p:sp>
        <p:nvSpPr>
          <p:cNvPr id="59" name="Text Box 30"/>
          <p:cNvSpPr txBox="1">
            <a:spLocks noChangeArrowheads="1"/>
          </p:cNvSpPr>
          <p:nvPr/>
        </p:nvSpPr>
        <p:spPr bwMode="auto">
          <a:xfrm>
            <a:off x="239713" y="5691512"/>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就讀志願序統一分發放榜</a:t>
            </a:r>
          </a:p>
        </p:txBody>
      </p:sp>
      <p:sp>
        <p:nvSpPr>
          <p:cNvPr id="60" name="Text Box 32"/>
          <p:cNvSpPr txBox="1">
            <a:spLocks noChangeArrowheads="1"/>
          </p:cNvSpPr>
          <p:nvPr/>
        </p:nvSpPr>
        <p:spPr bwMode="auto">
          <a:xfrm>
            <a:off x="239713" y="90872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dirty="0"/>
              <a:t>登錄基本資料及繳交報名資格文件</a:t>
            </a:r>
          </a:p>
        </p:txBody>
      </p:sp>
      <p:sp>
        <p:nvSpPr>
          <p:cNvPr id="61" name="Text Box 16"/>
          <p:cNvSpPr txBox="1">
            <a:spLocks noChangeArrowheads="1"/>
          </p:cNvSpPr>
          <p:nvPr/>
        </p:nvSpPr>
        <p:spPr bwMode="auto">
          <a:xfrm>
            <a:off x="4716016" y="964282"/>
            <a:ext cx="4134465"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107.4.25(</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)~107.5.9(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r>
              <a:rPr lang="zh-TW" altLang="en-US" sz="1400" dirty="0">
                <a:latin typeface="標楷體" panose="03000509000000000000" pitchFamily="65" charset="-120"/>
                <a:ea typeface="標楷體" panose="03000509000000000000" pitchFamily="65" charset="-120"/>
                <a:cs typeface="華康楷書體W3" pitchFamily="65" charset="-120"/>
              </a:rPr>
              <a:t>郵戳為憑</a:t>
            </a:r>
          </a:p>
        </p:txBody>
      </p:sp>
      <p:sp>
        <p:nvSpPr>
          <p:cNvPr id="62" name="Text Box 19"/>
          <p:cNvSpPr txBox="1">
            <a:spLocks noChangeArrowheads="1"/>
          </p:cNvSpPr>
          <p:nvPr/>
        </p:nvSpPr>
        <p:spPr bwMode="auto">
          <a:xfrm>
            <a:off x="4716016" y="2521527"/>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107.5.25(</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)10:00~107.6.1(</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63" name="Text Box 20"/>
          <p:cNvSpPr txBox="1">
            <a:spLocks noChangeArrowheads="1"/>
          </p:cNvSpPr>
          <p:nvPr/>
        </p:nvSpPr>
        <p:spPr bwMode="auto">
          <a:xfrm>
            <a:off x="4718581" y="4044472"/>
            <a:ext cx="4349220" cy="523220"/>
          </a:xfrm>
          <a:prstGeom prst="rect">
            <a:avLst/>
          </a:prstGeom>
          <a:noFill/>
          <a:ln w="9525">
            <a:noFill/>
            <a:miter lim="800000"/>
            <a:headEnd/>
            <a:tailEnd/>
          </a:ln>
        </p:spPr>
        <p:txBody>
          <a:bodyPr wrap="squar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pPr algn="l"/>
            <a:r>
              <a:rPr lang="zh-TW" altLang="en-US" dirty="0"/>
              <a:t>開放時間</a:t>
            </a:r>
            <a:r>
              <a:rPr lang="zh-TW" altLang="en-US" dirty="0" smtClean="0"/>
              <a:t>：</a:t>
            </a:r>
            <a:r>
              <a:rPr lang="en-US" altLang="zh-TW" dirty="0" smtClean="0"/>
              <a:t>107.6.19(</a:t>
            </a:r>
            <a:r>
              <a:rPr lang="zh-TW" altLang="en-US" dirty="0" smtClean="0"/>
              <a:t>二</a:t>
            </a:r>
            <a:r>
              <a:rPr lang="en-US" altLang="zh-TW" dirty="0" smtClean="0"/>
              <a:t>)</a:t>
            </a:r>
            <a:r>
              <a:rPr lang="en-US" altLang="zh-TW" dirty="0" smtClean="0">
                <a:solidFill>
                  <a:srgbClr val="000000"/>
                </a:solidFill>
              </a:rPr>
              <a:t>10:00</a:t>
            </a:r>
            <a:r>
              <a:rPr lang="zh-TW" altLang="en-US" dirty="0" smtClean="0">
                <a:solidFill>
                  <a:srgbClr val="000000"/>
                </a:solidFill>
              </a:rPr>
              <a:t>起</a:t>
            </a:r>
            <a:endParaRPr lang="en-US" altLang="zh-TW" dirty="0" smtClean="0">
              <a:solidFill>
                <a:srgbClr val="000000"/>
              </a:solidFill>
            </a:endParaRPr>
          </a:p>
          <a:p>
            <a:pPr algn="l"/>
            <a:r>
              <a:rPr lang="en-US" altLang="zh-TW" dirty="0" smtClean="0">
                <a:solidFill>
                  <a:srgbClr val="000000"/>
                </a:solidFill>
              </a:rPr>
              <a:t>(</a:t>
            </a:r>
            <a:r>
              <a:rPr lang="zh-TW" altLang="en-US" dirty="0" smtClean="0">
                <a:solidFill>
                  <a:srgbClr val="000000"/>
                </a:solidFill>
              </a:rPr>
              <a:t>依各校系科組學程所訂公告時間辦理）</a:t>
            </a:r>
            <a:endParaRPr lang="en-US" altLang="zh-TW" dirty="0"/>
          </a:p>
        </p:txBody>
      </p:sp>
      <p:sp>
        <p:nvSpPr>
          <p:cNvPr id="64" name="Text Box 21"/>
          <p:cNvSpPr txBox="1">
            <a:spLocks noChangeArrowheads="1"/>
          </p:cNvSpPr>
          <p:nvPr/>
        </p:nvSpPr>
        <p:spPr bwMode="auto">
          <a:xfrm>
            <a:off x="4718579" y="4561964"/>
            <a:ext cx="4349220" cy="523220"/>
          </a:xfrm>
          <a:prstGeom prst="rect">
            <a:avLst/>
          </a:prstGeom>
          <a:noFill/>
          <a:ln w="9525">
            <a:noFill/>
            <a:miter lim="800000"/>
            <a:headEnd/>
            <a:tailEnd/>
          </a:ln>
        </p:spPr>
        <p:txBody>
          <a:bodyPr wrap="squar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pPr algn="l"/>
            <a:r>
              <a:rPr lang="zh-TW" altLang="en-US" dirty="0"/>
              <a:t>開放時間</a:t>
            </a:r>
            <a:r>
              <a:rPr lang="zh-TW" altLang="en-US" dirty="0" smtClean="0"/>
              <a:t>：</a:t>
            </a:r>
            <a:r>
              <a:rPr lang="en-US" altLang="zh-TW" dirty="0" smtClean="0"/>
              <a:t>107.6.22(</a:t>
            </a:r>
            <a:r>
              <a:rPr lang="zh-TW" altLang="en-US" dirty="0" smtClean="0"/>
              <a:t>五</a:t>
            </a:r>
            <a:r>
              <a:rPr lang="en-US" altLang="zh-TW" dirty="0" smtClean="0"/>
              <a:t>)</a:t>
            </a:r>
            <a:r>
              <a:rPr lang="en-US" altLang="zh-TW" dirty="0" smtClean="0">
                <a:solidFill>
                  <a:srgbClr val="000000"/>
                </a:solidFill>
              </a:rPr>
              <a:t>10:00</a:t>
            </a:r>
            <a:r>
              <a:rPr lang="zh-TW" altLang="en-US" dirty="0" smtClean="0">
                <a:solidFill>
                  <a:srgbClr val="000000"/>
                </a:solidFill>
              </a:rPr>
              <a:t>起</a:t>
            </a:r>
            <a:endParaRPr lang="en-US" altLang="zh-TW" dirty="0" smtClean="0">
              <a:solidFill>
                <a:srgbClr val="000000"/>
              </a:solidFill>
            </a:endParaRPr>
          </a:p>
          <a:p>
            <a:pPr algn="l"/>
            <a:r>
              <a:rPr lang="en-US" altLang="zh-TW" dirty="0">
                <a:solidFill>
                  <a:srgbClr val="000000"/>
                </a:solidFill>
              </a:rPr>
              <a:t>(</a:t>
            </a:r>
            <a:r>
              <a:rPr lang="zh-TW" altLang="en-US" dirty="0">
                <a:solidFill>
                  <a:srgbClr val="000000"/>
                </a:solidFill>
              </a:rPr>
              <a:t>依各校系科組學程</a:t>
            </a:r>
            <a:r>
              <a:rPr lang="zh-TW" altLang="en-US" dirty="0" smtClean="0">
                <a:solidFill>
                  <a:srgbClr val="000000"/>
                </a:solidFill>
              </a:rPr>
              <a:t>所</a:t>
            </a:r>
            <a:r>
              <a:rPr lang="zh-TW" altLang="en-US" dirty="0">
                <a:solidFill>
                  <a:srgbClr val="000000"/>
                </a:solidFill>
              </a:rPr>
              <a:t>訂公告時間辦理</a:t>
            </a:r>
            <a:r>
              <a:rPr lang="zh-TW" altLang="en-US" dirty="0" smtClean="0">
                <a:solidFill>
                  <a:srgbClr val="000000"/>
                </a:solidFill>
              </a:rPr>
              <a:t>）</a:t>
            </a:r>
            <a:endParaRPr lang="en-US" altLang="zh-TW" dirty="0"/>
          </a:p>
        </p:txBody>
      </p:sp>
      <p:sp>
        <p:nvSpPr>
          <p:cNvPr id="65" name="Text Box 21"/>
          <p:cNvSpPr txBox="1">
            <a:spLocks noChangeArrowheads="1"/>
          </p:cNvSpPr>
          <p:nvPr/>
        </p:nvSpPr>
        <p:spPr bwMode="auto">
          <a:xfrm>
            <a:off x="4716016" y="5233142"/>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)10:00~107.7.7 (</a:t>
            </a:r>
            <a:r>
              <a:rPr lang="zh-TW" altLang="en-US" sz="1400" dirty="0" smtClean="0">
                <a:latin typeface="標楷體" panose="03000509000000000000" pitchFamily="65" charset="-120"/>
                <a:ea typeface="標楷體" panose="03000509000000000000" pitchFamily="65" charset="-120"/>
                <a:cs typeface="華康楷書體W3" pitchFamily="65" charset="-120"/>
              </a:rPr>
              <a:t>六</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17:00</a:t>
            </a:r>
          </a:p>
        </p:txBody>
      </p:sp>
      <p:sp>
        <p:nvSpPr>
          <p:cNvPr id="68" name="Text Box 19"/>
          <p:cNvSpPr txBox="1">
            <a:spLocks noChangeArrowheads="1"/>
          </p:cNvSpPr>
          <p:nvPr/>
        </p:nvSpPr>
        <p:spPr bwMode="auto">
          <a:xfrm>
            <a:off x="4716016" y="1997770"/>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公告時間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107.5.23(</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75" name="肘形接點 74"/>
          <p:cNvCxnSpPr>
            <a:stCxn id="60" idx="2"/>
            <a:endCxn id="91" idx="0"/>
          </p:cNvCxnSpPr>
          <p:nvPr/>
        </p:nvCxnSpPr>
        <p:spPr>
          <a:xfrm rot="5400000">
            <a:off x="2426955" y="13718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肘形接點 75"/>
          <p:cNvCxnSpPr>
            <a:stCxn id="47" idx="2"/>
            <a:endCxn id="49" idx="0"/>
          </p:cNvCxnSpPr>
          <p:nvPr/>
        </p:nvCxnSpPr>
        <p:spPr>
          <a:xfrm rot="5400000">
            <a:off x="2426955" y="2433593"/>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肘形接點 76"/>
          <p:cNvCxnSpPr>
            <a:stCxn id="49" idx="2"/>
            <a:endCxn id="53" idx="0"/>
          </p:cNvCxnSpPr>
          <p:nvPr/>
        </p:nvCxnSpPr>
        <p:spPr>
          <a:xfrm rot="5400000">
            <a:off x="2426955" y="2964485"/>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肘形接點 77"/>
          <p:cNvCxnSpPr>
            <a:stCxn id="53" idx="2"/>
            <a:endCxn id="55" idx="0"/>
          </p:cNvCxnSpPr>
          <p:nvPr/>
        </p:nvCxnSpPr>
        <p:spPr>
          <a:xfrm rot="5400000">
            <a:off x="2426955" y="3495377"/>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肘形接點 78"/>
          <p:cNvCxnSpPr>
            <a:stCxn id="55" idx="2"/>
            <a:endCxn id="57" idx="0"/>
          </p:cNvCxnSpPr>
          <p:nvPr/>
        </p:nvCxnSpPr>
        <p:spPr>
          <a:xfrm rot="5400000">
            <a:off x="2426955" y="402626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肘形接點 79"/>
          <p:cNvCxnSpPr>
            <a:stCxn id="57" idx="2"/>
            <a:endCxn id="43" idx="0"/>
          </p:cNvCxnSpPr>
          <p:nvPr/>
        </p:nvCxnSpPr>
        <p:spPr>
          <a:xfrm rot="5400000">
            <a:off x="2426955" y="455874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肘形接點 80"/>
          <p:cNvCxnSpPr>
            <a:stCxn id="43" idx="2"/>
            <a:endCxn id="44" idx="0"/>
          </p:cNvCxnSpPr>
          <p:nvPr/>
        </p:nvCxnSpPr>
        <p:spPr>
          <a:xfrm rot="5400000">
            <a:off x="2426955" y="509122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肘形接點 81"/>
          <p:cNvCxnSpPr>
            <a:stCxn id="44" idx="2"/>
            <a:endCxn id="59" idx="0"/>
          </p:cNvCxnSpPr>
          <p:nvPr/>
        </p:nvCxnSpPr>
        <p:spPr>
          <a:xfrm rot="5400000">
            <a:off x="2426955" y="56237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Text Box 19"/>
          <p:cNvSpPr txBox="1">
            <a:spLocks noChangeArrowheads="1"/>
          </p:cNvSpPr>
          <p:nvPr/>
        </p:nvSpPr>
        <p:spPr bwMode="auto">
          <a:xfrm>
            <a:off x="4716016" y="3059554"/>
            <a:ext cx="2518638"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rPr>
              <a:t>開放時間</a:t>
            </a:r>
            <a:r>
              <a:rPr lang="zh-TW" altLang="en-US" sz="1400" dirty="0" smtClean="0">
                <a:latin typeface="標楷體" panose="03000509000000000000" pitchFamily="65" charset="-120"/>
                <a:ea typeface="標楷體" panose="03000509000000000000"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107.6.5(</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rPr>
              <a:t>10:00</a:t>
            </a:r>
            <a:endParaRPr lang="en-US" altLang="zh-TW" sz="1400" dirty="0">
              <a:latin typeface="標楷體" panose="03000509000000000000" pitchFamily="65" charset="-120"/>
              <a:ea typeface="標楷體" panose="03000509000000000000" pitchFamily="65" charset="-120"/>
            </a:endParaRPr>
          </a:p>
        </p:txBody>
      </p:sp>
      <p:sp>
        <p:nvSpPr>
          <p:cNvPr id="84" name="Text Box 19"/>
          <p:cNvSpPr txBox="1">
            <a:spLocks noChangeArrowheads="1"/>
          </p:cNvSpPr>
          <p:nvPr/>
        </p:nvSpPr>
        <p:spPr bwMode="auto">
          <a:xfrm>
            <a:off x="4716016" y="3608673"/>
            <a:ext cx="4493538"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107.6.5(</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r>
              <a:rPr lang="zh-TW" altLang="en-US" sz="1400" dirty="0" smtClean="0">
                <a:latin typeface="標楷體" panose="03000509000000000000" pitchFamily="65" charset="-120"/>
                <a:ea typeface="標楷體" panose="03000509000000000000" pitchFamily="65" charset="-120"/>
                <a:cs typeface="華康楷書體W3" pitchFamily="65" charset="-120"/>
              </a:rPr>
              <a:t>起</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各校所訂截止日</a:t>
            </a:r>
            <a:r>
              <a:rPr lang="en-US" altLang="zh-TW" sz="1400" dirty="0" smtClean="0">
                <a:latin typeface="標楷體" panose="03000509000000000000" pitchFamily="65" charset="-120"/>
                <a:ea typeface="標楷體" panose="03000509000000000000" pitchFamily="65" charset="-120"/>
                <a:cs typeface="華康楷書體W3" pitchFamily="65" charset="-120"/>
              </a:rPr>
              <a:t>24:00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85" name="Text Box 21"/>
          <p:cNvSpPr txBox="1">
            <a:spLocks noChangeArrowheads="1"/>
          </p:cNvSpPr>
          <p:nvPr/>
        </p:nvSpPr>
        <p:spPr bwMode="auto">
          <a:xfrm>
            <a:off x="4716016" y="5717381"/>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107.7.11(</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10:00</a:t>
            </a:r>
          </a:p>
        </p:txBody>
      </p:sp>
      <p:sp>
        <p:nvSpPr>
          <p:cNvPr id="86" name="Text Box 30"/>
          <p:cNvSpPr txBox="1">
            <a:spLocks noChangeArrowheads="1"/>
          </p:cNvSpPr>
          <p:nvPr/>
        </p:nvSpPr>
        <p:spPr bwMode="auto">
          <a:xfrm>
            <a:off x="239713" y="6222404"/>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a:t>
            </a:r>
            <a:r>
              <a:rPr lang="zh-TW" altLang="en-US" dirty="0" smtClean="0">
                <a:solidFill>
                  <a:srgbClr val="000000"/>
                </a:solidFill>
                <a:latin typeface="標楷體" panose="03000509000000000000" pitchFamily="65" charset="-120"/>
                <a:ea typeface="標楷體" panose="03000509000000000000" pitchFamily="65" charset="-120"/>
              </a:rPr>
              <a:t>分發報到</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88" name="Text Box 21"/>
          <p:cNvSpPr txBox="1">
            <a:spLocks noChangeArrowheads="1"/>
          </p:cNvSpPr>
          <p:nvPr/>
        </p:nvSpPr>
        <p:spPr bwMode="auto">
          <a:xfrm>
            <a:off x="4821012" y="6186632"/>
            <a:ext cx="3296095" cy="523220"/>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107.7.17(</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)12:00</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en-US" altLang="zh-TW" sz="1400" dirty="0" smtClean="0">
              <a:latin typeface="標楷體" panose="03000509000000000000" pitchFamily="65" charset="-120"/>
              <a:ea typeface="標楷體" panose="03000509000000000000" pitchFamily="65" charset="-120"/>
              <a:cs typeface="華康楷書體W3" pitchFamily="65" charset="-120"/>
            </a:endParaRPr>
          </a:p>
          <a:p>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依各校系科組學程所訂公告時間辦理）</a:t>
            </a:r>
            <a:endParaRPr lang="en-US" altLang="zh-TW" sz="1400" dirty="0">
              <a:latin typeface="標楷體" panose="03000509000000000000" pitchFamily="65" charset="-120"/>
              <a:ea typeface="標楷體" panose="03000509000000000000" pitchFamily="65" charset="-120"/>
            </a:endParaRPr>
          </a:p>
        </p:txBody>
      </p:sp>
      <p:cxnSp>
        <p:nvCxnSpPr>
          <p:cNvPr id="89" name="直線單箭頭接點 88"/>
          <p:cNvCxnSpPr>
            <a:stCxn id="59" idx="2"/>
            <a:endCxn id="86" idx="0"/>
          </p:cNvCxnSpPr>
          <p:nvPr/>
        </p:nvCxnSpPr>
        <p:spPr>
          <a:xfrm>
            <a:off x="2494757" y="6086800"/>
            <a:ext cx="0" cy="13560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Text Box 32"/>
          <p:cNvSpPr txBox="1">
            <a:spLocks noChangeArrowheads="1"/>
          </p:cNvSpPr>
          <p:nvPr/>
        </p:nvSpPr>
        <p:spPr bwMode="auto">
          <a:xfrm>
            <a:off x="239713" y="1439612"/>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應屆生確認在校學業成績證明文件</a:t>
            </a:r>
            <a:endParaRPr lang="zh-TW" altLang="en-US" dirty="0">
              <a:latin typeface="標楷體" panose="03000509000000000000" pitchFamily="65" charset="-120"/>
              <a:ea typeface="標楷體" panose="03000509000000000000" pitchFamily="65" charset="-120"/>
            </a:endParaRPr>
          </a:p>
        </p:txBody>
      </p:sp>
      <p:sp>
        <p:nvSpPr>
          <p:cNvPr id="92" name="Text Box 16"/>
          <p:cNvSpPr txBox="1">
            <a:spLocks noChangeArrowheads="1"/>
          </p:cNvSpPr>
          <p:nvPr/>
        </p:nvSpPr>
        <p:spPr bwMode="auto">
          <a:xfrm>
            <a:off x="4716016" y="1450688"/>
            <a:ext cx="3506088"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107.5.10(</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)~107.5.17(</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93" name="直線單箭頭接點 92"/>
          <p:cNvCxnSpPr>
            <a:stCxn id="91" idx="2"/>
            <a:endCxn id="47" idx="0"/>
          </p:cNvCxnSpPr>
          <p:nvPr/>
        </p:nvCxnSpPr>
        <p:spPr>
          <a:xfrm>
            <a:off x="2494757" y="1834899"/>
            <a:ext cx="0" cy="13560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6" name="標題 1"/>
          <p:cNvSpPr txBox="1">
            <a:spLocks/>
          </p:cNvSpPr>
          <p:nvPr/>
        </p:nvSpPr>
        <p:spPr bwMode="auto">
          <a:xfrm>
            <a:off x="133350" y="260648"/>
            <a:ext cx="86868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4200" kern="0" smtClean="0">
                <a:solidFill>
                  <a:srgbClr val="161645"/>
                </a:solidFill>
                <a:latin typeface="標楷體" panose="03000509000000000000" pitchFamily="65" charset="-120"/>
                <a:ea typeface="標楷體" panose="03000509000000000000" pitchFamily="65" charset="-120"/>
              </a:rPr>
              <a:t>甄選入學招生報名流程</a:t>
            </a:r>
            <a:endParaRPr lang="zh-TW" altLang="en-US" sz="4200" kern="0" dirty="0" smtClean="0">
              <a:solidFill>
                <a:srgbClr val="161645"/>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5102120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2"/>
          <p:cNvSpPr>
            <a:spLocks noChangeArrowheads="1"/>
          </p:cNvSpPr>
          <p:nvPr/>
        </p:nvSpPr>
        <p:spPr bwMode="auto">
          <a:xfrm>
            <a:off x="1206500" y="3500438"/>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latin typeface="標楷體" panose="03000509000000000000" pitchFamily="65" charset="-120"/>
              <a:ea typeface="標楷體" panose="03000509000000000000" pitchFamily="65" charset="-120"/>
            </a:endParaRPr>
          </a:p>
        </p:txBody>
      </p:sp>
      <p:sp>
        <p:nvSpPr>
          <p:cNvPr id="215044" name="Rectangle 2"/>
          <p:cNvSpPr txBox="1">
            <a:spLocks noChangeArrowheads="1"/>
          </p:cNvSpPr>
          <p:nvPr/>
        </p:nvSpPr>
        <p:spPr bwMode="auto">
          <a:xfrm>
            <a:off x="682625" y="908050"/>
            <a:ext cx="7777163" cy="4391025"/>
          </a:xfrm>
          <a:prstGeom prst="rect">
            <a:avLst/>
          </a:prstGeom>
          <a:noFill/>
          <a:ln w="9525">
            <a:noFill/>
            <a:miter lim="800000"/>
            <a:headEnd/>
            <a:tailEnd/>
          </a:ln>
        </p:spPr>
        <p:txBody>
          <a:bodyPr lIns="0" rIns="18288"/>
          <a:lstStyle/>
          <a:p>
            <a:pPr marL="342900" indent="-342900" algn="ctr"/>
            <a:r>
              <a:rPr lang="zh-TW" altLang="en-US" sz="3600" dirty="0" smtClean="0">
                <a:latin typeface="標楷體" panose="03000509000000000000" pitchFamily="65" charset="-120"/>
                <a:ea typeface="標楷體" panose="03000509000000000000" pitchFamily="65" charset="-120"/>
              </a:rPr>
              <a:t>甄選入學招生</a:t>
            </a:r>
            <a:endParaRPr lang="en-US" altLang="zh-TW" sz="3600" dirty="0" smtClean="0">
              <a:latin typeface="標楷體" panose="03000509000000000000" pitchFamily="65" charset="-120"/>
              <a:ea typeface="標楷體" panose="03000509000000000000" pitchFamily="65" charset="-120"/>
            </a:endParaRPr>
          </a:p>
          <a:p>
            <a:pPr marL="342900" indent="-342900" algn="ctr"/>
            <a:r>
              <a:rPr lang="zh-TW" altLang="en-US" sz="3600" dirty="0" smtClean="0">
                <a:latin typeface="標楷體" panose="03000509000000000000" pitchFamily="65" charset="-120"/>
                <a:ea typeface="標楷體" panose="03000509000000000000" pitchFamily="65" charset="-120"/>
              </a:rPr>
              <a:t>就讀</a:t>
            </a:r>
            <a:r>
              <a:rPr lang="zh-TW" altLang="en-US" sz="3600" dirty="0">
                <a:latin typeface="標楷體" panose="03000509000000000000" pitchFamily="65" charset="-120"/>
                <a:ea typeface="標楷體" panose="03000509000000000000" pitchFamily="65" charset="-120"/>
              </a:rPr>
              <a:t>志願序登記系統</a:t>
            </a:r>
          </a:p>
          <a:p>
            <a:pPr marL="342900" indent="-342900" algn="ctr">
              <a:lnSpc>
                <a:spcPct val="90000"/>
              </a:lnSpc>
              <a:spcBef>
                <a:spcPct val="20000"/>
              </a:spcBef>
              <a:buClr>
                <a:srgbClr val="000000"/>
              </a:buClr>
            </a:pPr>
            <a:endParaRPr lang="zh-TW" altLang="en-US" sz="2400" dirty="0">
              <a:solidFill>
                <a:srgbClr val="FF0000"/>
              </a:solidFill>
              <a:latin typeface="標楷體" panose="03000509000000000000" pitchFamily="65" charset="-120"/>
              <a:ea typeface="標楷體" panose="03000509000000000000" pitchFamily="65" charset="-120"/>
            </a:endParaRPr>
          </a:p>
          <a:p>
            <a:pPr marL="342900" indent="-342900" algn="ctr">
              <a:lnSpc>
                <a:spcPct val="130000"/>
              </a:lnSpc>
              <a:buClr>
                <a:srgbClr val="000000"/>
              </a:buClr>
            </a:pPr>
            <a:r>
              <a:rPr lang="zh-TW" altLang="en-US" sz="2400" dirty="0" smtClean="0">
                <a:solidFill>
                  <a:srgbClr val="FF0000"/>
                </a:solidFill>
                <a:latin typeface="標楷體" panose="03000509000000000000" pitchFamily="65" charset="-120"/>
                <a:ea typeface="標楷體" panose="03000509000000000000" pitchFamily="65" charset="-120"/>
              </a:rPr>
              <a:t>系統</a:t>
            </a:r>
            <a:r>
              <a:rPr lang="zh-TW" altLang="en-US" sz="2400" dirty="0">
                <a:solidFill>
                  <a:srgbClr val="FF0000"/>
                </a:solidFill>
                <a:latin typeface="標楷體" panose="03000509000000000000" pitchFamily="65" charset="-120"/>
                <a:ea typeface="標楷體" panose="03000509000000000000" pitchFamily="65" charset="-120"/>
              </a:rPr>
              <a:t>開放時間</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107.7.4 10:00~107.7.7 17:00</a:t>
            </a:r>
            <a:r>
              <a:rPr lang="zh-TW" altLang="en-US" sz="2400" dirty="0" smtClean="0">
                <a:solidFill>
                  <a:srgbClr val="FF0000"/>
                </a:solidFill>
                <a:latin typeface="標楷體" panose="03000509000000000000" pitchFamily="65" charset="-120"/>
                <a:ea typeface="標楷體" panose="03000509000000000000" pitchFamily="65" charset="-120"/>
              </a:rPr>
              <a:t>止</a:t>
            </a:r>
            <a:endParaRPr lang="en-US" altLang="zh-TW" sz="2400" dirty="0">
              <a:solidFill>
                <a:srgbClr val="FF0000"/>
              </a:solidFill>
              <a:latin typeface="標楷體" panose="03000509000000000000" pitchFamily="65" charset="-120"/>
              <a:ea typeface="標楷體" panose="03000509000000000000" pitchFamily="65" charset="-120"/>
            </a:endParaRPr>
          </a:p>
          <a:p>
            <a:pPr marL="342900" indent="-342900">
              <a:lnSpc>
                <a:spcPct val="90000"/>
              </a:lnSpc>
              <a:spcBef>
                <a:spcPct val="20000"/>
              </a:spcBef>
              <a:buClr>
                <a:srgbClr val="000000"/>
              </a:buClr>
              <a:buFont typeface="Wingdings" pitchFamily="2" charset="2"/>
              <a:buNone/>
            </a:pPr>
            <a:endParaRPr lang="zh-TW" altLang="en-US" sz="800" dirty="0">
              <a:latin typeface="標楷體" panose="03000509000000000000" pitchFamily="65" charset="-120"/>
              <a:ea typeface="標楷體" panose="03000509000000000000" pitchFamily="65" charset="-120"/>
            </a:endParaRPr>
          </a:p>
          <a:p>
            <a:pPr marL="342900" indent="-342900">
              <a:lnSpc>
                <a:spcPct val="90000"/>
              </a:lnSpc>
              <a:spcBef>
                <a:spcPct val="20000"/>
              </a:spcBef>
              <a:buClr>
                <a:schemeClr val="folHlink"/>
              </a:buClr>
              <a:buFont typeface="Wingdings" pitchFamily="2" charset="2"/>
              <a:buChar char=""/>
            </a:pPr>
            <a:r>
              <a:rPr lang="zh-TW" altLang="en-US" sz="2000" dirty="0" smtClean="0">
                <a:latin typeface="標楷體" panose="03000509000000000000" pitchFamily="65" charset="-120"/>
                <a:ea typeface="標楷體" panose="03000509000000000000" pitchFamily="65" charset="-120"/>
              </a:rPr>
              <a:t>各甄選學校正（備）取生，無論正</a:t>
            </a:r>
            <a:r>
              <a:rPr lang="zh-TW" altLang="en-US" sz="2000" dirty="0">
                <a:latin typeface="標楷體" panose="03000509000000000000" pitchFamily="65" charset="-120"/>
                <a:ea typeface="標楷體" panose="03000509000000000000" pitchFamily="65" charset="-120"/>
              </a:rPr>
              <a:t>取或備取</a:t>
            </a:r>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或多個校系科（組）、學程，均須接受就讀志願序統一分發後，始取得入學</a:t>
            </a:r>
            <a:r>
              <a:rPr lang="zh-TW" altLang="en-US" sz="2000" dirty="0" smtClean="0">
                <a:latin typeface="標楷體" panose="03000509000000000000" pitchFamily="65" charset="-120"/>
                <a:ea typeface="標楷體" panose="03000509000000000000" pitchFamily="65" charset="-120"/>
              </a:rPr>
              <a:t>資格</a:t>
            </a:r>
            <a:endParaRPr lang="zh-TW" altLang="en-US" sz="2000" dirty="0">
              <a:latin typeface="標楷體" panose="03000509000000000000" pitchFamily="65" charset="-120"/>
              <a:ea typeface="標楷體" panose="03000509000000000000" pitchFamily="65" charset="-120"/>
            </a:endParaRPr>
          </a:p>
          <a:p>
            <a:pPr marL="342900" indent="-342900">
              <a:lnSpc>
                <a:spcPct val="90000"/>
              </a:lnSpc>
              <a:spcBef>
                <a:spcPct val="20000"/>
              </a:spcBef>
              <a:buClr>
                <a:schemeClr val="folHlink"/>
              </a:buClr>
              <a:buFont typeface="Wingdings" pitchFamily="2" charset="2"/>
              <a:buChar char=""/>
            </a:pPr>
            <a:endParaRPr lang="zh-TW" altLang="en-US" sz="2000" dirty="0">
              <a:latin typeface="標楷體" panose="03000509000000000000" pitchFamily="65" charset="-120"/>
              <a:ea typeface="標楷體" panose="03000509000000000000" pitchFamily="65" charset="-120"/>
            </a:endParaRPr>
          </a:p>
          <a:p>
            <a:pPr marL="342900" indent="-342900">
              <a:lnSpc>
                <a:spcPct val="90000"/>
              </a:lnSpc>
              <a:spcBef>
                <a:spcPct val="20000"/>
              </a:spcBef>
              <a:buClr>
                <a:schemeClr val="folHlink"/>
              </a:buClr>
              <a:buFont typeface="Wingdings" pitchFamily="2" charset="2"/>
              <a:buChar char=""/>
            </a:pPr>
            <a:r>
              <a:rPr lang="zh-TW" altLang="en-US" sz="2000" dirty="0" smtClean="0">
                <a:solidFill>
                  <a:schemeClr val="hlink"/>
                </a:solidFill>
                <a:latin typeface="標楷體" panose="03000509000000000000" pitchFamily="65" charset="-120"/>
                <a:ea typeface="標楷體" panose="03000509000000000000" pitchFamily="65" charset="-120"/>
              </a:rPr>
              <a:t>凡未於本時間內上網登記就讀</a:t>
            </a:r>
            <a:r>
              <a:rPr lang="zh-TW" altLang="en-US" sz="2000" dirty="0">
                <a:solidFill>
                  <a:schemeClr val="hlink"/>
                </a:solidFill>
                <a:latin typeface="標楷體" panose="03000509000000000000" pitchFamily="65" charset="-120"/>
                <a:ea typeface="標楷體" panose="03000509000000000000" pitchFamily="65" charset="-120"/>
              </a:rPr>
              <a:t>志願</a:t>
            </a:r>
            <a:r>
              <a:rPr lang="zh-TW" altLang="en-US" sz="2000" dirty="0" smtClean="0">
                <a:solidFill>
                  <a:schemeClr val="hlink"/>
                </a:solidFill>
                <a:latin typeface="標楷體" panose="03000509000000000000" pitchFamily="65" charset="-120"/>
                <a:ea typeface="標楷體" panose="03000509000000000000" pitchFamily="65" charset="-120"/>
              </a:rPr>
              <a:t>序或雖有上網登記志願但未按下「確定送出」者，以未登記論，即喪失登記資格與分發機會</a:t>
            </a:r>
            <a:endParaRPr lang="zh-TW" altLang="en-US" sz="2000" dirty="0">
              <a:solidFill>
                <a:schemeClr val="hlink"/>
              </a:solidFill>
              <a:latin typeface="標楷體" panose="03000509000000000000" pitchFamily="65" charset="-120"/>
              <a:ea typeface="標楷體" panose="03000509000000000000" pitchFamily="65" charset="-120"/>
            </a:endParaRPr>
          </a:p>
          <a:p>
            <a:pPr marL="342900" indent="-342900">
              <a:lnSpc>
                <a:spcPct val="90000"/>
              </a:lnSpc>
              <a:spcBef>
                <a:spcPct val="20000"/>
              </a:spcBef>
              <a:buClr>
                <a:srgbClr val="000000"/>
              </a:buClr>
              <a:buFont typeface="Wingdings" pitchFamily="2" charset="2"/>
              <a:buChar char="§"/>
            </a:pPr>
            <a:endParaRPr lang="zh-TW" altLang="en-US" sz="2000" dirty="0">
              <a:solidFill>
                <a:schemeClr val="hlink"/>
              </a:solidFill>
              <a:latin typeface="標楷體" panose="03000509000000000000" pitchFamily="65" charset="-120"/>
              <a:ea typeface="標楷體" panose="03000509000000000000" pitchFamily="65" charset="-120"/>
            </a:endParaRPr>
          </a:p>
          <a:p>
            <a:pPr marL="342900" indent="-342900">
              <a:lnSpc>
                <a:spcPct val="90000"/>
              </a:lnSpc>
              <a:spcBef>
                <a:spcPct val="20000"/>
              </a:spcBef>
              <a:buClr>
                <a:srgbClr val="000000"/>
              </a:buClr>
              <a:buFont typeface="Wingdings" pitchFamily="2" charset="2"/>
              <a:buChar char="§"/>
            </a:pPr>
            <a:endParaRPr lang="zh-TW" altLang="en-US" dirty="0">
              <a:solidFill>
                <a:schemeClr val="hlink"/>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105</a:t>
            </a:fld>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2659312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7504" y="1052736"/>
            <a:ext cx="8891848" cy="4392488"/>
          </a:xfrm>
          <a:prstGeom prst="rect">
            <a:avLst/>
          </a:prstGeom>
        </p:spPr>
      </p:pic>
      <p:sp>
        <p:nvSpPr>
          <p:cNvPr id="113666" name="Rectangle 3"/>
          <p:cNvSpPr>
            <a:spLocks noGrp="1" noChangeArrowheads="1"/>
          </p:cNvSpPr>
          <p:nvPr>
            <p:ph type="title" idx="4294967295"/>
          </p:nvPr>
        </p:nvSpPr>
        <p:spPr>
          <a:xfrm>
            <a:off x="180975" y="285750"/>
            <a:ext cx="9144000" cy="647700"/>
          </a:xfrm>
          <a:ln/>
        </p:spPr>
        <p:txBody>
          <a:bodyPr/>
          <a:lstStyle/>
          <a:p>
            <a:pPr eaLnBrk="1" hangingPunct="1"/>
            <a:r>
              <a:rPr lang="zh-TW" altLang="en-US" sz="3200" dirty="0" smtClean="0">
                <a:latin typeface="標楷體" panose="03000509000000000000" pitchFamily="65" charset="-120"/>
                <a:ea typeface="標楷體" panose="03000509000000000000" pitchFamily="65" charset="-120"/>
              </a:rPr>
              <a:t>甄選</a:t>
            </a:r>
            <a:r>
              <a:rPr lang="zh-TW" altLang="en-US" sz="3200" kern="1200" dirty="0" smtClean="0">
                <a:solidFill>
                  <a:schemeClr val="tx1"/>
                </a:solidFill>
                <a:latin typeface="標楷體" panose="03000509000000000000" pitchFamily="65" charset="-120"/>
                <a:ea typeface="標楷體" panose="03000509000000000000" pitchFamily="65" charset="-120"/>
                <a:cs typeface="+mn-cs"/>
              </a:rPr>
              <a:t>入學招生就讀</a:t>
            </a:r>
            <a:r>
              <a:rPr lang="zh-TW" altLang="en-US" sz="3200" dirty="0" smtClean="0">
                <a:latin typeface="標楷體" panose="03000509000000000000" pitchFamily="65" charset="-120"/>
                <a:ea typeface="標楷體" panose="03000509000000000000" pitchFamily="65" charset="-120"/>
              </a:rPr>
              <a:t>志願</a:t>
            </a:r>
            <a:r>
              <a:rPr lang="zh-TW" altLang="en-US" sz="3200" dirty="0">
                <a:latin typeface="標楷體" panose="03000509000000000000" pitchFamily="65" charset="-120"/>
                <a:ea typeface="標楷體" panose="03000509000000000000" pitchFamily="65" charset="-120"/>
              </a:rPr>
              <a:t>序登記系統</a:t>
            </a:r>
            <a:r>
              <a:rPr lang="zh-TW" altLang="en-US" kern="1200" dirty="0" smtClean="0">
                <a:solidFill>
                  <a:srgbClr val="FF0000"/>
                </a:solidFill>
                <a:latin typeface="標楷體" panose="03000509000000000000" pitchFamily="65" charset="-120"/>
                <a:ea typeface="標楷體" panose="03000509000000000000" pitchFamily="65" charset="-120"/>
              </a:rPr>
              <a:t>登入頁</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106</a:t>
            </a:fld>
            <a:endParaRPr lang="en-US" altLang="zh-TW" dirty="0">
              <a:latin typeface="標楷體" panose="03000509000000000000" pitchFamily="65" charset="-120"/>
              <a:ea typeface="標楷體" panose="03000509000000000000" pitchFamily="65" charset="-120"/>
            </a:endParaRPr>
          </a:p>
        </p:txBody>
      </p:sp>
      <p:sp>
        <p:nvSpPr>
          <p:cNvPr id="8" name="文字方塊 7"/>
          <p:cNvSpPr txBox="1"/>
          <p:nvPr/>
        </p:nvSpPr>
        <p:spPr>
          <a:xfrm>
            <a:off x="5878398" y="3717032"/>
            <a:ext cx="3096344" cy="1224136"/>
          </a:xfrm>
          <a:prstGeom prst="rect">
            <a:avLst/>
          </a:prstGeom>
          <a:solidFill>
            <a:srgbClr val="FF0000"/>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dirty="0">
                <a:solidFill>
                  <a:schemeClr val="bg1"/>
                </a:solidFill>
                <a:latin typeface="標楷體" panose="03000509000000000000" pitchFamily="65" charset="-120"/>
                <a:ea typeface="標楷體" panose="03000509000000000000" pitchFamily="65" charset="-120"/>
              </a:rPr>
              <a:t>建議考生不要使用手機或平版電腦</a:t>
            </a:r>
            <a:r>
              <a:rPr lang="zh-TW" altLang="en-US" dirty="0" smtClean="0">
                <a:solidFill>
                  <a:schemeClr val="bg1"/>
                </a:solidFill>
                <a:latin typeface="標楷體" panose="03000509000000000000" pitchFamily="65" charset="-120"/>
                <a:ea typeface="標楷體" panose="03000509000000000000" pitchFamily="65" charset="-120"/>
              </a:rPr>
              <a:t>登入使用</a:t>
            </a:r>
            <a:r>
              <a:rPr lang="zh-TW" altLang="en-US" dirty="0">
                <a:solidFill>
                  <a:schemeClr val="bg1"/>
                </a:solidFill>
                <a:latin typeface="標楷體" panose="03000509000000000000" pitchFamily="65" charset="-120"/>
                <a:ea typeface="標楷體" panose="03000509000000000000" pitchFamily="65" charset="-120"/>
              </a:rPr>
              <a:t>招生各系統，避免畫面資訊閱覽不完全，漏登資料而影響權益。</a:t>
            </a:r>
          </a:p>
        </p:txBody>
      </p:sp>
    </p:spTree>
    <p:extLst>
      <p:ext uri="{BB962C8B-B14F-4D97-AF65-F5344CB8AC3E}">
        <p14:creationId xmlns:p14="http://schemas.microsoft.com/office/powerpoint/2010/main" val="2131447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538666" y="729000"/>
            <a:ext cx="8066667" cy="5400000"/>
          </a:xfrm>
          <a:prstGeom prst="rect">
            <a:avLst/>
          </a:prstGeom>
        </p:spPr>
      </p:pic>
      <p:sp>
        <p:nvSpPr>
          <p:cNvPr id="113666" name="Rectangle 3"/>
          <p:cNvSpPr>
            <a:spLocks noGrp="1" noChangeArrowheads="1"/>
          </p:cNvSpPr>
          <p:nvPr>
            <p:ph type="title" idx="4294967295"/>
          </p:nvPr>
        </p:nvSpPr>
        <p:spPr>
          <a:xfrm>
            <a:off x="35496" y="285750"/>
            <a:ext cx="9503593" cy="647700"/>
          </a:xfrm>
          <a:ln/>
        </p:spPr>
        <p:txBody>
          <a:bodyPr/>
          <a:lstStyle/>
          <a:p>
            <a:pPr eaLnBrk="1" hangingPunct="1"/>
            <a:r>
              <a:rPr lang="zh-TW" altLang="en-US" sz="3200" dirty="0">
                <a:latin typeface="標楷體" panose="03000509000000000000" pitchFamily="65" charset="-120"/>
                <a:ea typeface="標楷體" panose="03000509000000000000" pitchFamily="65" charset="-120"/>
              </a:rPr>
              <a:t>甄選</a:t>
            </a:r>
            <a:r>
              <a:rPr lang="zh-TW" altLang="en-US" sz="3200" kern="1200" dirty="0">
                <a:solidFill>
                  <a:schemeClr val="tx1"/>
                </a:solidFill>
                <a:latin typeface="標楷體" panose="03000509000000000000" pitchFamily="65" charset="-120"/>
                <a:ea typeface="標楷體" panose="03000509000000000000" pitchFamily="65" charset="-120"/>
              </a:rPr>
              <a:t>入學招生就讀</a:t>
            </a:r>
            <a:r>
              <a:rPr lang="zh-TW" altLang="en-US" sz="3200" dirty="0">
                <a:latin typeface="標楷體" panose="03000509000000000000" pitchFamily="65" charset="-120"/>
                <a:ea typeface="標楷體" panose="03000509000000000000" pitchFamily="65" charset="-120"/>
              </a:rPr>
              <a:t>志願序登記系統</a:t>
            </a:r>
            <a:r>
              <a:rPr lang="zh-TW" altLang="en-US" dirty="0" smtClean="0">
                <a:solidFill>
                  <a:srgbClr val="FF0000"/>
                </a:solidFill>
                <a:latin typeface="標楷體" panose="03000509000000000000" pitchFamily="65" charset="-120"/>
                <a:ea typeface="標楷體" panose="03000509000000000000" pitchFamily="65" charset="-120"/>
              </a:rPr>
              <a:t>閱讀</a:t>
            </a:r>
            <a:r>
              <a:rPr lang="zh-TW" altLang="en-US" kern="1200" dirty="0" smtClean="0">
                <a:solidFill>
                  <a:srgbClr val="FF0000"/>
                </a:solidFill>
                <a:latin typeface="標楷體" panose="03000509000000000000" pitchFamily="65" charset="-120"/>
                <a:ea typeface="標楷體" panose="03000509000000000000" pitchFamily="65" charset="-120"/>
              </a:rPr>
              <a:t>選填注意事項</a:t>
            </a:r>
          </a:p>
        </p:txBody>
      </p:sp>
      <p:sp>
        <p:nvSpPr>
          <p:cNvPr id="228358" name="Rectangle 5"/>
          <p:cNvSpPr>
            <a:spLocks noChangeArrowheads="1"/>
          </p:cNvSpPr>
          <p:nvPr/>
        </p:nvSpPr>
        <p:spPr bwMode="auto">
          <a:xfrm>
            <a:off x="3671899" y="5301208"/>
            <a:ext cx="1800200" cy="288032"/>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24940" name="AutoShape 12"/>
          <p:cNvSpPr>
            <a:spLocks noChangeArrowheads="1"/>
          </p:cNvSpPr>
          <p:nvPr/>
        </p:nvSpPr>
        <p:spPr bwMode="auto">
          <a:xfrm>
            <a:off x="180081" y="2608905"/>
            <a:ext cx="693788" cy="3440112"/>
          </a:xfrm>
          <a:prstGeom prst="wedgeRectCallout">
            <a:avLst>
              <a:gd name="adj1" fmla="val 98631"/>
              <a:gd name="adj2" fmla="val -2950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vert="eaVert"/>
          <a:lstStyle/>
          <a:p>
            <a:r>
              <a:rPr kumimoji="0" lang="zh-TW" altLang="en-US" dirty="0" smtClean="0">
                <a:solidFill>
                  <a:srgbClr val="000000"/>
                </a:solidFill>
                <a:latin typeface="標楷體" panose="03000509000000000000" pitchFamily="65" charset="-120"/>
                <a:ea typeface="標楷體" panose="03000509000000000000" pitchFamily="65" charset="-120"/>
              </a:rPr>
              <a:t>考生請詳細閱讀</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「選填登記就讀志願注意事項」</a:t>
            </a:r>
            <a:endParaRPr kumimoji="0" lang="zh-TW" altLang="en-US"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107</a:t>
            </a:fld>
            <a:endParaRPr lang="en-US" altLang="zh-TW" dirty="0">
              <a:latin typeface="標楷體" panose="03000509000000000000" pitchFamily="65" charset="-120"/>
              <a:ea typeface="標楷體" panose="03000509000000000000" pitchFamily="65" charset="-120"/>
            </a:endParaRPr>
          </a:p>
        </p:txBody>
      </p:sp>
      <p:sp>
        <p:nvSpPr>
          <p:cNvPr id="4" name="矩形 3"/>
          <p:cNvSpPr/>
          <p:nvPr/>
        </p:nvSpPr>
        <p:spPr>
          <a:xfrm>
            <a:off x="2987824" y="2021208"/>
            <a:ext cx="2448272"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829973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8684" y="1196752"/>
            <a:ext cx="9189196" cy="5320929"/>
          </a:xfrm>
          <a:prstGeom prst="rect">
            <a:avLst/>
          </a:prstGeom>
        </p:spPr>
      </p:pic>
      <p:sp>
        <p:nvSpPr>
          <p:cNvPr id="116739" name="Rectangle 3"/>
          <p:cNvSpPr>
            <a:spLocks noChangeArrowheads="1"/>
          </p:cNvSpPr>
          <p:nvPr/>
        </p:nvSpPr>
        <p:spPr bwMode="auto">
          <a:xfrm>
            <a:off x="180975" y="260350"/>
            <a:ext cx="9144000" cy="720725"/>
          </a:xfrm>
          <a:prstGeom prst="rect">
            <a:avLst/>
          </a:prstGeom>
          <a:noFill/>
          <a:ln w="9525" algn="ctr">
            <a:noFill/>
            <a:miter lim="800000"/>
            <a:headEnd/>
            <a:tailEnd/>
          </a:ln>
          <a:effectLst/>
        </p:spPr>
        <p:txBody>
          <a:bodyPr anchor="ctr"/>
          <a:lstStyle/>
          <a:p>
            <a:r>
              <a:rPr lang="zh-TW" altLang="en-US" sz="3200" dirty="0">
                <a:latin typeface="標楷體" panose="03000509000000000000" pitchFamily="65" charset="-120"/>
                <a:ea typeface="標楷體" panose="03000509000000000000" pitchFamily="65" charset="-120"/>
              </a:rPr>
              <a:t>甄選入學招生就讀志願序登記系統</a:t>
            </a:r>
            <a:r>
              <a:rPr lang="zh-TW" altLang="en-US" sz="2800" dirty="0" smtClean="0">
                <a:solidFill>
                  <a:srgbClr val="FF0000"/>
                </a:solidFill>
                <a:latin typeface="標楷體" panose="03000509000000000000" pitchFamily="65" charset="-120"/>
                <a:ea typeface="標楷體" panose="03000509000000000000" pitchFamily="65" charset="-120"/>
                <a:cs typeface="+mj-cs"/>
              </a:rPr>
              <a:t>調整</a:t>
            </a:r>
            <a:r>
              <a:rPr lang="zh-TW" altLang="en-US" sz="2800" dirty="0">
                <a:solidFill>
                  <a:srgbClr val="FF0000"/>
                </a:solidFill>
                <a:latin typeface="標楷體" panose="03000509000000000000" pitchFamily="65" charset="-120"/>
                <a:ea typeface="標楷體" panose="03000509000000000000" pitchFamily="65" charset="-120"/>
                <a:cs typeface="+mj-cs"/>
              </a:rPr>
              <a:t>志願</a:t>
            </a:r>
            <a:r>
              <a:rPr lang="zh-TW" altLang="en-US" sz="2800" dirty="0" smtClean="0">
                <a:solidFill>
                  <a:srgbClr val="FF0000"/>
                </a:solidFill>
                <a:latin typeface="標楷體" panose="03000509000000000000" pitchFamily="65" charset="-120"/>
                <a:ea typeface="標楷體" panose="03000509000000000000" pitchFamily="65" charset="-120"/>
                <a:cs typeface="+mj-cs"/>
              </a:rPr>
              <a:t>序</a:t>
            </a:r>
            <a:endParaRPr lang="en-US" altLang="zh-TW" sz="3200" dirty="0">
              <a:latin typeface="標楷體" panose="03000509000000000000" pitchFamily="65" charset="-120"/>
              <a:ea typeface="標楷體" panose="03000509000000000000" pitchFamily="65" charset="-120"/>
              <a:cs typeface="+mj-cs"/>
            </a:endParaRPr>
          </a:p>
        </p:txBody>
      </p:sp>
      <p:sp>
        <p:nvSpPr>
          <p:cNvPr id="220166" name="Rectangle 5"/>
          <p:cNvSpPr>
            <a:spLocks noChangeArrowheads="1"/>
          </p:cNvSpPr>
          <p:nvPr/>
        </p:nvSpPr>
        <p:spPr bwMode="auto">
          <a:xfrm>
            <a:off x="4306830" y="3823016"/>
            <a:ext cx="549796" cy="232220"/>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20167" name="Rectangle 9"/>
          <p:cNvSpPr>
            <a:spLocks noChangeArrowheads="1"/>
          </p:cNvSpPr>
          <p:nvPr/>
        </p:nvSpPr>
        <p:spPr bwMode="auto">
          <a:xfrm>
            <a:off x="4280686" y="2976232"/>
            <a:ext cx="575940" cy="246633"/>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436234" name="AutoShape 10"/>
          <p:cNvSpPr>
            <a:spLocks noChangeArrowheads="1"/>
          </p:cNvSpPr>
          <p:nvPr/>
        </p:nvSpPr>
        <p:spPr bwMode="auto">
          <a:xfrm rot="10800000" flipH="1" flipV="1">
            <a:off x="5147007" y="3658541"/>
            <a:ext cx="3640336" cy="357188"/>
          </a:xfrm>
          <a:prstGeom prst="wedgeRectCallout">
            <a:avLst>
              <a:gd name="adj1" fmla="val -57636"/>
              <a:gd name="adj2" fmla="val -6318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選取已選取</a:t>
            </a:r>
            <a:r>
              <a:rPr kumimoji="0" lang="zh-TW" altLang="en-US" dirty="0" smtClean="0">
                <a:solidFill>
                  <a:srgbClr val="000000"/>
                </a:solidFill>
                <a:latin typeface="標楷體" panose="03000509000000000000" pitchFamily="65" charset="-120"/>
                <a:ea typeface="標楷體" panose="03000509000000000000" pitchFamily="65" charset="-120"/>
              </a:rPr>
              <a:t>校系科（組）學程下</a:t>
            </a:r>
            <a:r>
              <a:rPr kumimoji="0" lang="zh-TW" altLang="en-US" dirty="0">
                <a:solidFill>
                  <a:srgbClr val="000000"/>
                </a:solidFill>
                <a:latin typeface="標楷體" panose="03000509000000000000" pitchFamily="65" charset="-120"/>
                <a:ea typeface="標楷體" panose="03000509000000000000" pitchFamily="65" charset="-120"/>
              </a:rPr>
              <a:t>移</a:t>
            </a:r>
          </a:p>
        </p:txBody>
      </p:sp>
      <p:sp>
        <p:nvSpPr>
          <p:cNvPr id="2" name="AutoShape 10"/>
          <p:cNvSpPr>
            <a:spLocks noChangeArrowheads="1"/>
          </p:cNvSpPr>
          <p:nvPr/>
        </p:nvSpPr>
        <p:spPr bwMode="auto">
          <a:xfrm rot="10800000" flipH="1" flipV="1">
            <a:off x="5160300" y="3184195"/>
            <a:ext cx="3640336" cy="357188"/>
          </a:xfrm>
          <a:prstGeom prst="wedgeRectCallout">
            <a:avLst>
              <a:gd name="adj1" fmla="val -57327"/>
              <a:gd name="adj2" fmla="val -157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選取已選取</a:t>
            </a:r>
            <a:r>
              <a:rPr kumimoji="0" lang="zh-TW" altLang="en-US" dirty="0" smtClean="0">
                <a:solidFill>
                  <a:srgbClr val="000000"/>
                </a:solidFill>
                <a:latin typeface="標楷體" panose="03000509000000000000" pitchFamily="65" charset="-120"/>
                <a:ea typeface="標楷體" panose="03000509000000000000" pitchFamily="65" charset="-120"/>
              </a:rPr>
              <a:t>校系科（組）學程上</a:t>
            </a:r>
            <a:r>
              <a:rPr kumimoji="0" lang="zh-TW" altLang="en-US" dirty="0">
                <a:solidFill>
                  <a:srgbClr val="000000"/>
                </a:solidFill>
                <a:latin typeface="標楷體" panose="03000509000000000000" pitchFamily="65" charset="-120"/>
                <a:ea typeface="標楷體" panose="03000509000000000000" pitchFamily="65" charset="-120"/>
              </a:rPr>
              <a:t>移</a:t>
            </a:r>
          </a:p>
        </p:txBody>
      </p:sp>
      <p:sp>
        <p:nvSpPr>
          <p:cNvPr id="220172" name="Rectangle 9"/>
          <p:cNvSpPr>
            <a:spLocks noChangeArrowheads="1"/>
          </p:cNvSpPr>
          <p:nvPr/>
        </p:nvSpPr>
        <p:spPr bwMode="auto">
          <a:xfrm>
            <a:off x="4280686" y="3287995"/>
            <a:ext cx="575940" cy="253388"/>
          </a:xfrm>
          <a:prstGeom prst="rect">
            <a:avLst/>
          </a:prstGeom>
          <a:noFill/>
          <a:ln w="28575">
            <a:solidFill>
              <a:srgbClr val="0000FF"/>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20173" name="Rectangle 9"/>
          <p:cNvSpPr>
            <a:spLocks noChangeArrowheads="1"/>
          </p:cNvSpPr>
          <p:nvPr/>
        </p:nvSpPr>
        <p:spPr bwMode="auto">
          <a:xfrm>
            <a:off x="4280686" y="3544557"/>
            <a:ext cx="575940" cy="217784"/>
          </a:xfrm>
          <a:prstGeom prst="rect">
            <a:avLst/>
          </a:prstGeom>
          <a:noFill/>
          <a:ln w="28575">
            <a:solidFill>
              <a:srgbClr val="0000FF"/>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3" name="AutoShape 10"/>
          <p:cNvSpPr>
            <a:spLocks noChangeArrowheads="1"/>
          </p:cNvSpPr>
          <p:nvPr/>
        </p:nvSpPr>
        <p:spPr bwMode="auto">
          <a:xfrm rot="10800000" flipH="1" flipV="1">
            <a:off x="183860" y="4128360"/>
            <a:ext cx="3954909" cy="357187"/>
          </a:xfrm>
          <a:prstGeom prst="wedgeRectCallout">
            <a:avLst>
              <a:gd name="adj1" fmla="val 56195"/>
              <a:gd name="adj2" fmla="val -9944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針對已選取</a:t>
            </a:r>
            <a:r>
              <a:rPr kumimoji="0" lang="zh-TW" altLang="en-US" dirty="0" smtClean="0">
                <a:solidFill>
                  <a:srgbClr val="000000"/>
                </a:solidFill>
                <a:latin typeface="標楷體" panose="03000509000000000000" pitchFamily="65" charset="-120"/>
                <a:ea typeface="標楷體" panose="03000509000000000000" pitchFamily="65" charset="-120"/>
              </a:rPr>
              <a:t>校系科（組）學程刪除</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4" name="AutoShape 10"/>
          <p:cNvSpPr>
            <a:spLocks noChangeArrowheads="1"/>
          </p:cNvSpPr>
          <p:nvPr/>
        </p:nvSpPr>
        <p:spPr bwMode="auto">
          <a:xfrm rot="10800000" flipH="1" flipV="1">
            <a:off x="175240" y="3574546"/>
            <a:ext cx="3960255" cy="357187"/>
          </a:xfrm>
          <a:prstGeom prst="wedgeRectCallout">
            <a:avLst>
              <a:gd name="adj1" fmla="val 53612"/>
              <a:gd name="adj2" fmla="val -15997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選取</a:t>
            </a:r>
            <a:r>
              <a:rPr kumimoji="0" lang="zh-TW" altLang="en-US" dirty="0" smtClean="0">
                <a:solidFill>
                  <a:srgbClr val="000000"/>
                </a:solidFill>
                <a:latin typeface="標楷體" panose="03000509000000000000" pitchFamily="65" charset="-120"/>
                <a:ea typeface="標楷體" panose="03000509000000000000" pitchFamily="65" charset="-120"/>
              </a:rPr>
              <a:t>校系科（組）學程後</a:t>
            </a:r>
            <a:r>
              <a:rPr kumimoji="0" lang="zh-TW" altLang="en-US" dirty="0">
                <a:solidFill>
                  <a:srgbClr val="000000"/>
                </a:solidFill>
                <a:latin typeface="標楷體" panose="03000509000000000000" pitchFamily="65" charset="-120"/>
                <a:ea typeface="標楷體" panose="03000509000000000000" pitchFamily="65" charset="-120"/>
              </a:rPr>
              <a:t>按此加入</a:t>
            </a:r>
          </a:p>
        </p:txBody>
      </p:sp>
      <p:sp>
        <p:nvSpPr>
          <p:cNvPr id="6" name="投影片編號版面配置區 5"/>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108</a:t>
            </a:fld>
            <a:endParaRPr lang="en-US" altLang="zh-TW" dirty="0">
              <a:latin typeface="標楷體" panose="03000509000000000000" pitchFamily="65" charset="-120"/>
              <a:ea typeface="標楷體" panose="03000509000000000000" pitchFamily="65" charset="-120"/>
            </a:endParaRPr>
          </a:p>
        </p:txBody>
      </p:sp>
      <p:sp>
        <p:nvSpPr>
          <p:cNvPr id="9" name="矩形 8"/>
          <p:cNvSpPr/>
          <p:nvPr/>
        </p:nvSpPr>
        <p:spPr>
          <a:xfrm>
            <a:off x="2695334" y="1588029"/>
            <a:ext cx="2812769" cy="1967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361227" y="2405714"/>
            <a:ext cx="914629" cy="159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5543381" y="2405714"/>
            <a:ext cx="914629" cy="159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5340078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360536" y="764704"/>
            <a:ext cx="8352381" cy="6280748"/>
          </a:xfrm>
          <a:prstGeom prst="rect">
            <a:avLst/>
          </a:prstGeom>
        </p:spPr>
      </p:pic>
      <p:sp>
        <p:nvSpPr>
          <p:cNvPr id="118787" name="Rectangle 3"/>
          <p:cNvSpPr>
            <a:spLocks noChangeArrowheads="1"/>
          </p:cNvSpPr>
          <p:nvPr/>
        </p:nvSpPr>
        <p:spPr bwMode="auto">
          <a:xfrm>
            <a:off x="180975" y="285750"/>
            <a:ext cx="8711505" cy="647700"/>
          </a:xfrm>
          <a:prstGeom prst="rect">
            <a:avLst/>
          </a:prstGeom>
          <a:noFill/>
          <a:ln w="9525" algn="ctr">
            <a:noFill/>
            <a:miter lim="800000"/>
            <a:headEnd/>
            <a:tailEnd/>
          </a:ln>
          <a:effectLst/>
        </p:spPr>
        <p:txBody>
          <a:bodyPr anchor="ctr"/>
          <a:lstStyle/>
          <a:p>
            <a:r>
              <a:rPr lang="zh-TW" altLang="en-US" sz="3200" dirty="0">
                <a:latin typeface="標楷體" panose="03000509000000000000" pitchFamily="65" charset="-120"/>
                <a:ea typeface="標楷體" panose="03000509000000000000" pitchFamily="65" charset="-120"/>
              </a:rPr>
              <a:t>甄選入學招生就讀志願序登記系統</a:t>
            </a:r>
            <a:r>
              <a:rPr lang="zh-TW" altLang="en-US" sz="2800" dirty="0" smtClean="0">
                <a:solidFill>
                  <a:srgbClr val="FF0000"/>
                </a:solidFill>
                <a:latin typeface="標楷體" panose="03000509000000000000" pitchFamily="65" charset="-120"/>
                <a:ea typeface="標楷體" panose="03000509000000000000" pitchFamily="65" charset="-120"/>
                <a:cs typeface="+mj-cs"/>
              </a:rPr>
              <a:t>資料確定送出</a:t>
            </a:r>
            <a:endParaRPr lang="zh-TW" altLang="en-US" sz="2800" dirty="0">
              <a:solidFill>
                <a:srgbClr val="FF0000"/>
              </a:solidFill>
              <a:latin typeface="標楷體" panose="03000509000000000000" pitchFamily="65" charset="-120"/>
              <a:ea typeface="標楷體" panose="03000509000000000000" pitchFamily="65" charset="-120"/>
              <a:cs typeface="+mj-cs"/>
            </a:endParaRPr>
          </a:p>
        </p:txBody>
      </p:sp>
      <p:sp>
        <p:nvSpPr>
          <p:cNvPr id="223237" name="Rectangle 4"/>
          <p:cNvSpPr>
            <a:spLocks noChangeArrowheads="1"/>
          </p:cNvSpPr>
          <p:nvPr/>
        </p:nvSpPr>
        <p:spPr bwMode="auto">
          <a:xfrm>
            <a:off x="3203847" y="6309320"/>
            <a:ext cx="648073" cy="231055"/>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23238" name="Rectangle 5"/>
          <p:cNvSpPr>
            <a:spLocks noChangeArrowheads="1"/>
          </p:cNvSpPr>
          <p:nvPr/>
        </p:nvSpPr>
        <p:spPr bwMode="auto">
          <a:xfrm>
            <a:off x="4427985" y="3197256"/>
            <a:ext cx="3168352" cy="1959936"/>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437254" name="AutoShape 6"/>
          <p:cNvSpPr>
            <a:spLocks noChangeArrowheads="1"/>
          </p:cNvSpPr>
          <p:nvPr/>
        </p:nvSpPr>
        <p:spPr bwMode="auto">
          <a:xfrm rot="10800000" flipH="1" flipV="1">
            <a:off x="4033886" y="1673250"/>
            <a:ext cx="4393381" cy="647700"/>
          </a:xfrm>
          <a:prstGeom prst="wedgeRectCallout">
            <a:avLst>
              <a:gd name="adj1" fmla="val -21153"/>
              <a:gd name="adj2" fmla="val 9509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請考生</a:t>
            </a:r>
            <a:r>
              <a:rPr kumimoji="0" lang="zh-TW" altLang="en-US" dirty="0" smtClean="0">
                <a:solidFill>
                  <a:srgbClr val="000000"/>
                </a:solidFill>
                <a:latin typeface="標楷體" panose="03000509000000000000" pitchFamily="65" charset="-120"/>
                <a:ea typeface="標楷體" panose="03000509000000000000" pitchFamily="65" charset="-120"/>
              </a:rPr>
              <a:t>再次核對已</a:t>
            </a:r>
            <a:r>
              <a:rPr kumimoji="0" lang="zh-TW" altLang="en-US" dirty="0">
                <a:solidFill>
                  <a:srgbClr val="000000"/>
                </a:solidFill>
                <a:latin typeface="標楷體" panose="03000509000000000000" pitchFamily="65" charset="-120"/>
                <a:ea typeface="標楷體" panose="03000509000000000000" pitchFamily="65" charset="-120"/>
              </a:rPr>
              <a:t>登記</a:t>
            </a:r>
            <a:r>
              <a:rPr kumimoji="0" lang="zh-TW" altLang="en-US" dirty="0" smtClean="0">
                <a:solidFill>
                  <a:srgbClr val="000000"/>
                </a:solidFill>
                <a:latin typeface="標楷體" panose="03000509000000000000" pitchFamily="65" charset="-120"/>
                <a:ea typeface="標楷體" panose="03000509000000000000" pitchFamily="65" charset="-120"/>
              </a:rPr>
              <a:t>與放棄</a:t>
            </a:r>
            <a:r>
              <a:rPr kumimoji="0" lang="zh-TW" altLang="en-US" dirty="0">
                <a:solidFill>
                  <a:srgbClr val="000000"/>
                </a:solidFill>
                <a:latin typeface="標楷體" panose="03000509000000000000" pitchFamily="65" charset="-120"/>
                <a:ea typeface="標楷體" panose="03000509000000000000" pitchFamily="65" charset="-120"/>
              </a:rPr>
              <a:t>可分發之甄選校</a:t>
            </a:r>
            <a:r>
              <a:rPr kumimoji="0" lang="zh-TW" altLang="en-US" dirty="0" smtClean="0">
                <a:solidFill>
                  <a:srgbClr val="000000"/>
                </a:solidFill>
                <a:latin typeface="標楷體" panose="03000509000000000000" pitchFamily="65" charset="-120"/>
                <a:ea typeface="標楷體" panose="03000509000000000000" pitchFamily="65" charset="-120"/>
              </a:rPr>
              <a:t>系科（組）學</a:t>
            </a:r>
            <a:r>
              <a:rPr kumimoji="0" lang="zh-TW" altLang="en-US" dirty="0">
                <a:solidFill>
                  <a:srgbClr val="000000"/>
                </a:solidFill>
                <a:latin typeface="標楷體" panose="03000509000000000000" pitchFamily="65" charset="-120"/>
                <a:ea typeface="標楷體" panose="03000509000000000000" pitchFamily="65" charset="-120"/>
              </a:rPr>
              <a:t>程</a:t>
            </a:r>
            <a:r>
              <a:rPr kumimoji="0" lang="zh-TW" altLang="en-US" dirty="0" smtClean="0">
                <a:solidFill>
                  <a:srgbClr val="000000"/>
                </a:solidFill>
                <a:latin typeface="標楷體" panose="03000509000000000000" pitchFamily="65" charset="-120"/>
                <a:ea typeface="標楷體" panose="03000509000000000000" pitchFamily="65" charset="-120"/>
              </a:rPr>
              <a:t>名稱</a:t>
            </a:r>
            <a:r>
              <a:rPr kumimoji="0" lang="zh-TW" altLang="en-US" dirty="0">
                <a:solidFill>
                  <a:srgbClr val="000000"/>
                </a:solidFill>
                <a:latin typeface="標楷體" panose="03000509000000000000" pitchFamily="65" charset="-120"/>
                <a:ea typeface="標楷體" panose="03000509000000000000" pitchFamily="65" charset="-120"/>
              </a:rPr>
              <a:t>及志願序</a:t>
            </a:r>
            <a:endParaRPr kumimoji="0" lang="zh-TW" altLang="en-US" dirty="0">
              <a:latin typeface="標楷體" panose="03000509000000000000" pitchFamily="65" charset="-120"/>
              <a:ea typeface="標楷體" panose="03000509000000000000" pitchFamily="65" charset="-120"/>
            </a:endParaRPr>
          </a:p>
        </p:txBody>
      </p:sp>
      <p:sp>
        <p:nvSpPr>
          <p:cNvPr id="435207" name="AutoShape 7"/>
          <p:cNvSpPr>
            <a:spLocks noChangeArrowheads="1"/>
          </p:cNvSpPr>
          <p:nvPr/>
        </p:nvSpPr>
        <p:spPr bwMode="auto">
          <a:xfrm rot="10800000" flipH="1" flipV="1">
            <a:off x="4482545" y="5330976"/>
            <a:ext cx="3419276" cy="1180543"/>
          </a:xfrm>
          <a:prstGeom prst="wedgeRectCallout">
            <a:avLst>
              <a:gd name="adj1" fmla="val -67389"/>
              <a:gd name="adj2" fmla="val 4163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標楷體" panose="03000509000000000000" pitchFamily="65" charset="-120"/>
                <a:ea typeface="標楷體" panose="03000509000000000000" pitchFamily="65" charset="-120"/>
              </a:rPr>
              <a:t>就讀志願序登記僅限一次，確定送出前，務必仔細核對。</a:t>
            </a:r>
            <a:endParaRPr kumimoji="0" lang="en-US" altLang="zh-TW" dirty="0" smtClean="0">
              <a:solidFill>
                <a:srgbClr val="000000"/>
              </a:solidFill>
              <a:latin typeface="標楷體" panose="03000509000000000000" pitchFamily="65" charset="-120"/>
              <a:ea typeface="標楷體" panose="03000509000000000000" pitchFamily="65" charset="-120"/>
            </a:endParaRPr>
          </a:p>
          <a:p>
            <a:pPr>
              <a:buClr>
                <a:schemeClr val="accent1"/>
              </a:buClr>
            </a:pPr>
            <a:r>
              <a:rPr kumimoji="0" lang="zh-TW" altLang="en-US" dirty="0" smtClean="0">
                <a:solidFill>
                  <a:srgbClr val="000000"/>
                </a:solidFill>
                <a:latin typeface="標楷體" panose="03000509000000000000" pitchFamily="65" charset="-120"/>
                <a:ea typeface="標楷體" panose="03000509000000000000" pitchFamily="65" charset="-120"/>
              </a:rPr>
              <a:t>確認</a:t>
            </a:r>
            <a:r>
              <a:rPr kumimoji="0" lang="zh-TW" altLang="en-US" dirty="0">
                <a:solidFill>
                  <a:srgbClr val="000000"/>
                </a:solidFill>
                <a:latin typeface="標楷體" panose="03000509000000000000" pitchFamily="65" charset="-120"/>
                <a:ea typeface="標楷體" panose="03000509000000000000" pitchFamily="65" charset="-120"/>
              </a:rPr>
              <a:t>無誤，</a:t>
            </a:r>
            <a:r>
              <a:rPr kumimoji="0" lang="zh-TW" altLang="en-US" dirty="0" smtClean="0">
                <a:solidFill>
                  <a:srgbClr val="000000"/>
                </a:solidFill>
                <a:latin typeface="標楷體" panose="03000509000000000000" pitchFamily="65" charset="-120"/>
                <a:ea typeface="標楷體" panose="03000509000000000000" pitchFamily="65" charset="-120"/>
              </a:rPr>
              <a:t>請點選</a:t>
            </a:r>
            <a:r>
              <a:rPr kumimoji="0" lang="zh-TW" altLang="en-US" dirty="0">
                <a:solidFill>
                  <a:srgbClr val="000000"/>
                </a:solidFill>
                <a:latin typeface="標楷體" panose="03000509000000000000" pitchFamily="65" charset="-120"/>
                <a:ea typeface="標楷體" panose="03000509000000000000" pitchFamily="65" charset="-120"/>
              </a:rPr>
              <a:t>「確定送出</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確定送出後，不得修改</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」按鈕</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109</a:t>
            </a:fld>
            <a:endParaRPr lang="en-US" altLang="zh-TW" dirty="0">
              <a:latin typeface="標楷體" panose="03000509000000000000" pitchFamily="65" charset="-120"/>
              <a:ea typeface="標楷體" panose="03000509000000000000" pitchFamily="65" charset="-120"/>
            </a:endParaRPr>
          </a:p>
        </p:txBody>
      </p:sp>
      <p:sp>
        <p:nvSpPr>
          <p:cNvPr id="5" name="矩形 4"/>
          <p:cNvSpPr/>
          <p:nvPr/>
        </p:nvSpPr>
        <p:spPr>
          <a:xfrm>
            <a:off x="2519315" y="2672916"/>
            <a:ext cx="792088"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5364088" y="2656621"/>
            <a:ext cx="648072" cy="1766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46391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973404"/>
            <a:ext cx="3017168" cy="13754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0" y="3751982"/>
            <a:ext cx="3017168" cy="9724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p:cNvPicPr>
            <a:picLocks noChangeAspect="1"/>
          </p:cNvPicPr>
          <p:nvPr/>
        </p:nvPicPr>
        <p:blipFill>
          <a:blip r:embed="rId2"/>
          <a:stretch>
            <a:fillRect/>
          </a:stretch>
        </p:blipFill>
        <p:spPr>
          <a:xfrm>
            <a:off x="3042651" y="800001"/>
            <a:ext cx="5993845" cy="5445224"/>
          </a:xfrm>
          <a:prstGeom prst="rect">
            <a:avLst/>
          </a:prstGeom>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11</a:t>
            </a:fld>
            <a:endParaRPr lang="en-US" altLang="zh-TW" dirty="0"/>
          </a:p>
        </p:txBody>
      </p:sp>
      <p:sp>
        <p:nvSpPr>
          <p:cNvPr id="4" name="Rectangle 2"/>
          <p:cNvSpPr>
            <a:spLocks noChangeArrowheads="1"/>
          </p:cNvSpPr>
          <p:nvPr/>
        </p:nvSpPr>
        <p:spPr bwMode="auto">
          <a:xfrm>
            <a:off x="107504" y="178204"/>
            <a:ext cx="7993509" cy="539750"/>
          </a:xfrm>
          <a:prstGeom prst="rect">
            <a:avLst/>
          </a:prstGeom>
          <a:noFill/>
          <a:ln w="9525">
            <a:noFill/>
            <a:miter lim="800000"/>
            <a:headEnd/>
            <a:tailEnd/>
          </a:ln>
        </p:spPr>
        <p:txBody>
          <a:bodyPr lIns="0" rIns="0" bIns="0" anchor="b"/>
          <a:lstStyle/>
          <a:p>
            <a:pPr eaLnBrk="0" hangingPunct="0"/>
            <a:r>
              <a:rPr kumimoji="0" lang="zh-TW" altLang="en-US" sz="3200" dirty="0" smtClean="0">
                <a:latin typeface="標楷體" panose="03000509000000000000" pitchFamily="65" charset="-120"/>
                <a:ea typeface="標楷體" panose="03000509000000000000" pitchFamily="65" charset="-120"/>
                <a:cs typeface="+mj-cs"/>
              </a:rPr>
              <a:t>四、</a:t>
            </a:r>
            <a:r>
              <a:rPr kumimoji="0" lang="zh-TW" altLang="en-US" sz="3200" b="1" dirty="0" smtClean="0">
                <a:latin typeface="標楷體" panose="03000509000000000000" pitchFamily="65" charset="-120"/>
                <a:ea typeface="標楷體" panose="03000509000000000000" pitchFamily="65" charset="-120"/>
                <a:cs typeface="+mj-cs"/>
              </a:rPr>
              <a:t>練習版</a:t>
            </a:r>
            <a:r>
              <a:rPr kumimoji="0" lang="zh-TW" altLang="en-US" sz="3200" dirty="0" smtClean="0">
                <a:latin typeface="標楷體" panose="03000509000000000000" pitchFamily="65" charset="-120"/>
                <a:ea typeface="標楷體" panose="03000509000000000000" pitchFamily="65" charset="-120"/>
                <a:cs typeface="+mj-cs"/>
              </a:rPr>
              <a:t>開放時間：</a:t>
            </a:r>
            <a:endParaRPr kumimoji="0" lang="zh-TW" altLang="en-US" sz="3200" dirty="0">
              <a:latin typeface="標楷體" panose="03000509000000000000" pitchFamily="65" charset="-120"/>
              <a:ea typeface="標楷體" panose="03000509000000000000" pitchFamily="65" charset="-120"/>
              <a:cs typeface="+mj-cs"/>
            </a:endParaRPr>
          </a:p>
        </p:txBody>
      </p:sp>
      <p:sp>
        <p:nvSpPr>
          <p:cNvPr id="5" name="矩形 4"/>
          <p:cNvSpPr/>
          <p:nvPr/>
        </p:nvSpPr>
        <p:spPr>
          <a:xfrm>
            <a:off x="140223" y="3822759"/>
            <a:ext cx="2987824" cy="1746632"/>
          </a:xfrm>
          <a:prstGeom prst="rect">
            <a:avLst/>
          </a:prstGeom>
        </p:spPr>
        <p:txBody>
          <a:bodyPr wrap="square">
            <a:spAutoFit/>
          </a:bodyPr>
          <a:lstStyle/>
          <a:p>
            <a:pPr>
              <a:lnSpc>
                <a:spcPct val="130000"/>
              </a:lnSpc>
              <a:spcBef>
                <a:spcPts val="300"/>
              </a:spcBef>
              <a:spcAft>
                <a:spcPts val="300"/>
              </a:spcAft>
              <a:buClr>
                <a:schemeClr val="tx1"/>
              </a:buClr>
              <a:defRPr/>
            </a:pPr>
            <a:r>
              <a:rPr lang="zh-TW" altLang="en-US" sz="2000" b="1" dirty="0">
                <a:latin typeface="標楷體" panose="03000509000000000000" pitchFamily="65" charset="-120"/>
                <a:ea typeface="標楷體" panose="03000509000000000000" pitchFamily="65" charset="-120"/>
              </a:rPr>
              <a:t>第二階段報名系統</a:t>
            </a:r>
            <a:r>
              <a:rPr lang="en-US" altLang="zh-TW" sz="2000" b="1" dirty="0">
                <a:latin typeface="標楷體" panose="03000509000000000000" pitchFamily="65" charset="-120"/>
                <a:ea typeface="標楷體" panose="03000509000000000000" pitchFamily="65" charset="-120"/>
              </a:rPr>
              <a:t/>
            </a:r>
            <a:br>
              <a:rPr lang="en-US" altLang="zh-TW" sz="2000" b="1" dirty="0">
                <a:latin typeface="標楷體" panose="03000509000000000000" pitchFamily="65" charset="-120"/>
                <a:ea typeface="標楷體" panose="03000509000000000000" pitchFamily="65" charset="-120"/>
              </a:rPr>
            </a:b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含備審資料上傳作業</a:t>
            </a:r>
            <a:r>
              <a:rPr lang="en-US" altLang="zh-TW" sz="2000" b="1" dirty="0">
                <a:latin typeface="標楷體" panose="03000509000000000000" pitchFamily="65" charset="-120"/>
                <a:ea typeface="標楷體" panose="03000509000000000000" pitchFamily="65" charset="-120"/>
              </a:rPr>
              <a:t>)</a:t>
            </a:r>
          </a:p>
          <a:p>
            <a:pPr eaLnBrk="1" hangingPunct="1">
              <a:lnSpc>
                <a:spcPct val="130000"/>
              </a:lnSpc>
              <a:spcBef>
                <a:spcPts val="300"/>
              </a:spcBef>
              <a:spcAft>
                <a:spcPts val="300"/>
              </a:spcAft>
              <a:buClr>
                <a:schemeClr val="tx1"/>
              </a:buClr>
              <a:defRPr/>
            </a:pPr>
            <a:r>
              <a:rPr lang="en-US" altLang="zh-TW" sz="2000" dirty="0" smtClean="0">
                <a:latin typeface="標楷體" panose="03000509000000000000" pitchFamily="65" charset="-120"/>
                <a:ea typeface="標楷體" panose="03000509000000000000" pitchFamily="65" charset="-120"/>
              </a:rPr>
              <a:t>107.4.2 </a:t>
            </a:r>
            <a:r>
              <a:rPr lang="en-US" altLang="zh-TW" sz="2000" dirty="0">
                <a:latin typeface="標楷體" panose="03000509000000000000" pitchFamily="65" charset="-120"/>
                <a:ea typeface="標楷體" panose="03000509000000000000" pitchFamily="65" charset="-120"/>
              </a:rPr>
              <a:t>10:00</a:t>
            </a:r>
            <a:r>
              <a:rPr lang="zh-TW" altLang="en-US" sz="2000" dirty="0">
                <a:latin typeface="標楷體" panose="03000509000000000000" pitchFamily="65" charset="-120"/>
                <a:ea typeface="標楷體" panose="03000509000000000000" pitchFamily="65" charset="-120"/>
              </a:rPr>
              <a:t>起至</a:t>
            </a:r>
            <a:endParaRPr lang="en-US" altLang="zh-TW" sz="2000" dirty="0">
              <a:latin typeface="標楷體" panose="03000509000000000000" pitchFamily="65" charset="-120"/>
              <a:ea typeface="標楷體" panose="03000509000000000000" pitchFamily="65" charset="-120"/>
            </a:endParaRPr>
          </a:p>
          <a:p>
            <a:pPr marL="0" indent="0" algn="just" eaLnBrk="1" hangingPunct="1">
              <a:lnSpc>
                <a:spcPct val="110000"/>
              </a:lnSpc>
              <a:spcBef>
                <a:spcPts val="0"/>
              </a:spcBef>
              <a:buClr>
                <a:schemeClr val="tx1"/>
              </a:buClr>
              <a:buFontTx/>
              <a:buNone/>
              <a:defRPr/>
            </a:pPr>
            <a:r>
              <a:rPr lang="en-US" altLang="zh-TW" sz="2000" dirty="0" smtClean="0">
                <a:latin typeface="標楷體" panose="03000509000000000000" pitchFamily="65" charset="-120"/>
                <a:ea typeface="標楷體" panose="03000509000000000000" pitchFamily="65" charset="-120"/>
              </a:rPr>
              <a:t>107.5.17 </a:t>
            </a:r>
            <a:r>
              <a:rPr lang="en-US" altLang="zh-TW" sz="2000" dirty="0">
                <a:latin typeface="標楷體" panose="03000509000000000000" pitchFamily="65" charset="-120"/>
                <a:ea typeface="標楷體" panose="03000509000000000000" pitchFamily="65" charset="-120"/>
              </a:rPr>
              <a:t>17:00</a:t>
            </a:r>
            <a:r>
              <a:rPr lang="zh-TW" altLang="en-US" sz="2000" dirty="0" smtClean="0">
                <a:latin typeface="標楷體" panose="03000509000000000000" pitchFamily="65" charset="-120"/>
                <a:ea typeface="標楷體" panose="03000509000000000000" pitchFamily="65" charset="-120"/>
              </a:rPr>
              <a:t>止</a:t>
            </a:r>
            <a:endParaRPr lang="en-US" altLang="zh-TW" sz="2000" dirty="0">
              <a:latin typeface="標楷體" panose="03000509000000000000" pitchFamily="65" charset="-120"/>
              <a:ea typeface="標楷體" panose="03000509000000000000" pitchFamily="65" charset="-120"/>
            </a:endParaRPr>
          </a:p>
        </p:txBody>
      </p:sp>
      <p:sp>
        <p:nvSpPr>
          <p:cNvPr id="6" name="Rectangle 3"/>
          <p:cNvSpPr txBox="1">
            <a:spLocks noChangeArrowheads="1"/>
          </p:cNvSpPr>
          <p:nvPr/>
        </p:nvSpPr>
        <p:spPr bwMode="auto">
          <a:xfrm>
            <a:off x="84643" y="973404"/>
            <a:ext cx="3419872" cy="26123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nSpc>
                <a:spcPct val="130000"/>
              </a:lnSpc>
              <a:spcBef>
                <a:spcPts val="300"/>
              </a:spcBef>
              <a:spcAft>
                <a:spcPts val="300"/>
              </a:spcAft>
              <a:buClr>
                <a:schemeClr val="tx1"/>
              </a:buClr>
              <a:buNone/>
              <a:defRPr/>
            </a:pPr>
            <a:r>
              <a:rPr lang="zh-TW" altLang="en-US" sz="2000" b="1" dirty="0">
                <a:latin typeface="標楷體" panose="03000509000000000000" pitchFamily="65" charset="-120"/>
                <a:ea typeface="標楷體" panose="03000509000000000000" pitchFamily="65" charset="-120"/>
              </a:rPr>
              <a:t>考生報名資格登錄系統 </a:t>
            </a:r>
            <a:endParaRPr lang="en-US" altLang="zh-TW" sz="2000" b="1" dirty="0">
              <a:latin typeface="標楷體" panose="03000509000000000000" pitchFamily="65" charset="-120"/>
              <a:ea typeface="標楷體" panose="03000509000000000000" pitchFamily="65" charset="-120"/>
            </a:endParaRPr>
          </a:p>
          <a:p>
            <a:pPr marL="0" indent="0">
              <a:lnSpc>
                <a:spcPct val="130000"/>
              </a:lnSpc>
              <a:spcBef>
                <a:spcPts val="300"/>
              </a:spcBef>
              <a:spcAft>
                <a:spcPts val="300"/>
              </a:spcAft>
              <a:buClr>
                <a:schemeClr val="tx1"/>
              </a:buClr>
              <a:buNone/>
              <a:defRPr/>
            </a:pPr>
            <a:r>
              <a:rPr lang="zh-TW" altLang="en-US" sz="2000" b="1" dirty="0">
                <a:latin typeface="標楷體" panose="03000509000000000000" pitchFamily="65" charset="-120"/>
                <a:ea typeface="標楷體" panose="03000509000000000000" pitchFamily="65" charset="-120"/>
              </a:rPr>
              <a:t>第一階段報名 </a:t>
            </a:r>
            <a:endParaRPr lang="en-US" altLang="zh-TW" sz="2000" b="1" dirty="0">
              <a:latin typeface="標楷體" panose="03000509000000000000" pitchFamily="65" charset="-120"/>
              <a:ea typeface="標楷體" panose="03000509000000000000" pitchFamily="65" charset="-120"/>
            </a:endParaRPr>
          </a:p>
          <a:p>
            <a:pPr marL="0" indent="0">
              <a:lnSpc>
                <a:spcPct val="130000"/>
              </a:lnSpc>
              <a:spcBef>
                <a:spcPts val="300"/>
              </a:spcBef>
              <a:spcAft>
                <a:spcPts val="300"/>
              </a:spcAft>
              <a:buClr>
                <a:schemeClr val="tx1"/>
              </a:buClr>
              <a:buNone/>
              <a:defRPr/>
            </a:pPr>
            <a:r>
              <a:rPr lang="zh-TW" altLang="en-US" sz="2000" b="1" dirty="0">
                <a:latin typeface="標楷體" panose="03000509000000000000" pitchFamily="65" charset="-120"/>
                <a:ea typeface="標楷體" panose="03000509000000000000" pitchFamily="65" charset="-120"/>
              </a:rPr>
              <a:t>登記就讀志願序</a:t>
            </a:r>
            <a:r>
              <a:rPr lang="zh-TW" altLang="en-US" sz="2000" dirty="0">
                <a:latin typeface="標楷體" panose="03000509000000000000" pitchFamily="65" charset="-120"/>
                <a:ea typeface="標楷體" panose="03000509000000000000" pitchFamily="65" charset="-120"/>
              </a:rPr>
              <a:t> </a:t>
            </a:r>
            <a:endParaRPr lang="en-US" altLang="zh-TW" sz="2000" dirty="0">
              <a:latin typeface="標楷體" panose="03000509000000000000" pitchFamily="65" charset="-120"/>
              <a:ea typeface="標楷體" panose="03000509000000000000" pitchFamily="65" charset="-120"/>
            </a:endParaRPr>
          </a:p>
          <a:p>
            <a:pPr marL="0" indent="0" algn="just" eaLnBrk="1" hangingPunct="1">
              <a:lnSpc>
                <a:spcPct val="110000"/>
              </a:lnSpc>
              <a:spcBef>
                <a:spcPts val="0"/>
              </a:spcBef>
              <a:buClr>
                <a:schemeClr val="tx1"/>
              </a:buClr>
              <a:buFontTx/>
              <a:buNone/>
              <a:defRPr/>
            </a:pPr>
            <a:r>
              <a:rPr lang="en-US" altLang="zh-TW" sz="2000" dirty="0" smtClean="0">
                <a:latin typeface="標楷體" panose="03000509000000000000" pitchFamily="65" charset="-120"/>
                <a:ea typeface="標楷體" panose="03000509000000000000" pitchFamily="65" charset="-120"/>
              </a:rPr>
              <a:t> 107.4.2 </a:t>
            </a:r>
            <a:r>
              <a:rPr lang="en-US" altLang="zh-TW" sz="2000" dirty="0">
                <a:latin typeface="標楷體" panose="03000509000000000000" pitchFamily="65" charset="-120"/>
                <a:ea typeface="標楷體" panose="03000509000000000000" pitchFamily="65" charset="-120"/>
              </a:rPr>
              <a:t>10:00</a:t>
            </a:r>
            <a:r>
              <a:rPr lang="zh-TW" altLang="en-US" sz="2000" dirty="0">
                <a:latin typeface="標楷體" panose="03000509000000000000" pitchFamily="65" charset="-120"/>
                <a:ea typeface="標楷體" panose="03000509000000000000" pitchFamily="65" charset="-120"/>
              </a:rPr>
              <a:t>起至</a:t>
            </a:r>
            <a:endParaRPr lang="en-US" altLang="zh-TW" sz="2000" dirty="0">
              <a:latin typeface="標楷體" panose="03000509000000000000" pitchFamily="65" charset="-120"/>
              <a:ea typeface="標楷體" panose="03000509000000000000" pitchFamily="65" charset="-120"/>
            </a:endParaRPr>
          </a:p>
          <a:p>
            <a:pPr marL="0" indent="0" algn="just" eaLnBrk="1" hangingPunct="1">
              <a:lnSpc>
                <a:spcPct val="110000"/>
              </a:lnSpc>
              <a:spcBef>
                <a:spcPts val="0"/>
              </a:spcBef>
              <a:buClr>
                <a:schemeClr val="tx1"/>
              </a:buClr>
              <a:buFontTx/>
              <a:buNone/>
              <a:defRPr/>
            </a:pPr>
            <a:r>
              <a:rPr lang="en-US" altLang="zh-TW" sz="2000" dirty="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107.4.19 </a:t>
            </a:r>
            <a:r>
              <a:rPr lang="en-US" altLang="zh-TW" sz="2000" dirty="0">
                <a:latin typeface="標楷體" panose="03000509000000000000" pitchFamily="65" charset="-120"/>
                <a:ea typeface="標楷體" panose="03000509000000000000" pitchFamily="65" charset="-120"/>
              </a:rPr>
              <a:t>17:00</a:t>
            </a:r>
            <a:r>
              <a:rPr lang="zh-TW" altLang="en-US" sz="2000" dirty="0" smtClean="0">
                <a:latin typeface="標楷體" panose="03000509000000000000" pitchFamily="65" charset="-120"/>
                <a:ea typeface="標楷體" panose="03000509000000000000" pitchFamily="65" charset="-120"/>
              </a:rPr>
              <a:t>止</a:t>
            </a:r>
            <a:endParaRPr lang="zh-TW" altLang="en-US" sz="2000" kern="1000" spc="-100" dirty="0">
              <a:latin typeface="標楷體" panose="03000509000000000000" pitchFamily="65" charset="-120"/>
              <a:ea typeface="標楷體" panose="03000509000000000000" pitchFamily="65" charset="-120"/>
            </a:endParaRPr>
          </a:p>
        </p:txBody>
      </p:sp>
      <p:cxnSp>
        <p:nvCxnSpPr>
          <p:cNvPr id="8" name="直線接點 7"/>
          <p:cNvCxnSpPr/>
          <p:nvPr/>
        </p:nvCxnSpPr>
        <p:spPr>
          <a:xfrm>
            <a:off x="107504" y="3615301"/>
            <a:ext cx="280831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017168" y="5411356"/>
            <a:ext cx="14108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8725266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827584" y="1262961"/>
            <a:ext cx="7380312" cy="5425450"/>
          </a:xfrm>
          <a:prstGeom prst="rect">
            <a:avLst/>
          </a:prstGeom>
        </p:spPr>
      </p:pic>
      <p:sp>
        <p:nvSpPr>
          <p:cNvPr id="118787" name="Rectangle 3"/>
          <p:cNvSpPr>
            <a:spLocks noChangeArrowheads="1"/>
          </p:cNvSpPr>
          <p:nvPr/>
        </p:nvSpPr>
        <p:spPr bwMode="auto">
          <a:xfrm>
            <a:off x="180975" y="285750"/>
            <a:ext cx="8855521" cy="695325"/>
          </a:xfrm>
          <a:prstGeom prst="roundRect">
            <a:avLst/>
          </a:prstGeom>
          <a:noFill/>
          <a:ln w="9525" algn="ctr">
            <a:noFill/>
            <a:miter lim="800000"/>
            <a:headEnd/>
            <a:tailEnd/>
          </a:ln>
          <a:effectLst/>
        </p:spPr>
        <p:txBody>
          <a:bodyPr anchor="ctr"/>
          <a:lstStyle/>
          <a:p>
            <a:r>
              <a:rPr lang="zh-TW" altLang="en-US" sz="3200" dirty="0">
                <a:latin typeface="標楷體" panose="03000509000000000000" pitchFamily="65" charset="-120"/>
                <a:ea typeface="標楷體" panose="03000509000000000000" pitchFamily="65" charset="-120"/>
              </a:rPr>
              <a:t>甄選入學招生就讀志願序登記系統</a:t>
            </a:r>
            <a:r>
              <a:rPr lang="zh-TW" altLang="en-US" sz="3200" dirty="0" smtClean="0">
                <a:solidFill>
                  <a:srgbClr val="FF0000"/>
                </a:solidFill>
                <a:latin typeface="標楷體" panose="03000509000000000000" pitchFamily="65" charset="-120"/>
                <a:ea typeface="標楷體" panose="03000509000000000000" pitchFamily="65" charset="-120"/>
              </a:rPr>
              <a:t>資料確定送出</a:t>
            </a:r>
            <a:endParaRPr lang="zh-TW" altLang="en-US" sz="3200" dirty="0">
              <a:solidFill>
                <a:srgbClr val="FF0000"/>
              </a:solidFill>
              <a:latin typeface="標楷體" panose="03000509000000000000" pitchFamily="65" charset="-120"/>
              <a:ea typeface="標楷體" panose="03000509000000000000" pitchFamily="65" charset="-120"/>
            </a:endParaRPr>
          </a:p>
        </p:txBody>
      </p:sp>
      <p:sp>
        <p:nvSpPr>
          <p:cNvPr id="437254" name="AutoShape 6"/>
          <p:cNvSpPr>
            <a:spLocks noChangeArrowheads="1"/>
          </p:cNvSpPr>
          <p:nvPr/>
        </p:nvSpPr>
        <p:spPr bwMode="auto">
          <a:xfrm rot="10800000" flipH="1" flipV="1">
            <a:off x="3851920" y="5764213"/>
            <a:ext cx="4533143" cy="719137"/>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點選「確定送出</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確定送出後，不得修改</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」按鈕</a:t>
            </a:r>
            <a:r>
              <a:rPr kumimoji="0" lang="zh-TW" altLang="en-US" dirty="0">
                <a:latin typeface="標楷體" panose="03000509000000000000" pitchFamily="65" charset="-120"/>
                <a:ea typeface="標楷體" panose="03000509000000000000" pitchFamily="65" charset="-120"/>
              </a:rPr>
              <a:t>，彈跳視窗</a:t>
            </a:r>
            <a:r>
              <a:rPr kumimoji="0" lang="zh-TW" altLang="en-US" dirty="0">
                <a:solidFill>
                  <a:srgbClr val="000000"/>
                </a:solidFill>
                <a:latin typeface="標楷體" panose="03000509000000000000" pitchFamily="65" charset="-120"/>
                <a:ea typeface="標楷體" panose="03000509000000000000" pitchFamily="65" charset="-120"/>
              </a:rPr>
              <a:t>再次</a:t>
            </a:r>
            <a:r>
              <a:rPr kumimoji="0" lang="zh-TW" altLang="en-US" dirty="0" smtClean="0">
                <a:solidFill>
                  <a:srgbClr val="000000"/>
                </a:solidFill>
                <a:latin typeface="標楷體" panose="03000509000000000000" pitchFamily="65" charset="-120"/>
                <a:ea typeface="標楷體" panose="03000509000000000000" pitchFamily="65" charset="-120"/>
              </a:rPr>
              <a:t>確定畫面</a:t>
            </a:r>
            <a:endParaRPr kumimoji="0" lang="zh-TW" altLang="en-US"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110</a:t>
            </a:fld>
            <a:endParaRPr lang="en-US" altLang="zh-TW" dirty="0">
              <a:latin typeface="標楷體" panose="03000509000000000000" pitchFamily="65" charset="-120"/>
              <a:ea typeface="標楷體" panose="03000509000000000000" pitchFamily="65" charset="-120"/>
            </a:endParaRPr>
          </a:p>
        </p:txBody>
      </p:sp>
      <p:sp>
        <p:nvSpPr>
          <p:cNvPr id="6" name="矩形 5"/>
          <p:cNvSpPr/>
          <p:nvPr/>
        </p:nvSpPr>
        <p:spPr>
          <a:xfrm>
            <a:off x="2771800" y="2780928"/>
            <a:ext cx="648072"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rotWithShape="1">
          <a:blip r:embed="rId4"/>
          <a:srcRect t="1996" b="1"/>
          <a:stretch/>
        </p:blipFill>
        <p:spPr>
          <a:xfrm>
            <a:off x="4860032" y="2462268"/>
            <a:ext cx="2914286" cy="3061439"/>
          </a:xfrm>
          <a:prstGeom prst="rect">
            <a:avLst/>
          </a:prstGeom>
        </p:spPr>
      </p:pic>
    </p:spTree>
    <p:extLst>
      <p:ext uri="{BB962C8B-B14F-4D97-AF65-F5344CB8AC3E}">
        <p14:creationId xmlns:p14="http://schemas.microsoft.com/office/powerpoint/2010/main" val="10168552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0193" y="908720"/>
            <a:ext cx="9178112" cy="4612563"/>
          </a:xfrm>
          <a:prstGeom prst="rect">
            <a:avLst/>
          </a:prstGeom>
        </p:spPr>
      </p:pic>
      <p:sp>
        <p:nvSpPr>
          <p:cNvPr id="120835" name="Rectangle 3"/>
          <p:cNvSpPr>
            <a:spLocks noChangeArrowheads="1"/>
          </p:cNvSpPr>
          <p:nvPr/>
        </p:nvSpPr>
        <p:spPr bwMode="auto">
          <a:xfrm>
            <a:off x="180975" y="285750"/>
            <a:ext cx="8711505" cy="647700"/>
          </a:xfrm>
          <a:prstGeom prst="rect">
            <a:avLst/>
          </a:prstGeom>
          <a:noFill/>
          <a:ln w="9525" algn="ctr">
            <a:noFill/>
            <a:miter lim="800000"/>
            <a:headEnd/>
            <a:tailEnd/>
          </a:ln>
          <a:effectLst/>
        </p:spPr>
        <p:txBody>
          <a:bodyPr anchor="ctr"/>
          <a:lstStyle/>
          <a:p>
            <a:r>
              <a:rPr lang="zh-TW" altLang="en-US" sz="2800" dirty="0">
                <a:latin typeface="標楷體" panose="03000509000000000000" pitchFamily="65" charset="-120"/>
                <a:ea typeface="標楷體" panose="03000509000000000000" pitchFamily="65" charset="-120"/>
              </a:rPr>
              <a:t>甄選入學招生就讀志願序登記系統</a:t>
            </a:r>
            <a:r>
              <a:rPr lang="zh-TW" altLang="en-US" sz="3000" dirty="0" smtClean="0">
                <a:solidFill>
                  <a:srgbClr val="FF0000"/>
                </a:solidFill>
                <a:latin typeface="標楷體" panose="03000509000000000000" pitchFamily="65" charset="-120"/>
                <a:ea typeface="標楷體" panose="03000509000000000000" pitchFamily="65" charset="-120"/>
              </a:rPr>
              <a:t>列印</a:t>
            </a:r>
            <a:r>
              <a:rPr lang="zh-TW" altLang="en-US" sz="3000" dirty="0">
                <a:solidFill>
                  <a:srgbClr val="FF0000"/>
                </a:solidFill>
                <a:latin typeface="標楷體" panose="03000509000000000000" pitchFamily="65" charset="-120"/>
                <a:ea typeface="標楷體" panose="03000509000000000000" pitchFamily="65" charset="-120"/>
              </a:rPr>
              <a:t>就讀志願表</a:t>
            </a:r>
          </a:p>
        </p:txBody>
      </p:sp>
      <p:sp>
        <p:nvSpPr>
          <p:cNvPr id="440324" name="AutoShape 4"/>
          <p:cNvSpPr>
            <a:spLocks noChangeArrowheads="1"/>
          </p:cNvSpPr>
          <p:nvPr/>
        </p:nvSpPr>
        <p:spPr bwMode="auto">
          <a:xfrm rot="10800000" flipH="1" flipV="1">
            <a:off x="4051122" y="5141385"/>
            <a:ext cx="4518136" cy="714380"/>
          </a:xfrm>
          <a:prstGeom prst="roundRect">
            <a:avLst/>
          </a:prstGeom>
          <a:solidFill>
            <a:srgbClr val="FFFF00"/>
          </a:solidFill>
          <a:ln w="9525" algn="ctr">
            <a:solidFill>
              <a:schemeClr val="bg1"/>
            </a:solidFill>
            <a:miter lim="800000"/>
            <a:headEnd/>
            <a:tailEnd/>
          </a:ln>
          <a:effectLst>
            <a:outerShdw dist="20000" dir="5400000" rotWithShape="0">
              <a:srgbClr val="000000">
                <a:alpha val="37999"/>
              </a:srgbClr>
            </a:outerShdw>
          </a:effectLst>
        </p:spPr>
        <p:txBody>
          <a:bodyPr/>
          <a:lstStyle/>
          <a:p>
            <a:pPr algn="ctr"/>
            <a:r>
              <a:rPr kumimoji="0" lang="zh-TW" altLang="en-US" dirty="0">
                <a:latin typeface="標楷體" panose="03000509000000000000" pitchFamily="65" charset="-120"/>
                <a:ea typeface="標楷體" panose="03000509000000000000" pitchFamily="65" charset="-120"/>
              </a:rPr>
              <a:t>考生請</a:t>
            </a:r>
            <a:r>
              <a:rPr kumimoji="0" lang="zh-TW" altLang="en-US" dirty="0" smtClean="0">
                <a:latin typeface="標楷體" panose="03000509000000000000" pitchFamily="65" charset="-120"/>
                <a:ea typeface="標楷體" panose="03000509000000000000" pitchFamily="65" charset="-120"/>
              </a:rPr>
              <a:t>自行儲存及</a:t>
            </a:r>
            <a:r>
              <a:rPr kumimoji="0" lang="zh-TW" altLang="en-US" dirty="0">
                <a:latin typeface="標楷體" panose="03000509000000000000" pitchFamily="65" charset="-120"/>
                <a:ea typeface="標楷體" panose="03000509000000000000" pitchFamily="65" charset="-120"/>
              </a:rPr>
              <a:t>列印就讀志願</a:t>
            </a:r>
            <a:r>
              <a:rPr kumimoji="0" lang="zh-TW" altLang="en-US" dirty="0" smtClean="0">
                <a:latin typeface="標楷體" panose="03000509000000000000" pitchFamily="65" charset="-120"/>
                <a:ea typeface="標楷體" panose="03000509000000000000" pitchFamily="65" charset="-120"/>
              </a:rPr>
              <a:t>表</a:t>
            </a:r>
            <a:endParaRPr kumimoji="0" lang="en-US" altLang="zh-TW" dirty="0" smtClean="0">
              <a:latin typeface="標楷體" panose="03000509000000000000" pitchFamily="65" charset="-120"/>
              <a:ea typeface="標楷體" panose="03000509000000000000" pitchFamily="65" charset="-120"/>
            </a:endParaRPr>
          </a:p>
          <a:p>
            <a:pPr algn="ctr"/>
            <a:r>
              <a:rPr lang="en-US" altLang="zh-TW"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此就讀志願表無須繳回、考生自行留存</a:t>
            </a:r>
            <a:r>
              <a:rPr lang="en-US" altLang="zh-TW" dirty="0" smtClean="0">
                <a:latin typeface="標楷體" panose="03000509000000000000" pitchFamily="65" charset="-120"/>
                <a:ea typeface="標楷體" panose="03000509000000000000" pitchFamily="65" charset="-120"/>
              </a:rPr>
              <a:t>) </a:t>
            </a:r>
            <a:endParaRPr kumimoji="0" lang="zh-TW" altLang="en-US"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111</a:t>
            </a:fld>
            <a:endParaRPr lang="en-US" altLang="zh-TW"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4"/>
          <a:stretch>
            <a:fillRect/>
          </a:stretch>
        </p:blipFill>
        <p:spPr>
          <a:xfrm>
            <a:off x="180975" y="4960668"/>
            <a:ext cx="3031411" cy="1707206"/>
          </a:xfrm>
          <a:prstGeom prst="rect">
            <a:avLst/>
          </a:prstGeom>
        </p:spPr>
      </p:pic>
      <p:sp>
        <p:nvSpPr>
          <p:cNvPr id="7" name="矩形 6"/>
          <p:cNvSpPr/>
          <p:nvPr/>
        </p:nvSpPr>
        <p:spPr>
          <a:xfrm>
            <a:off x="3347864" y="2302770"/>
            <a:ext cx="2160240"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743382" y="5498575"/>
            <a:ext cx="357135" cy="955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65370" y="5403005"/>
            <a:ext cx="357135" cy="955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22311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12</a:t>
            </a:fld>
            <a:endParaRPr lang="en-US" altLang="zh-TW" dirty="0"/>
          </a:p>
        </p:txBody>
      </p:sp>
      <p:sp>
        <p:nvSpPr>
          <p:cNvPr id="3" name="Rectangle 2"/>
          <p:cNvSpPr>
            <a:spLocks noChangeArrowheads="1"/>
          </p:cNvSpPr>
          <p:nvPr/>
        </p:nvSpPr>
        <p:spPr bwMode="auto">
          <a:xfrm>
            <a:off x="107504" y="188640"/>
            <a:ext cx="7993509" cy="539750"/>
          </a:xfrm>
          <a:prstGeom prst="rect">
            <a:avLst/>
          </a:prstGeom>
          <a:noFill/>
          <a:ln w="9525">
            <a:noFill/>
            <a:miter lim="800000"/>
            <a:headEnd/>
            <a:tailEnd/>
          </a:ln>
        </p:spPr>
        <p:txBody>
          <a:bodyPr lIns="0" rIns="0" bIns="0" anchor="b"/>
          <a:lstStyle/>
          <a:p>
            <a:pPr eaLnBrk="0" hangingPunct="0"/>
            <a:r>
              <a:rPr kumimoji="0" lang="zh-TW" altLang="en-US" sz="3200" dirty="0" smtClean="0">
                <a:latin typeface="標楷體" panose="03000509000000000000" pitchFamily="65" charset="-120"/>
                <a:ea typeface="標楷體" panose="03000509000000000000" pitchFamily="65" charset="-120"/>
                <a:cs typeface="+mj-cs"/>
              </a:rPr>
              <a:t>五、簡章修正公告</a:t>
            </a:r>
            <a:endParaRPr kumimoji="0" lang="zh-TW" altLang="en-US" sz="3200" dirty="0">
              <a:latin typeface="標楷體" panose="03000509000000000000" pitchFamily="65" charset="-120"/>
              <a:ea typeface="標楷體" panose="03000509000000000000" pitchFamily="65" charset="-120"/>
              <a:cs typeface="+mj-cs"/>
            </a:endParaRPr>
          </a:p>
        </p:txBody>
      </p:sp>
      <p:sp>
        <p:nvSpPr>
          <p:cNvPr id="4" name="矩形 3"/>
          <p:cNvSpPr/>
          <p:nvPr/>
        </p:nvSpPr>
        <p:spPr>
          <a:xfrm>
            <a:off x="111374" y="836712"/>
            <a:ext cx="8928992" cy="6232475"/>
          </a:xfrm>
          <a:prstGeom prst="rect">
            <a:avLst/>
          </a:prstGeom>
        </p:spPr>
        <p:txBody>
          <a:bodyPr wrap="square">
            <a:spAutoFit/>
          </a:bodyPr>
          <a:lstStyle/>
          <a:p>
            <a:pPr marL="449263" indent="-449263">
              <a:spcBef>
                <a:spcPts val="600"/>
              </a:spcBef>
              <a:spcAft>
                <a:spcPts val="600"/>
              </a:spcAft>
              <a:buFont typeface="+mj-lt"/>
              <a:buAutoNum type="arabicPeriod"/>
            </a:pPr>
            <a:r>
              <a:rPr lang="zh-TW" altLang="en-US" dirty="0">
                <a:latin typeface="標楷體" panose="03000509000000000000" pitchFamily="65" charset="-120"/>
                <a:ea typeface="標楷體" panose="03000509000000000000" pitchFamily="65" charset="-120"/>
              </a:rPr>
              <a:t>修訂</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國立高雄應用科技大學化學工程與材料工程系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校系科組學程代碼</a:t>
            </a:r>
            <a:r>
              <a:rPr lang="en-US" altLang="zh-TW" dirty="0">
                <a:latin typeface="標楷體" panose="03000509000000000000" pitchFamily="65" charset="-120"/>
                <a:ea typeface="標楷體" panose="03000509000000000000" pitchFamily="65" charset="-120"/>
              </a:rPr>
              <a:t>106001)</a:t>
            </a:r>
            <a:br>
              <a:rPr lang="en-US" altLang="zh-TW"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國立高雄海洋科技大學航運管理系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校系科組學程代碼</a:t>
            </a:r>
            <a:r>
              <a:rPr lang="en-US" altLang="zh-TW" dirty="0">
                <a:latin typeface="標楷體" panose="03000509000000000000" pitchFamily="65" charset="-120"/>
                <a:ea typeface="標楷體" panose="03000509000000000000" pitchFamily="65" charset="-120"/>
              </a:rPr>
              <a:t>108010)</a:t>
            </a:r>
            <a:br>
              <a:rPr lang="en-US" altLang="zh-TW"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屏東縣離島考生招生名額。</a:t>
            </a:r>
            <a:endParaRPr lang="en-US" altLang="zh-TW" dirty="0">
              <a:latin typeface="標楷體" panose="03000509000000000000" pitchFamily="65" charset="-120"/>
              <a:ea typeface="標楷體" panose="03000509000000000000" pitchFamily="65" charset="-120"/>
            </a:endParaRPr>
          </a:p>
          <a:p>
            <a:pPr marL="449263" indent="-449263">
              <a:spcBef>
                <a:spcPts val="600"/>
              </a:spcBef>
              <a:spcAft>
                <a:spcPts val="600"/>
              </a:spcAft>
              <a:buFont typeface="+mj-lt"/>
              <a:buAutoNum type="arabicPeriod"/>
            </a:pPr>
            <a:r>
              <a:rPr lang="zh-TW" altLang="en-US" dirty="0" smtClean="0">
                <a:latin typeface="標楷體" panose="03000509000000000000" pitchFamily="65" charset="-120"/>
                <a:ea typeface="標楷體" panose="03000509000000000000" pitchFamily="65" charset="-120"/>
              </a:rPr>
              <a:t>修訂</a:t>
            </a:r>
            <a:r>
              <a:rPr lang="zh-TW" altLang="en-US" dirty="0">
                <a:latin typeface="標楷體" panose="03000509000000000000" pitchFamily="65" charset="-120"/>
                <a:ea typeface="標楷體" panose="03000509000000000000" pitchFamily="65" charset="-120"/>
              </a:rPr>
              <a:t>正修科技大學工業工程與管理系</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工業工程組</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校系科組學程代碼</a:t>
            </a:r>
            <a:r>
              <a:rPr lang="en-US" altLang="zh-TW" dirty="0">
                <a:latin typeface="標楷體" panose="03000509000000000000" pitchFamily="65" charset="-120"/>
                <a:ea typeface="標楷體" panose="03000509000000000000" pitchFamily="65" charset="-120"/>
              </a:rPr>
              <a:t>211012)</a:t>
            </a:r>
            <a:r>
              <a:rPr lang="zh-TW" altLang="en-US" dirty="0">
                <a:latin typeface="標楷體" panose="03000509000000000000" pitchFamily="65" charset="-120"/>
                <a:ea typeface="標楷體" panose="03000509000000000000" pitchFamily="65" charset="-120"/>
              </a:rPr>
              <a:t>及</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應用外語系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校系科組學程代碼</a:t>
            </a:r>
            <a:r>
              <a:rPr lang="en-US" altLang="zh-TW" dirty="0">
                <a:latin typeface="標楷體" panose="03000509000000000000" pitchFamily="65" charset="-120"/>
                <a:ea typeface="標楷體" panose="03000509000000000000" pitchFamily="65" charset="-120"/>
              </a:rPr>
              <a:t>211037</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211038</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211039)</a:t>
            </a:r>
            <a:r>
              <a:rPr lang="zh-TW" altLang="en-US" dirty="0">
                <a:latin typeface="標楷體" panose="03000509000000000000" pitchFamily="65" charset="-120"/>
                <a:ea typeface="標楷體" panose="03000509000000000000" pitchFamily="65" charset="-120"/>
              </a:rPr>
              <a:t>甄選辦法</a:t>
            </a:r>
            <a:endParaRPr lang="en-US" altLang="zh-TW" dirty="0">
              <a:latin typeface="標楷體" panose="03000509000000000000" pitchFamily="65" charset="-120"/>
              <a:ea typeface="標楷體" panose="03000509000000000000" pitchFamily="65" charset="-120"/>
            </a:endParaRPr>
          </a:p>
          <a:p>
            <a:pPr marL="449263" indent="-449263">
              <a:spcBef>
                <a:spcPts val="600"/>
              </a:spcBef>
              <a:spcAft>
                <a:spcPts val="600"/>
              </a:spcAft>
              <a:buFont typeface="+mj-lt"/>
              <a:buAutoNum type="arabicPeriod"/>
            </a:pPr>
            <a:r>
              <a:rPr lang="zh-TW" altLang="en-US" dirty="0" smtClean="0">
                <a:latin typeface="標楷體" panose="03000509000000000000" pitchFamily="65" charset="-120"/>
                <a:ea typeface="標楷體" panose="03000509000000000000" pitchFamily="65" charset="-120"/>
              </a:rPr>
              <a:t>國立</a:t>
            </a:r>
            <a:r>
              <a:rPr lang="zh-TW" altLang="en-US" dirty="0">
                <a:latin typeface="標楷體" panose="03000509000000000000" pitchFamily="65" charset="-120"/>
                <a:ea typeface="標楷體" panose="03000509000000000000" pitchFamily="65" charset="-120"/>
              </a:rPr>
              <a:t>高雄第一科技大學、國立高雄海洋科技大學及國立高雄應用科技大學</a:t>
            </a:r>
            <a:endParaRPr lang="en-US" altLang="zh-TW" dirty="0">
              <a:latin typeface="標楷體" panose="03000509000000000000" pitchFamily="65" charset="-120"/>
              <a:ea typeface="標楷體" panose="03000509000000000000" pitchFamily="65" charset="-120"/>
            </a:endParaRPr>
          </a:p>
          <a:p>
            <a:pPr marL="449263" indent="-1588">
              <a:spcBef>
                <a:spcPts val="600"/>
              </a:spcBef>
              <a:spcAft>
                <a:spcPts val="600"/>
              </a:spcAft>
            </a:pPr>
            <a:r>
              <a:rPr lang="zh-TW" altLang="en-US" dirty="0" smtClean="0">
                <a:latin typeface="標楷體" panose="03000509000000000000" pitchFamily="65" charset="-120"/>
                <a:ea typeface="標楷體" panose="03000509000000000000" pitchFamily="65" charset="-120"/>
              </a:rPr>
              <a:t>自</a:t>
            </a:r>
            <a:r>
              <a:rPr lang="en-US" altLang="zh-TW" dirty="0" smtClean="0">
                <a:latin typeface="標楷體" panose="03000509000000000000" pitchFamily="65" charset="-120"/>
                <a:ea typeface="標楷體" panose="03000509000000000000" pitchFamily="65" charset="-120"/>
              </a:rPr>
              <a:t>107</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月</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日起合併為「國立高雄科技大學」，餘已公告之招生簡章各類</a:t>
            </a:r>
            <a:r>
              <a:rPr lang="zh-TW" altLang="en-US" dirty="0" smtClean="0">
                <a:latin typeface="標楷體" panose="03000509000000000000" pitchFamily="65" charset="-120"/>
                <a:ea typeface="標楷體" panose="03000509000000000000" pitchFamily="65" charset="-120"/>
              </a:rPr>
              <a:t>代碼</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分</a:t>
            </a:r>
            <a:r>
              <a:rPr lang="zh-TW" altLang="en-US" dirty="0">
                <a:latin typeface="標楷體" panose="03000509000000000000" pitchFamily="65" charset="-120"/>
                <a:ea typeface="標楷體" panose="03000509000000000000" pitchFamily="65" charset="-120"/>
              </a:rPr>
              <a:t>則及相關規定均維持不變，依簡章原規定內容辦理</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449263" indent="-449263">
              <a:spcBef>
                <a:spcPts val="600"/>
              </a:spcBef>
              <a:spcAft>
                <a:spcPts val="600"/>
              </a:spcAft>
              <a:buFont typeface="+mj-lt"/>
              <a:buAutoNum type="arabicPeriod" startAt="4"/>
            </a:pPr>
            <a:r>
              <a:rPr lang="zh-TW" altLang="en-US" dirty="0" smtClean="0">
                <a:latin typeface="標楷體" panose="03000509000000000000" pitchFamily="65" charset="-120"/>
                <a:ea typeface="標楷體" panose="03000509000000000000" pitchFamily="65" charset="-120"/>
              </a:rPr>
              <a:t>依</a:t>
            </a:r>
            <a:r>
              <a:rPr lang="zh-TW" altLang="en-US" dirty="0">
                <a:latin typeface="標楷體" panose="03000509000000000000" pitchFamily="65" charset="-120"/>
                <a:ea typeface="標楷體" panose="03000509000000000000" pitchFamily="65" charset="-120"/>
              </a:rPr>
              <a:t>教育部</a:t>
            </a:r>
            <a:r>
              <a:rPr lang="en-US" altLang="zh-TW" dirty="0">
                <a:latin typeface="標楷體" panose="03000509000000000000" pitchFamily="65" charset="-120"/>
                <a:ea typeface="標楷體" panose="03000509000000000000" pitchFamily="65" charset="-120"/>
              </a:rPr>
              <a:t>107</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3</a:t>
            </a:r>
            <a:r>
              <a:rPr lang="zh-TW" altLang="en-US" dirty="0">
                <a:latin typeface="標楷體" panose="03000509000000000000" pitchFamily="65" charset="-120"/>
                <a:ea typeface="標楷體" panose="03000509000000000000" pitchFamily="65" charset="-120"/>
              </a:rPr>
              <a:t>月</a:t>
            </a:r>
            <a:r>
              <a:rPr lang="en-US" altLang="zh-TW" dirty="0">
                <a:latin typeface="標楷體" panose="03000509000000000000" pitchFamily="65" charset="-120"/>
                <a:ea typeface="標楷體" panose="03000509000000000000" pitchFamily="65" charset="-120"/>
              </a:rPr>
              <a:t>20</a:t>
            </a:r>
            <a:r>
              <a:rPr lang="zh-TW" altLang="en-US" dirty="0">
                <a:latin typeface="標楷體" panose="03000509000000000000" pitchFamily="65" charset="-120"/>
                <a:ea typeface="標楷體" panose="03000509000000000000" pitchFamily="65" charset="-120"/>
              </a:rPr>
              <a:t>日臺教技（一）字第</a:t>
            </a:r>
            <a:r>
              <a:rPr lang="en-US" altLang="zh-TW" dirty="0">
                <a:latin typeface="標楷體" panose="03000509000000000000" pitchFamily="65" charset="-120"/>
                <a:ea typeface="標楷體" panose="03000509000000000000" pitchFamily="65" charset="-120"/>
              </a:rPr>
              <a:t>1070039954</a:t>
            </a:r>
            <a:r>
              <a:rPr lang="zh-TW" altLang="en-US" dirty="0">
                <a:latin typeface="標楷體" panose="03000509000000000000" pitchFamily="65" charset="-120"/>
                <a:ea typeface="標楷體" panose="03000509000000000000" pitchFamily="65" charset="-120"/>
              </a:rPr>
              <a:t>號函辦理</a:t>
            </a:r>
          </a:p>
          <a:p>
            <a:pPr marL="2581275" indent="-2581275">
              <a:spcBef>
                <a:spcPts val="600"/>
              </a:spcBef>
              <a:spcAft>
                <a:spcPts val="600"/>
              </a:spcAft>
            </a:pPr>
            <a:r>
              <a:rPr lang="zh-TW" altLang="en-US" dirty="0">
                <a:latin typeface="標楷體" panose="03000509000000000000" pitchFamily="65" charset="-120"/>
                <a:ea typeface="標楷體" panose="03000509000000000000" pitchFamily="65" charset="-120"/>
              </a:rPr>
              <a:t>南榮科技大學資訊管理系（校系科組學程代碼：</a:t>
            </a:r>
            <a:r>
              <a:rPr lang="en-US" altLang="zh-TW" dirty="0">
                <a:latin typeface="標楷體" panose="03000509000000000000" pitchFamily="65" charset="-120"/>
                <a:ea typeface="標楷體" panose="03000509000000000000" pitchFamily="65" charset="-120"/>
              </a:rPr>
              <a:t>242004</a:t>
            </a:r>
            <a:r>
              <a:rPr lang="zh-TW" altLang="en-US" dirty="0">
                <a:latin typeface="標楷體" panose="03000509000000000000" pitchFamily="65" charset="-120"/>
                <a:ea typeface="標楷體" panose="03000509000000000000" pitchFamily="65" charset="-120"/>
              </a:rPr>
              <a:t>、招生群類別</a:t>
            </a:r>
            <a:r>
              <a:rPr lang="en-US" altLang="zh-TW" dirty="0">
                <a:latin typeface="標楷體" panose="03000509000000000000" pitchFamily="65" charset="-120"/>
                <a:ea typeface="標楷體" panose="03000509000000000000" pitchFamily="65" charset="-120"/>
              </a:rPr>
              <a:t>21</a:t>
            </a:r>
            <a:r>
              <a:rPr lang="zh-TW" altLang="en-US" dirty="0">
                <a:latin typeface="標楷體" panose="03000509000000000000" pitchFamily="65" charset="-120"/>
                <a:ea typeface="標楷體" panose="03000509000000000000" pitchFamily="65" charset="-120"/>
              </a:rPr>
              <a:t>資管類</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招生</a:t>
            </a:r>
            <a:r>
              <a:rPr lang="zh-TW" altLang="en-US" dirty="0">
                <a:latin typeface="標楷體" panose="03000509000000000000" pitchFamily="65" charset="-120"/>
                <a:ea typeface="標楷體" panose="03000509000000000000" pitchFamily="65" charset="-120"/>
              </a:rPr>
              <a:t>名額一般生</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名修正為</a:t>
            </a:r>
            <a:r>
              <a:rPr lang="en-US" altLang="zh-TW" dirty="0">
                <a:latin typeface="標楷體" panose="03000509000000000000" pitchFamily="65" charset="-120"/>
                <a:ea typeface="標楷體" panose="03000509000000000000" pitchFamily="65" charset="-120"/>
              </a:rPr>
              <a:t>0</a:t>
            </a:r>
            <a:r>
              <a:rPr lang="zh-TW" altLang="en-US" dirty="0">
                <a:latin typeface="標楷體" panose="03000509000000000000" pitchFamily="65" charset="-120"/>
                <a:ea typeface="標楷體" panose="03000509000000000000" pitchFamily="65" charset="-120"/>
              </a:rPr>
              <a:t>名，原住民</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名修正為</a:t>
            </a:r>
            <a:r>
              <a:rPr lang="en-US" altLang="zh-TW" dirty="0">
                <a:latin typeface="標楷體" panose="03000509000000000000" pitchFamily="65" charset="-120"/>
                <a:ea typeface="標楷體" panose="03000509000000000000" pitchFamily="65" charset="-120"/>
              </a:rPr>
              <a:t>0</a:t>
            </a:r>
            <a:r>
              <a:rPr lang="zh-TW" altLang="en-US" dirty="0" smtClean="0">
                <a:latin typeface="標楷體" panose="03000509000000000000" pitchFamily="65" charset="-120"/>
                <a:ea typeface="標楷體" panose="03000509000000000000" pitchFamily="65" charset="-120"/>
              </a:rPr>
              <a:t>名</a:t>
            </a:r>
            <a:endParaRPr lang="zh-TW" altLang="en-US" dirty="0">
              <a:latin typeface="標楷體" panose="03000509000000000000" pitchFamily="65" charset="-120"/>
              <a:ea typeface="標楷體" panose="03000509000000000000" pitchFamily="65" charset="-120"/>
            </a:endParaRPr>
          </a:p>
          <a:p>
            <a:pPr marL="2581275" indent="-2581275">
              <a:spcBef>
                <a:spcPts val="600"/>
              </a:spcBef>
              <a:spcAft>
                <a:spcPts val="600"/>
              </a:spcAft>
            </a:pPr>
            <a:r>
              <a:rPr lang="zh-TW" altLang="en-US" dirty="0">
                <a:latin typeface="標楷體" panose="03000509000000000000" pitchFamily="65" charset="-120"/>
                <a:ea typeface="標楷體" panose="03000509000000000000" pitchFamily="65" charset="-120"/>
              </a:rPr>
              <a:t>南榮科技大學資訊管理系（校系科組學程代碼：</a:t>
            </a:r>
            <a:r>
              <a:rPr lang="en-US" altLang="zh-TW" dirty="0">
                <a:latin typeface="標楷體" panose="03000509000000000000" pitchFamily="65" charset="-120"/>
                <a:ea typeface="標楷體" panose="03000509000000000000" pitchFamily="65" charset="-120"/>
              </a:rPr>
              <a:t>242005</a:t>
            </a:r>
            <a:r>
              <a:rPr lang="zh-TW" altLang="en-US" dirty="0">
                <a:latin typeface="標楷體" panose="03000509000000000000" pitchFamily="65" charset="-120"/>
                <a:ea typeface="標楷體" panose="03000509000000000000" pitchFamily="65" charset="-120"/>
              </a:rPr>
              <a:t>、招生群類別</a:t>
            </a:r>
            <a:r>
              <a:rPr lang="en-US" altLang="zh-TW" dirty="0">
                <a:latin typeface="標楷體" panose="03000509000000000000" pitchFamily="65" charset="-120"/>
                <a:ea typeface="標楷體" panose="03000509000000000000" pitchFamily="65" charset="-120"/>
              </a:rPr>
              <a:t>08</a:t>
            </a:r>
            <a:r>
              <a:rPr lang="zh-TW" altLang="en-US" dirty="0">
                <a:latin typeface="標楷體" panose="03000509000000000000" pitchFamily="65" charset="-120"/>
                <a:ea typeface="標楷體" panose="03000509000000000000" pitchFamily="65" charset="-120"/>
              </a:rPr>
              <a:t>工程與管理類</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招生</a:t>
            </a:r>
            <a:r>
              <a:rPr lang="zh-TW" altLang="en-US" dirty="0">
                <a:latin typeface="標楷體" panose="03000509000000000000" pitchFamily="65" charset="-120"/>
                <a:ea typeface="標楷體" panose="03000509000000000000" pitchFamily="65" charset="-120"/>
              </a:rPr>
              <a:t>名額一般生</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名修正為</a:t>
            </a:r>
            <a:r>
              <a:rPr lang="en-US" altLang="zh-TW" dirty="0">
                <a:latin typeface="標楷體" panose="03000509000000000000" pitchFamily="65" charset="-120"/>
                <a:ea typeface="標楷體" panose="03000509000000000000" pitchFamily="65" charset="-120"/>
              </a:rPr>
              <a:t>0</a:t>
            </a:r>
            <a:r>
              <a:rPr lang="zh-TW" altLang="en-US" dirty="0" smtClean="0">
                <a:latin typeface="標楷體" panose="03000509000000000000" pitchFamily="65" charset="-120"/>
                <a:ea typeface="標楷體" panose="03000509000000000000" pitchFamily="65" charset="-120"/>
              </a:rPr>
              <a:t>名</a:t>
            </a:r>
            <a:endParaRPr lang="zh-TW" altLang="en-US" dirty="0">
              <a:latin typeface="標楷體" panose="03000509000000000000" pitchFamily="65" charset="-120"/>
              <a:ea typeface="標楷體" panose="03000509000000000000" pitchFamily="65" charset="-120"/>
            </a:endParaRPr>
          </a:p>
          <a:p>
            <a:pPr marL="2581275" indent="-2581275">
              <a:spcBef>
                <a:spcPts val="600"/>
              </a:spcBef>
              <a:spcAft>
                <a:spcPts val="600"/>
              </a:spcAft>
            </a:pPr>
            <a:r>
              <a:rPr lang="zh-TW" altLang="en-US" dirty="0">
                <a:latin typeface="標楷體" panose="03000509000000000000" pitchFamily="65" charset="-120"/>
                <a:ea typeface="標楷體" panose="03000509000000000000" pitchFamily="65" charset="-120"/>
              </a:rPr>
              <a:t>南榮科技大學餐旅系（校系科組學程代碼：</a:t>
            </a:r>
            <a:r>
              <a:rPr lang="en-US" altLang="zh-TW" dirty="0">
                <a:latin typeface="標楷體" panose="03000509000000000000" pitchFamily="65" charset="-120"/>
                <a:ea typeface="標楷體" panose="03000509000000000000" pitchFamily="65" charset="-120"/>
              </a:rPr>
              <a:t>242011</a:t>
            </a:r>
            <a:r>
              <a:rPr lang="zh-TW" altLang="en-US" dirty="0">
                <a:latin typeface="標楷體" panose="03000509000000000000" pitchFamily="65" charset="-120"/>
                <a:ea typeface="標楷體" panose="03000509000000000000" pitchFamily="65" charset="-120"/>
              </a:rPr>
              <a:t>、招生群類別</a:t>
            </a:r>
            <a:r>
              <a:rPr lang="en-US" altLang="zh-TW" dirty="0">
                <a:latin typeface="標楷體" panose="03000509000000000000" pitchFamily="65" charset="-120"/>
                <a:ea typeface="標楷體" panose="03000509000000000000" pitchFamily="65" charset="-120"/>
              </a:rPr>
              <a:t>17</a:t>
            </a:r>
            <a:r>
              <a:rPr lang="zh-TW" altLang="en-US" dirty="0">
                <a:latin typeface="標楷體" panose="03000509000000000000" pitchFamily="65" charset="-120"/>
                <a:ea typeface="標楷體" panose="03000509000000000000" pitchFamily="65" charset="-120"/>
              </a:rPr>
              <a:t>餐旅群</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招生</a:t>
            </a:r>
            <a:r>
              <a:rPr lang="zh-TW" altLang="en-US" dirty="0">
                <a:latin typeface="標楷體" panose="03000509000000000000" pitchFamily="65" charset="-120"/>
                <a:ea typeface="標楷體" panose="03000509000000000000" pitchFamily="65" charset="-120"/>
              </a:rPr>
              <a:t>名額一般生</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名修正為</a:t>
            </a:r>
            <a:r>
              <a:rPr lang="en-US" altLang="zh-TW" dirty="0">
                <a:latin typeface="標楷體" panose="03000509000000000000" pitchFamily="65" charset="-120"/>
                <a:ea typeface="標楷體" panose="03000509000000000000" pitchFamily="65" charset="-120"/>
              </a:rPr>
              <a:t>0</a:t>
            </a:r>
            <a:r>
              <a:rPr lang="zh-TW" altLang="en-US" dirty="0">
                <a:latin typeface="標楷體" panose="03000509000000000000" pitchFamily="65" charset="-120"/>
                <a:ea typeface="標楷體" panose="03000509000000000000" pitchFamily="65" charset="-120"/>
              </a:rPr>
              <a:t>名，原住民</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名修正為</a:t>
            </a:r>
            <a:r>
              <a:rPr lang="en-US" altLang="zh-TW" dirty="0">
                <a:latin typeface="標楷體" panose="03000509000000000000" pitchFamily="65" charset="-120"/>
                <a:ea typeface="標楷體" panose="03000509000000000000" pitchFamily="65" charset="-120"/>
              </a:rPr>
              <a:t>0</a:t>
            </a:r>
            <a:r>
              <a:rPr lang="zh-TW" altLang="en-US" dirty="0" smtClean="0">
                <a:latin typeface="標楷體" panose="03000509000000000000" pitchFamily="65" charset="-120"/>
                <a:ea typeface="標楷體" panose="03000509000000000000" pitchFamily="65" charset="-120"/>
              </a:rPr>
              <a:t>名</a:t>
            </a:r>
            <a:endParaRPr lang="zh-TW" altLang="en-US"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450646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7504" y="2060848"/>
            <a:ext cx="892899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52934" name="Rectangle 3"/>
          <p:cNvSpPr>
            <a:spLocks noChangeArrowheads="1"/>
          </p:cNvSpPr>
          <p:nvPr/>
        </p:nvSpPr>
        <p:spPr bwMode="auto">
          <a:xfrm>
            <a:off x="-5680" y="1412875"/>
            <a:ext cx="9144000" cy="5445125"/>
          </a:xfrm>
          <a:prstGeom prst="rect">
            <a:avLst/>
          </a:prstGeom>
          <a:solidFill>
            <a:schemeClr val="accent1">
              <a:lumMod val="40000"/>
              <a:lumOff val="60000"/>
              <a:alpha val="50000"/>
            </a:schemeClr>
          </a:solidFill>
          <a:ln w="9525">
            <a:noFill/>
            <a:miter lim="800000"/>
            <a:headEnd/>
            <a:tailEnd/>
          </a:ln>
        </p:spPr>
        <p:txBody>
          <a:bodyPr/>
          <a:lstStyle/>
          <a:p>
            <a:pPr marL="1344613" indent="-447675" eaLnBrk="1" hangingPunct="1">
              <a:lnSpc>
                <a:spcPct val="150000"/>
              </a:lnSpc>
              <a:spcBef>
                <a:spcPts val="0"/>
              </a:spcBef>
              <a:buClr>
                <a:schemeClr val="tx1"/>
              </a:buClr>
              <a:buFont typeface="華康超明體" pitchFamily="49" charset="-120"/>
              <a:buNone/>
            </a:pPr>
            <a:r>
              <a:rPr lang="zh-TW" altLang="en-US" sz="2200" dirty="0" smtClean="0">
                <a:latin typeface="標楷體" panose="03000509000000000000" pitchFamily="65" charset="-120"/>
                <a:ea typeface="標楷體" panose="03000509000000000000" pitchFamily="65" charset="-120"/>
              </a:rPr>
              <a:t>六、</a:t>
            </a:r>
            <a:r>
              <a:rPr lang="zh-TW" altLang="en-US" sz="2200" dirty="0">
                <a:latin typeface="標楷體" panose="03000509000000000000" pitchFamily="65" charset="-120"/>
                <a:ea typeface="標楷體" panose="03000509000000000000" pitchFamily="65" charset="-120"/>
              </a:rPr>
              <a:t>甄選入學招生</a:t>
            </a:r>
            <a:r>
              <a:rPr lang="zh-TW" altLang="en-US" sz="2200" b="1" dirty="0">
                <a:solidFill>
                  <a:srgbClr val="FF0000"/>
                </a:solidFill>
                <a:latin typeface="標楷體" panose="03000509000000000000" pitchFamily="65" charset="-120"/>
                <a:ea typeface="標楷體" panose="03000509000000000000" pitchFamily="65" charset="-120"/>
              </a:rPr>
              <a:t>集體報名</a:t>
            </a:r>
            <a:r>
              <a:rPr lang="zh-TW" altLang="en-US" sz="2200" dirty="0">
                <a:latin typeface="標楷體" panose="03000509000000000000" pitchFamily="65" charset="-120"/>
                <a:ea typeface="標楷體" panose="03000509000000000000" pitchFamily="65" charset="-120"/>
              </a:rPr>
              <a:t>系統操作</a:t>
            </a:r>
            <a:r>
              <a:rPr lang="zh-TW" altLang="en-US" sz="2200" dirty="0" smtClean="0">
                <a:latin typeface="標楷體" panose="03000509000000000000" pitchFamily="65" charset="-120"/>
                <a:ea typeface="標楷體" panose="03000509000000000000" pitchFamily="65" charset="-120"/>
              </a:rPr>
              <a:t>說明</a:t>
            </a:r>
            <a:endParaRPr lang="en-US" altLang="zh-TW" sz="2200" dirty="0" smtClean="0">
              <a:latin typeface="標楷體" panose="03000509000000000000" pitchFamily="65" charset="-120"/>
              <a:ea typeface="標楷體" panose="03000509000000000000" pitchFamily="65" charset="-120"/>
            </a:endParaRPr>
          </a:p>
          <a:p>
            <a:pPr marL="2241550" indent="-1344613" eaLnBrk="1" hangingPunct="1">
              <a:lnSpc>
                <a:spcPct val="150000"/>
              </a:lnSpc>
              <a:spcBef>
                <a:spcPts val="0"/>
              </a:spcBef>
              <a:buClr>
                <a:schemeClr val="tx1"/>
              </a:buClr>
              <a:buFont typeface="華康超明體" pitchFamily="49" charset="-120"/>
              <a:buNone/>
            </a:pPr>
            <a:r>
              <a:rPr lang="zh-TW" altLang="en-US" sz="2200" dirty="0" smtClean="0">
                <a:latin typeface="標楷體" panose="03000509000000000000" pitchFamily="65" charset="-120"/>
                <a:ea typeface="標楷體" panose="03000509000000000000" pitchFamily="65" charset="-120"/>
              </a:rPr>
              <a:t>七、</a:t>
            </a:r>
            <a:r>
              <a:rPr lang="zh-TW" altLang="en-US" sz="2200" dirty="0">
                <a:latin typeface="標楷體" panose="03000509000000000000" pitchFamily="65" charset="-120"/>
                <a:ea typeface="標楷體" panose="03000509000000000000" pitchFamily="65" charset="-120"/>
              </a:rPr>
              <a:t>甄選入學</a:t>
            </a:r>
            <a:r>
              <a:rPr lang="zh-TW" altLang="en-US" sz="2200" dirty="0" smtClean="0">
                <a:latin typeface="標楷體" panose="03000509000000000000" pitchFamily="65" charset="-120"/>
                <a:ea typeface="標楷體" panose="03000509000000000000" pitchFamily="65" charset="-120"/>
              </a:rPr>
              <a:t>招生</a:t>
            </a:r>
            <a:r>
              <a:rPr lang="zh-TW" altLang="en-US" sz="2200" b="1" dirty="0" smtClean="0">
                <a:solidFill>
                  <a:srgbClr val="FF0000"/>
                </a:solidFill>
                <a:latin typeface="標楷體" panose="03000509000000000000" pitchFamily="65" charset="-120"/>
                <a:ea typeface="標楷體" panose="03000509000000000000" pitchFamily="65" charset="-120"/>
              </a:rPr>
              <a:t>考生作業</a:t>
            </a:r>
            <a:r>
              <a:rPr lang="en-US" altLang="zh-TW" sz="2200" b="1" dirty="0" smtClean="0">
                <a:solidFill>
                  <a:srgbClr val="FF0000"/>
                </a:solidFill>
                <a:latin typeface="標楷體" panose="03000509000000000000" pitchFamily="65" charset="-120"/>
                <a:ea typeface="標楷體" panose="03000509000000000000" pitchFamily="65" charset="-120"/>
              </a:rPr>
              <a:t>(</a:t>
            </a:r>
            <a:r>
              <a:rPr lang="zh-TW" altLang="en-US" sz="2200" b="1" dirty="0" smtClean="0">
                <a:solidFill>
                  <a:srgbClr val="FF0000"/>
                </a:solidFill>
                <a:latin typeface="標楷體" panose="03000509000000000000" pitchFamily="65" charset="-120"/>
                <a:ea typeface="標楷體" panose="03000509000000000000" pitchFamily="65" charset="-120"/>
              </a:rPr>
              <a:t>含個別報名</a:t>
            </a:r>
            <a:r>
              <a:rPr lang="en-US" altLang="zh-TW" sz="2200" b="1" dirty="0" smtClean="0">
                <a:solidFill>
                  <a:srgbClr val="FF0000"/>
                </a:solidFill>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系統</a:t>
            </a:r>
            <a:r>
              <a:rPr lang="zh-TW" altLang="en-US" sz="2200" dirty="0">
                <a:latin typeface="標楷體" panose="03000509000000000000" pitchFamily="65" charset="-120"/>
                <a:ea typeface="標楷體" panose="03000509000000000000" pitchFamily="65" charset="-120"/>
              </a:rPr>
              <a:t>操作</a:t>
            </a:r>
            <a:r>
              <a:rPr lang="zh-TW" altLang="en-US" sz="2200" dirty="0" smtClean="0">
                <a:latin typeface="標楷體" panose="03000509000000000000" pitchFamily="65" charset="-120"/>
                <a:ea typeface="標楷體" panose="03000509000000000000" pitchFamily="65" charset="-120"/>
              </a:rPr>
              <a:t>說明</a:t>
            </a:r>
            <a:endParaRPr lang="en-US" altLang="zh-TW" sz="2200" dirty="0" smtClean="0">
              <a:latin typeface="標楷體" panose="03000509000000000000" pitchFamily="65" charset="-120"/>
              <a:ea typeface="標楷體" panose="03000509000000000000" pitchFamily="65" charset="-120"/>
            </a:endParaRPr>
          </a:p>
          <a:p>
            <a:pPr marL="1801813" lvl="1" indent="-447675">
              <a:lnSpc>
                <a:spcPct val="150000"/>
              </a:lnSpc>
              <a:spcBef>
                <a:spcPts val="0"/>
              </a:spcBef>
              <a:buClr>
                <a:schemeClr val="tx1"/>
              </a:buClr>
            </a:pPr>
            <a:r>
              <a:rPr lang="en-US" altLang="zh-TW" sz="2200" dirty="0">
                <a:latin typeface="標楷體" panose="03000509000000000000" pitchFamily="65" charset="-120"/>
                <a:ea typeface="標楷體" panose="03000509000000000000" pitchFamily="65" charset="-120"/>
              </a:rPr>
              <a:t>1.</a:t>
            </a:r>
            <a:r>
              <a:rPr lang="zh-TW" altLang="en-US" sz="2200" dirty="0">
                <a:latin typeface="標楷體" panose="03000509000000000000" pitchFamily="65" charset="-120"/>
                <a:ea typeface="標楷體" panose="03000509000000000000" pitchFamily="65" charset="-120"/>
              </a:rPr>
              <a:t>應屆</a:t>
            </a:r>
            <a:r>
              <a:rPr lang="zh-TW" altLang="en-US" sz="2200" dirty="0" smtClean="0">
                <a:latin typeface="標楷體" panose="03000509000000000000" pitchFamily="65" charset="-120"/>
                <a:ea typeface="標楷體" panose="03000509000000000000" pitchFamily="65" charset="-120"/>
              </a:rPr>
              <a:t>畢業生在校學業成績證明查詢</a:t>
            </a:r>
            <a:r>
              <a:rPr lang="zh-TW" altLang="en-US" sz="2200" dirty="0">
                <a:latin typeface="標楷體" panose="03000509000000000000" pitchFamily="65" charset="-120"/>
                <a:ea typeface="標楷體" panose="03000509000000000000" pitchFamily="65" charset="-120"/>
              </a:rPr>
              <a:t>系統</a:t>
            </a:r>
            <a:endParaRPr lang="en-US" altLang="zh-TW" sz="2200" dirty="0">
              <a:latin typeface="標楷體" panose="03000509000000000000" pitchFamily="65" charset="-120"/>
              <a:ea typeface="標楷體" panose="03000509000000000000" pitchFamily="65" charset="-120"/>
            </a:endParaRPr>
          </a:p>
          <a:p>
            <a:pPr marL="1617663" lvl="2" indent="-263525">
              <a:lnSpc>
                <a:spcPct val="150000"/>
              </a:lnSpc>
              <a:spcBef>
                <a:spcPts val="0"/>
              </a:spcBef>
              <a:buClr>
                <a:schemeClr val="tx1"/>
              </a:buClr>
              <a:buFont typeface="華康超明體" pitchFamily="49" charset="-120"/>
              <a:buNone/>
            </a:pPr>
            <a:r>
              <a:rPr lang="en-US" altLang="zh-TW" sz="2200" dirty="0" smtClean="0">
                <a:latin typeface="標楷體" panose="03000509000000000000" pitchFamily="65" charset="-120"/>
                <a:ea typeface="標楷體" panose="03000509000000000000" pitchFamily="65" charset="-120"/>
              </a:rPr>
              <a:t>2.</a:t>
            </a:r>
            <a:r>
              <a:rPr lang="zh-TW" altLang="en-US" sz="2200" dirty="0" smtClean="0">
                <a:latin typeface="標楷體" panose="03000509000000000000" pitchFamily="65" charset="-120"/>
                <a:ea typeface="標楷體" panose="03000509000000000000" pitchFamily="65" charset="-120"/>
              </a:rPr>
              <a:t>報名</a:t>
            </a:r>
            <a:r>
              <a:rPr lang="zh-TW" altLang="en-US" sz="2200" dirty="0">
                <a:latin typeface="標楷體" panose="03000509000000000000" pitchFamily="65" charset="-120"/>
                <a:ea typeface="標楷體" panose="03000509000000000000" pitchFamily="65" charset="-120"/>
              </a:rPr>
              <a:t>資格登錄系統</a:t>
            </a:r>
            <a:endParaRPr lang="en-US" altLang="zh-TW" sz="2200" dirty="0">
              <a:latin typeface="標楷體" panose="03000509000000000000" pitchFamily="65" charset="-120"/>
              <a:ea typeface="標楷體" panose="03000509000000000000" pitchFamily="65" charset="-120"/>
            </a:endParaRPr>
          </a:p>
          <a:p>
            <a:pPr marL="1617663" lvl="2" indent="-263525">
              <a:lnSpc>
                <a:spcPct val="150000"/>
              </a:lnSpc>
              <a:spcBef>
                <a:spcPts val="0"/>
              </a:spcBef>
              <a:buClr>
                <a:schemeClr val="tx1"/>
              </a:buClr>
              <a:buFont typeface="華康超明體" pitchFamily="49" charset="-120"/>
              <a:buNone/>
            </a:pPr>
            <a:r>
              <a:rPr lang="en-US" altLang="zh-TW" sz="2200" dirty="0" smtClean="0">
                <a:latin typeface="標楷體" panose="03000509000000000000" pitchFamily="65" charset="-120"/>
                <a:ea typeface="標楷體" panose="03000509000000000000" pitchFamily="65" charset="-120"/>
              </a:rPr>
              <a:t>3.</a:t>
            </a:r>
            <a:r>
              <a:rPr lang="zh-TW" altLang="en-US" sz="2200" dirty="0">
                <a:latin typeface="標楷體" panose="03000509000000000000" pitchFamily="65" charset="-120"/>
                <a:ea typeface="標楷體" panose="03000509000000000000" pitchFamily="65" charset="-120"/>
              </a:rPr>
              <a:t>第一階段個別報名</a:t>
            </a:r>
            <a:r>
              <a:rPr lang="zh-TW" altLang="en-US" sz="2200" dirty="0" smtClean="0">
                <a:latin typeface="標楷體" panose="03000509000000000000" pitchFamily="65" charset="-120"/>
                <a:ea typeface="標楷體" panose="03000509000000000000" pitchFamily="65" charset="-120"/>
              </a:rPr>
              <a:t>系統</a:t>
            </a:r>
            <a:endParaRPr lang="en-US" altLang="zh-TW" sz="2200" dirty="0" smtClean="0">
              <a:latin typeface="標楷體" panose="03000509000000000000" pitchFamily="65" charset="-120"/>
              <a:ea typeface="標楷體" panose="03000509000000000000" pitchFamily="65" charset="-120"/>
            </a:endParaRPr>
          </a:p>
          <a:p>
            <a:pPr marL="1617663" lvl="2" indent="-263525">
              <a:lnSpc>
                <a:spcPct val="150000"/>
              </a:lnSpc>
              <a:spcBef>
                <a:spcPts val="0"/>
              </a:spcBef>
              <a:buClr>
                <a:schemeClr val="tx1"/>
              </a:buClr>
            </a:pPr>
            <a:r>
              <a:rPr lang="en-US" altLang="zh-TW" sz="2200" dirty="0" smtClean="0">
                <a:latin typeface="標楷體" panose="03000509000000000000" pitchFamily="65" charset="-120"/>
                <a:ea typeface="標楷體" panose="03000509000000000000" pitchFamily="65" charset="-120"/>
              </a:rPr>
              <a:t>4.</a:t>
            </a:r>
            <a:r>
              <a:rPr lang="zh-TW" altLang="en-US" sz="2200" dirty="0">
                <a:latin typeface="標楷體" panose="03000509000000000000" pitchFamily="65" charset="-120"/>
                <a:ea typeface="標楷體" panose="03000509000000000000" pitchFamily="65" charset="-120"/>
              </a:rPr>
              <a:t>第二階段報名系統</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含備審資料上傳作業</a:t>
            </a:r>
            <a:r>
              <a:rPr lang="en-US" altLang="zh-TW" sz="2200" dirty="0">
                <a:latin typeface="標楷體" panose="03000509000000000000" pitchFamily="65" charset="-120"/>
                <a:ea typeface="標楷體" panose="03000509000000000000" pitchFamily="65" charset="-120"/>
              </a:rPr>
              <a:t>) </a:t>
            </a:r>
          </a:p>
          <a:p>
            <a:pPr marL="1617663" lvl="2" indent="-263525">
              <a:lnSpc>
                <a:spcPct val="150000"/>
              </a:lnSpc>
              <a:spcBef>
                <a:spcPts val="0"/>
              </a:spcBef>
              <a:buClr>
                <a:schemeClr val="tx1"/>
              </a:buClr>
              <a:buFont typeface="華康超明體" pitchFamily="49" charset="-120"/>
              <a:buNone/>
            </a:pPr>
            <a:r>
              <a:rPr lang="en-US" altLang="zh-TW" sz="2200" dirty="0" smtClean="0">
                <a:latin typeface="標楷體" panose="03000509000000000000" pitchFamily="65" charset="-120"/>
                <a:ea typeface="標楷體" panose="03000509000000000000" pitchFamily="65" charset="-120"/>
              </a:rPr>
              <a:t>5.</a:t>
            </a:r>
            <a:r>
              <a:rPr lang="zh-TW" altLang="en-US" sz="2200" dirty="0">
                <a:latin typeface="標楷體" panose="03000509000000000000" pitchFamily="65" charset="-120"/>
                <a:ea typeface="標楷體" panose="03000509000000000000" pitchFamily="65" charset="-120"/>
              </a:rPr>
              <a:t>就讀志願序登錄</a:t>
            </a:r>
            <a:r>
              <a:rPr lang="zh-TW" altLang="en-US" sz="2200" dirty="0" smtClean="0">
                <a:latin typeface="標楷體" panose="03000509000000000000" pitchFamily="65" charset="-120"/>
                <a:ea typeface="標楷體" panose="03000509000000000000" pitchFamily="65" charset="-120"/>
              </a:rPr>
              <a:t>系統</a:t>
            </a:r>
            <a:endParaRPr lang="zh-TW" altLang="en-US" sz="2000" dirty="0">
              <a:latin typeface="標楷體" panose="03000509000000000000" pitchFamily="65" charset="-120"/>
              <a:ea typeface="標楷體" panose="03000509000000000000" pitchFamily="65" charset="-120"/>
            </a:endParaRPr>
          </a:p>
        </p:txBody>
      </p:sp>
      <p:sp>
        <p:nvSpPr>
          <p:cNvPr id="6" name="矩形 5"/>
          <p:cNvSpPr/>
          <p:nvPr/>
        </p:nvSpPr>
        <p:spPr>
          <a:xfrm>
            <a:off x="611560" y="1268760"/>
            <a:ext cx="8064896"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8" name="Rectangle 2"/>
          <p:cNvSpPr txBox="1">
            <a:spLocks noChangeArrowheads="1"/>
          </p:cNvSpPr>
          <p:nvPr/>
        </p:nvSpPr>
        <p:spPr bwMode="auto">
          <a:xfrm>
            <a:off x="611560" y="404664"/>
            <a:ext cx="8038851" cy="7588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en-US" sz="3600" dirty="0">
                <a:solidFill>
                  <a:srgbClr val="161645"/>
                </a:solidFill>
                <a:latin typeface="標楷體" panose="03000509000000000000" pitchFamily="65" charset="-120"/>
                <a:ea typeface="標楷體" panose="03000509000000000000" pitchFamily="65" charset="-120"/>
              </a:rPr>
              <a:t>四技二專甄選</a:t>
            </a:r>
            <a:r>
              <a:rPr lang="zh-TW" altLang="en-US" sz="3600" dirty="0" smtClean="0">
                <a:solidFill>
                  <a:srgbClr val="161645"/>
                </a:solidFill>
                <a:latin typeface="標楷體" panose="03000509000000000000" pitchFamily="65" charset="-120"/>
                <a:ea typeface="標楷體" panose="03000509000000000000" pitchFamily="65" charset="-120"/>
              </a:rPr>
              <a:t>入學作業流程說明</a:t>
            </a:r>
            <a:endParaRPr kumimoji="1" lang="zh-TW" altLang="en-US" sz="3600" b="0" i="0" u="none" strike="noStrike" kern="0" cap="none" spc="0" normalizeH="0" baseline="0" noProof="0" dirty="0" smtClean="0">
              <a:ln>
                <a:noFill/>
              </a:ln>
              <a:solidFill>
                <a:srgbClr val="161645"/>
              </a:solidFill>
              <a:effectLst/>
              <a:uLnTx/>
              <a:uFillTx/>
              <a:latin typeface="標楷體" panose="03000509000000000000" pitchFamily="65" charset="-120"/>
              <a:ea typeface="標楷體" panose="03000509000000000000" pitchFamily="65" charset="-120"/>
              <a:cs typeface="+mj-cs"/>
            </a:endParaRPr>
          </a:p>
        </p:txBody>
      </p:sp>
      <p:sp>
        <p:nvSpPr>
          <p:cNvPr id="3" name="投影片編號版面配置區 2"/>
          <p:cNvSpPr>
            <a:spLocks noGrp="1"/>
          </p:cNvSpPr>
          <p:nvPr>
            <p:ph type="sldNum" sz="quarter" idx="12"/>
          </p:nvPr>
        </p:nvSpPr>
        <p:spPr/>
        <p:txBody>
          <a:bodyPr/>
          <a:lstStyle/>
          <a:p>
            <a:pPr>
              <a:defRPr/>
            </a:pPr>
            <a:fld id="{EBE3EE61-3F3D-47FA-8BA5-6513F9B77B0A}" type="slidenum">
              <a:rPr lang="zh-TW" altLang="en-US" smtClean="0">
                <a:latin typeface="標楷體" panose="03000509000000000000" pitchFamily="65" charset="-120"/>
                <a:ea typeface="標楷體" panose="03000509000000000000" pitchFamily="65" charset="-120"/>
              </a:rPr>
              <a:pPr>
                <a:defRPr/>
              </a:pPr>
              <a:t>13</a:t>
            </a:fld>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4504590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0" y="1196752"/>
            <a:ext cx="9144000" cy="4773114"/>
          </a:xfrm>
          <a:prstGeom prst="rect">
            <a:avLst/>
          </a:prstGeom>
        </p:spPr>
      </p:pic>
      <p:sp>
        <p:nvSpPr>
          <p:cNvPr id="266244" name="Rectangle 2"/>
          <p:cNvSpPr>
            <a:spLocks noGrp="1" noChangeArrowheads="1"/>
          </p:cNvSpPr>
          <p:nvPr>
            <p:ph type="title" idx="4294967295"/>
          </p:nvPr>
        </p:nvSpPr>
        <p:spPr>
          <a:xfrm>
            <a:off x="215900" y="285750"/>
            <a:ext cx="8820596" cy="652463"/>
          </a:xfrm>
        </p:spPr>
        <p:txBody>
          <a:bodyPr/>
          <a:lstStyle/>
          <a:p>
            <a:pPr eaLnBrk="1" hangingPunct="1"/>
            <a:r>
              <a:rPr lang="zh-TW" altLang="en-US" sz="3600" kern="1200" dirty="0">
                <a:solidFill>
                  <a:srgbClr val="FF0000"/>
                </a:solidFill>
              </a:rPr>
              <a:t>六、甄選入學招生集體報名</a:t>
            </a:r>
            <a:r>
              <a:rPr lang="zh-TW" altLang="en-US" sz="3600" kern="1200" dirty="0" smtClean="0">
                <a:solidFill>
                  <a:srgbClr val="FF0000"/>
                </a:solidFill>
              </a:rPr>
              <a:t>系統</a:t>
            </a:r>
            <a:r>
              <a:rPr lang="en-US" altLang="zh-TW" sz="3600" kern="1200" dirty="0" smtClean="0">
                <a:solidFill>
                  <a:srgbClr val="FF0000"/>
                </a:solidFill>
              </a:rPr>
              <a:t>-</a:t>
            </a:r>
            <a:r>
              <a:rPr lang="zh-TW" altLang="en-US" sz="3600" kern="1200" dirty="0" smtClean="0">
                <a:solidFill>
                  <a:srgbClr val="FF0000"/>
                </a:solidFill>
              </a:rPr>
              <a:t>登入頁面</a:t>
            </a:r>
          </a:p>
        </p:txBody>
      </p:sp>
      <p:sp>
        <p:nvSpPr>
          <p:cNvPr id="320516" name="AutoShape 4"/>
          <p:cNvSpPr>
            <a:spLocks noChangeArrowheads="1"/>
          </p:cNvSpPr>
          <p:nvPr/>
        </p:nvSpPr>
        <p:spPr bwMode="auto">
          <a:xfrm rot="10800000">
            <a:off x="5754044" y="3935097"/>
            <a:ext cx="3034680" cy="1584176"/>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建議</a:t>
            </a:r>
            <a:r>
              <a:rPr lang="zh-TW" altLang="en-US" dirty="0">
                <a:latin typeface="標楷體" panose="03000509000000000000" pitchFamily="65" charset="-120"/>
                <a:ea typeface="標楷體" panose="03000509000000000000" pitchFamily="65" charset="-120"/>
              </a:rPr>
              <a:t>使用</a:t>
            </a:r>
            <a:r>
              <a:rPr lang="en-US" altLang="zh-TW" u="sng" dirty="0">
                <a:latin typeface="標楷體" panose="03000509000000000000" pitchFamily="65" charset="-120"/>
                <a:ea typeface="標楷體" panose="03000509000000000000" pitchFamily="65" charset="-120"/>
                <a:hlinkClick r:id="rId4"/>
              </a:rPr>
              <a:t>Chrome</a:t>
            </a:r>
            <a:r>
              <a:rPr lang="zh-TW" altLang="en-US" dirty="0">
                <a:latin typeface="標楷體" panose="03000509000000000000" pitchFamily="65" charset="-120"/>
                <a:ea typeface="標楷體" panose="03000509000000000000" pitchFamily="65" charset="-120"/>
              </a:rPr>
              <a:t>瀏覽器的</a:t>
            </a:r>
            <a:r>
              <a:rPr lang="zh-TW" altLang="en-US" dirty="0">
                <a:latin typeface="標楷體" panose="03000509000000000000" pitchFamily="65" charset="-120"/>
                <a:ea typeface="標楷體" panose="03000509000000000000" pitchFamily="65" charset="-120"/>
                <a:hlinkClick r:id="rId5"/>
              </a:rPr>
              <a:t>無痕</a:t>
            </a:r>
            <a:r>
              <a:rPr lang="zh-TW" altLang="en-US" dirty="0" smtClean="0">
                <a:latin typeface="標楷體" panose="03000509000000000000" pitchFamily="65" charset="-120"/>
                <a:ea typeface="標楷體" panose="03000509000000000000" pitchFamily="65" charset="-120"/>
                <a:hlinkClick r:id="rId5"/>
              </a:rPr>
              <a:t>視窗</a:t>
            </a:r>
            <a:endParaRPr lang="en-US" altLang="zh-TW" dirty="0" smtClean="0">
              <a:latin typeface="標楷體" panose="03000509000000000000" pitchFamily="65" charset="-120"/>
              <a:ea typeface="標楷體" panose="03000509000000000000" pitchFamily="65" charset="-120"/>
            </a:endParaRPr>
          </a:p>
          <a:p>
            <a:r>
              <a:rPr kumimoji="0" lang="en-US" altLang="zh-TW" dirty="0" smtClean="0">
                <a:solidFill>
                  <a:srgbClr val="000000"/>
                </a:solidFill>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請登入「</a:t>
            </a:r>
            <a:r>
              <a:rPr lang="zh-TW" altLang="en-US" dirty="0">
                <a:latin typeface="標楷體" panose="03000509000000000000" pitchFamily="65" charset="-120"/>
                <a:ea typeface="標楷體" panose="03000509000000000000" pitchFamily="65" charset="-120"/>
                <a:hlinkClick r:id="rId6"/>
              </a:rPr>
              <a:t>報名試務單位基本資料維護系統</a:t>
            </a:r>
            <a:r>
              <a:rPr lang="zh-TW" altLang="en-US"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進行維護承辦人員基本資料</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14</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2"/>
          <p:cNvSpPr>
            <a:spLocks noGrp="1" noChangeArrowheads="1"/>
          </p:cNvSpPr>
          <p:nvPr>
            <p:ph type="subTitle" idx="4294967295"/>
          </p:nvPr>
        </p:nvSpPr>
        <p:spPr>
          <a:xfrm>
            <a:off x="684213" y="980728"/>
            <a:ext cx="7704137" cy="5112568"/>
          </a:xfrm>
        </p:spPr>
        <p:txBody>
          <a:bodyPr lIns="0" rIns="18288"/>
          <a:lstStyle/>
          <a:p>
            <a:pPr marL="0" indent="0" algn="ctr" eaLnBrk="1" hangingPunct="1">
              <a:lnSpc>
                <a:spcPct val="130000"/>
              </a:lnSpc>
              <a:spcBef>
                <a:spcPct val="0"/>
              </a:spcBef>
              <a:buNone/>
            </a:pPr>
            <a:r>
              <a:rPr lang="zh-TW" altLang="en-US" sz="4400" kern="1200" dirty="0" smtClean="0">
                <a:latin typeface="標楷體" panose="03000509000000000000" pitchFamily="65" charset="-120"/>
                <a:ea typeface="標楷體" panose="03000509000000000000" pitchFamily="65" charset="-120"/>
              </a:rPr>
              <a:t>甄選入學招生集體報名系統</a:t>
            </a:r>
          </a:p>
          <a:p>
            <a:pPr marL="0" indent="0" algn="ctr" eaLnBrk="1" hangingPunct="1">
              <a:buFont typeface="Wingdings 2" pitchFamily="18" charset="2"/>
              <a:buNone/>
            </a:pPr>
            <a:r>
              <a:rPr lang="zh-TW" altLang="en-US" sz="2800" dirty="0" smtClean="0">
                <a:solidFill>
                  <a:srgbClr val="FF3300"/>
                </a:solidFill>
                <a:latin typeface="標楷體" panose="03000509000000000000" pitchFamily="65" charset="-120"/>
                <a:ea typeface="標楷體" panose="03000509000000000000" pitchFamily="65" charset="-120"/>
              </a:rPr>
              <a:t>資格審查階段</a:t>
            </a:r>
            <a:r>
              <a:rPr lang="en-US" altLang="zh-TW" sz="2800" dirty="0" smtClean="0">
                <a:solidFill>
                  <a:srgbClr val="FF3300"/>
                </a:solidFill>
                <a:latin typeface="標楷體" panose="03000509000000000000" pitchFamily="65" charset="-120"/>
                <a:ea typeface="標楷體" panose="03000509000000000000" pitchFamily="65" charset="-120"/>
              </a:rPr>
              <a:t>(107/4/25 ~ 107/5/9)</a:t>
            </a:r>
          </a:p>
          <a:p>
            <a:pPr marL="0" lvl="4" indent="0" algn="ctr" eaLnBrk="1" hangingPunct="1">
              <a:buNone/>
            </a:pPr>
            <a:r>
              <a:rPr lang="zh-TW" altLang="en-US" sz="3200" dirty="0" smtClean="0">
                <a:solidFill>
                  <a:srgbClr val="000000"/>
                </a:solidFill>
                <a:latin typeface="標楷體" panose="03000509000000000000" pitchFamily="65" charset="-120"/>
                <a:ea typeface="標楷體" panose="03000509000000000000" pitchFamily="65" charset="-120"/>
              </a:rPr>
              <a:t>完成考生基本資料建置</a:t>
            </a:r>
            <a:endParaRPr lang="en-US" altLang="zh-TW" sz="3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考生報名資格</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a:solidFill>
                  <a:srgbClr val="000000"/>
                </a:solidFill>
                <a:latin typeface="標楷體" panose="03000509000000000000" pitchFamily="65" charset="-120"/>
                <a:ea typeface="標楷體" panose="03000509000000000000" pitchFamily="65" charset="-120"/>
              </a:rPr>
              <a:t>在校學業成績證明（</a:t>
            </a:r>
            <a:r>
              <a:rPr lang="en-US" altLang="zh-TW" sz="2200" dirty="0">
                <a:solidFill>
                  <a:srgbClr val="000000"/>
                </a:solidFill>
                <a:latin typeface="標楷體" panose="03000509000000000000" pitchFamily="65" charset="-120"/>
                <a:ea typeface="標楷體" panose="03000509000000000000" pitchFamily="65" charset="-120"/>
              </a:rPr>
              <a:t>PDF</a:t>
            </a:r>
            <a:r>
              <a:rPr lang="zh-TW" altLang="en-US" sz="2200" dirty="0">
                <a:solidFill>
                  <a:srgbClr val="000000"/>
                </a:solidFill>
                <a:latin typeface="標楷體" panose="03000509000000000000" pitchFamily="65" charset="-120"/>
                <a:ea typeface="標楷體" panose="03000509000000000000" pitchFamily="65" charset="-120"/>
              </a:rPr>
              <a:t>檔</a:t>
            </a:r>
            <a:r>
              <a:rPr lang="zh-TW" altLang="en-US" sz="2200" dirty="0" smtClean="0">
                <a:solidFill>
                  <a:srgbClr val="000000"/>
                </a:solidFill>
                <a:latin typeface="標楷體" panose="03000509000000000000" pitchFamily="65" charset="-120"/>
                <a:ea typeface="標楷體" panose="03000509000000000000" pitchFamily="65" charset="-120"/>
              </a:rPr>
              <a:t>）</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原住民身分</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繳費註記：低收入戶、中低</a:t>
            </a:r>
            <a:r>
              <a:rPr lang="zh-TW" altLang="en-US" sz="2200" dirty="0">
                <a:solidFill>
                  <a:srgbClr val="000000"/>
                </a:solidFill>
                <a:latin typeface="標楷體" panose="03000509000000000000" pitchFamily="65" charset="-120"/>
                <a:ea typeface="標楷體" panose="03000509000000000000" pitchFamily="65" charset="-120"/>
              </a:rPr>
              <a:t>收入</a:t>
            </a:r>
            <a:r>
              <a:rPr lang="zh-TW" altLang="en-US" sz="2200" dirty="0" smtClean="0">
                <a:solidFill>
                  <a:srgbClr val="000000"/>
                </a:solidFill>
                <a:latin typeface="標楷體" panose="03000509000000000000" pitchFamily="65" charset="-120"/>
                <a:ea typeface="標楷體" panose="03000509000000000000" pitchFamily="65" charset="-120"/>
              </a:rPr>
              <a:t>戶</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學業平均成績</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電話</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地址</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15</a:t>
            </a:fld>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20522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ChangeArrowheads="1"/>
          </p:cNvSpPr>
          <p:nvPr>
            <p:ph type="title" idx="4294967295"/>
          </p:nvPr>
        </p:nvSpPr>
        <p:spPr>
          <a:xfrm>
            <a:off x="0" y="71414"/>
            <a:ext cx="9001125" cy="714375"/>
          </a:xfrm>
        </p:spPr>
        <p:txBody>
          <a:bodyPr/>
          <a:lstStyle/>
          <a:p>
            <a:pPr eaLnBrk="1" hangingPunct="1"/>
            <a:r>
              <a:rPr lang="zh-TW" altLang="en-US" sz="3200" kern="1200" dirty="0" smtClean="0">
                <a:latin typeface="標楷體" panose="03000509000000000000" pitchFamily="65" charset="-120"/>
                <a:ea typeface="標楷體" panose="03000509000000000000" pitchFamily="65" charset="-120"/>
              </a:rPr>
              <a:t>測驗中心提供</a:t>
            </a:r>
            <a:r>
              <a:rPr lang="en-US" altLang="zh-TW" sz="3200" kern="1200" dirty="0" smtClean="0">
                <a:latin typeface="標楷體" panose="03000509000000000000" pitchFamily="65" charset="-120"/>
                <a:ea typeface="標楷體" panose="03000509000000000000" pitchFamily="65" charset="-120"/>
              </a:rPr>
              <a:t>【</a:t>
            </a:r>
            <a:r>
              <a:rPr lang="zh-TW" altLang="en-US" sz="3200" kern="1200" dirty="0" smtClean="0">
                <a:latin typeface="標楷體" panose="03000509000000000000" pitchFamily="65" charset="-120"/>
                <a:ea typeface="標楷體" panose="03000509000000000000" pitchFamily="65" charset="-120"/>
              </a:rPr>
              <a:t>准考證考生清冊</a:t>
            </a:r>
            <a:r>
              <a:rPr lang="en-US" altLang="zh-TW" sz="3200" kern="1200" dirty="0" smtClean="0">
                <a:latin typeface="標楷體" panose="03000509000000000000" pitchFamily="65" charset="-120"/>
                <a:ea typeface="標楷體" panose="03000509000000000000" pitchFamily="65" charset="-120"/>
              </a:rPr>
              <a:t>】</a:t>
            </a:r>
            <a:r>
              <a:rPr lang="zh-TW" altLang="en-US" sz="3200" kern="1200" dirty="0" smtClean="0">
                <a:latin typeface="標楷體" panose="03000509000000000000" pitchFamily="65" charset="-120"/>
                <a:ea typeface="標楷體" panose="03000509000000000000" pitchFamily="65" charset="-120"/>
              </a:rPr>
              <a:t>欄位說明</a:t>
            </a:r>
            <a:endParaRPr lang="en-US" altLang="zh-TW" sz="3200" kern="1200" dirty="0" smtClean="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16</a:t>
            </a:fld>
            <a:endParaRPr lang="en-US" altLang="zh-TW" dirty="0">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410" y="905655"/>
            <a:ext cx="4153077" cy="335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416588" y="1167083"/>
            <a:ext cx="4727412" cy="2308324"/>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技專校院入學測驗中心</a:t>
            </a:r>
            <a:r>
              <a:rPr lang="zh-TW" altLang="en-US" dirty="0">
                <a:latin typeface="標楷體" panose="03000509000000000000" pitchFamily="65" charset="-120"/>
                <a:ea typeface="標楷體" panose="03000509000000000000" pitchFamily="65" charset="-120"/>
              </a:rPr>
              <a:t>預定</a:t>
            </a:r>
            <a:r>
              <a:rPr lang="zh-TW" altLang="en-US" dirty="0" smtClean="0">
                <a:latin typeface="標楷體" panose="03000509000000000000" pitchFamily="65" charset="-120"/>
                <a:ea typeface="標楷體" panose="03000509000000000000" pitchFamily="65" charset="-120"/>
              </a:rPr>
              <a:t>於</a:t>
            </a:r>
            <a:endParaRPr lang="en-US" altLang="zh-TW" dirty="0" smtClean="0">
              <a:latin typeface="標楷體" panose="03000509000000000000" pitchFamily="65" charset="-120"/>
              <a:ea typeface="標楷體" panose="03000509000000000000" pitchFamily="65" charset="-120"/>
            </a:endParaRPr>
          </a:p>
          <a:p>
            <a:r>
              <a:rPr lang="zh-TW" altLang="en-US" b="1" u="sng" dirty="0" smtClean="0">
                <a:latin typeface="標楷體" panose="03000509000000000000" pitchFamily="65" charset="-120"/>
                <a:ea typeface="標楷體" panose="03000509000000000000" pitchFamily="65" charset="-120"/>
              </a:rPr>
              <a:t>准考證</a:t>
            </a:r>
            <a:r>
              <a:rPr lang="zh-TW" altLang="en-US" b="1" u="sng" dirty="0">
                <a:latin typeface="標楷體" panose="03000509000000000000" pitchFamily="65" charset="-120"/>
                <a:ea typeface="標楷體" panose="03000509000000000000" pitchFamily="65" charset="-120"/>
              </a:rPr>
              <a:t>寄發日</a:t>
            </a:r>
            <a:r>
              <a:rPr lang="zh-TW" altLang="en-US"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考試地點公告日</a:t>
            </a:r>
            <a:r>
              <a:rPr lang="zh-TW" altLang="en-US" dirty="0">
                <a:latin typeface="標楷體" panose="03000509000000000000" pitchFamily="65" charset="-120"/>
                <a:ea typeface="標楷體" panose="03000509000000000000" pitchFamily="65" charset="-120"/>
              </a:rPr>
              <a:t>及</a:t>
            </a:r>
            <a:r>
              <a:rPr lang="zh-TW" altLang="en-US" b="1" dirty="0">
                <a:latin typeface="標楷體" panose="03000509000000000000" pitchFamily="65" charset="-120"/>
                <a:ea typeface="標楷體" panose="03000509000000000000" pitchFamily="65" charset="-120"/>
              </a:rPr>
              <a:t>成績單寄發日</a:t>
            </a:r>
            <a:r>
              <a:rPr lang="zh-TW" altLang="en-US" dirty="0">
                <a:latin typeface="標楷體" panose="03000509000000000000" pitchFamily="65" charset="-120"/>
                <a:ea typeface="標楷體" panose="03000509000000000000" pitchFamily="65" charset="-120"/>
              </a:rPr>
              <a:t>以電子郵件寄送各集報學校經電子簽章之加密檔，各校承辦人收到檔案後，請利用</a:t>
            </a:r>
            <a:r>
              <a:rPr lang="zh-TW" altLang="en-US" dirty="0" smtClean="0">
                <a:latin typeface="標楷體" panose="03000509000000000000" pitchFamily="65" charset="-120"/>
                <a:ea typeface="標楷體" panose="03000509000000000000" pitchFamily="65" charset="-120"/>
              </a:rPr>
              <a:t>「統一</a:t>
            </a:r>
            <a:r>
              <a:rPr lang="zh-TW" altLang="en-US" dirty="0">
                <a:latin typeface="標楷體" panose="03000509000000000000" pitchFamily="65" charset="-120"/>
                <a:ea typeface="標楷體" panose="03000509000000000000" pitchFamily="65" charset="-120"/>
              </a:rPr>
              <a:t>入學測驗資料解密工具」並輸入原設定之密碼，進行資料解密作業。</a:t>
            </a:r>
            <a:endParaRPr lang="en-US" altLang="zh-TW" dirty="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詳</a:t>
            </a:r>
            <a:r>
              <a:rPr lang="zh-TW" altLang="en-US" dirty="0">
                <a:latin typeface="標楷體" panose="03000509000000000000" pitchFamily="65" charset="-120"/>
                <a:ea typeface="標楷體" panose="03000509000000000000" pitchFamily="65" charset="-120"/>
              </a:rPr>
              <a:t>請</a:t>
            </a:r>
            <a:r>
              <a:rPr lang="zh-TW" altLang="en-US" dirty="0" smtClean="0">
                <a:latin typeface="標楷體" panose="03000509000000000000" pitchFamily="65" charset="-120"/>
                <a:ea typeface="標楷體" panose="03000509000000000000" pitchFamily="65" charset="-120"/>
              </a:rPr>
              <a:t>參閱</a:t>
            </a:r>
            <a:r>
              <a:rPr lang="en-US" altLang="zh-TW" dirty="0" smtClean="0">
                <a:latin typeface="標楷體" panose="03000509000000000000" pitchFamily="65" charset="-120"/>
                <a:ea typeface="標楷體" panose="03000509000000000000" pitchFamily="65" charset="-120"/>
              </a:rPr>
              <a:t>107</a:t>
            </a:r>
            <a:r>
              <a:rPr lang="zh-TW" altLang="en-US" dirty="0" smtClean="0">
                <a:latin typeface="標楷體" panose="03000509000000000000" pitchFamily="65" charset="-120"/>
                <a:ea typeface="標楷體" panose="03000509000000000000" pitchFamily="65" charset="-120"/>
              </a:rPr>
              <a:t>學年</a:t>
            </a:r>
            <a:r>
              <a:rPr lang="zh-TW" altLang="en-US" dirty="0">
                <a:latin typeface="標楷體" panose="03000509000000000000" pitchFamily="65" charset="-120"/>
                <a:ea typeface="標楷體" panose="03000509000000000000" pitchFamily="65" charset="-120"/>
              </a:rPr>
              <a:t>度統一入學測驗集體報名資料</a:t>
            </a:r>
            <a:r>
              <a:rPr lang="zh-TW" altLang="en-US" dirty="0" smtClean="0">
                <a:latin typeface="標楷體" panose="03000509000000000000" pitchFamily="65" charset="-120"/>
                <a:ea typeface="標楷體" panose="03000509000000000000" pitchFamily="65" charset="-120"/>
              </a:rPr>
              <a:t>下載操作說明</a:t>
            </a:r>
            <a:endParaRPr lang="en-US" altLang="zh-TW" dirty="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4"/>
          <a:stretch>
            <a:fillRect/>
          </a:stretch>
        </p:blipFill>
        <p:spPr>
          <a:xfrm>
            <a:off x="142410" y="4502159"/>
            <a:ext cx="8865500" cy="2226139"/>
          </a:xfrm>
          <a:prstGeom prst="rect">
            <a:avLst/>
          </a:prstGeom>
        </p:spPr>
      </p:pic>
      <p:sp>
        <p:nvSpPr>
          <p:cNvPr id="7" name="AutoShape 6"/>
          <p:cNvSpPr>
            <a:spLocks noChangeArrowheads="1"/>
          </p:cNvSpPr>
          <p:nvPr/>
        </p:nvSpPr>
        <p:spPr bwMode="auto">
          <a:xfrm rot="10800000">
            <a:off x="1982872" y="4272381"/>
            <a:ext cx="4391025" cy="357187"/>
          </a:xfrm>
          <a:prstGeom prst="wedgeRectCallout">
            <a:avLst>
              <a:gd name="adj1" fmla="val 53158"/>
              <a:gd name="adj2" fmla="val -3978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pPr>
              <a:defRPr/>
            </a:pPr>
            <a:r>
              <a:rPr kumimoji="0" lang="zh-TW" altLang="en-US" dirty="0">
                <a:solidFill>
                  <a:srgbClr val="000000"/>
                </a:solidFill>
                <a:latin typeface="標楷體" panose="03000509000000000000" pitchFamily="65" charset="-120"/>
                <a:ea typeface="標楷體" panose="03000509000000000000" pitchFamily="65" charset="-120"/>
              </a:rPr>
              <a:t>統測「</a:t>
            </a:r>
            <a:r>
              <a:rPr lang="zh-TW" altLang="en-US" dirty="0">
                <a:latin typeface="標楷體" panose="03000509000000000000" pitchFamily="65" charset="-120"/>
                <a:ea typeface="標楷體" panose="03000509000000000000" pitchFamily="65" charset="-120"/>
              </a:rPr>
              <a:t>准考證考生清冊」</a:t>
            </a:r>
            <a:r>
              <a:rPr kumimoji="0" lang="zh-TW" altLang="en-US" dirty="0">
                <a:solidFill>
                  <a:srgbClr val="000000"/>
                </a:solidFill>
                <a:latin typeface="標楷體" panose="03000509000000000000" pitchFamily="65" charset="-120"/>
                <a:ea typeface="標楷體" panose="03000509000000000000" pitchFamily="65" charset="-120"/>
              </a:rPr>
              <a:t>發佈資料範例</a:t>
            </a:r>
            <a:endParaRPr kumimoji="0" lang="en-US" altLang="zh-TW" dirty="0">
              <a:solidFill>
                <a:srgbClr val="000000"/>
              </a:solidFill>
              <a:latin typeface="標楷體" panose="03000509000000000000" pitchFamily="65" charset="-120"/>
              <a:ea typeface="標楷體" panose="03000509000000000000" pitchFamily="65" charset="-120"/>
            </a:endParaRPr>
          </a:p>
        </p:txBody>
      </p:sp>
      <p:sp>
        <p:nvSpPr>
          <p:cNvPr id="8" name="矩形 7"/>
          <p:cNvSpPr/>
          <p:nvPr/>
        </p:nvSpPr>
        <p:spPr>
          <a:xfrm>
            <a:off x="142410" y="4756978"/>
            <a:ext cx="8753230" cy="1971320"/>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a:blip r:embed="rId3"/>
          <a:stretch>
            <a:fillRect/>
          </a:stretch>
        </p:blipFill>
        <p:spPr>
          <a:xfrm>
            <a:off x="69081" y="970495"/>
            <a:ext cx="9074919" cy="3235773"/>
          </a:xfrm>
          <a:prstGeom prst="rect">
            <a:avLst/>
          </a:prstGeom>
        </p:spPr>
      </p:pic>
      <p:grpSp>
        <p:nvGrpSpPr>
          <p:cNvPr id="19" name="群組 18"/>
          <p:cNvGrpSpPr/>
          <p:nvPr/>
        </p:nvGrpSpPr>
        <p:grpSpPr>
          <a:xfrm>
            <a:off x="237392" y="4157795"/>
            <a:ext cx="8770608" cy="2115463"/>
            <a:chOff x="207729" y="4049841"/>
            <a:chExt cx="8802921" cy="2115463"/>
          </a:xfrm>
        </p:grpSpPr>
        <p:pic>
          <p:nvPicPr>
            <p:cNvPr id="6" name="圖片 5"/>
            <p:cNvPicPr>
              <a:picLocks noChangeAspect="1"/>
            </p:cNvPicPr>
            <p:nvPr/>
          </p:nvPicPr>
          <p:blipFill rotWithShape="1">
            <a:blip r:embed="rId4"/>
            <a:srcRect t="29814" b="40369"/>
            <a:stretch/>
          </p:blipFill>
          <p:spPr>
            <a:xfrm>
              <a:off x="219075" y="5113704"/>
              <a:ext cx="8791575" cy="1051600"/>
            </a:xfrm>
            <a:prstGeom prst="rect">
              <a:avLst/>
            </a:prstGeom>
          </p:spPr>
        </p:pic>
        <p:pic>
          <p:nvPicPr>
            <p:cNvPr id="17" name="圖片 16"/>
            <p:cNvPicPr>
              <a:picLocks noChangeAspect="1"/>
            </p:cNvPicPr>
            <p:nvPr/>
          </p:nvPicPr>
          <p:blipFill>
            <a:blip r:embed="rId5"/>
            <a:stretch>
              <a:fillRect/>
            </a:stretch>
          </p:blipFill>
          <p:spPr>
            <a:xfrm>
              <a:off x="207729" y="4049841"/>
              <a:ext cx="8783871" cy="1130601"/>
            </a:xfrm>
            <a:prstGeom prst="rect">
              <a:avLst/>
            </a:prstGeom>
          </p:spPr>
        </p:pic>
      </p:grpSp>
      <p:sp>
        <p:nvSpPr>
          <p:cNvPr id="267267" name="Rectangle 2"/>
          <p:cNvSpPr>
            <a:spLocks noGrp="1"/>
          </p:cNvSpPr>
          <p:nvPr>
            <p:ph type="title" idx="4294967295"/>
          </p:nvPr>
        </p:nvSpPr>
        <p:spPr>
          <a:xfrm>
            <a:off x="38100" y="214313"/>
            <a:ext cx="9080500" cy="796925"/>
          </a:xfrm>
          <a:ln/>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統測准考證考生清冊資料匯入</a:t>
            </a:r>
          </a:p>
        </p:txBody>
      </p:sp>
      <p:sp>
        <p:nvSpPr>
          <p:cNvPr id="4" name="投影片編號版面配置區 3"/>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17</a:t>
            </a:fld>
            <a:endParaRPr lang="en-US" altLang="zh-TW" dirty="0">
              <a:latin typeface="標楷體" panose="03000509000000000000" pitchFamily="65" charset="-120"/>
              <a:ea typeface="標楷體" panose="03000509000000000000" pitchFamily="65" charset="-120"/>
            </a:endParaRPr>
          </a:p>
        </p:txBody>
      </p:sp>
      <p:sp>
        <p:nvSpPr>
          <p:cNvPr id="10" name="AutoShape 6"/>
          <p:cNvSpPr>
            <a:spLocks noChangeArrowheads="1"/>
          </p:cNvSpPr>
          <p:nvPr/>
        </p:nvSpPr>
        <p:spPr bwMode="auto">
          <a:xfrm rot="10800000">
            <a:off x="4860032" y="4274205"/>
            <a:ext cx="2333303" cy="357187"/>
          </a:xfrm>
          <a:prstGeom prst="wedgeRectCallout">
            <a:avLst>
              <a:gd name="adj1" fmla="val -59098"/>
              <a:gd name="adj2" fmla="val -5438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pPr>
              <a:defRPr/>
            </a:pPr>
            <a:r>
              <a:rPr kumimoji="0" lang="zh-TW" altLang="en-US" dirty="0" smtClean="0">
                <a:solidFill>
                  <a:srgbClr val="000000"/>
                </a:solidFill>
                <a:latin typeface="標楷體" panose="03000509000000000000" pitchFamily="65" charset="-120"/>
                <a:ea typeface="標楷體" panose="03000509000000000000" pitchFamily="65" charset="-120"/>
              </a:rPr>
              <a:t>勾選後點選確定匯入</a:t>
            </a:r>
            <a:endParaRPr kumimoji="0" lang="en-US" altLang="zh-TW" dirty="0">
              <a:solidFill>
                <a:srgbClr val="000000"/>
              </a:solidFill>
              <a:latin typeface="標楷體" panose="03000509000000000000" pitchFamily="65" charset="-120"/>
              <a:ea typeface="標楷體" panose="03000509000000000000" pitchFamily="65" charset="-120"/>
            </a:endParaRPr>
          </a:p>
        </p:txBody>
      </p:sp>
      <p:sp>
        <p:nvSpPr>
          <p:cNvPr id="14" name="文字方塊 13"/>
          <p:cNvSpPr txBox="1"/>
          <p:nvPr/>
        </p:nvSpPr>
        <p:spPr>
          <a:xfrm>
            <a:off x="838317" y="4567512"/>
            <a:ext cx="2877711" cy="369332"/>
          </a:xfrm>
          <a:prstGeom prst="rect">
            <a:avLst/>
          </a:prstGeom>
          <a:solidFill>
            <a:schemeClr val="accent1">
              <a:lumMod val="60000"/>
              <a:lumOff val="40000"/>
            </a:schemeClr>
          </a:solidFill>
          <a:ln>
            <a:noFill/>
          </a:ln>
        </p:spPr>
        <p:txBody>
          <a:bodyPr wrap="none" rtlCol="0">
            <a:spAutoFit/>
          </a:bodyPr>
          <a:lstStyle/>
          <a:p>
            <a:r>
              <a:rPr kumimoji="0" lang="en-US" altLang="zh-TW" dirty="0">
                <a:solidFill>
                  <a:srgbClr val="000000"/>
                </a:solidFill>
                <a:latin typeface="標楷體" panose="03000509000000000000" pitchFamily="65" charset="-120"/>
                <a:ea typeface="標楷體" panose="03000509000000000000" pitchFamily="65" charset="-120"/>
              </a:rPr>
              <a:t>V</a:t>
            </a:r>
            <a:r>
              <a:rPr kumimoji="0" lang="zh-TW" altLang="en-US" dirty="0">
                <a:solidFill>
                  <a:srgbClr val="000000"/>
                </a:solidFill>
                <a:latin typeface="標楷體" panose="03000509000000000000" pitchFamily="65" charset="-120"/>
                <a:ea typeface="標楷體" panose="03000509000000000000" pitchFamily="65" charset="-120"/>
              </a:rPr>
              <a:t>勾選欲匯入的應屆</a:t>
            </a:r>
            <a:r>
              <a:rPr kumimoji="0" lang="zh-TW" altLang="en-US" dirty="0" smtClean="0">
                <a:solidFill>
                  <a:srgbClr val="000000"/>
                </a:solidFill>
                <a:latin typeface="標楷體" panose="03000509000000000000" pitchFamily="65" charset="-120"/>
                <a:ea typeface="標楷體" panose="03000509000000000000" pitchFamily="65" charset="-120"/>
              </a:rPr>
              <a:t>畢業生</a:t>
            </a:r>
            <a:endParaRPr lang="zh-TW" altLang="en-US" dirty="0">
              <a:latin typeface="標楷體" panose="03000509000000000000" pitchFamily="65" charset="-120"/>
              <a:ea typeface="標楷體" panose="03000509000000000000" pitchFamily="65" charset="-120"/>
            </a:endParaRPr>
          </a:p>
        </p:txBody>
      </p:sp>
      <p:sp>
        <p:nvSpPr>
          <p:cNvPr id="12" name="AutoShape 6"/>
          <p:cNvSpPr>
            <a:spLocks noChangeArrowheads="1"/>
          </p:cNvSpPr>
          <p:nvPr/>
        </p:nvSpPr>
        <p:spPr bwMode="auto">
          <a:xfrm rot="10800000">
            <a:off x="6257986" y="4940198"/>
            <a:ext cx="2886014" cy="1296047"/>
          </a:xfrm>
          <a:prstGeom prst="roundRect">
            <a:avLst>
              <a:gd name="adj" fmla="val 2107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考生畢業年月查核</a:t>
            </a:r>
            <a:endParaRPr lang="en-US" altLang="zh-TW" dirty="0" smtClean="0">
              <a:solidFill>
                <a:srgbClr val="FF0000"/>
              </a:solidFill>
              <a:latin typeface="標楷體" panose="03000509000000000000" pitchFamily="65" charset="-120"/>
              <a:ea typeface="標楷體" panose="03000509000000000000" pitchFamily="65" charset="-120"/>
            </a:endParaRPr>
          </a:p>
          <a:p>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注意統</a:t>
            </a:r>
            <a:r>
              <a:rPr lang="zh-TW" altLang="en-US" dirty="0">
                <a:solidFill>
                  <a:srgbClr val="FF0000"/>
                </a:solidFill>
                <a:latin typeface="標楷體" panose="03000509000000000000" pitchFamily="65" charset="-120"/>
                <a:ea typeface="標楷體" panose="03000509000000000000" pitchFamily="65" charset="-120"/>
              </a:rPr>
              <a:t>測報名後，因故休學</a:t>
            </a: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或退學</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或轉學之</a:t>
            </a:r>
            <a:r>
              <a:rPr lang="zh-TW" altLang="en-US" dirty="0">
                <a:solidFill>
                  <a:srgbClr val="FF0000"/>
                </a:solidFill>
                <a:latin typeface="標楷體" panose="03000509000000000000" pitchFamily="65" charset="-120"/>
                <a:ea typeface="標楷體" panose="03000509000000000000" pitchFamily="65" charset="-120"/>
              </a:rPr>
              <a:t>學生，請勿勾選</a:t>
            </a:r>
            <a:r>
              <a:rPr lang="zh-TW" altLang="en-US" dirty="0" smtClean="0">
                <a:solidFill>
                  <a:srgbClr val="FF0000"/>
                </a:solidFill>
                <a:latin typeface="標楷體" panose="03000509000000000000" pitchFamily="65" charset="-120"/>
                <a:ea typeface="標楷體" panose="03000509000000000000" pitchFamily="65" charset="-120"/>
              </a:rPr>
              <a:t>匯入</a:t>
            </a:r>
            <a:endParaRPr lang="en-US" altLang="zh-TW" dirty="0" smtClean="0">
              <a:solidFill>
                <a:srgbClr val="FF0000"/>
              </a:solidFill>
              <a:latin typeface="標楷體" panose="03000509000000000000" pitchFamily="65" charset="-120"/>
              <a:ea typeface="標楷體" panose="03000509000000000000" pitchFamily="65" charset="-120"/>
            </a:endParaRPr>
          </a:p>
        </p:txBody>
      </p:sp>
      <p:pic>
        <p:nvPicPr>
          <p:cNvPr id="13"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77967" y="2902325"/>
            <a:ext cx="3677047" cy="92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835696" y="5288396"/>
            <a:ext cx="526504" cy="9524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886450" y="5288396"/>
            <a:ext cx="114300" cy="9524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t="6684"/>
          <a:stretch/>
        </p:blipFill>
        <p:spPr>
          <a:xfrm>
            <a:off x="107504" y="980728"/>
            <a:ext cx="8856984" cy="5071273"/>
          </a:xfrm>
          <a:prstGeom prst="rect">
            <a:avLst/>
          </a:prstGeom>
        </p:spPr>
      </p:pic>
      <p:sp>
        <p:nvSpPr>
          <p:cNvPr id="268292" name="Rectangle 3"/>
          <p:cNvSpPr>
            <a:spLocks noGrp="1" noChangeArrowheads="1"/>
          </p:cNvSpPr>
          <p:nvPr>
            <p:ph type="title" idx="4294967295"/>
          </p:nvPr>
        </p:nvSpPr>
        <p:spPr>
          <a:xfrm>
            <a:off x="214313" y="214313"/>
            <a:ext cx="7165975" cy="712787"/>
          </a:xfrm>
          <a:ln/>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班級資料維護</a:t>
            </a:r>
          </a:p>
        </p:txBody>
      </p:sp>
      <p:sp>
        <p:nvSpPr>
          <p:cNvPr id="322566" name="AutoShape 6"/>
          <p:cNvSpPr>
            <a:spLocks noChangeArrowheads="1"/>
          </p:cNvSpPr>
          <p:nvPr/>
        </p:nvSpPr>
        <p:spPr bwMode="auto">
          <a:xfrm rot="10800000">
            <a:off x="4600743" y="3861182"/>
            <a:ext cx="2592288" cy="714375"/>
          </a:xfrm>
          <a:prstGeom prst="wedgeRectCallout">
            <a:avLst>
              <a:gd name="adj1" fmla="val 73086"/>
              <a:gd name="adj2" fmla="val 5421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dirty="0" smtClean="0">
                <a:solidFill>
                  <a:srgbClr val="000000"/>
                </a:solidFill>
                <a:latin typeface="標楷體" panose="03000509000000000000" pitchFamily="65" charset="-120"/>
                <a:ea typeface="標楷體" panose="03000509000000000000" pitchFamily="65" charset="-120"/>
              </a:rPr>
              <a:t>點按班級名稱欄位後，</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即可</a:t>
            </a:r>
            <a:r>
              <a:rPr kumimoji="0" lang="zh-TW" altLang="en-US" dirty="0">
                <a:solidFill>
                  <a:srgbClr val="000000"/>
                </a:solidFill>
                <a:latin typeface="標楷體" panose="03000509000000000000" pitchFamily="65" charset="-120"/>
                <a:ea typeface="標楷體" panose="03000509000000000000" pitchFamily="65" charset="-120"/>
              </a:rPr>
              <a:t>進行</a:t>
            </a:r>
            <a:r>
              <a:rPr kumimoji="0" lang="zh-TW" altLang="en-US" dirty="0" smtClean="0">
                <a:solidFill>
                  <a:srgbClr val="000000"/>
                </a:solidFill>
                <a:latin typeface="標楷體" panose="03000509000000000000" pitchFamily="65" charset="-120"/>
                <a:ea typeface="標楷體" panose="03000509000000000000" pitchFamily="65" charset="-120"/>
              </a:rPr>
              <a:t>編輯</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68296" name="Rectangle 4"/>
          <p:cNvSpPr>
            <a:spLocks noChangeArrowheads="1"/>
          </p:cNvSpPr>
          <p:nvPr/>
        </p:nvSpPr>
        <p:spPr bwMode="auto">
          <a:xfrm>
            <a:off x="3131840" y="3542524"/>
            <a:ext cx="849571" cy="421246"/>
          </a:xfrm>
          <a:prstGeom prst="rect">
            <a:avLst/>
          </a:prstGeom>
          <a:noFill/>
          <a:ln w="38100" algn="ctr">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18</a:t>
            </a:fld>
            <a:endParaRPr lang="en-US" altLang="zh-TW" dirty="0">
              <a:latin typeface="標楷體" panose="03000509000000000000" pitchFamily="65" charset="-120"/>
              <a:ea typeface="標楷體" panose="03000509000000000000" pitchFamily="65" charset="-120"/>
            </a:endParaRPr>
          </a:p>
        </p:txBody>
      </p:sp>
      <p:sp>
        <p:nvSpPr>
          <p:cNvPr id="7" name="矩形 6"/>
          <p:cNvSpPr/>
          <p:nvPr/>
        </p:nvSpPr>
        <p:spPr>
          <a:xfrm>
            <a:off x="1907704" y="1996429"/>
            <a:ext cx="3168352" cy="1671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142990" y="3518081"/>
            <a:ext cx="2436728" cy="1238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投影片編號版面配置區 1"/>
          <p:cNvSpPr>
            <a:spLocks noGrp="1"/>
          </p:cNvSpPr>
          <p:nvPr>
            <p:ph type="sldNum" sz="quarter" idx="12"/>
          </p:nvPr>
        </p:nvSpPr>
        <p:spPr/>
        <p:txBody>
          <a:bodyPr/>
          <a:lstStyle/>
          <a:p>
            <a:fld id="{34EC34A2-0CEA-4579-984D-7DD7EB565D05}" type="slidenum">
              <a:rPr lang="zh-TW" altLang="en-US" smtClean="0">
                <a:solidFill>
                  <a:prstClr val="black"/>
                </a:solidFill>
              </a:rPr>
              <a:pPr/>
              <a:t>19</a:t>
            </a:fld>
            <a:endParaRPr lang="zh-TW" altLang="en-US">
              <a:solidFill>
                <a:prstClr val="black"/>
              </a:solidFill>
            </a:endParaRPr>
          </a:p>
        </p:txBody>
      </p:sp>
      <p:pic>
        <p:nvPicPr>
          <p:cNvPr id="7" name="圖片 6"/>
          <p:cNvPicPr>
            <a:picLocks noChangeAspect="1"/>
          </p:cNvPicPr>
          <p:nvPr/>
        </p:nvPicPr>
        <p:blipFill rotWithShape="1">
          <a:blip r:embed="rId2"/>
          <a:srcRect t="6127"/>
          <a:stretch/>
        </p:blipFill>
        <p:spPr>
          <a:xfrm>
            <a:off x="107504" y="1124744"/>
            <a:ext cx="8856984" cy="4968552"/>
          </a:xfrm>
          <a:prstGeom prst="rect">
            <a:avLst/>
          </a:prstGeom>
        </p:spPr>
      </p:pic>
      <p:sp>
        <p:nvSpPr>
          <p:cNvPr id="8" name="Rectangle 2"/>
          <p:cNvSpPr txBox="1">
            <a:spLocks noChangeArrowheads="1"/>
          </p:cNvSpPr>
          <p:nvPr/>
        </p:nvSpPr>
        <p:spPr>
          <a:xfrm>
            <a:off x="228600" y="212725"/>
            <a:ext cx="8940800" cy="715963"/>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kumimoji="0" lang="zh-TW" altLang="en-US" sz="3600" dirty="0" smtClean="0">
                <a:latin typeface="標楷體" panose="03000509000000000000" pitchFamily="65" charset="-120"/>
                <a:ea typeface="標楷體" panose="03000509000000000000" pitchFamily="65" charset="-120"/>
              </a:rPr>
              <a:t>資格審查登錄</a:t>
            </a:r>
            <a:r>
              <a:rPr kumimoji="0" lang="en-US" altLang="zh-TW" sz="2400" dirty="0" smtClean="0">
                <a:solidFill>
                  <a:srgbClr val="FF0000"/>
                </a:solidFill>
                <a:latin typeface="標楷體" panose="03000509000000000000" pitchFamily="65" charset="-120"/>
                <a:ea typeface="標楷體" panose="03000509000000000000" pitchFamily="65" charset="-120"/>
              </a:rPr>
              <a:t>-</a:t>
            </a:r>
            <a:r>
              <a:rPr kumimoji="0" lang="zh-TW" altLang="en-US" sz="24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dirty="0" smtClean="0">
                <a:solidFill>
                  <a:srgbClr val="FF0000"/>
                </a:solidFill>
                <a:latin typeface="標楷體" panose="03000509000000000000" pitchFamily="65" charset="-120"/>
                <a:ea typeface="標楷體" panose="03000509000000000000" pitchFamily="65" charset="-120"/>
              </a:rPr>
              <a:t>(</a:t>
            </a:r>
            <a:r>
              <a:rPr kumimoji="0" lang="zh-TW" altLang="en-US" sz="24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dirty="0" smtClean="0">
                <a:solidFill>
                  <a:srgbClr val="FF0000"/>
                </a:solidFill>
                <a:latin typeface="標楷體" panose="03000509000000000000" pitchFamily="65" charset="-120"/>
                <a:ea typeface="標楷體" panose="03000509000000000000" pitchFamily="65" charset="-120"/>
              </a:rPr>
              <a:t>)</a:t>
            </a:r>
            <a:endParaRPr kumimoji="0" lang="en-US" altLang="zh-TW" sz="24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70013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一、</a:t>
            </a:r>
            <a:r>
              <a:rPr lang="en-US" altLang="zh-TW" dirty="0" smtClean="0">
                <a:latin typeface="標楷體" panose="03000509000000000000" pitchFamily="65" charset="-120"/>
                <a:ea typeface="標楷體" panose="03000509000000000000" pitchFamily="65" charset="-120"/>
              </a:rPr>
              <a:t>107</a:t>
            </a:r>
            <a:r>
              <a:rPr lang="zh-TW" altLang="en-US" dirty="0" smtClean="0">
                <a:latin typeface="標楷體" panose="03000509000000000000" pitchFamily="65" charset="-120"/>
                <a:ea typeface="標楷體" panose="03000509000000000000" pitchFamily="65" charset="-120"/>
              </a:rPr>
              <a:t>學年度試務作業重要事項</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A272ACB8-32D6-4BA3-A453-EE320421D775}" type="slidenum">
              <a:rPr lang="zh-TW" altLang="en-US" smtClean="0"/>
              <a:pPr>
                <a:defRPr/>
              </a:pPr>
              <a:t>2</a:t>
            </a:fld>
            <a:endParaRPr lang="en-US" altLang="zh-TW" dirty="0"/>
          </a:p>
        </p:txBody>
      </p:sp>
      <p:sp>
        <p:nvSpPr>
          <p:cNvPr id="6" name="內容版面配置區 2"/>
          <p:cNvSpPr>
            <a:spLocks noGrp="1"/>
          </p:cNvSpPr>
          <p:nvPr>
            <p:ph idx="1"/>
          </p:nvPr>
        </p:nvSpPr>
        <p:spPr>
          <a:xfrm>
            <a:off x="152400" y="1124744"/>
            <a:ext cx="8750300" cy="4856609"/>
          </a:xfrm>
          <a:noFill/>
        </p:spPr>
        <p:txBody>
          <a:bodyPr/>
          <a:lstStyle/>
          <a:p>
            <a:pPr marL="457200" lvl="0" indent="-457200" algn="just">
              <a:lnSpc>
                <a:spcPct val="120000"/>
              </a:lnSpc>
              <a:spcBef>
                <a:spcPts val="1200"/>
              </a:spcBef>
              <a:spcAft>
                <a:spcPts val="300"/>
              </a:spcAft>
              <a:buFont typeface="+mj-ea"/>
              <a:buAutoNum type="ea1ChtPeriod"/>
              <a:defRPr/>
            </a:pPr>
            <a:r>
              <a:rPr lang="en-US" altLang="zh-TW" sz="2000" kern="1200" spc="-100" dirty="0">
                <a:latin typeface="Book Antiqua" panose="02040602050305030304" pitchFamily="18" charset="0"/>
                <a:ea typeface="華康儷楷書" panose="03000509000000000000" pitchFamily="65" charset="-120"/>
              </a:rPr>
              <a:t>107</a:t>
            </a:r>
            <a:r>
              <a:rPr lang="zh-TW" altLang="zh-TW" sz="2000" kern="1200" spc="-100" dirty="0">
                <a:latin typeface="Book Antiqua" panose="02040602050305030304" pitchFamily="18" charset="0"/>
                <a:ea typeface="華康儷楷書" panose="03000509000000000000" pitchFamily="65" charset="-120"/>
              </a:rPr>
              <a:t>學年度起</a:t>
            </a:r>
            <a:r>
              <a:rPr lang="zh-TW" altLang="zh-TW" sz="2000" u="sng" kern="1200" spc="-100" dirty="0">
                <a:solidFill>
                  <a:srgbClr val="FF0000"/>
                </a:solidFill>
                <a:latin typeface="Book Antiqua" panose="02040602050305030304" pitchFamily="18" charset="0"/>
                <a:ea typeface="華康儷楷書" panose="03000509000000000000" pitchFamily="65" charset="-120"/>
              </a:rPr>
              <a:t>所有招生群</a:t>
            </a:r>
            <a:r>
              <a:rPr lang="en-US" altLang="zh-TW" sz="2000" u="sng" kern="1200" spc="-100" dirty="0">
                <a:solidFill>
                  <a:srgbClr val="FF0000"/>
                </a:solidFill>
                <a:latin typeface="Book Antiqua" panose="02040602050305030304" pitchFamily="18" charset="0"/>
                <a:ea typeface="華康儷楷書" panose="03000509000000000000" pitchFamily="65" charset="-120"/>
              </a:rPr>
              <a:t>(</a:t>
            </a:r>
            <a:r>
              <a:rPr lang="zh-TW" altLang="zh-TW" sz="2000" u="sng" kern="1200" spc="-100" dirty="0">
                <a:solidFill>
                  <a:srgbClr val="FF0000"/>
                </a:solidFill>
                <a:latin typeface="Book Antiqua" panose="02040602050305030304" pitchFamily="18" charset="0"/>
                <a:ea typeface="華康儷楷書" panose="03000509000000000000" pitchFamily="65" charset="-120"/>
              </a:rPr>
              <a:t>類</a:t>
            </a:r>
            <a:r>
              <a:rPr lang="en-US" altLang="zh-TW" sz="2000" u="sng" kern="1200" spc="-100" dirty="0">
                <a:solidFill>
                  <a:srgbClr val="FF0000"/>
                </a:solidFill>
                <a:latin typeface="Book Antiqua" panose="02040602050305030304" pitchFamily="18" charset="0"/>
                <a:ea typeface="華康儷楷書" panose="03000509000000000000" pitchFamily="65" charset="-120"/>
              </a:rPr>
              <a:t>) </a:t>
            </a:r>
            <a:r>
              <a:rPr lang="zh-TW" altLang="zh-TW" sz="2000" u="sng" kern="1200" spc="-100" dirty="0">
                <a:solidFill>
                  <a:srgbClr val="FF0000"/>
                </a:solidFill>
                <a:latin typeface="Book Antiqua" panose="02040602050305030304" pitchFamily="18" charset="0"/>
                <a:ea typeface="華康儷楷書" panose="03000509000000000000" pitchFamily="65" charset="-120"/>
              </a:rPr>
              <a:t>報名考生</a:t>
            </a:r>
            <a:r>
              <a:rPr lang="zh-TW" altLang="zh-TW" sz="2000" kern="1200" spc="-100" dirty="0">
                <a:latin typeface="Book Antiqua" panose="02040602050305030304" pitchFamily="18" charset="0"/>
                <a:ea typeface="華康儷楷書" panose="03000509000000000000" pitchFamily="65" charset="-120"/>
              </a:rPr>
              <a:t>之第二階段備審資料一概以</a:t>
            </a:r>
            <a:r>
              <a:rPr lang="zh-TW" altLang="zh-TW" sz="2000" u="sng" kern="1200" spc="-100" dirty="0">
                <a:solidFill>
                  <a:srgbClr val="FF0000"/>
                </a:solidFill>
                <a:latin typeface="Book Antiqua" panose="02040602050305030304" pitchFamily="18" charset="0"/>
                <a:ea typeface="華康儷楷書" panose="03000509000000000000" pitchFamily="65" charset="-120"/>
              </a:rPr>
              <a:t>網路上傳</a:t>
            </a:r>
            <a:r>
              <a:rPr lang="zh-TW" altLang="zh-TW" sz="2000" kern="1200" spc="-100" dirty="0">
                <a:latin typeface="Book Antiqua" panose="02040602050305030304" pitchFamily="18" charset="0"/>
                <a:ea typeface="華康儷楷書" panose="03000509000000000000" pitchFamily="65" charset="-120"/>
              </a:rPr>
              <a:t>方式繳交</a:t>
            </a:r>
            <a:r>
              <a:rPr lang="zh-TW" altLang="zh-TW" sz="2000" kern="1200" spc="-100" dirty="0" smtClean="0">
                <a:latin typeface="Book Antiqua" panose="02040602050305030304" pitchFamily="18" charset="0"/>
                <a:ea typeface="華康儷楷書" panose="03000509000000000000" pitchFamily="65" charset="-120"/>
              </a:rPr>
              <a:t>；部</a:t>
            </a:r>
            <a:r>
              <a:rPr lang="zh-TW" altLang="zh-TW" sz="2000" kern="1200" spc="-100" dirty="0">
                <a:latin typeface="Book Antiqua" panose="02040602050305030304" pitchFamily="18" charset="0"/>
                <a:ea typeface="華康儷楷書" panose="03000509000000000000" pitchFamily="65" charset="-120"/>
              </a:rPr>
              <a:t>分校系</a:t>
            </a:r>
            <a:r>
              <a:rPr lang="zh-TW" altLang="zh-TW" sz="2000" kern="1200" spc="-100" dirty="0" smtClean="0">
                <a:latin typeface="Book Antiqua" panose="02040602050305030304" pitchFamily="18" charset="0"/>
                <a:ea typeface="華康儷楷書" panose="03000509000000000000" pitchFamily="65" charset="-120"/>
              </a:rPr>
              <a:t>科</a:t>
            </a:r>
            <a:r>
              <a:rPr lang="en-US" altLang="zh-TW" sz="2000" kern="1200" spc="-100" dirty="0">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組</a:t>
            </a:r>
            <a:r>
              <a:rPr lang="en-US" altLang="zh-TW" sz="2000" kern="1200" spc="-100" dirty="0" smtClean="0">
                <a:latin typeface="Book Antiqua" panose="02040602050305030304" pitchFamily="18" charset="0"/>
                <a:ea typeface="華康儷楷書" panose="03000509000000000000" pitchFamily="65" charset="-120"/>
              </a:rPr>
              <a:t>)</a:t>
            </a:r>
            <a:r>
              <a:rPr lang="zh-TW" altLang="zh-TW" sz="2000" kern="1200" spc="-100" dirty="0" smtClean="0">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學程針對備審資料項目，另訂以郵寄或其他方式繳交者，考生應依其規定另行繳交，請詳閱本委員會網站「簡章下載暨資料查詢系統」之「各校系科</a:t>
            </a:r>
            <a:r>
              <a:rPr lang="en-US" altLang="zh-TW" sz="2000" kern="1200" spc="-100" dirty="0">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組</a:t>
            </a:r>
            <a:r>
              <a:rPr lang="en-US" altLang="zh-TW" sz="2000" kern="1200" spc="-100" dirty="0">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、學程甄選辦法</a:t>
            </a:r>
            <a:r>
              <a:rPr lang="zh-TW" altLang="zh-TW" sz="2000" kern="1200" spc="-100" dirty="0" smtClean="0">
                <a:latin typeface="Book Antiqua" panose="02040602050305030304" pitchFamily="18" charset="0"/>
                <a:ea typeface="華康儷楷書" panose="03000509000000000000" pitchFamily="65" charset="-120"/>
              </a:rPr>
              <a:t>」</a:t>
            </a:r>
            <a:r>
              <a:rPr lang="zh-TW" altLang="en-US" sz="2000" kern="1200" spc="-100" dirty="0" smtClean="0">
                <a:latin typeface="Book Antiqua" panose="02040602050305030304" pitchFamily="18" charset="0"/>
                <a:ea typeface="華康儷楷書" panose="03000509000000000000" pitchFamily="65" charset="-120"/>
              </a:rPr>
              <a:t>。</a:t>
            </a:r>
            <a:endParaRPr lang="zh-TW" altLang="zh-TW" sz="2000" kern="1200" spc="-100" dirty="0">
              <a:latin typeface="Book Antiqua" panose="02040602050305030304" pitchFamily="18" charset="0"/>
              <a:ea typeface="華康儷楷書" panose="03000509000000000000" pitchFamily="65" charset="-120"/>
            </a:endParaRPr>
          </a:p>
          <a:p>
            <a:pPr marL="457200" lvl="0" indent="-457200" algn="just">
              <a:lnSpc>
                <a:spcPct val="120000"/>
              </a:lnSpc>
              <a:spcBef>
                <a:spcPts val="1200"/>
              </a:spcBef>
              <a:spcAft>
                <a:spcPts val="300"/>
              </a:spcAft>
              <a:buFont typeface="+mj-ea"/>
              <a:buAutoNum type="ea1ChtPeriod"/>
              <a:defRPr/>
            </a:pPr>
            <a:r>
              <a:rPr lang="en-US" altLang="zh-TW" sz="2000" kern="1200" spc="-100" dirty="0">
                <a:latin typeface="Book Antiqua" panose="02040602050305030304" pitchFamily="18" charset="0"/>
                <a:ea typeface="華康儷楷書" panose="03000509000000000000" pitchFamily="65" charset="-120"/>
              </a:rPr>
              <a:t>107</a:t>
            </a:r>
            <a:r>
              <a:rPr lang="zh-TW" altLang="zh-TW" sz="2000" kern="1200" spc="-100" dirty="0">
                <a:latin typeface="Book Antiqua" panose="02040602050305030304" pitchFamily="18" charset="0"/>
                <a:ea typeface="華康儷楷書" panose="03000509000000000000" pitchFamily="65" charset="-120"/>
              </a:rPr>
              <a:t>學年度起於國立技專校院之系科</a:t>
            </a:r>
            <a:r>
              <a:rPr lang="en-US" altLang="zh-TW" sz="2000" kern="1200" spc="-100" dirty="0">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組</a:t>
            </a:r>
            <a:r>
              <a:rPr lang="en-US" altLang="zh-TW" sz="2000" kern="1200" spc="-100" dirty="0">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、學程新增「</a:t>
            </a:r>
            <a:r>
              <a:rPr lang="zh-TW" altLang="zh-TW" sz="2000" u="sng" kern="1200" spc="-100" dirty="0">
                <a:solidFill>
                  <a:srgbClr val="FF0000"/>
                </a:solidFill>
                <a:latin typeface="Book Antiqua" panose="02040602050305030304" pitchFamily="18" charset="0"/>
                <a:ea typeface="華康儷楷書" panose="03000509000000000000" pitchFamily="65" charset="-120"/>
              </a:rPr>
              <a:t>低收或中低收入戶身分</a:t>
            </a:r>
            <a:r>
              <a:rPr lang="zh-TW" altLang="zh-TW" sz="2000" kern="1200" spc="-100" dirty="0">
                <a:latin typeface="Book Antiqua" panose="02040602050305030304" pitchFamily="18" charset="0"/>
                <a:ea typeface="華康儷楷書" panose="03000509000000000000" pitchFamily="65" charset="-120"/>
              </a:rPr>
              <a:t>」招生名額，其資格審查及成績處理原則請詳閱招生</a:t>
            </a:r>
            <a:r>
              <a:rPr lang="zh-TW" altLang="zh-TW" sz="2000" kern="1200" spc="-100" dirty="0" smtClean="0">
                <a:latin typeface="Book Antiqua" panose="02040602050305030304" pitchFamily="18" charset="0"/>
                <a:ea typeface="華康儷楷書" panose="03000509000000000000" pitchFamily="65" charset="-120"/>
              </a:rPr>
              <a:t>簡章</a:t>
            </a:r>
            <a:r>
              <a:rPr lang="zh-TW" altLang="en-US" sz="2000" kern="1200" spc="-100" dirty="0" smtClean="0">
                <a:latin typeface="Book Antiqua" panose="02040602050305030304" pitchFamily="18" charset="0"/>
                <a:ea typeface="華康儷楷書" panose="03000509000000000000" pitchFamily="65" charset="-120"/>
              </a:rPr>
              <a:t>。</a:t>
            </a:r>
            <a:endParaRPr lang="zh-TW" altLang="zh-TW" sz="2000" kern="1200" spc="-100" dirty="0">
              <a:latin typeface="Book Antiqua" panose="02040602050305030304" pitchFamily="18" charset="0"/>
              <a:ea typeface="華康儷楷書" panose="03000509000000000000" pitchFamily="65" charset="-120"/>
            </a:endParaRPr>
          </a:p>
          <a:p>
            <a:pPr marL="457200" lvl="0" indent="-457200" algn="just">
              <a:lnSpc>
                <a:spcPct val="120000"/>
              </a:lnSpc>
              <a:spcBef>
                <a:spcPts val="1200"/>
              </a:spcBef>
              <a:spcAft>
                <a:spcPts val="300"/>
              </a:spcAft>
              <a:buFont typeface="+mj-ea"/>
              <a:buAutoNum type="ea1ChtPeriod"/>
              <a:defRPr/>
            </a:pPr>
            <a:r>
              <a:rPr lang="en-US" altLang="zh-TW" sz="2000" kern="1200" spc="-100" dirty="0">
                <a:latin typeface="Book Antiqua" panose="02040602050305030304" pitchFamily="18" charset="0"/>
                <a:ea typeface="華康儷楷書" panose="03000509000000000000" pitchFamily="65" charset="-120"/>
              </a:rPr>
              <a:t>107</a:t>
            </a:r>
            <a:r>
              <a:rPr lang="zh-TW" altLang="zh-TW" sz="2000" kern="1200" spc="-100" dirty="0">
                <a:latin typeface="Book Antiqua" panose="02040602050305030304" pitchFamily="18" charset="0"/>
                <a:ea typeface="華康儷楷書" panose="03000509000000000000" pitchFamily="65" charset="-120"/>
              </a:rPr>
              <a:t>學年度起各校系科</a:t>
            </a:r>
            <a:r>
              <a:rPr lang="en-US" altLang="zh-TW" sz="2000" kern="1200" spc="-100" dirty="0">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組</a:t>
            </a:r>
            <a:r>
              <a:rPr lang="en-US" altLang="zh-TW" sz="2000" kern="1200" spc="-100" dirty="0">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、學程之</a:t>
            </a:r>
            <a:r>
              <a:rPr lang="zh-TW" altLang="zh-TW" sz="2000" u="sng" kern="1200" spc="-100" dirty="0">
                <a:solidFill>
                  <a:srgbClr val="FF0000"/>
                </a:solidFill>
                <a:latin typeface="Book Antiqua" panose="02040602050305030304" pitchFamily="18" charset="0"/>
                <a:ea typeface="華康儷楷書" panose="03000509000000000000" pitchFamily="65" charset="-120"/>
              </a:rPr>
              <a:t>備審資料網路上傳暨繳費截止日期</a:t>
            </a:r>
            <a:r>
              <a:rPr lang="zh-TW" altLang="zh-TW" sz="2000" kern="1200" spc="-100" dirty="0">
                <a:latin typeface="Book Antiqua" panose="02040602050305030304" pitchFamily="18" charset="0"/>
                <a:ea typeface="華康儷楷書" panose="03000509000000000000" pitchFamily="65" charset="-120"/>
              </a:rPr>
              <a:t>、</a:t>
            </a:r>
            <a:r>
              <a:rPr lang="zh-TW" altLang="zh-TW" sz="2000" u="sng" kern="1200" spc="-100" dirty="0">
                <a:solidFill>
                  <a:srgbClr val="FF0000"/>
                </a:solidFill>
                <a:latin typeface="Book Antiqua" panose="02040602050305030304" pitchFamily="18" charset="0"/>
                <a:ea typeface="華康儷楷書" panose="03000509000000000000" pitchFamily="65" charset="-120"/>
              </a:rPr>
              <a:t>公告第二階段甄試名單並寄發複試通知日期</a:t>
            </a:r>
            <a:r>
              <a:rPr lang="zh-TW" altLang="zh-TW" sz="2000" kern="1200" spc="-100" dirty="0">
                <a:latin typeface="Book Antiqua" panose="02040602050305030304" pitchFamily="18" charset="0"/>
                <a:ea typeface="華康儷楷書" panose="03000509000000000000" pitchFamily="65" charset="-120"/>
              </a:rPr>
              <a:t>、</a:t>
            </a:r>
            <a:r>
              <a:rPr lang="zh-TW" altLang="zh-TW" sz="2000" u="sng" kern="1200" spc="-100" dirty="0">
                <a:solidFill>
                  <a:srgbClr val="FF0000"/>
                </a:solidFill>
                <a:latin typeface="Book Antiqua" panose="02040602050305030304" pitchFamily="18" charset="0"/>
                <a:ea typeface="華康儷楷書" panose="03000509000000000000" pitchFamily="65" charset="-120"/>
              </a:rPr>
              <a:t>甄試日期</a:t>
            </a:r>
            <a:r>
              <a:rPr lang="zh-TW" altLang="zh-TW" sz="2000" kern="1200" spc="-100" dirty="0">
                <a:latin typeface="Book Antiqua" panose="02040602050305030304" pitchFamily="18" charset="0"/>
                <a:ea typeface="華康儷楷書" panose="03000509000000000000" pitchFamily="65" charset="-120"/>
              </a:rPr>
              <a:t>、</a:t>
            </a:r>
            <a:r>
              <a:rPr lang="zh-TW" altLang="zh-TW" sz="2000" u="sng" kern="1200" spc="-100" dirty="0">
                <a:solidFill>
                  <a:srgbClr val="FF0000"/>
                </a:solidFill>
                <a:latin typeface="Book Antiqua" panose="02040602050305030304" pitchFamily="18" charset="0"/>
                <a:ea typeface="華康儷楷書" panose="03000509000000000000" pitchFamily="65" charset="-120"/>
              </a:rPr>
              <a:t>公告甄選總成績日期</a:t>
            </a:r>
            <a:r>
              <a:rPr lang="en-US" altLang="zh-TW" sz="2000" u="sng" kern="1200" spc="-100" dirty="0">
                <a:solidFill>
                  <a:srgbClr val="FF0000"/>
                </a:solidFill>
                <a:latin typeface="Book Antiqua" panose="02040602050305030304" pitchFamily="18" charset="0"/>
                <a:ea typeface="華康儷楷書" panose="03000509000000000000" pitchFamily="65" charset="-120"/>
              </a:rPr>
              <a:t>(</a:t>
            </a:r>
            <a:r>
              <a:rPr lang="zh-TW" altLang="zh-TW" sz="2000" u="sng" kern="1200" spc="-100" dirty="0">
                <a:solidFill>
                  <a:srgbClr val="FF0000"/>
                </a:solidFill>
                <a:latin typeface="Book Antiqua" panose="02040602050305030304" pitchFamily="18" charset="0"/>
                <a:ea typeface="華康儷楷書" panose="03000509000000000000" pitchFamily="65" charset="-120"/>
              </a:rPr>
              <a:t>含複查</a:t>
            </a:r>
            <a:r>
              <a:rPr lang="en-US" altLang="zh-TW" sz="2000" u="sng" kern="1200" spc="-100" dirty="0">
                <a:solidFill>
                  <a:srgbClr val="FF0000"/>
                </a:solidFill>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a:t>
            </a:r>
            <a:r>
              <a:rPr lang="zh-TW" altLang="zh-TW" sz="2000" u="sng" kern="1200" spc="-100" dirty="0">
                <a:solidFill>
                  <a:srgbClr val="FF0000"/>
                </a:solidFill>
                <a:latin typeface="Book Antiqua" panose="02040602050305030304" pitchFamily="18" charset="0"/>
                <a:ea typeface="華康儷楷書" panose="03000509000000000000" pitchFamily="65" charset="-120"/>
              </a:rPr>
              <a:t>公告正</a:t>
            </a:r>
            <a:r>
              <a:rPr lang="en-US" altLang="zh-TW" sz="2000" u="sng" kern="1200" spc="-100" dirty="0">
                <a:solidFill>
                  <a:srgbClr val="FF0000"/>
                </a:solidFill>
                <a:latin typeface="Book Antiqua" panose="02040602050305030304" pitchFamily="18" charset="0"/>
                <a:ea typeface="華康儷楷書" panose="03000509000000000000" pitchFamily="65" charset="-120"/>
              </a:rPr>
              <a:t>(</a:t>
            </a:r>
            <a:r>
              <a:rPr lang="zh-TW" altLang="zh-TW" sz="2000" u="sng" kern="1200" spc="-100" dirty="0">
                <a:solidFill>
                  <a:srgbClr val="FF0000"/>
                </a:solidFill>
                <a:latin typeface="Book Antiqua" panose="02040602050305030304" pitchFamily="18" charset="0"/>
                <a:ea typeface="華康儷楷書" panose="03000509000000000000" pitchFamily="65" charset="-120"/>
              </a:rPr>
              <a:t>備</a:t>
            </a:r>
            <a:r>
              <a:rPr lang="en-US" altLang="zh-TW" sz="2000" u="sng" kern="1200" spc="-100" dirty="0">
                <a:solidFill>
                  <a:srgbClr val="FF0000"/>
                </a:solidFill>
                <a:latin typeface="Book Antiqua" panose="02040602050305030304" pitchFamily="18" charset="0"/>
                <a:ea typeface="華康儷楷書" panose="03000509000000000000" pitchFamily="65" charset="-120"/>
              </a:rPr>
              <a:t>)</a:t>
            </a:r>
            <a:r>
              <a:rPr lang="zh-TW" altLang="zh-TW" sz="2000" u="sng" kern="1200" spc="-100" dirty="0">
                <a:solidFill>
                  <a:srgbClr val="FF0000"/>
                </a:solidFill>
                <a:latin typeface="Book Antiqua" panose="02040602050305030304" pitchFamily="18" charset="0"/>
                <a:ea typeface="華康儷楷書" panose="03000509000000000000" pitchFamily="65" charset="-120"/>
              </a:rPr>
              <a:t>取生名單日期</a:t>
            </a:r>
            <a:r>
              <a:rPr lang="en-US" altLang="zh-TW" sz="2000" u="sng" kern="1200" spc="-100" dirty="0">
                <a:solidFill>
                  <a:srgbClr val="FF0000"/>
                </a:solidFill>
                <a:latin typeface="Book Antiqua" panose="02040602050305030304" pitchFamily="18" charset="0"/>
                <a:ea typeface="華康儷楷書" panose="03000509000000000000" pitchFamily="65" charset="-120"/>
              </a:rPr>
              <a:t>(</a:t>
            </a:r>
            <a:r>
              <a:rPr lang="zh-TW" altLang="zh-TW" sz="2000" u="sng" kern="1200" spc="-100" dirty="0">
                <a:solidFill>
                  <a:srgbClr val="FF0000"/>
                </a:solidFill>
                <a:latin typeface="Book Antiqua" panose="02040602050305030304" pitchFamily="18" charset="0"/>
                <a:ea typeface="華康儷楷書" panose="03000509000000000000" pitchFamily="65" charset="-120"/>
              </a:rPr>
              <a:t>含複查</a:t>
            </a:r>
            <a:r>
              <a:rPr lang="en-US" altLang="zh-TW" sz="2000" u="sng" kern="1200" spc="-100" dirty="0">
                <a:solidFill>
                  <a:srgbClr val="FF0000"/>
                </a:solidFill>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，由各校系科組學程自訂，請詳閱本委員會網站「簡章下載暨資料查詢系統」之「各校系科</a:t>
            </a:r>
            <a:r>
              <a:rPr lang="en-US" altLang="zh-TW" sz="2000" kern="1200" spc="-100" dirty="0">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組</a:t>
            </a:r>
            <a:r>
              <a:rPr lang="en-US" altLang="zh-TW" sz="2000" kern="1200" spc="-100" dirty="0">
                <a:latin typeface="Book Antiqua" panose="02040602050305030304" pitchFamily="18" charset="0"/>
                <a:ea typeface="華康儷楷書" panose="03000509000000000000" pitchFamily="65" charset="-120"/>
              </a:rPr>
              <a:t>)</a:t>
            </a:r>
            <a:r>
              <a:rPr lang="zh-TW" altLang="zh-TW" sz="2000" kern="1200" spc="-100" dirty="0">
                <a:latin typeface="Book Antiqua" panose="02040602050305030304" pitchFamily="18" charset="0"/>
                <a:ea typeface="華康儷楷書" panose="03000509000000000000" pitchFamily="65" charset="-120"/>
              </a:rPr>
              <a:t>、學程甄選辦法</a:t>
            </a:r>
            <a:r>
              <a:rPr lang="zh-TW" altLang="zh-TW" sz="2000" kern="1200" spc="-100" dirty="0" smtClean="0">
                <a:latin typeface="Book Antiqua" panose="02040602050305030304" pitchFamily="18" charset="0"/>
                <a:ea typeface="華康儷楷書" panose="03000509000000000000" pitchFamily="65" charset="-120"/>
              </a:rPr>
              <a:t>」</a:t>
            </a:r>
            <a:r>
              <a:rPr lang="zh-TW" altLang="en-US" sz="2000" kern="1200" spc="-100" dirty="0" smtClean="0">
                <a:latin typeface="Book Antiqua" panose="02040602050305030304" pitchFamily="18" charset="0"/>
                <a:ea typeface="華康儷楷書" panose="03000509000000000000" pitchFamily="65" charset="-120"/>
              </a:rPr>
              <a:t>。</a:t>
            </a:r>
            <a:endParaRPr lang="zh-TW" altLang="zh-TW" sz="2000" kern="1200" spc="-100" dirty="0">
              <a:latin typeface="Book Antiqua" panose="02040602050305030304" pitchFamily="18" charset="0"/>
              <a:ea typeface="華康儷楷書" panose="03000509000000000000" pitchFamily="65" charset="-120"/>
            </a:endParaRPr>
          </a:p>
        </p:txBody>
      </p:sp>
    </p:spTree>
    <p:extLst>
      <p:ext uri="{BB962C8B-B14F-4D97-AF65-F5344CB8AC3E}">
        <p14:creationId xmlns:p14="http://schemas.microsoft.com/office/powerpoint/2010/main" val="26198686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3200" y="6553150"/>
            <a:ext cx="2133600" cy="476250"/>
          </a:xfrm>
        </p:spPr>
        <p:txBody>
          <a:bodyPr/>
          <a:lstStyle/>
          <a:p>
            <a:pPr>
              <a:defRPr/>
            </a:pPr>
            <a:fld id="{AA1A49E5-3A20-407A-9D87-6D755D365273}" type="slidenum">
              <a:rPr lang="zh-TW" altLang="en-US" smtClean="0">
                <a:solidFill>
                  <a:prstClr val="black"/>
                </a:solidFill>
                <a:latin typeface="標楷體" panose="03000509000000000000" pitchFamily="65" charset="-120"/>
                <a:ea typeface="標楷體" panose="03000509000000000000" pitchFamily="65" charset="-120"/>
              </a:rPr>
              <a:pPr>
                <a:defRPr/>
              </a:pPr>
              <a:t>20</a:t>
            </a:fld>
            <a:endParaRPr lang="en-US" altLang="zh-TW" dirty="0">
              <a:solidFill>
                <a:prstClr val="black"/>
              </a:solidFill>
              <a:latin typeface="標楷體" panose="03000509000000000000" pitchFamily="65" charset="-120"/>
              <a:ea typeface="標楷體" panose="03000509000000000000" pitchFamily="65" charset="-12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619" y="1673272"/>
            <a:ext cx="4618781" cy="5076689"/>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4"/>
          <p:cNvSpPr>
            <a:spLocks noChangeArrowheads="1"/>
          </p:cNvSpPr>
          <p:nvPr/>
        </p:nvSpPr>
        <p:spPr bwMode="auto">
          <a:xfrm>
            <a:off x="211460" y="3898572"/>
            <a:ext cx="4634312" cy="2194690"/>
          </a:xfrm>
          <a:prstGeom prst="rect">
            <a:avLst/>
          </a:prstGeom>
          <a:noFill/>
          <a:ln w="38100" algn="ctr">
            <a:solidFill>
              <a:srgbClr val="FF000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7" name="Rectangle 4"/>
          <p:cNvSpPr>
            <a:spLocks noChangeArrowheads="1"/>
          </p:cNvSpPr>
          <p:nvPr/>
        </p:nvSpPr>
        <p:spPr bwMode="auto">
          <a:xfrm>
            <a:off x="211460" y="3604743"/>
            <a:ext cx="4634312" cy="288171"/>
          </a:xfrm>
          <a:prstGeom prst="rect">
            <a:avLst/>
          </a:prstGeom>
          <a:solidFill>
            <a:srgbClr val="FF5D0D">
              <a:alpha val="30196"/>
            </a:srgbClr>
          </a:solidFill>
          <a:ln w="28575" algn="ctr">
            <a:solidFill>
              <a:srgbClr val="FF000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8" name="Rectangle 4"/>
          <p:cNvSpPr>
            <a:spLocks noChangeArrowheads="1"/>
          </p:cNvSpPr>
          <p:nvPr/>
        </p:nvSpPr>
        <p:spPr bwMode="auto">
          <a:xfrm>
            <a:off x="211460" y="2993464"/>
            <a:ext cx="4636375" cy="582618"/>
          </a:xfrm>
          <a:prstGeom prst="rect">
            <a:avLst/>
          </a:prstGeom>
          <a:solidFill>
            <a:schemeClr val="accent5">
              <a:lumMod val="40000"/>
              <a:lumOff val="60000"/>
              <a:alpha val="30196"/>
            </a:schemeClr>
          </a:solidFill>
          <a:ln w="28575" algn="ctr">
            <a:solidFill>
              <a:schemeClr val="accent1"/>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9" name="Rectangle 4"/>
          <p:cNvSpPr>
            <a:spLocks noChangeArrowheads="1"/>
          </p:cNvSpPr>
          <p:nvPr/>
        </p:nvSpPr>
        <p:spPr bwMode="auto">
          <a:xfrm>
            <a:off x="179512" y="6128441"/>
            <a:ext cx="4695888" cy="621519"/>
          </a:xfrm>
          <a:prstGeom prst="rect">
            <a:avLst/>
          </a:prstGeom>
          <a:solidFill>
            <a:schemeClr val="accent5">
              <a:lumMod val="40000"/>
              <a:lumOff val="60000"/>
              <a:alpha val="30196"/>
            </a:schemeClr>
          </a:solidFill>
          <a:ln w="28575" algn="ctr">
            <a:solidFill>
              <a:schemeClr val="accent1"/>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3" name="矩形 2"/>
          <p:cNvSpPr/>
          <p:nvPr/>
        </p:nvSpPr>
        <p:spPr>
          <a:xfrm>
            <a:off x="211460" y="1268760"/>
            <a:ext cx="4707082" cy="369332"/>
          </a:xfrm>
          <a:prstGeom prst="rect">
            <a:avLst/>
          </a:prstGeom>
          <a:solidFill>
            <a:srgbClr val="FF0000"/>
          </a:solidFill>
        </p:spPr>
        <p:txBody>
          <a:bodyPr wrap="square">
            <a:spAutoFit/>
          </a:bodyPr>
          <a:lstStyle/>
          <a:p>
            <a:pPr algn="ctr" fontAlgn="auto">
              <a:spcBef>
                <a:spcPts val="0"/>
              </a:spcBef>
              <a:spcAft>
                <a:spcPts val="0"/>
              </a:spcAft>
            </a:pPr>
            <a:r>
              <a:rPr kumimoji="0" lang="zh-TW" altLang="en-US" dirty="0">
                <a:solidFill>
                  <a:prstClr val="white"/>
                </a:solidFill>
                <a:latin typeface="arial" panose="020B0604020202020204" pitchFamily="34" charset="0"/>
                <a:ea typeface="新細明體" panose="02020500000000000000" pitchFamily="18" charset="-120"/>
              </a:rPr>
              <a:t>學生身分及學業成績</a:t>
            </a:r>
            <a:r>
              <a:rPr kumimoji="0" lang="en-US" altLang="zh-TW" dirty="0">
                <a:solidFill>
                  <a:prstClr val="white"/>
                </a:solidFill>
                <a:latin typeface="arial" panose="020B0604020202020204" pitchFamily="34" charset="0"/>
                <a:ea typeface="新細明體" panose="02020500000000000000" pitchFamily="18" charset="-120"/>
              </a:rPr>
              <a:t>CSV</a:t>
            </a:r>
            <a:r>
              <a:rPr kumimoji="0" lang="zh-TW" altLang="en-US" dirty="0">
                <a:solidFill>
                  <a:prstClr val="white"/>
                </a:solidFill>
                <a:latin typeface="arial" panose="020B0604020202020204" pitchFamily="34" charset="0"/>
                <a:ea typeface="新細明體" panose="02020500000000000000" pitchFamily="18" charset="-120"/>
              </a:rPr>
              <a:t>檔案匯入</a:t>
            </a:r>
            <a:r>
              <a:rPr kumimoji="0" lang="zh-TW" altLang="en-US" b="1" dirty="0">
                <a:solidFill>
                  <a:prstClr val="white"/>
                </a:solidFill>
                <a:latin typeface="arial" panose="020B0604020202020204" pitchFamily="34" charset="0"/>
                <a:ea typeface="新細明體" panose="02020500000000000000" pitchFamily="18" charset="-120"/>
              </a:rPr>
              <a:t> </a:t>
            </a:r>
            <a:endParaRPr kumimoji="0" lang="zh-TW" altLang="en-US" dirty="0">
              <a:solidFill>
                <a:prstClr val="white"/>
              </a:solidFill>
              <a:latin typeface="Calibri" panose="020F0502020204030204"/>
              <a:ea typeface="新細明體" panose="02020500000000000000" pitchFamily="18" charset="-120"/>
            </a:endParaRPr>
          </a:p>
        </p:txBody>
      </p:sp>
      <p:sp>
        <p:nvSpPr>
          <p:cNvPr id="12" name="Rectangle 4"/>
          <p:cNvSpPr>
            <a:spLocks noChangeArrowheads="1"/>
          </p:cNvSpPr>
          <p:nvPr/>
        </p:nvSpPr>
        <p:spPr bwMode="auto">
          <a:xfrm>
            <a:off x="211460" y="2777767"/>
            <a:ext cx="4663940" cy="187035"/>
          </a:xfrm>
          <a:prstGeom prst="rect">
            <a:avLst/>
          </a:prstGeom>
          <a:solidFill>
            <a:srgbClr val="FF5D0D">
              <a:alpha val="30196"/>
            </a:srgbClr>
          </a:solidFill>
          <a:ln w="28575" algn="ctr">
            <a:solidFill>
              <a:srgbClr val="FF000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13" name="矩形 12"/>
          <p:cNvSpPr/>
          <p:nvPr/>
        </p:nvSpPr>
        <p:spPr>
          <a:xfrm>
            <a:off x="5253189" y="4602797"/>
            <a:ext cx="2430016" cy="923330"/>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此６列</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學制</a:t>
            </a:r>
            <a:r>
              <a:rPr lang="zh-TW" altLang="en-US" dirty="0">
                <a:latin typeface="標楷體" panose="03000509000000000000" pitchFamily="65" charset="-120"/>
                <a:ea typeface="標楷體" panose="03000509000000000000" pitchFamily="65" charset="-120"/>
              </a:rPr>
              <a:t>身分</a:t>
            </a:r>
            <a:r>
              <a:rPr lang="zh-TW" altLang="en-US" dirty="0" smtClean="0">
                <a:latin typeface="標楷體" panose="03000509000000000000" pitchFamily="65" charset="-120"/>
                <a:ea typeface="標楷體" panose="03000509000000000000" pitchFamily="65" charset="-120"/>
              </a:rPr>
              <a:t>為</a:t>
            </a:r>
            <a:r>
              <a:rPr lang="en-US" altLang="zh-TW" dirty="0" smtClean="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綜高生</a:t>
            </a:r>
          </a:p>
          <a:p>
            <a:r>
              <a:rPr lang="zh-TW" altLang="en-US" dirty="0" smtClean="0">
                <a:latin typeface="標楷體" panose="03000509000000000000" pitchFamily="65" charset="-120"/>
                <a:ea typeface="標楷體" panose="03000509000000000000" pitchFamily="65" charset="-120"/>
              </a:rPr>
              <a:t>才</a:t>
            </a:r>
            <a:r>
              <a:rPr lang="zh-TW" altLang="en-US" dirty="0">
                <a:latin typeface="標楷體" panose="03000509000000000000" pitchFamily="65" charset="-120"/>
                <a:ea typeface="標楷體" panose="03000509000000000000" pitchFamily="65" charset="-120"/>
              </a:rPr>
              <a:t>需輸入</a:t>
            </a:r>
          </a:p>
        </p:txBody>
      </p:sp>
      <p:sp>
        <p:nvSpPr>
          <p:cNvPr id="14" name="右大括弧 13"/>
          <p:cNvSpPr/>
          <p:nvPr/>
        </p:nvSpPr>
        <p:spPr>
          <a:xfrm>
            <a:off x="4932365" y="3968456"/>
            <a:ext cx="211672" cy="219201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5" name="矩形 14"/>
          <p:cNvSpPr/>
          <p:nvPr/>
        </p:nvSpPr>
        <p:spPr>
          <a:xfrm>
            <a:off x="5253189" y="2985519"/>
            <a:ext cx="2430016" cy="646331"/>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預設</a:t>
            </a:r>
            <a:r>
              <a:rPr lang="en-US" altLang="zh-TW" dirty="0" smtClean="0">
                <a:latin typeface="標楷體" panose="03000509000000000000" pitchFamily="65" charset="-120"/>
                <a:ea typeface="標楷體" panose="03000509000000000000" pitchFamily="65" charset="-120"/>
              </a:rPr>
              <a:t>A</a:t>
            </a:r>
            <a:r>
              <a:rPr lang="zh-TW" altLang="en-US" dirty="0" smtClean="0">
                <a:latin typeface="標楷體" panose="03000509000000000000" pitchFamily="65" charset="-120"/>
                <a:ea typeface="標楷體" panose="03000509000000000000" pitchFamily="65" charset="-120"/>
              </a:rPr>
              <a:t>（一般生）</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或</a:t>
            </a:r>
            <a:r>
              <a:rPr lang="en-US" altLang="zh-TW" dirty="0" smtClean="0">
                <a:latin typeface="標楷體" panose="03000509000000000000" pitchFamily="65" charset="-120"/>
                <a:ea typeface="標楷體" panose="03000509000000000000" pitchFamily="65" charset="-120"/>
              </a:rPr>
              <a:t>C~G</a:t>
            </a:r>
            <a:r>
              <a:rPr lang="zh-TW" altLang="en-US" dirty="0" smtClean="0">
                <a:latin typeface="標楷體" panose="03000509000000000000" pitchFamily="65" charset="-120"/>
                <a:ea typeface="標楷體" panose="03000509000000000000" pitchFamily="65" charset="-120"/>
              </a:rPr>
              <a:t>（離島生）</a:t>
            </a:r>
            <a:endParaRPr lang="zh-TW" altLang="en-US" dirty="0">
              <a:latin typeface="標楷體" panose="03000509000000000000" pitchFamily="65" charset="-120"/>
              <a:ea typeface="標楷體" panose="03000509000000000000" pitchFamily="65" charset="-120"/>
            </a:endParaRPr>
          </a:p>
        </p:txBody>
      </p:sp>
      <p:sp>
        <p:nvSpPr>
          <p:cNvPr id="16" name="右大括弧 15"/>
          <p:cNvSpPr/>
          <p:nvPr/>
        </p:nvSpPr>
        <p:spPr>
          <a:xfrm>
            <a:off x="4934070" y="3074736"/>
            <a:ext cx="211672" cy="416358"/>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8" name="右大括弧 17"/>
          <p:cNvSpPr/>
          <p:nvPr/>
        </p:nvSpPr>
        <p:spPr>
          <a:xfrm>
            <a:off x="4932365" y="3637650"/>
            <a:ext cx="211672" cy="21406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9" name="矩形 18"/>
          <p:cNvSpPr/>
          <p:nvPr/>
        </p:nvSpPr>
        <p:spPr>
          <a:xfrm>
            <a:off x="5253189" y="3561694"/>
            <a:ext cx="2430016" cy="369332"/>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預設空值</a:t>
            </a:r>
            <a:endParaRPr lang="zh-TW" altLang="en-US" dirty="0">
              <a:latin typeface="標楷體" panose="03000509000000000000" pitchFamily="65" charset="-120"/>
              <a:ea typeface="標楷體" panose="03000509000000000000" pitchFamily="65" charset="-120"/>
            </a:endParaRPr>
          </a:p>
        </p:txBody>
      </p:sp>
      <p:sp>
        <p:nvSpPr>
          <p:cNvPr id="20" name="右大括弧 19"/>
          <p:cNvSpPr/>
          <p:nvPr/>
        </p:nvSpPr>
        <p:spPr>
          <a:xfrm>
            <a:off x="4932365" y="2764251"/>
            <a:ext cx="211672" cy="21406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1" name="矩形 20"/>
          <p:cNvSpPr/>
          <p:nvPr/>
        </p:nvSpPr>
        <p:spPr>
          <a:xfrm>
            <a:off x="5279104" y="2070977"/>
            <a:ext cx="3232907" cy="923330"/>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輸入</a:t>
            </a:r>
            <a:r>
              <a:rPr lang="en-US" altLang="zh-TW" dirty="0" smtClean="0">
                <a:latin typeface="標楷體" panose="03000509000000000000" pitchFamily="65" charset="-120"/>
                <a:ea typeface="標楷體" panose="03000509000000000000" pitchFamily="65" charset="-120"/>
              </a:rPr>
              <a:t>5</a:t>
            </a:r>
            <a:r>
              <a:rPr lang="zh-TW" altLang="en-US" dirty="0" smtClean="0">
                <a:latin typeface="標楷體" panose="03000509000000000000" pitchFamily="65" charset="-120"/>
                <a:ea typeface="標楷體" panose="03000509000000000000" pitchFamily="65" charset="-120"/>
              </a:rPr>
              <a:t>學期學業平均成績，</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取小數第</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位</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第</a:t>
            </a:r>
            <a:r>
              <a:rPr lang="en-US" altLang="zh-TW" dirty="0">
                <a:latin typeface="標楷體" panose="03000509000000000000" pitchFamily="65" charset="-120"/>
                <a:ea typeface="標楷體" panose="03000509000000000000" pitchFamily="65" charset="-120"/>
              </a:rPr>
              <a:t>3</a:t>
            </a:r>
            <a:r>
              <a:rPr lang="zh-TW" altLang="en-US" dirty="0">
                <a:latin typeface="標楷體" panose="03000509000000000000" pitchFamily="65" charset="-120"/>
                <a:ea typeface="標楷體" panose="03000509000000000000" pitchFamily="65" charset="-120"/>
              </a:rPr>
              <a:t>位以下四捨五入</a:t>
            </a:r>
          </a:p>
        </p:txBody>
      </p:sp>
      <p:sp>
        <p:nvSpPr>
          <p:cNvPr id="22" name="右大括弧 21"/>
          <p:cNvSpPr/>
          <p:nvPr/>
        </p:nvSpPr>
        <p:spPr>
          <a:xfrm>
            <a:off x="4934070" y="6277209"/>
            <a:ext cx="211672" cy="416358"/>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3" name="矩形 22"/>
          <p:cNvSpPr/>
          <p:nvPr/>
        </p:nvSpPr>
        <p:spPr>
          <a:xfrm>
            <a:off x="5279104" y="6254534"/>
            <a:ext cx="3639291" cy="369332"/>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系統帶出統測繳費註記審查情形</a:t>
            </a:r>
            <a:endParaRPr lang="zh-TW" altLang="en-US" dirty="0">
              <a:latin typeface="標楷體" panose="03000509000000000000" pitchFamily="65" charset="-120"/>
              <a:ea typeface="標楷體" panose="03000509000000000000" pitchFamily="65" charset="-120"/>
            </a:endParaRPr>
          </a:p>
        </p:txBody>
      </p:sp>
      <p:sp>
        <p:nvSpPr>
          <p:cNvPr id="25" name="Rectangle 2"/>
          <p:cNvSpPr txBox="1">
            <a:spLocks noChangeArrowheads="1"/>
          </p:cNvSpPr>
          <p:nvPr/>
        </p:nvSpPr>
        <p:spPr bwMode="auto">
          <a:xfrm>
            <a:off x="43307" y="162652"/>
            <a:ext cx="8940800" cy="94825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p>
          <a:p>
            <a:pPr eaLnBrk="1" hangingPunct="1"/>
            <a:r>
              <a:rPr kumimoji="0" lang="en-US" altLang="zh-TW" kern="1200" dirty="0" smtClean="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整批作業</a:t>
            </a:r>
            <a:endParaRPr kumimoji="0" lang="en-US" altLang="zh-TW" kern="1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653194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stretch>
            <a:fillRect/>
          </a:stretch>
        </p:blipFill>
        <p:spPr>
          <a:xfrm>
            <a:off x="0" y="908050"/>
            <a:ext cx="8964488" cy="3717228"/>
          </a:xfrm>
          <a:prstGeom prst="rect">
            <a:avLst/>
          </a:prstGeom>
        </p:spPr>
      </p:pic>
      <p:sp>
        <p:nvSpPr>
          <p:cNvPr id="320517" name="Rectangle 4"/>
          <p:cNvSpPr>
            <a:spLocks noChangeArrowheads="1"/>
          </p:cNvSpPr>
          <p:nvPr/>
        </p:nvSpPr>
        <p:spPr bwMode="auto">
          <a:xfrm>
            <a:off x="3660231" y="3068960"/>
            <a:ext cx="1823537" cy="503272"/>
          </a:xfrm>
          <a:prstGeom prst="rect">
            <a:avLst/>
          </a:prstGeom>
          <a:noFill/>
          <a:ln w="38100" algn="ctr">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a:xfrm>
            <a:off x="6543290" y="6381750"/>
            <a:ext cx="2133600" cy="476250"/>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21</a:t>
            </a:fld>
            <a:endParaRPr lang="en-US" altLang="zh-TW" dirty="0">
              <a:latin typeface="標楷體" panose="03000509000000000000" pitchFamily="65" charset="-120"/>
              <a:ea typeface="標楷體" panose="03000509000000000000" pitchFamily="65" charset="-120"/>
            </a:endParaRPr>
          </a:p>
        </p:txBody>
      </p:sp>
      <p:pic>
        <p:nvPicPr>
          <p:cNvPr id="12" name="圖片 11"/>
          <p:cNvPicPr>
            <a:picLocks noChangeAspect="1"/>
          </p:cNvPicPr>
          <p:nvPr/>
        </p:nvPicPr>
        <p:blipFill rotWithShape="1">
          <a:blip r:embed="rId4"/>
          <a:srcRect l="25597" t="11448" r="24833" b="65060"/>
          <a:stretch/>
        </p:blipFill>
        <p:spPr>
          <a:xfrm>
            <a:off x="126816" y="5428551"/>
            <a:ext cx="4013136" cy="1357637"/>
          </a:xfrm>
          <a:prstGeom prst="rect">
            <a:avLst/>
          </a:prstGeom>
        </p:spPr>
      </p:pic>
      <p:pic>
        <p:nvPicPr>
          <p:cNvPr id="14" name="圖片 13"/>
          <p:cNvPicPr>
            <a:picLocks noChangeAspect="1"/>
          </p:cNvPicPr>
          <p:nvPr/>
        </p:nvPicPr>
        <p:blipFill rotWithShape="1">
          <a:blip r:embed="rId5"/>
          <a:srcRect l="1468" t="4711" r="1232" b="7122"/>
          <a:stretch/>
        </p:blipFill>
        <p:spPr>
          <a:xfrm>
            <a:off x="4211960" y="5471850"/>
            <a:ext cx="3888432" cy="1271511"/>
          </a:xfrm>
          <a:prstGeom prst="rect">
            <a:avLst/>
          </a:prstGeom>
        </p:spPr>
      </p:pic>
      <p:sp>
        <p:nvSpPr>
          <p:cNvPr id="16" name="矩形 15"/>
          <p:cNvSpPr/>
          <p:nvPr/>
        </p:nvSpPr>
        <p:spPr>
          <a:xfrm>
            <a:off x="1043608" y="5010186"/>
            <a:ext cx="2031325" cy="461665"/>
          </a:xfrm>
          <a:prstGeom prst="rect">
            <a:avLst/>
          </a:prstGeom>
        </p:spPr>
        <p:txBody>
          <a:bodyPr wrap="none">
            <a:spAutoFit/>
          </a:bodyPr>
          <a:lstStyle/>
          <a:p>
            <a:r>
              <a:rPr kumimoji="0" lang="zh-TW" altLang="en-US" sz="2400" dirty="0" smtClean="0">
                <a:solidFill>
                  <a:srgbClr val="000000"/>
                </a:solidFill>
                <a:latin typeface="標楷體" panose="03000509000000000000" pitchFamily="65" charset="-120"/>
                <a:ea typeface="標楷體" panose="03000509000000000000" pitchFamily="65" charset="-120"/>
              </a:rPr>
              <a:t>匯入錯誤</a:t>
            </a:r>
            <a:r>
              <a:rPr kumimoji="0" lang="zh-TW" altLang="en-US" sz="2400" dirty="0">
                <a:solidFill>
                  <a:srgbClr val="000000"/>
                </a:solidFill>
                <a:latin typeface="標楷體" panose="03000509000000000000" pitchFamily="65" charset="-120"/>
                <a:ea typeface="標楷體" panose="03000509000000000000" pitchFamily="65" charset="-120"/>
              </a:rPr>
              <a:t>訊息</a:t>
            </a:r>
          </a:p>
        </p:txBody>
      </p:sp>
      <p:sp>
        <p:nvSpPr>
          <p:cNvPr id="18" name="矩形 17"/>
          <p:cNvSpPr/>
          <p:nvPr/>
        </p:nvSpPr>
        <p:spPr>
          <a:xfrm>
            <a:off x="5140513" y="5000696"/>
            <a:ext cx="2031325" cy="461665"/>
          </a:xfrm>
          <a:prstGeom prst="rect">
            <a:avLst/>
          </a:prstGeom>
        </p:spPr>
        <p:txBody>
          <a:bodyPr wrap="none">
            <a:spAutoFit/>
          </a:bodyPr>
          <a:lstStyle/>
          <a:p>
            <a:r>
              <a:rPr kumimoji="0" lang="zh-TW" altLang="en-US" sz="2400" dirty="0" smtClean="0">
                <a:solidFill>
                  <a:srgbClr val="000000"/>
                </a:solidFill>
                <a:latin typeface="標楷體" panose="03000509000000000000" pitchFamily="65" charset="-120"/>
                <a:ea typeface="標楷體" panose="03000509000000000000" pitchFamily="65" charset="-120"/>
              </a:rPr>
              <a:t>匯入正確訊息</a:t>
            </a:r>
            <a:endParaRPr kumimoji="0" lang="zh-TW" altLang="en-US" sz="2400" dirty="0">
              <a:solidFill>
                <a:srgbClr val="000000"/>
              </a:solidFill>
              <a:latin typeface="標楷體" panose="03000509000000000000" pitchFamily="65" charset="-120"/>
              <a:ea typeface="標楷體" panose="03000509000000000000" pitchFamily="65" charset="-120"/>
            </a:endParaRPr>
          </a:p>
        </p:txBody>
      </p:sp>
      <p:sp>
        <p:nvSpPr>
          <p:cNvPr id="19" name="Rectangle 5"/>
          <p:cNvSpPr>
            <a:spLocks noChangeArrowheads="1"/>
          </p:cNvSpPr>
          <p:nvPr/>
        </p:nvSpPr>
        <p:spPr bwMode="auto">
          <a:xfrm>
            <a:off x="5975539" y="1763495"/>
            <a:ext cx="2843508" cy="2736304"/>
          </a:xfrm>
          <a:prstGeom prst="rect">
            <a:avLst/>
          </a:prstGeom>
          <a:solidFill>
            <a:srgbClr val="CCFFCC">
              <a:alpha val="80000"/>
            </a:srgbClr>
          </a:solidFill>
          <a:ln w="38100">
            <a:solidFill>
              <a:srgbClr val="00B05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324615" name="AutoShape 7"/>
          <p:cNvSpPr>
            <a:spLocks noChangeArrowheads="1"/>
          </p:cNvSpPr>
          <p:nvPr/>
        </p:nvSpPr>
        <p:spPr bwMode="auto">
          <a:xfrm rot="10800000">
            <a:off x="6200565" y="2155336"/>
            <a:ext cx="2386649" cy="1827247"/>
          </a:xfrm>
          <a:prstGeom prst="wedgeRectCallout">
            <a:avLst>
              <a:gd name="adj1" fmla="val 77973"/>
              <a:gd name="adj2" fmla="val -1250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dirty="0" smtClean="0">
                <a:solidFill>
                  <a:srgbClr val="000000"/>
                </a:solidFill>
                <a:latin typeface="標楷體" panose="03000509000000000000" pitchFamily="65" charset="-120"/>
                <a:ea typeface="標楷體" panose="03000509000000000000" pitchFamily="65" charset="-120"/>
              </a:rPr>
              <a:t>將</a:t>
            </a:r>
            <a:r>
              <a:rPr kumimoji="0" lang="zh-TW" altLang="en-US" dirty="0">
                <a:solidFill>
                  <a:srgbClr val="000000"/>
                </a:solidFill>
                <a:latin typeface="標楷體" panose="03000509000000000000" pitchFamily="65" charset="-120"/>
                <a:ea typeface="標楷體" panose="03000509000000000000" pitchFamily="65" charset="-120"/>
              </a:rPr>
              <a:t>編輯完之考生資料匯入</a:t>
            </a:r>
            <a:r>
              <a:rPr kumimoji="0" lang="en-US" altLang="zh-TW" dirty="0">
                <a:solidFill>
                  <a:srgbClr val="000000"/>
                </a:solidFill>
                <a:latin typeface="標楷體" panose="03000509000000000000" pitchFamily="65" charset="-120"/>
                <a:ea typeface="標楷體" panose="03000509000000000000" pitchFamily="65" charset="-120"/>
              </a:rPr>
              <a:t>(CSV</a:t>
            </a:r>
            <a:r>
              <a:rPr kumimoji="0" lang="zh-TW" altLang="en-US" dirty="0">
                <a:solidFill>
                  <a:srgbClr val="000000"/>
                </a:solidFill>
                <a:latin typeface="標楷體" panose="03000509000000000000" pitchFamily="65" charset="-120"/>
                <a:ea typeface="標楷體" panose="03000509000000000000" pitchFamily="65" charset="-120"/>
              </a:rPr>
              <a:t>格式</a:t>
            </a:r>
            <a:r>
              <a:rPr kumimoji="0" lang="en-US" altLang="zh-TW" dirty="0">
                <a:solidFill>
                  <a:srgbClr val="000000"/>
                </a:solidFill>
                <a:latin typeface="標楷體" panose="03000509000000000000" pitchFamily="65" charset="-120"/>
                <a:ea typeface="標楷體" panose="03000509000000000000" pitchFamily="65" charset="-120"/>
              </a:rPr>
              <a:t>)</a:t>
            </a:r>
          </a:p>
          <a:p>
            <a:r>
              <a:rPr kumimoji="0" lang="zh-TW" altLang="en-US" dirty="0">
                <a:solidFill>
                  <a:srgbClr val="000000"/>
                </a:solidFill>
                <a:latin typeface="標楷體" panose="03000509000000000000" pitchFamily="65" charset="-120"/>
                <a:ea typeface="標楷體" panose="03000509000000000000" pitchFamily="65" charset="-120"/>
              </a:rPr>
              <a:t>檔案名稱格式</a:t>
            </a:r>
            <a:r>
              <a:rPr kumimoji="0" lang="zh-TW" altLang="en-US" dirty="0" smtClean="0">
                <a:solidFill>
                  <a:srgbClr val="000000"/>
                </a:solidFill>
                <a:latin typeface="標楷體" panose="03000509000000000000" pitchFamily="65" charset="-120"/>
                <a:ea typeface="標楷體" panose="03000509000000000000" pitchFamily="65" charset="-120"/>
              </a:rPr>
              <a:t>：</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學校</a:t>
            </a:r>
            <a:r>
              <a:rPr kumimoji="0" lang="zh-TW" altLang="en-US" dirty="0">
                <a:solidFill>
                  <a:srgbClr val="000000"/>
                </a:solidFill>
                <a:latin typeface="標楷體" panose="03000509000000000000" pitchFamily="65" charset="-120"/>
                <a:ea typeface="標楷體" panose="03000509000000000000" pitchFamily="65" charset="-120"/>
              </a:rPr>
              <a:t>代碼</a:t>
            </a:r>
            <a:r>
              <a:rPr kumimoji="0" lang="en-US" altLang="zh-TW" dirty="0">
                <a:solidFill>
                  <a:srgbClr val="000000"/>
                </a:solidFill>
                <a:latin typeface="標楷體" panose="03000509000000000000" pitchFamily="65" charset="-120"/>
                <a:ea typeface="標楷體" panose="03000509000000000000" pitchFamily="65" charset="-120"/>
              </a:rPr>
              <a:t>+</a:t>
            </a:r>
            <a:r>
              <a:rPr kumimoji="0" lang="en-US" altLang="zh-TW" dirty="0" smtClean="0">
                <a:solidFill>
                  <a:srgbClr val="000000"/>
                </a:solidFill>
                <a:latin typeface="標楷體" panose="03000509000000000000" pitchFamily="65" charset="-120"/>
                <a:ea typeface="標楷體" panose="03000509000000000000" pitchFamily="65" charset="-120"/>
              </a:rPr>
              <a:t>Stud.csv</a:t>
            </a:r>
          </a:p>
          <a:p>
            <a:r>
              <a:rPr kumimoji="0" lang="zh-TW" altLang="en-US" dirty="0" smtClean="0">
                <a:solidFill>
                  <a:srgbClr val="000000"/>
                </a:solidFill>
                <a:latin typeface="標楷體" panose="03000509000000000000" pitchFamily="65" charset="-120"/>
                <a:ea typeface="標楷體" panose="03000509000000000000" pitchFamily="65" charset="-120"/>
              </a:rPr>
              <a:t>班級</a:t>
            </a:r>
            <a:r>
              <a:rPr kumimoji="0" lang="zh-TW" altLang="en-US" dirty="0">
                <a:solidFill>
                  <a:srgbClr val="000000"/>
                </a:solidFill>
                <a:latin typeface="標楷體" panose="03000509000000000000" pitchFamily="65" charset="-120"/>
                <a:ea typeface="標楷體" panose="03000509000000000000" pitchFamily="65" charset="-120"/>
              </a:rPr>
              <a:t>代碼</a:t>
            </a:r>
            <a:r>
              <a:rPr kumimoji="0" lang="en-US" altLang="zh-TW" dirty="0">
                <a:solidFill>
                  <a:srgbClr val="000000"/>
                </a:solidFill>
                <a:latin typeface="標楷體" panose="03000509000000000000" pitchFamily="65" charset="-120"/>
                <a:ea typeface="標楷體" panose="03000509000000000000" pitchFamily="65" charset="-120"/>
              </a:rPr>
              <a:t>+Class.csv</a:t>
            </a:r>
          </a:p>
        </p:txBody>
      </p:sp>
      <p:sp>
        <p:nvSpPr>
          <p:cNvPr id="21" name="矩形 20"/>
          <p:cNvSpPr/>
          <p:nvPr/>
        </p:nvSpPr>
        <p:spPr>
          <a:xfrm>
            <a:off x="246321" y="1445543"/>
            <a:ext cx="5722406" cy="369332"/>
          </a:xfrm>
          <a:prstGeom prst="rect">
            <a:avLst/>
          </a:prstGeom>
          <a:solidFill>
            <a:srgbClr val="FF0000"/>
          </a:solidFill>
        </p:spPr>
        <p:txBody>
          <a:bodyPr wrap="square">
            <a:spAutoFit/>
          </a:bodyPr>
          <a:lstStyle/>
          <a:p>
            <a:pPr algn="ctr" fontAlgn="auto">
              <a:spcBef>
                <a:spcPts val="0"/>
              </a:spcBef>
              <a:spcAft>
                <a:spcPts val="0"/>
              </a:spcAft>
            </a:pPr>
            <a:r>
              <a:rPr kumimoji="0" lang="zh-TW" altLang="en-US" dirty="0">
                <a:solidFill>
                  <a:prstClr val="white"/>
                </a:solidFill>
                <a:latin typeface="arial" panose="020B0604020202020204" pitchFamily="34" charset="0"/>
                <a:ea typeface="新細明體" panose="02020500000000000000" pitchFamily="18" charset="-120"/>
              </a:rPr>
              <a:t>學生身分及學業成績</a:t>
            </a:r>
            <a:r>
              <a:rPr kumimoji="0" lang="en-US" altLang="zh-TW" dirty="0">
                <a:solidFill>
                  <a:prstClr val="white"/>
                </a:solidFill>
                <a:latin typeface="arial" panose="020B0604020202020204" pitchFamily="34" charset="0"/>
                <a:ea typeface="新細明體" panose="02020500000000000000" pitchFamily="18" charset="-120"/>
              </a:rPr>
              <a:t>CSV</a:t>
            </a:r>
            <a:r>
              <a:rPr kumimoji="0" lang="zh-TW" altLang="en-US" dirty="0">
                <a:solidFill>
                  <a:prstClr val="white"/>
                </a:solidFill>
                <a:latin typeface="arial" panose="020B0604020202020204" pitchFamily="34" charset="0"/>
                <a:ea typeface="新細明體" panose="02020500000000000000" pitchFamily="18" charset="-120"/>
              </a:rPr>
              <a:t>檔案匯入</a:t>
            </a:r>
            <a:r>
              <a:rPr kumimoji="0" lang="zh-TW" altLang="en-US" b="1" dirty="0">
                <a:solidFill>
                  <a:prstClr val="white"/>
                </a:solidFill>
                <a:latin typeface="arial" panose="020B0604020202020204" pitchFamily="34" charset="0"/>
                <a:ea typeface="新細明體" panose="02020500000000000000" pitchFamily="18" charset="-120"/>
              </a:rPr>
              <a:t> </a:t>
            </a:r>
            <a:endParaRPr kumimoji="0" lang="zh-TW" altLang="en-US" dirty="0">
              <a:solidFill>
                <a:prstClr val="white"/>
              </a:solidFill>
              <a:latin typeface="Calibri" panose="020F0502020204030204"/>
              <a:ea typeface="新細明體" panose="02020500000000000000" pitchFamily="18" charset="-120"/>
            </a:endParaRPr>
          </a:p>
        </p:txBody>
      </p:sp>
      <p:sp>
        <p:nvSpPr>
          <p:cNvPr id="22" name="Rectangle 5"/>
          <p:cNvSpPr>
            <a:spLocks noChangeArrowheads="1"/>
          </p:cNvSpPr>
          <p:nvPr/>
        </p:nvSpPr>
        <p:spPr bwMode="auto">
          <a:xfrm>
            <a:off x="280231" y="1742319"/>
            <a:ext cx="5687017" cy="2736304"/>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6"/>
          <a:stretch>
            <a:fillRect/>
          </a:stretch>
        </p:blipFill>
        <p:spPr>
          <a:xfrm>
            <a:off x="3318529" y="3717032"/>
            <a:ext cx="2504762" cy="1466667"/>
          </a:xfrm>
          <a:prstGeom prst="rect">
            <a:avLst/>
          </a:prstGeom>
        </p:spPr>
      </p:pic>
      <p:sp>
        <p:nvSpPr>
          <p:cNvPr id="5" name="矩形 4"/>
          <p:cNvSpPr/>
          <p:nvPr/>
        </p:nvSpPr>
        <p:spPr>
          <a:xfrm>
            <a:off x="3483470" y="4764288"/>
            <a:ext cx="407713"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4871675" y="4764288"/>
            <a:ext cx="288032"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AutoShape 6"/>
          <p:cNvSpPr>
            <a:spLocks noChangeArrowheads="1"/>
          </p:cNvSpPr>
          <p:nvPr/>
        </p:nvSpPr>
        <p:spPr bwMode="auto">
          <a:xfrm rot="10800000">
            <a:off x="1307565" y="4500089"/>
            <a:ext cx="1520718" cy="433387"/>
          </a:xfrm>
          <a:prstGeom prst="wedgeRectCallout">
            <a:avLst>
              <a:gd name="adj1" fmla="val -91646"/>
              <a:gd name="adj2" fmla="val -2770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en-US" altLang="zh-TW" sz="1600" dirty="0">
                <a:latin typeface="標楷體" panose="03000509000000000000" pitchFamily="65" charset="-120"/>
                <a:ea typeface="標楷體" panose="03000509000000000000" pitchFamily="65" charset="-120"/>
              </a:rPr>
              <a:t>CSV</a:t>
            </a:r>
            <a:r>
              <a:rPr kumimoji="0" lang="zh-TW" altLang="en-US" sz="1600" dirty="0">
                <a:latin typeface="標楷體" panose="03000509000000000000" pitchFamily="65" charset="-120"/>
                <a:ea typeface="標楷體" panose="03000509000000000000" pitchFamily="65" charset="-120"/>
              </a:rPr>
              <a:t>檔案圖示</a:t>
            </a:r>
            <a:endParaRPr kumimoji="0" lang="en-US" altLang="zh-TW" sz="1600" dirty="0">
              <a:latin typeface="標楷體" panose="03000509000000000000" pitchFamily="65" charset="-120"/>
              <a:ea typeface="標楷體" panose="03000509000000000000" pitchFamily="65" charset="-120"/>
            </a:endParaRPr>
          </a:p>
        </p:txBody>
      </p:sp>
      <p:sp>
        <p:nvSpPr>
          <p:cNvPr id="23" name="AutoShape 6"/>
          <p:cNvSpPr>
            <a:spLocks noChangeArrowheads="1"/>
          </p:cNvSpPr>
          <p:nvPr/>
        </p:nvSpPr>
        <p:spPr bwMode="auto">
          <a:xfrm rot="10800000">
            <a:off x="331902" y="3800474"/>
            <a:ext cx="2741503" cy="594107"/>
          </a:xfrm>
          <a:prstGeom prst="wedgeRectCallout">
            <a:avLst>
              <a:gd name="adj1" fmla="val 4477"/>
              <a:gd name="adj2" fmla="val 12118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sz="1200" dirty="0" smtClean="0">
                <a:solidFill>
                  <a:srgbClr val="000000"/>
                </a:solidFill>
                <a:latin typeface="標楷體" panose="03000509000000000000" pitchFamily="65" charset="-120"/>
                <a:ea typeface="標楷體" panose="03000509000000000000" pitchFamily="65" charset="-120"/>
              </a:rPr>
              <a:t>檔案名稱</a:t>
            </a:r>
            <a:r>
              <a:rPr kumimoji="0" lang="zh-TW" altLang="en-US" sz="1200" dirty="0">
                <a:solidFill>
                  <a:srgbClr val="000000"/>
                </a:solidFill>
                <a:latin typeface="標楷體" panose="03000509000000000000" pitchFamily="65" charset="-120"/>
                <a:ea typeface="標楷體" panose="03000509000000000000" pitchFamily="65" charset="-120"/>
              </a:rPr>
              <a:t>格式： 　　</a:t>
            </a:r>
          </a:p>
          <a:p>
            <a:r>
              <a:rPr kumimoji="0" lang="zh-TW" altLang="en-US" sz="1200" dirty="0">
                <a:solidFill>
                  <a:srgbClr val="000000"/>
                </a:solidFill>
                <a:latin typeface="標楷體" panose="03000509000000000000" pitchFamily="65" charset="-120"/>
                <a:ea typeface="標楷體" panose="03000509000000000000" pitchFamily="65" charset="-120"/>
              </a:rPr>
              <a:t>匯出全部為學校代碼</a:t>
            </a:r>
            <a:r>
              <a:rPr kumimoji="0" lang="en-US" altLang="zh-TW" sz="1200" dirty="0">
                <a:solidFill>
                  <a:srgbClr val="000000"/>
                </a:solidFill>
                <a:latin typeface="標楷體" panose="03000509000000000000" pitchFamily="65" charset="-120"/>
                <a:ea typeface="標楷體" panose="03000509000000000000" pitchFamily="65" charset="-120"/>
              </a:rPr>
              <a:t>+</a:t>
            </a:r>
            <a:r>
              <a:rPr kumimoji="0" lang="en-US" altLang="zh-TW" sz="1200" dirty="0" smtClean="0">
                <a:solidFill>
                  <a:srgbClr val="000000"/>
                </a:solidFill>
                <a:latin typeface="標楷體" panose="03000509000000000000" pitchFamily="65" charset="-120"/>
                <a:ea typeface="標楷體" panose="03000509000000000000" pitchFamily="65" charset="-120"/>
              </a:rPr>
              <a:t>Stud.XLS</a:t>
            </a:r>
            <a:r>
              <a:rPr kumimoji="0" lang="zh-TW" altLang="en-US" sz="1200" dirty="0">
                <a:solidFill>
                  <a:srgbClr val="000000"/>
                </a:solidFill>
                <a:latin typeface="標楷體" panose="03000509000000000000" pitchFamily="65" charset="-120"/>
                <a:ea typeface="標楷體" panose="03000509000000000000" pitchFamily="65" charset="-120"/>
              </a:rPr>
              <a:t>　　</a:t>
            </a:r>
          </a:p>
          <a:p>
            <a:r>
              <a:rPr kumimoji="0" lang="zh-TW" altLang="en-US" sz="1200" dirty="0">
                <a:solidFill>
                  <a:srgbClr val="000000"/>
                </a:solidFill>
                <a:latin typeface="標楷體" panose="03000509000000000000" pitchFamily="65" charset="-120"/>
                <a:ea typeface="標楷體" panose="03000509000000000000" pitchFamily="65" charset="-120"/>
              </a:rPr>
              <a:t>匯出單一班級為班級代碼</a:t>
            </a:r>
            <a:r>
              <a:rPr kumimoji="0" lang="en-US" altLang="zh-TW" sz="1200" dirty="0">
                <a:solidFill>
                  <a:srgbClr val="000000"/>
                </a:solidFill>
                <a:latin typeface="標楷體" panose="03000509000000000000" pitchFamily="65" charset="-120"/>
                <a:ea typeface="標楷體" panose="03000509000000000000" pitchFamily="65" charset="-120"/>
              </a:rPr>
              <a:t>+</a:t>
            </a:r>
            <a:r>
              <a:rPr kumimoji="0" lang="en-US" altLang="zh-TW" sz="1200" dirty="0" smtClean="0">
                <a:solidFill>
                  <a:srgbClr val="000000"/>
                </a:solidFill>
                <a:latin typeface="標楷體" panose="03000509000000000000" pitchFamily="65" charset="-120"/>
                <a:ea typeface="標楷體" panose="03000509000000000000" pitchFamily="65" charset="-120"/>
              </a:rPr>
              <a:t>Class.XLS</a:t>
            </a:r>
            <a:endParaRPr kumimoji="0" lang="zh-TW" altLang="en-US" sz="1200" dirty="0">
              <a:solidFill>
                <a:srgbClr val="000000"/>
              </a:solidFill>
              <a:latin typeface="標楷體" panose="03000509000000000000" pitchFamily="65" charset="-120"/>
              <a:ea typeface="標楷體" panose="03000509000000000000" pitchFamily="65" charset="-120"/>
            </a:endParaRPr>
          </a:p>
        </p:txBody>
      </p:sp>
      <p:sp>
        <p:nvSpPr>
          <p:cNvPr id="20" name="Rectangle 2"/>
          <p:cNvSpPr txBox="1">
            <a:spLocks noChangeArrowheads="1"/>
          </p:cNvSpPr>
          <p:nvPr/>
        </p:nvSpPr>
        <p:spPr bwMode="auto">
          <a:xfrm>
            <a:off x="43307" y="44624"/>
            <a:ext cx="8940800" cy="94825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p>
          <a:p>
            <a:pPr eaLnBrk="1" hangingPunct="1"/>
            <a:r>
              <a:rPr kumimoji="0" lang="en-US" altLang="zh-TW" kern="1200" dirty="0" smtClean="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整批作業</a:t>
            </a:r>
            <a:endParaRPr kumimoji="0" lang="en-US" altLang="zh-TW" kern="12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72008" y="1511972"/>
            <a:ext cx="8964488" cy="3717228"/>
          </a:xfrm>
          <a:prstGeom prst="rect">
            <a:avLst/>
          </a:prstGeom>
        </p:spPr>
      </p:pic>
      <p:sp>
        <p:nvSpPr>
          <p:cNvPr id="270342" name="Rectangle 5"/>
          <p:cNvSpPr>
            <a:spLocks noChangeArrowheads="1"/>
          </p:cNvSpPr>
          <p:nvPr/>
        </p:nvSpPr>
        <p:spPr bwMode="auto">
          <a:xfrm>
            <a:off x="325143" y="2376739"/>
            <a:ext cx="5687017" cy="2736304"/>
          </a:xfrm>
          <a:prstGeom prst="rect">
            <a:avLst/>
          </a:prstGeom>
          <a:solidFill>
            <a:srgbClr val="CCFFCC"/>
          </a:solidFill>
          <a:ln w="38100">
            <a:solidFill>
              <a:srgbClr val="00B05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22</a:t>
            </a:fld>
            <a:endParaRPr lang="en-US" altLang="zh-TW" dirty="0">
              <a:latin typeface="標楷體" panose="03000509000000000000" pitchFamily="65" charset="-120"/>
              <a:ea typeface="標楷體" panose="03000509000000000000" pitchFamily="65" charset="-120"/>
            </a:endParaRPr>
          </a:p>
        </p:txBody>
      </p:sp>
      <p:sp>
        <p:nvSpPr>
          <p:cNvPr id="8" name="Rectangle 5"/>
          <p:cNvSpPr>
            <a:spLocks noChangeArrowheads="1"/>
          </p:cNvSpPr>
          <p:nvPr/>
        </p:nvSpPr>
        <p:spPr bwMode="auto">
          <a:xfrm>
            <a:off x="6012160" y="2376739"/>
            <a:ext cx="2843508" cy="2736304"/>
          </a:xfrm>
          <a:prstGeom prst="rect">
            <a:avLst/>
          </a:prstGeom>
          <a:noFill/>
          <a:ln w="38100">
            <a:solidFill>
              <a:srgbClr val="00B05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0" name="矩形 9"/>
          <p:cNvSpPr/>
          <p:nvPr/>
        </p:nvSpPr>
        <p:spPr>
          <a:xfrm>
            <a:off x="6012160" y="1730408"/>
            <a:ext cx="2938248" cy="646331"/>
          </a:xfrm>
          <a:prstGeom prst="rect">
            <a:avLst/>
          </a:prstGeom>
          <a:solidFill>
            <a:srgbClr val="00B050"/>
          </a:solidFill>
          <a:ln>
            <a:solidFill>
              <a:srgbClr val="00B050"/>
            </a:solidFill>
          </a:ln>
        </p:spPr>
        <p:txBody>
          <a:bodyPr wrap="square">
            <a:spAutoFit/>
          </a:bodyPr>
          <a:lstStyle/>
          <a:p>
            <a:pPr algn="ctr" fontAlgn="auto">
              <a:spcBef>
                <a:spcPts val="0"/>
              </a:spcBef>
              <a:spcAft>
                <a:spcPts val="0"/>
              </a:spcAft>
            </a:pPr>
            <a:r>
              <a:rPr kumimoji="0" lang="zh-TW" altLang="en-US" dirty="0" smtClean="0">
                <a:solidFill>
                  <a:prstClr val="white"/>
                </a:solidFill>
                <a:latin typeface="arial" panose="020B0604020202020204" pitchFamily="34" charset="0"/>
                <a:ea typeface="新細明體" panose="02020500000000000000" pitchFamily="18" charset="-120"/>
              </a:rPr>
              <a:t>考生在校學業成績證明</a:t>
            </a:r>
            <a:endParaRPr kumimoji="0" lang="en-US" altLang="zh-TW" dirty="0" smtClean="0">
              <a:solidFill>
                <a:prstClr val="white"/>
              </a:solidFill>
              <a:latin typeface="arial" panose="020B0604020202020204" pitchFamily="34" charset="0"/>
              <a:ea typeface="新細明體" panose="02020500000000000000" pitchFamily="18" charset="-120"/>
            </a:endParaRPr>
          </a:p>
          <a:p>
            <a:pPr algn="ctr" fontAlgn="auto">
              <a:spcBef>
                <a:spcPts val="0"/>
              </a:spcBef>
              <a:spcAft>
                <a:spcPts val="0"/>
              </a:spcAft>
            </a:pPr>
            <a:r>
              <a:rPr kumimoji="0" lang="zh-TW" altLang="en-US" dirty="0" smtClean="0">
                <a:solidFill>
                  <a:prstClr val="white"/>
                </a:solidFill>
                <a:latin typeface="arial" panose="020B0604020202020204" pitchFamily="34" charset="0"/>
                <a:ea typeface="新細明體" panose="02020500000000000000" pitchFamily="18" charset="-120"/>
              </a:rPr>
              <a:t>（</a:t>
            </a:r>
            <a:r>
              <a:rPr kumimoji="0" lang="en-US" altLang="zh-TW" dirty="0">
                <a:solidFill>
                  <a:prstClr val="white"/>
                </a:solidFill>
                <a:latin typeface="arial" panose="020B0604020202020204" pitchFamily="34" charset="0"/>
                <a:ea typeface="新細明體" panose="02020500000000000000" pitchFamily="18" charset="-120"/>
              </a:rPr>
              <a:t>PDF</a:t>
            </a:r>
            <a:r>
              <a:rPr kumimoji="0" lang="zh-TW" altLang="en-US" dirty="0">
                <a:solidFill>
                  <a:prstClr val="white"/>
                </a:solidFill>
                <a:latin typeface="arial" panose="020B0604020202020204" pitchFamily="34" charset="0"/>
                <a:ea typeface="新細明體" panose="02020500000000000000" pitchFamily="18" charset="-120"/>
              </a:rPr>
              <a:t>格式）上傳</a:t>
            </a:r>
            <a:endParaRPr kumimoji="0" lang="zh-TW" altLang="en-US" dirty="0">
              <a:solidFill>
                <a:prstClr val="white"/>
              </a:solidFill>
              <a:latin typeface="Calibri" panose="020F0502020204030204"/>
              <a:ea typeface="新細明體" panose="02020500000000000000" pitchFamily="18" charset="-120"/>
            </a:endParaRPr>
          </a:p>
        </p:txBody>
      </p:sp>
      <p:sp>
        <p:nvSpPr>
          <p:cNvPr id="4" name="矩形 3"/>
          <p:cNvSpPr/>
          <p:nvPr/>
        </p:nvSpPr>
        <p:spPr>
          <a:xfrm>
            <a:off x="325142" y="2376739"/>
            <a:ext cx="5592277" cy="2322174"/>
          </a:xfrm>
          <a:prstGeom prst="rect">
            <a:avLst/>
          </a:prstGeom>
        </p:spPr>
        <p:txBody>
          <a:bodyPr wrap="square">
            <a:spAutoFit/>
          </a:bodyPr>
          <a:lstStyle/>
          <a:p>
            <a:pPr marL="180975" indent="-180975" algn="just">
              <a:lnSpc>
                <a:spcPct val="115000"/>
              </a:lnSpc>
              <a:spcAft>
                <a:spcPts val="0"/>
              </a:spcAft>
            </a:pPr>
            <a:r>
              <a:rPr lang="en-US" altLang="zh-TW" kern="0" dirty="0" smtClean="0">
                <a:latin typeface="Times New Roman" panose="02020603050405020304" pitchFamily="18" charset="0"/>
                <a:ea typeface="標楷體" panose="03000509000000000000" pitchFamily="65" charset="-120"/>
              </a:rPr>
              <a:t>1.</a:t>
            </a:r>
            <a:r>
              <a:rPr lang="zh-TW" altLang="zh-TW" kern="0" dirty="0">
                <a:latin typeface="Times New Roman" panose="02020603050405020304" pitchFamily="18" charset="0"/>
                <a:ea typeface="標楷體" panose="03000509000000000000" pitchFamily="65" charset="-120"/>
              </a:rPr>
              <a:t>在校學業成績證明</a:t>
            </a:r>
            <a:r>
              <a:rPr lang="en-US" altLang="zh-TW" kern="0" dirty="0">
                <a:latin typeface="Times New Roman" panose="02020603050405020304" pitchFamily="18" charset="0"/>
                <a:ea typeface="標楷體" panose="03000509000000000000" pitchFamily="65" charset="-120"/>
              </a:rPr>
              <a:t>(PDF</a:t>
            </a:r>
            <a:r>
              <a:rPr lang="zh-TW" altLang="zh-TW" kern="0" dirty="0">
                <a:latin typeface="Times New Roman" panose="02020603050405020304" pitchFamily="18" charset="0"/>
                <a:ea typeface="標楷體" panose="03000509000000000000" pitchFamily="65" charset="-120"/>
              </a:rPr>
              <a:t>檔</a:t>
            </a:r>
            <a:r>
              <a:rPr lang="en-US" altLang="zh-TW" kern="0" dirty="0">
                <a:latin typeface="Times New Roman" panose="02020603050405020304" pitchFamily="18" charset="0"/>
                <a:ea typeface="標楷體" panose="03000509000000000000" pitchFamily="65" charset="-120"/>
              </a:rPr>
              <a:t>)</a:t>
            </a:r>
            <a:r>
              <a:rPr lang="zh-TW" altLang="zh-TW" kern="0" dirty="0">
                <a:latin typeface="Times New Roman" panose="02020603050405020304" pitchFamily="18" charset="0"/>
                <a:ea typeface="標楷體" panose="03000509000000000000" pitchFamily="65" charset="-120"/>
              </a:rPr>
              <a:t>內容須包含</a:t>
            </a:r>
            <a:r>
              <a:rPr lang="zh-TW" altLang="zh-TW" kern="0" dirty="0" smtClean="0">
                <a:latin typeface="Times New Roman" panose="02020603050405020304" pitchFamily="18" charset="0"/>
                <a:ea typeface="標楷體" panose="03000509000000000000" pitchFamily="65" charset="-120"/>
              </a:rPr>
              <a:t>：</a:t>
            </a:r>
            <a:endParaRPr lang="en-US" altLang="zh-TW" kern="0" dirty="0" smtClean="0">
              <a:latin typeface="Times New Roman" panose="02020603050405020304" pitchFamily="18" charset="0"/>
              <a:ea typeface="標楷體" panose="03000509000000000000" pitchFamily="65" charset="-120"/>
            </a:endParaRPr>
          </a:p>
          <a:p>
            <a:pPr marL="180975" indent="-180975" algn="just">
              <a:lnSpc>
                <a:spcPct val="115000"/>
              </a:lnSpc>
              <a:spcAft>
                <a:spcPts val="0"/>
              </a:spcAft>
            </a:pPr>
            <a:r>
              <a:rPr lang="en-US" altLang="zh-TW" kern="0" dirty="0">
                <a:latin typeface="Times New Roman" panose="02020603050405020304" pitchFamily="18" charset="0"/>
                <a:ea typeface="標楷體" panose="03000509000000000000" pitchFamily="65" charset="-120"/>
              </a:rPr>
              <a:t>	</a:t>
            </a:r>
            <a:r>
              <a:rPr lang="zh-TW" altLang="zh-TW" kern="0" dirty="0" smtClean="0">
                <a:latin typeface="Times New Roman" panose="02020603050405020304" pitchFamily="18" charset="0"/>
                <a:ea typeface="標楷體" panose="03000509000000000000" pitchFamily="65" charset="-120"/>
              </a:rPr>
              <a:t>高一</a:t>
            </a:r>
            <a:r>
              <a:rPr lang="zh-TW" altLang="zh-TW" kern="0" dirty="0">
                <a:latin typeface="Times New Roman" panose="02020603050405020304" pitchFamily="18" charset="0"/>
                <a:ea typeface="標楷體" panose="03000509000000000000" pitchFamily="65" charset="-120"/>
              </a:rPr>
              <a:t>至高三上學期共計五學期各學科</a:t>
            </a:r>
            <a:r>
              <a:rPr lang="en-US" altLang="zh-TW" kern="0" dirty="0">
                <a:latin typeface="Times New Roman" panose="02020603050405020304" pitchFamily="18" charset="0"/>
                <a:ea typeface="標楷體" panose="03000509000000000000" pitchFamily="65" charset="-120"/>
              </a:rPr>
              <a:t>(</a:t>
            </a:r>
            <a:r>
              <a:rPr lang="zh-TW" altLang="zh-TW" kern="0" dirty="0">
                <a:latin typeface="Times New Roman" panose="02020603050405020304" pitchFamily="18" charset="0"/>
                <a:ea typeface="標楷體" panose="03000509000000000000" pitchFamily="65" charset="-120"/>
              </a:rPr>
              <a:t>含必修及選修</a:t>
            </a:r>
            <a:r>
              <a:rPr lang="en-US" altLang="zh-TW" kern="0" dirty="0">
                <a:latin typeface="Times New Roman" panose="02020603050405020304" pitchFamily="18" charset="0"/>
                <a:ea typeface="標楷體" panose="03000509000000000000" pitchFamily="65" charset="-120"/>
              </a:rPr>
              <a:t>)</a:t>
            </a:r>
            <a:r>
              <a:rPr lang="zh-TW" altLang="zh-TW" kern="0" dirty="0">
                <a:latin typeface="Times New Roman" panose="02020603050405020304" pitchFamily="18" charset="0"/>
                <a:ea typeface="標楷體" panose="03000509000000000000" pitchFamily="65" charset="-120"/>
              </a:rPr>
              <a:t>成績、各學期學業總平均成績、班級排名及班級排名百分比，且須蓋有教務處章戳</a:t>
            </a:r>
            <a:r>
              <a:rPr lang="en-US" altLang="zh-TW" kern="0" dirty="0">
                <a:latin typeface="Times New Roman" panose="02020603050405020304" pitchFamily="18" charset="0"/>
                <a:ea typeface="標楷體" panose="03000509000000000000" pitchFamily="65" charset="-120"/>
              </a:rPr>
              <a:t>(</a:t>
            </a:r>
            <a:r>
              <a:rPr lang="zh-TW" altLang="zh-TW" kern="0" dirty="0">
                <a:latin typeface="Times New Roman" panose="02020603050405020304" pitchFamily="18" charset="0"/>
                <a:ea typeface="標楷體" panose="03000509000000000000" pitchFamily="65" charset="-120"/>
              </a:rPr>
              <a:t>或浮水印</a:t>
            </a:r>
            <a:r>
              <a:rPr lang="en-US" altLang="zh-TW" kern="0" dirty="0">
                <a:latin typeface="Times New Roman" panose="02020603050405020304" pitchFamily="18" charset="0"/>
                <a:ea typeface="標楷體" panose="03000509000000000000" pitchFamily="65" charset="-120"/>
              </a:rPr>
              <a:t>)</a:t>
            </a:r>
            <a:r>
              <a:rPr lang="zh-TW" altLang="zh-TW" kern="0" dirty="0">
                <a:latin typeface="Times New Roman" panose="02020603050405020304" pitchFamily="18" charset="0"/>
                <a:ea typeface="標楷體" panose="03000509000000000000" pitchFamily="65" charset="-120"/>
              </a:rPr>
              <a:t>。</a:t>
            </a:r>
            <a:endParaRPr lang="zh-TW" altLang="zh-TW" kern="100" dirty="0">
              <a:latin typeface="Times New Roman" panose="02020603050405020304" pitchFamily="18" charset="0"/>
              <a:ea typeface="新細明體" panose="02020500000000000000" pitchFamily="18" charset="-120"/>
            </a:endParaRPr>
          </a:p>
          <a:p>
            <a:pPr marL="180975" indent="-180975" algn="just">
              <a:lnSpc>
                <a:spcPct val="115000"/>
              </a:lnSpc>
              <a:spcAft>
                <a:spcPts val="0"/>
              </a:spcAft>
            </a:pPr>
            <a:r>
              <a:rPr lang="en-US" altLang="zh-TW" kern="0" dirty="0" smtClean="0">
                <a:latin typeface="Times New Roman" panose="02020603050405020304" pitchFamily="18" charset="0"/>
                <a:ea typeface="標楷體" panose="03000509000000000000" pitchFamily="65" charset="-120"/>
              </a:rPr>
              <a:t>2.</a:t>
            </a:r>
            <a:r>
              <a:rPr lang="zh-TW" altLang="zh-TW" kern="0" dirty="0">
                <a:latin typeface="Times New Roman" panose="02020603050405020304" pitchFamily="18" charset="0"/>
                <a:ea typeface="標楷體" panose="03000509000000000000" pitchFamily="65" charset="-120"/>
              </a:rPr>
              <a:t>學生在校學業成績之評量，依「高級中等學校學生學習評量辦法」、「高級中等學校進修部學生學習評量辦法」及教育主管機關相關規定辦理。</a:t>
            </a:r>
            <a:endParaRPr lang="zh-TW" altLang="zh-TW" kern="100" dirty="0">
              <a:effectLst/>
              <a:latin typeface="Times New Roman" panose="02020603050405020304" pitchFamily="18" charset="0"/>
              <a:ea typeface="新細明體" panose="02020500000000000000" pitchFamily="18" charset="-120"/>
            </a:endParaRPr>
          </a:p>
        </p:txBody>
      </p:sp>
      <p:sp>
        <p:nvSpPr>
          <p:cNvPr id="9" name="Rectangle 2"/>
          <p:cNvSpPr txBox="1">
            <a:spLocks noChangeArrowheads="1"/>
          </p:cNvSpPr>
          <p:nvPr/>
        </p:nvSpPr>
        <p:spPr bwMode="auto">
          <a:xfrm>
            <a:off x="43307" y="162652"/>
            <a:ext cx="8940800" cy="94825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p>
          <a:p>
            <a:pPr eaLnBrk="1" hangingPunct="1"/>
            <a:r>
              <a:rPr kumimoji="0" lang="en-US" altLang="zh-TW" kern="1200" dirty="0" smtClean="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整批作業</a:t>
            </a:r>
            <a:endParaRPr kumimoji="0" lang="en-US" altLang="zh-TW" kern="1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730332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260648"/>
            <a:ext cx="8621486" cy="691084"/>
          </a:xfrm>
        </p:spPr>
        <p:txBody>
          <a:bodyPr>
            <a:noAutofit/>
          </a:bodyPr>
          <a:lstStyle/>
          <a:p>
            <a:pPr>
              <a:lnSpc>
                <a:spcPct val="80000"/>
              </a:lnSpc>
            </a:pPr>
            <a:r>
              <a:rPr lang="zh-TW" altLang="en-US" sz="3000" dirty="0" smtClean="0">
                <a:latin typeface="標楷體" panose="03000509000000000000" pitchFamily="65" charset="-120"/>
                <a:ea typeface="標楷體" panose="03000509000000000000" pitchFamily="65" charset="-120"/>
                <a:cs typeface="+mn-cs"/>
              </a:rPr>
              <a:t>資格</a:t>
            </a:r>
            <a:r>
              <a:rPr lang="zh-TW" altLang="en-US" sz="3000" dirty="0">
                <a:latin typeface="標楷體" panose="03000509000000000000" pitchFamily="65" charset="-120"/>
                <a:ea typeface="標楷體" panose="03000509000000000000" pitchFamily="65" charset="-120"/>
                <a:cs typeface="+mn-cs"/>
              </a:rPr>
              <a:t>審查登錄</a:t>
            </a:r>
            <a:r>
              <a:rPr lang="en-US" altLang="zh-TW" sz="2550" dirty="0">
                <a:solidFill>
                  <a:srgbClr val="FF0000"/>
                </a:solidFill>
                <a:latin typeface="標楷體" panose="03000509000000000000" pitchFamily="65" charset="-120"/>
                <a:ea typeface="標楷體" panose="03000509000000000000" pitchFamily="65" charset="-120"/>
                <a:cs typeface="+mn-cs"/>
              </a:rPr>
              <a:t>-</a:t>
            </a:r>
            <a:r>
              <a:rPr lang="zh-TW" altLang="zh-TW" sz="2550" dirty="0">
                <a:solidFill>
                  <a:srgbClr val="FF0000"/>
                </a:solidFill>
                <a:latin typeface="標楷體" panose="03000509000000000000" pitchFamily="65" charset="-120"/>
                <a:ea typeface="標楷體" panose="03000509000000000000" pitchFamily="65" charset="-120"/>
                <a:cs typeface="+mn-cs"/>
              </a:rPr>
              <a:t>在</a:t>
            </a:r>
            <a:r>
              <a:rPr lang="zh-TW" altLang="zh-TW" sz="2550" dirty="0" smtClean="0">
                <a:solidFill>
                  <a:srgbClr val="FF0000"/>
                </a:solidFill>
                <a:latin typeface="標楷體" panose="03000509000000000000" pitchFamily="65" charset="-120"/>
                <a:ea typeface="標楷體" panose="03000509000000000000" pitchFamily="65" charset="-120"/>
                <a:cs typeface="+mn-cs"/>
              </a:rPr>
              <a:t>校</a:t>
            </a:r>
            <a:r>
              <a:rPr lang="zh-TW" altLang="en-US" sz="2550" dirty="0" smtClean="0">
                <a:solidFill>
                  <a:srgbClr val="FF0000"/>
                </a:solidFill>
                <a:latin typeface="標楷體" panose="03000509000000000000" pitchFamily="65" charset="-120"/>
                <a:ea typeface="標楷體" panose="03000509000000000000" pitchFamily="65" charset="-120"/>
                <a:cs typeface="+mn-cs"/>
              </a:rPr>
              <a:t>學業</a:t>
            </a:r>
            <a:r>
              <a:rPr lang="zh-TW" altLang="zh-TW" sz="2550" dirty="0" smtClean="0">
                <a:solidFill>
                  <a:srgbClr val="FF0000"/>
                </a:solidFill>
                <a:latin typeface="標楷體" panose="03000509000000000000" pitchFamily="65" charset="-120"/>
                <a:ea typeface="標楷體" panose="03000509000000000000" pitchFamily="65" charset="-120"/>
                <a:cs typeface="+mn-cs"/>
              </a:rPr>
              <a:t>成績證明</a:t>
            </a:r>
            <a:r>
              <a:rPr lang="en-US" altLang="zh-TW" sz="2550" dirty="0" smtClean="0">
                <a:solidFill>
                  <a:srgbClr val="FF0000"/>
                </a:solidFill>
                <a:latin typeface="標楷體" panose="03000509000000000000" pitchFamily="65" charset="-120"/>
                <a:ea typeface="標楷體" panose="03000509000000000000" pitchFamily="65" charset="-120"/>
                <a:cs typeface="+mn-cs"/>
              </a:rPr>
              <a:t>(PDF</a:t>
            </a:r>
            <a:r>
              <a:rPr lang="zh-TW" altLang="en-US" sz="2550" dirty="0" smtClean="0">
                <a:solidFill>
                  <a:srgbClr val="FF0000"/>
                </a:solidFill>
                <a:latin typeface="標楷體" panose="03000509000000000000" pitchFamily="65" charset="-120"/>
                <a:ea typeface="標楷體" panose="03000509000000000000" pitchFamily="65" charset="-120"/>
                <a:cs typeface="+mn-cs"/>
              </a:rPr>
              <a:t>格式</a:t>
            </a:r>
            <a:r>
              <a:rPr lang="en-US" altLang="zh-TW" sz="2550" dirty="0" smtClean="0">
                <a:solidFill>
                  <a:srgbClr val="FF0000"/>
                </a:solidFill>
                <a:latin typeface="標楷體" panose="03000509000000000000" pitchFamily="65" charset="-120"/>
                <a:ea typeface="標楷體" panose="03000509000000000000" pitchFamily="65" charset="-120"/>
                <a:cs typeface="+mn-cs"/>
              </a:rPr>
              <a:t>)</a:t>
            </a:r>
            <a:r>
              <a:rPr lang="zh-TW" altLang="zh-TW" sz="2550" dirty="0" smtClean="0">
                <a:solidFill>
                  <a:srgbClr val="FF0000"/>
                </a:solidFill>
                <a:latin typeface="標楷體" panose="03000509000000000000" pitchFamily="65" charset="-120"/>
                <a:ea typeface="標楷體" panose="03000509000000000000" pitchFamily="65" charset="-120"/>
                <a:cs typeface="+mn-cs"/>
              </a:rPr>
              <a:t>上</a:t>
            </a:r>
            <a:r>
              <a:rPr lang="zh-TW" altLang="zh-TW" sz="2550" dirty="0">
                <a:solidFill>
                  <a:srgbClr val="FF0000"/>
                </a:solidFill>
                <a:latin typeface="標楷體" panose="03000509000000000000" pitchFamily="65" charset="-120"/>
                <a:ea typeface="標楷體" panose="03000509000000000000" pitchFamily="65" charset="-120"/>
                <a:cs typeface="+mn-cs"/>
              </a:rPr>
              <a:t>傳作業</a:t>
            </a:r>
            <a:endParaRPr lang="zh-TW" altLang="en-US" sz="2550" dirty="0">
              <a:solidFill>
                <a:srgbClr val="FF0000"/>
              </a:solidFill>
              <a:latin typeface="標楷體" panose="03000509000000000000" pitchFamily="65" charset="-120"/>
              <a:ea typeface="標楷體" panose="03000509000000000000" pitchFamily="65" charset="-120"/>
              <a:cs typeface="+mn-cs"/>
            </a:endParaRPr>
          </a:p>
        </p:txBody>
      </p:sp>
      <p:sp>
        <p:nvSpPr>
          <p:cNvPr id="3" name="內容版面配置區 2"/>
          <p:cNvSpPr>
            <a:spLocks noGrp="1"/>
          </p:cNvSpPr>
          <p:nvPr>
            <p:ph idx="1"/>
          </p:nvPr>
        </p:nvSpPr>
        <p:spPr>
          <a:xfrm>
            <a:off x="207505" y="1160585"/>
            <a:ext cx="8728990" cy="5195766"/>
          </a:xfrm>
        </p:spPr>
        <p:txBody>
          <a:bodyPr>
            <a:noAutofit/>
          </a:bodyPr>
          <a:lstStyle/>
          <a:p>
            <a:pPr lvl="0">
              <a:lnSpc>
                <a:spcPct val="100000"/>
              </a:lnSpc>
              <a:spcBef>
                <a:spcPts val="0"/>
              </a:spcBef>
              <a:buFont typeface="Wingdings" panose="05000000000000000000" pitchFamily="2" charset="2"/>
              <a:buChar char="u"/>
            </a:pPr>
            <a:r>
              <a:rPr lang="zh-TW" altLang="en-US" sz="1800" dirty="0" smtClean="0">
                <a:latin typeface="標楷體" panose="03000509000000000000" pitchFamily="65" charset="-120"/>
                <a:ea typeface="標楷體" panose="03000509000000000000" pitchFamily="65" charset="-120"/>
              </a:rPr>
              <a:t>對象：</a:t>
            </a:r>
            <a:r>
              <a:rPr lang="zh-TW" altLang="en-US" sz="1800" dirty="0" smtClean="0">
                <a:solidFill>
                  <a:srgbClr val="FF0000"/>
                </a:solidFill>
                <a:latin typeface="標楷體" panose="03000509000000000000" pitchFamily="65" charset="-120"/>
                <a:ea typeface="標楷體" panose="03000509000000000000" pitchFamily="65" charset="-120"/>
              </a:rPr>
              <a:t>所屬報名</a:t>
            </a:r>
            <a:r>
              <a:rPr lang="en-US" altLang="zh-TW" sz="1800" dirty="0" smtClean="0">
                <a:solidFill>
                  <a:srgbClr val="FF0000"/>
                </a:solidFill>
                <a:latin typeface="標楷體" panose="03000509000000000000" pitchFamily="65" charset="-120"/>
                <a:ea typeface="標楷體" panose="03000509000000000000" pitchFamily="65" charset="-120"/>
              </a:rPr>
              <a:t>107</a:t>
            </a:r>
            <a:r>
              <a:rPr lang="zh-TW" altLang="en-US" sz="1800" dirty="0" smtClean="0">
                <a:solidFill>
                  <a:srgbClr val="FF0000"/>
                </a:solidFill>
                <a:latin typeface="標楷體" panose="03000509000000000000" pitchFamily="65" charset="-120"/>
                <a:ea typeface="標楷體" panose="03000509000000000000" pitchFamily="65" charset="-120"/>
              </a:rPr>
              <a:t>學年度四技二專統一入學測驗應屆畢業生</a:t>
            </a:r>
            <a:endParaRPr lang="en-US" altLang="zh-TW" sz="1800" dirty="0" smtClean="0">
              <a:solidFill>
                <a:srgbClr val="FF0000"/>
              </a:solidFill>
              <a:latin typeface="標楷體" panose="03000509000000000000" pitchFamily="65" charset="-120"/>
              <a:ea typeface="標楷體" panose="03000509000000000000" pitchFamily="65" charset="-120"/>
            </a:endParaRPr>
          </a:p>
          <a:p>
            <a:pPr lvl="0">
              <a:lnSpc>
                <a:spcPct val="100000"/>
              </a:lnSpc>
              <a:spcBef>
                <a:spcPts val="0"/>
              </a:spcBef>
              <a:buFont typeface="Wingdings" panose="05000000000000000000" pitchFamily="2" charset="2"/>
              <a:buChar char="u"/>
            </a:pPr>
            <a:r>
              <a:rPr lang="zh-TW" altLang="zh-TW" sz="1800" dirty="0" smtClean="0">
                <a:latin typeface="標楷體" panose="03000509000000000000" pitchFamily="65" charset="-120"/>
                <a:ea typeface="標楷體" panose="03000509000000000000" pitchFamily="65" charset="-120"/>
              </a:rPr>
              <a:t>上傳</a:t>
            </a:r>
            <a:r>
              <a:rPr lang="zh-TW" altLang="en-US" sz="1800" dirty="0" smtClean="0">
                <a:latin typeface="標楷體" panose="03000509000000000000" pitchFamily="65" charset="-120"/>
                <a:ea typeface="標楷體" panose="03000509000000000000" pitchFamily="65" charset="-120"/>
              </a:rPr>
              <a:t>檔案</a:t>
            </a:r>
            <a:r>
              <a:rPr lang="zh-TW" altLang="zh-TW" sz="1800" dirty="0" smtClean="0">
                <a:latin typeface="標楷體" panose="03000509000000000000" pitchFamily="65" charset="-120"/>
                <a:ea typeface="標楷體" panose="03000509000000000000" pitchFamily="65" charset="-120"/>
              </a:rPr>
              <a:t>格式要求：</a:t>
            </a:r>
          </a:p>
          <a:p>
            <a:pPr lvl="1">
              <a:lnSpc>
                <a:spcPct val="100000"/>
              </a:lnSpc>
              <a:spcBef>
                <a:spcPts val="0"/>
              </a:spcBef>
            </a:pPr>
            <a:r>
              <a:rPr lang="zh-TW" altLang="en-US" sz="1800" dirty="0" smtClean="0">
                <a:latin typeface="標楷體" panose="03000509000000000000" pitchFamily="65" charset="-120"/>
                <a:ea typeface="標楷體" panose="03000509000000000000" pitchFamily="65" charset="-120"/>
              </a:rPr>
              <a:t>頁面</a:t>
            </a:r>
            <a:r>
              <a:rPr lang="zh-TW" altLang="zh-TW" sz="1800" dirty="0" smtClean="0">
                <a:latin typeface="標楷體" panose="03000509000000000000" pitchFamily="65" charset="-120"/>
                <a:ea typeface="標楷體" panose="03000509000000000000" pitchFamily="65" charset="-120"/>
              </a:rPr>
              <a:t>大小：</a:t>
            </a:r>
            <a:r>
              <a:rPr lang="en-US" altLang="zh-TW" sz="1800" dirty="0" smtClean="0">
                <a:latin typeface="標楷體" panose="03000509000000000000" pitchFamily="65" charset="-120"/>
                <a:ea typeface="標楷體" panose="03000509000000000000" pitchFamily="65" charset="-120"/>
              </a:rPr>
              <a:t>A4</a:t>
            </a:r>
            <a:endParaRPr lang="zh-TW" altLang="zh-TW" sz="1800" dirty="0" smtClean="0">
              <a:latin typeface="標楷體" panose="03000509000000000000" pitchFamily="65" charset="-120"/>
              <a:ea typeface="標楷體" panose="03000509000000000000" pitchFamily="65" charset="-120"/>
            </a:endParaRPr>
          </a:p>
          <a:p>
            <a:pPr lvl="1">
              <a:lnSpc>
                <a:spcPct val="100000"/>
              </a:lnSpc>
              <a:spcBef>
                <a:spcPts val="0"/>
              </a:spcBef>
            </a:pPr>
            <a:r>
              <a:rPr lang="zh-TW" altLang="zh-TW" sz="1800" dirty="0" smtClean="0">
                <a:latin typeface="標楷體" panose="03000509000000000000" pitchFamily="65" charset="-120"/>
                <a:ea typeface="標楷體" panose="03000509000000000000" pitchFamily="65" charset="-120"/>
              </a:rPr>
              <a:t>檔案大小：每一檔案不超過</a:t>
            </a:r>
            <a:r>
              <a:rPr lang="en-US" altLang="zh-TW" sz="1800" dirty="0" smtClean="0">
                <a:latin typeface="標楷體" panose="03000509000000000000" pitchFamily="65" charset="-120"/>
                <a:ea typeface="標楷體" panose="03000509000000000000" pitchFamily="65" charset="-120"/>
              </a:rPr>
              <a:t>5M</a:t>
            </a:r>
            <a:endParaRPr lang="zh-TW" altLang="zh-TW" sz="1800" dirty="0" smtClean="0">
              <a:latin typeface="標楷體" panose="03000509000000000000" pitchFamily="65" charset="-120"/>
              <a:ea typeface="標楷體" panose="03000509000000000000" pitchFamily="65" charset="-120"/>
            </a:endParaRPr>
          </a:p>
          <a:p>
            <a:pPr lvl="1">
              <a:lnSpc>
                <a:spcPct val="100000"/>
              </a:lnSpc>
              <a:spcBef>
                <a:spcPts val="0"/>
              </a:spcBef>
            </a:pPr>
            <a:r>
              <a:rPr lang="zh-TW" altLang="zh-TW" sz="1800" dirty="0" smtClean="0">
                <a:latin typeface="標楷體" panose="03000509000000000000" pitchFamily="65" charset="-120"/>
                <a:ea typeface="標楷體" panose="03000509000000000000" pitchFamily="65" charset="-120"/>
              </a:rPr>
              <a:t>頁數規定：每一檔案不超過</a:t>
            </a:r>
            <a:r>
              <a:rPr lang="en-US" altLang="zh-TW" sz="1800" dirty="0" smtClean="0">
                <a:latin typeface="標楷體" panose="03000509000000000000" pitchFamily="65" charset="-120"/>
                <a:ea typeface="標楷體" panose="03000509000000000000" pitchFamily="65" charset="-120"/>
              </a:rPr>
              <a:t>2</a:t>
            </a:r>
            <a:r>
              <a:rPr lang="zh-TW" altLang="zh-TW" sz="1800" dirty="0" smtClean="0">
                <a:latin typeface="標楷體" panose="03000509000000000000" pitchFamily="65" charset="-120"/>
                <a:ea typeface="標楷體" panose="03000509000000000000" pitchFamily="65" charset="-120"/>
              </a:rPr>
              <a:t>頁</a:t>
            </a:r>
          </a:p>
          <a:p>
            <a:pPr lvl="1">
              <a:lnSpc>
                <a:spcPct val="100000"/>
              </a:lnSpc>
              <a:spcBef>
                <a:spcPts val="0"/>
              </a:spcBef>
            </a:pPr>
            <a:r>
              <a:rPr lang="zh-TW" altLang="zh-TW" sz="1800" dirty="0" smtClean="0">
                <a:latin typeface="標楷體" panose="03000509000000000000" pitchFamily="65" charset="-120"/>
                <a:ea typeface="標楷體" panose="03000509000000000000" pitchFamily="65" charset="-120"/>
              </a:rPr>
              <a:t>檔案解析度：</a:t>
            </a:r>
            <a:r>
              <a:rPr lang="en-US" altLang="zh-TW" sz="1800" dirty="0" smtClean="0">
                <a:latin typeface="標楷體" panose="03000509000000000000" pitchFamily="65" charset="-120"/>
                <a:ea typeface="標楷體" panose="03000509000000000000" pitchFamily="65" charset="-120"/>
              </a:rPr>
              <a:t/>
            </a:r>
            <a:br>
              <a:rPr lang="en-US" altLang="zh-TW" sz="1800" dirty="0" smtClean="0">
                <a:latin typeface="標楷體" panose="03000509000000000000" pitchFamily="65" charset="-120"/>
                <a:ea typeface="標楷體" panose="03000509000000000000" pitchFamily="65" charset="-120"/>
              </a:rPr>
            </a:br>
            <a:r>
              <a:rPr lang="zh-TW" altLang="zh-TW" sz="1800" dirty="0" smtClean="0">
                <a:latin typeface="標楷體" panose="03000509000000000000" pitchFamily="65" charset="-120"/>
                <a:ea typeface="標楷體" panose="03000509000000000000" pitchFamily="65" charset="-120"/>
              </a:rPr>
              <a:t>若使用影印機或掃瞄器掃瞄為</a:t>
            </a:r>
            <a:r>
              <a:rPr lang="en-US" altLang="zh-TW" sz="1800" dirty="0" smtClean="0">
                <a:latin typeface="標楷體" panose="03000509000000000000" pitchFamily="65" charset="-120"/>
                <a:ea typeface="標楷體" panose="03000509000000000000" pitchFamily="65" charset="-120"/>
              </a:rPr>
              <a:t>PDF</a:t>
            </a:r>
            <a:r>
              <a:rPr lang="zh-TW" altLang="zh-TW" sz="1800" dirty="0" smtClean="0">
                <a:latin typeface="標楷體" panose="03000509000000000000" pitchFamily="65" charset="-120"/>
                <a:ea typeface="標楷體" panose="03000509000000000000" pitchFamily="65" charset="-120"/>
              </a:rPr>
              <a:t>檔時，建議將格式設定為</a:t>
            </a:r>
            <a:r>
              <a:rPr lang="en-US" altLang="zh-TW" sz="1800" dirty="0" smtClean="0">
                <a:latin typeface="標楷體" panose="03000509000000000000" pitchFamily="65" charset="-120"/>
                <a:ea typeface="標楷體" panose="03000509000000000000" pitchFamily="65" charset="-120"/>
              </a:rPr>
              <a:t>300dpi</a:t>
            </a:r>
            <a:r>
              <a:rPr lang="zh-TW" altLang="zh-TW" sz="1800" dirty="0" smtClean="0">
                <a:latin typeface="標楷體" panose="03000509000000000000" pitchFamily="65" charset="-120"/>
                <a:ea typeface="標楷體" panose="03000509000000000000" pitchFamily="65" charset="-120"/>
              </a:rPr>
              <a:t>解晰度，以確保檔案之品質</a:t>
            </a:r>
          </a:p>
          <a:p>
            <a:pPr lvl="1">
              <a:lnSpc>
                <a:spcPct val="100000"/>
              </a:lnSpc>
              <a:spcBef>
                <a:spcPts val="0"/>
              </a:spcBef>
            </a:pPr>
            <a:r>
              <a:rPr lang="en-US" altLang="zh-TW" sz="1800" dirty="0" smtClean="0">
                <a:latin typeface="標楷體" panose="03000509000000000000" pitchFamily="65" charset="-120"/>
                <a:ea typeface="標楷體" panose="03000509000000000000" pitchFamily="65" charset="-120"/>
              </a:rPr>
              <a:t>PDF</a:t>
            </a:r>
            <a:r>
              <a:rPr lang="zh-TW" altLang="zh-TW" sz="1800" dirty="0" smtClean="0">
                <a:latin typeface="標楷體" panose="03000509000000000000" pitchFamily="65" charset="-120"/>
                <a:ea typeface="標楷體" panose="03000509000000000000" pitchFamily="65" charset="-120"/>
              </a:rPr>
              <a:t>版本：</a:t>
            </a:r>
            <a:r>
              <a:rPr lang="en-US" altLang="zh-TW" sz="1800" dirty="0" smtClean="0">
                <a:latin typeface="標楷體" panose="03000509000000000000" pitchFamily="65" charset="-120"/>
                <a:ea typeface="標楷體" panose="03000509000000000000" pitchFamily="65" charset="-120"/>
              </a:rPr>
              <a:t>Acrobat 6.X </a:t>
            </a:r>
            <a:r>
              <a:rPr lang="zh-TW" altLang="zh-TW" sz="1800" dirty="0" smtClean="0">
                <a:latin typeface="標楷體" panose="03000509000000000000" pitchFamily="65" charset="-120"/>
                <a:ea typeface="標楷體" panose="03000509000000000000" pitchFamily="65" charset="-120"/>
              </a:rPr>
              <a:t>以上</a:t>
            </a:r>
          </a:p>
          <a:p>
            <a:pPr lvl="1">
              <a:lnSpc>
                <a:spcPct val="100000"/>
              </a:lnSpc>
              <a:spcBef>
                <a:spcPts val="0"/>
              </a:spcBef>
            </a:pPr>
            <a:r>
              <a:rPr lang="zh-TW" altLang="zh-TW" sz="1800" dirty="0" smtClean="0">
                <a:latin typeface="標楷體" panose="03000509000000000000" pitchFamily="65" charset="-120"/>
                <a:ea typeface="標楷體" panose="03000509000000000000" pitchFamily="65" charset="-120"/>
              </a:rPr>
              <a:t>檔案不得設定保全及其他特殊功能</a:t>
            </a:r>
            <a:r>
              <a:rPr lang="zh-TW" altLang="en-US" sz="1800" dirty="0" smtClean="0">
                <a:latin typeface="標楷體" panose="03000509000000000000" pitchFamily="65" charset="-120"/>
                <a:ea typeface="標楷體" panose="03000509000000000000" pitchFamily="65" charset="-120"/>
              </a:rPr>
              <a:t>，必須可被開啟及清晰可閱覽</a:t>
            </a:r>
            <a:endParaRPr lang="en-US" altLang="zh-TW" sz="1800" dirty="0" smtClean="0">
              <a:latin typeface="標楷體" panose="03000509000000000000" pitchFamily="65" charset="-120"/>
              <a:ea typeface="標楷體" panose="03000509000000000000" pitchFamily="65" charset="-120"/>
            </a:endParaRPr>
          </a:p>
          <a:p>
            <a:pPr>
              <a:lnSpc>
                <a:spcPct val="100000"/>
              </a:lnSpc>
              <a:spcBef>
                <a:spcPts val="0"/>
              </a:spcBef>
              <a:buFont typeface="Wingdings" panose="05000000000000000000" pitchFamily="2" charset="2"/>
              <a:buChar char="u"/>
            </a:pPr>
            <a:r>
              <a:rPr lang="zh-TW" altLang="en-US" sz="1800" dirty="0" smtClean="0">
                <a:latin typeface="標楷體" panose="03000509000000000000" pitchFamily="65" charset="-120"/>
                <a:ea typeface="標楷體" panose="03000509000000000000" pitchFamily="65" charset="-120"/>
              </a:rPr>
              <a:t>作業流程：</a:t>
            </a:r>
            <a:endParaRPr lang="en-US" altLang="zh-TW" sz="1800" dirty="0" smtClean="0">
              <a:latin typeface="標楷體" panose="03000509000000000000" pitchFamily="65" charset="-120"/>
              <a:ea typeface="標楷體" panose="03000509000000000000" pitchFamily="65" charset="-120"/>
            </a:endParaRPr>
          </a:p>
          <a:p>
            <a:pPr marL="600075" lvl="1" indent="-257175">
              <a:lnSpc>
                <a:spcPct val="100000"/>
              </a:lnSpc>
              <a:spcBef>
                <a:spcPts val="0"/>
              </a:spcBef>
              <a:buFont typeface="+mj-lt"/>
              <a:buAutoNum type="arabicPeriod"/>
            </a:pPr>
            <a:r>
              <a:rPr lang="zh-TW" altLang="zh-TW" sz="1800" dirty="0" smtClean="0">
                <a:latin typeface="標楷體" panose="03000509000000000000" pitchFamily="65" charset="-120"/>
                <a:ea typeface="標楷體" panose="03000509000000000000" pitchFamily="65" charset="-120"/>
              </a:rPr>
              <a:t>由學校產出含有教務處章戳</a:t>
            </a:r>
            <a:r>
              <a:rPr lang="en-US" altLang="zh-TW" sz="1800" dirty="0" smtClean="0">
                <a:latin typeface="標楷體" panose="03000509000000000000" pitchFamily="65" charset="-120"/>
                <a:ea typeface="標楷體" panose="03000509000000000000" pitchFamily="65" charset="-120"/>
              </a:rPr>
              <a:t>(</a:t>
            </a:r>
            <a:r>
              <a:rPr lang="zh-TW" altLang="zh-TW" sz="1800" dirty="0" smtClean="0">
                <a:latin typeface="標楷體" panose="03000509000000000000" pitchFamily="65" charset="-120"/>
                <a:ea typeface="標楷體" panose="03000509000000000000" pitchFamily="65" charset="-120"/>
              </a:rPr>
              <a:t>或浮水印</a:t>
            </a:r>
            <a:r>
              <a:rPr lang="en-US" altLang="zh-TW" sz="1800" dirty="0" smtClean="0">
                <a:latin typeface="標楷體" panose="03000509000000000000" pitchFamily="65" charset="-120"/>
                <a:ea typeface="標楷體" panose="03000509000000000000" pitchFamily="65" charset="-120"/>
              </a:rPr>
              <a:t>)</a:t>
            </a:r>
            <a:r>
              <a:rPr lang="zh-TW" altLang="zh-TW" sz="1800" dirty="0" smtClean="0">
                <a:latin typeface="標楷體" panose="03000509000000000000" pitchFamily="65" charset="-120"/>
                <a:ea typeface="標楷體" panose="03000509000000000000" pitchFamily="65" charset="-120"/>
              </a:rPr>
              <a:t>之五學期高中</a:t>
            </a:r>
            <a:r>
              <a:rPr lang="en-US" altLang="zh-TW" sz="1800" dirty="0" smtClean="0">
                <a:latin typeface="標楷體" panose="03000509000000000000" pitchFamily="65" charset="-120"/>
                <a:ea typeface="標楷體" panose="03000509000000000000" pitchFamily="65" charset="-120"/>
              </a:rPr>
              <a:t>(</a:t>
            </a:r>
            <a:r>
              <a:rPr lang="zh-TW" altLang="zh-TW" sz="1800" dirty="0" smtClean="0">
                <a:latin typeface="標楷體" panose="03000509000000000000" pitchFamily="65" charset="-120"/>
                <a:ea typeface="標楷體" panose="03000509000000000000" pitchFamily="65" charset="-120"/>
              </a:rPr>
              <a:t>職</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在校學業成績證明</a:t>
            </a:r>
            <a:r>
              <a:rPr lang="zh-TW" altLang="zh-TW" sz="1800" dirty="0" smtClean="0">
                <a:latin typeface="標楷體" panose="03000509000000000000" pitchFamily="65" charset="-120"/>
                <a:ea typeface="標楷體" panose="03000509000000000000" pitchFamily="65" charset="-120"/>
              </a:rPr>
              <a:t>檔案</a:t>
            </a:r>
            <a:r>
              <a:rPr lang="en-US" altLang="zh-TW" sz="1800" dirty="0" smtClean="0">
                <a:latin typeface="標楷體" panose="03000509000000000000" pitchFamily="65" charset="-120"/>
                <a:ea typeface="標楷體" panose="03000509000000000000" pitchFamily="65" charset="-120"/>
              </a:rPr>
              <a:t>(PDF</a:t>
            </a:r>
            <a:r>
              <a:rPr lang="zh-TW" altLang="zh-TW" sz="1800" dirty="0" smtClean="0">
                <a:latin typeface="標楷體" panose="03000509000000000000" pitchFamily="65" charset="-120"/>
                <a:ea typeface="標楷體" panose="03000509000000000000" pitchFamily="65" charset="-120"/>
              </a:rPr>
              <a:t>格式</a:t>
            </a:r>
            <a:r>
              <a:rPr lang="en-US" altLang="zh-TW" sz="1800" dirty="0" smtClean="0">
                <a:latin typeface="標楷體" panose="03000509000000000000" pitchFamily="65" charset="-120"/>
                <a:ea typeface="標楷體" panose="03000509000000000000" pitchFamily="65" charset="-120"/>
              </a:rPr>
              <a:t>)</a:t>
            </a:r>
          </a:p>
          <a:p>
            <a:pPr marL="600075" lvl="1" indent="-257175">
              <a:lnSpc>
                <a:spcPct val="100000"/>
              </a:lnSpc>
              <a:spcBef>
                <a:spcPts val="0"/>
              </a:spcBef>
              <a:buFont typeface="+mj-lt"/>
              <a:buAutoNum type="arabicPeriod"/>
            </a:pPr>
            <a:r>
              <a:rPr lang="zh-TW" altLang="zh-TW" sz="1800" dirty="0" smtClean="0">
                <a:latin typeface="標楷體" panose="03000509000000000000" pitchFamily="65" charset="-120"/>
                <a:ea typeface="標楷體" panose="03000509000000000000" pitchFamily="65" charset="-120"/>
              </a:rPr>
              <a:t>檔名為</a:t>
            </a:r>
            <a:r>
              <a:rPr lang="zh-TW" altLang="en-US" sz="1800" dirty="0" smtClean="0">
                <a:latin typeface="標楷體" panose="03000509000000000000" pitchFamily="65" charset="-120"/>
                <a:ea typeface="標楷體" panose="03000509000000000000" pitchFamily="65" charset="-120"/>
              </a:rPr>
              <a:t>每名考生之</a:t>
            </a:r>
            <a:r>
              <a:rPr lang="zh-TW" altLang="en-US" sz="1800" b="1" dirty="0" smtClean="0">
                <a:solidFill>
                  <a:srgbClr val="FF0000"/>
                </a:solidFill>
                <a:latin typeface="標楷體" panose="03000509000000000000" pitchFamily="65" charset="-120"/>
                <a:ea typeface="標楷體" panose="03000509000000000000" pitchFamily="65" charset="-120"/>
              </a:rPr>
              <a:t>身分證統一編號</a:t>
            </a:r>
            <a:r>
              <a:rPr lang="zh-TW" altLang="en-US" sz="1800" dirty="0" smtClean="0">
                <a:latin typeface="標楷體" panose="03000509000000000000" pitchFamily="65" charset="-120"/>
                <a:ea typeface="標楷體" panose="03000509000000000000" pitchFamily="65" charset="-120"/>
              </a:rPr>
              <a:t>或</a:t>
            </a:r>
            <a:r>
              <a:rPr lang="zh-TW" altLang="zh-TW" sz="1800" b="1" dirty="0" smtClean="0">
                <a:solidFill>
                  <a:srgbClr val="FF0000"/>
                </a:solidFill>
                <a:latin typeface="標楷體" panose="03000509000000000000" pitchFamily="65" charset="-120"/>
                <a:ea typeface="標楷體" panose="03000509000000000000" pitchFamily="65" charset="-120"/>
              </a:rPr>
              <a:t>統測報名序號</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建議擇一）</a:t>
            </a:r>
            <a:endParaRPr lang="en-US" altLang="zh-TW" sz="1800" dirty="0" smtClean="0">
              <a:latin typeface="標楷體" panose="03000509000000000000" pitchFamily="65" charset="-120"/>
              <a:ea typeface="標楷體" panose="03000509000000000000" pitchFamily="65" charset="-120"/>
            </a:endParaRPr>
          </a:p>
          <a:p>
            <a:pPr marL="600075" lvl="1" indent="-257175">
              <a:lnSpc>
                <a:spcPct val="100000"/>
              </a:lnSpc>
              <a:spcBef>
                <a:spcPts val="0"/>
              </a:spcBef>
              <a:buFont typeface="+mj-lt"/>
              <a:buAutoNum type="arabicPeriod"/>
            </a:pPr>
            <a:r>
              <a:rPr lang="zh-TW" altLang="en-US" sz="1800" dirty="0" smtClean="0">
                <a:latin typeface="標楷體" panose="03000509000000000000" pitchFamily="65" charset="-120"/>
                <a:ea typeface="標楷體" panose="03000509000000000000" pitchFamily="65" charset="-120"/>
              </a:rPr>
              <a:t>以班級為單位</a:t>
            </a:r>
            <a:r>
              <a:rPr lang="zh-TW" altLang="zh-TW" sz="1800" dirty="0" smtClean="0">
                <a:latin typeface="標楷體" panose="03000509000000000000" pitchFamily="65" charset="-120"/>
                <a:ea typeface="標楷體" panose="03000509000000000000" pitchFamily="65" charset="-120"/>
              </a:rPr>
              <a:t>置於</a:t>
            </a:r>
            <a:r>
              <a:rPr lang="zh-TW" altLang="en-US" sz="1800" dirty="0" smtClean="0">
                <a:latin typeface="標楷體" panose="03000509000000000000" pitchFamily="65" charset="-120"/>
                <a:ea typeface="標楷體" panose="03000509000000000000" pitchFamily="65" charset="-120"/>
              </a:rPr>
              <a:t>班級</a:t>
            </a:r>
            <a:r>
              <a:rPr lang="zh-TW" altLang="zh-TW" sz="1800" dirty="0" smtClean="0">
                <a:latin typeface="標楷體" panose="03000509000000000000" pitchFamily="65" charset="-120"/>
                <a:ea typeface="標楷體" panose="03000509000000000000" pitchFamily="65" charset="-120"/>
              </a:rPr>
              <a:t>資料夾內</a:t>
            </a:r>
            <a:r>
              <a:rPr lang="zh-TW" altLang="en-US" sz="1800" dirty="0" smtClean="0">
                <a:latin typeface="標楷體" panose="03000509000000000000" pitchFamily="65" charset="-120"/>
                <a:ea typeface="標楷體" panose="03000509000000000000" pitchFamily="65" charset="-120"/>
              </a:rPr>
              <a:t>，資料夾檔名為班級代碼</a:t>
            </a:r>
            <a:r>
              <a:rPr lang="en-US" altLang="zh-TW" sz="1800" dirty="0" smtClean="0">
                <a:latin typeface="標楷體" panose="03000509000000000000" pitchFamily="65" charset="-120"/>
                <a:ea typeface="標楷體" panose="03000509000000000000" pitchFamily="65" charset="-120"/>
              </a:rPr>
              <a:t>+Class(</a:t>
            </a:r>
            <a:r>
              <a:rPr lang="zh-TW" altLang="en-US" sz="1800" dirty="0" smtClean="0">
                <a:latin typeface="標楷體" panose="03000509000000000000" pitchFamily="65" charset="-120"/>
                <a:ea typeface="標楷體" panose="03000509000000000000" pitchFamily="65" charset="-120"/>
              </a:rPr>
              <a:t>範例</a:t>
            </a:r>
            <a:r>
              <a:rPr lang="en-US" altLang="zh-TW" sz="1800" dirty="0" smtClean="0">
                <a:latin typeface="標楷體" panose="03000509000000000000" pitchFamily="65" charset="-120"/>
                <a:ea typeface="標楷體" panose="03000509000000000000" pitchFamily="65" charset="-120"/>
              </a:rPr>
              <a:t>A01Class)</a:t>
            </a:r>
            <a:endParaRPr lang="zh-TW" altLang="zh-TW" sz="1800" dirty="0" smtClean="0">
              <a:latin typeface="標楷體" panose="03000509000000000000" pitchFamily="65" charset="-120"/>
              <a:ea typeface="標楷體" panose="03000509000000000000" pitchFamily="65" charset="-120"/>
            </a:endParaRPr>
          </a:p>
          <a:p>
            <a:pPr marL="600075" lvl="1" indent="-257175">
              <a:lnSpc>
                <a:spcPct val="100000"/>
              </a:lnSpc>
              <a:spcBef>
                <a:spcPts val="0"/>
              </a:spcBef>
              <a:buFont typeface="+mj-lt"/>
              <a:buAutoNum type="arabicPeriod"/>
            </a:pPr>
            <a:r>
              <a:rPr lang="zh-TW" altLang="zh-TW" sz="1800" dirty="0" smtClean="0">
                <a:latin typeface="標楷體" panose="03000509000000000000" pitchFamily="65" charset="-120"/>
                <a:ea typeface="標楷體" panose="03000509000000000000" pitchFamily="65" charset="-120"/>
              </a:rPr>
              <a:t>使用</a:t>
            </a:r>
            <a:r>
              <a:rPr lang="en-US" altLang="zh-TW" sz="1800" dirty="0" smtClean="0">
                <a:latin typeface="標楷體" panose="03000509000000000000" pitchFamily="65" charset="-120"/>
                <a:ea typeface="標楷體" panose="03000509000000000000" pitchFamily="65" charset="-120"/>
              </a:rPr>
              <a:t>Zip</a:t>
            </a:r>
            <a:r>
              <a:rPr lang="zh-TW" altLang="zh-TW" sz="1800" dirty="0" smtClean="0">
                <a:latin typeface="標楷體" panose="03000509000000000000" pitchFamily="65" charset="-120"/>
                <a:ea typeface="標楷體" panose="03000509000000000000" pitchFamily="65" charset="-120"/>
              </a:rPr>
              <a:t>壓縮軟體進行資料夾檔案壓縮</a:t>
            </a:r>
          </a:p>
          <a:p>
            <a:pPr marL="600075" lvl="1" indent="-257175">
              <a:lnSpc>
                <a:spcPct val="100000"/>
              </a:lnSpc>
              <a:spcBef>
                <a:spcPts val="0"/>
              </a:spcBef>
              <a:buFont typeface="+mj-lt"/>
              <a:buAutoNum type="arabicPeriod"/>
            </a:pPr>
            <a:r>
              <a:rPr lang="zh-TW" altLang="zh-TW" sz="1800" dirty="0" smtClean="0">
                <a:latin typeface="標楷體" panose="03000509000000000000" pitchFamily="65" charset="-120"/>
                <a:ea typeface="標楷體" panose="03000509000000000000" pitchFamily="65" charset="-120"/>
              </a:rPr>
              <a:t>學校登入集體報名系統，上傳並進行</a:t>
            </a:r>
            <a:r>
              <a:rPr lang="zh-TW" altLang="en-US" sz="1800" dirty="0" smtClean="0">
                <a:latin typeface="標楷體" panose="03000509000000000000" pitchFamily="65" charset="-120"/>
                <a:ea typeface="標楷體" panose="03000509000000000000" pitchFamily="65" charset="-120"/>
              </a:rPr>
              <a:t>學校</a:t>
            </a:r>
            <a:r>
              <a:rPr lang="zh-TW" altLang="zh-TW" sz="1800" dirty="0" smtClean="0">
                <a:latin typeface="標楷體" panose="03000509000000000000" pitchFamily="65" charset="-120"/>
                <a:ea typeface="標楷體" panose="03000509000000000000" pitchFamily="65" charset="-120"/>
              </a:rPr>
              <a:t>確認作業</a:t>
            </a:r>
            <a:endParaRPr lang="zh-TW" altLang="zh-TW" sz="18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solidFill>
                  <a:prstClr val="black"/>
                </a:solidFill>
                <a:latin typeface="標楷體" panose="03000509000000000000" pitchFamily="65" charset="-120"/>
                <a:ea typeface="標楷體" panose="03000509000000000000" pitchFamily="65" charset="-120"/>
              </a:rPr>
              <a:pPr>
                <a:defRPr/>
              </a:pPr>
              <a:t>23</a:t>
            </a:fld>
            <a:endParaRPr lang="en-US" altLang="zh-TW"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628362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標題 1"/>
          <p:cNvSpPr>
            <a:spLocks noGrp="1"/>
          </p:cNvSpPr>
          <p:nvPr>
            <p:ph type="title"/>
          </p:nvPr>
        </p:nvSpPr>
        <p:spPr>
          <a:xfrm>
            <a:off x="107504" y="260648"/>
            <a:ext cx="8621486" cy="691084"/>
          </a:xfrm>
        </p:spPr>
        <p:txBody>
          <a:bodyPr>
            <a:noAutofit/>
          </a:bodyPr>
          <a:lstStyle/>
          <a:p>
            <a:pPr>
              <a:lnSpc>
                <a:spcPct val="80000"/>
              </a:lnSpc>
            </a:pPr>
            <a:r>
              <a:rPr lang="zh-TW" altLang="en-US" sz="3000" dirty="0" smtClean="0">
                <a:latin typeface="標楷體" panose="03000509000000000000" pitchFamily="65" charset="-120"/>
                <a:ea typeface="標楷體" panose="03000509000000000000" pitchFamily="65" charset="-120"/>
                <a:cs typeface="+mn-cs"/>
              </a:rPr>
              <a:t>資格</a:t>
            </a:r>
            <a:r>
              <a:rPr lang="zh-TW" altLang="en-US" sz="3000" dirty="0">
                <a:latin typeface="標楷體" panose="03000509000000000000" pitchFamily="65" charset="-120"/>
                <a:ea typeface="標楷體" panose="03000509000000000000" pitchFamily="65" charset="-120"/>
                <a:cs typeface="+mn-cs"/>
              </a:rPr>
              <a:t>審查登錄</a:t>
            </a:r>
            <a:r>
              <a:rPr lang="en-US" altLang="zh-TW" sz="2550" dirty="0">
                <a:solidFill>
                  <a:srgbClr val="FF0000"/>
                </a:solidFill>
                <a:latin typeface="標楷體" panose="03000509000000000000" pitchFamily="65" charset="-120"/>
                <a:ea typeface="標楷體" panose="03000509000000000000" pitchFamily="65" charset="-120"/>
                <a:cs typeface="+mn-cs"/>
              </a:rPr>
              <a:t>-</a:t>
            </a:r>
            <a:r>
              <a:rPr lang="zh-TW" altLang="zh-TW" sz="2550" dirty="0">
                <a:solidFill>
                  <a:srgbClr val="FF0000"/>
                </a:solidFill>
                <a:latin typeface="標楷體" panose="03000509000000000000" pitchFamily="65" charset="-120"/>
                <a:ea typeface="標楷體" panose="03000509000000000000" pitchFamily="65" charset="-120"/>
                <a:cs typeface="+mn-cs"/>
              </a:rPr>
              <a:t>在</a:t>
            </a:r>
            <a:r>
              <a:rPr lang="zh-TW" altLang="zh-TW" sz="2550" dirty="0" smtClean="0">
                <a:solidFill>
                  <a:srgbClr val="FF0000"/>
                </a:solidFill>
                <a:latin typeface="標楷體" panose="03000509000000000000" pitchFamily="65" charset="-120"/>
                <a:ea typeface="標楷體" panose="03000509000000000000" pitchFamily="65" charset="-120"/>
                <a:cs typeface="+mn-cs"/>
              </a:rPr>
              <a:t>校</a:t>
            </a:r>
            <a:r>
              <a:rPr lang="zh-TW" altLang="en-US" sz="2550" dirty="0" smtClean="0">
                <a:solidFill>
                  <a:srgbClr val="FF0000"/>
                </a:solidFill>
                <a:latin typeface="標楷體" panose="03000509000000000000" pitchFamily="65" charset="-120"/>
                <a:ea typeface="標楷體" panose="03000509000000000000" pitchFamily="65" charset="-120"/>
                <a:cs typeface="+mn-cs"/>
              </a:rPr>
              <a:t>學業</a:t>
            </a:r>
            <a:r>
              <a:rPr lang="zh-TW" altLang="zh-TW" sz="2550" dirty="0" smtClean="0">
                <a:solidFill>
                  <a:srgbClr val="FF0000"/>
                </a:solidFill>
                <a:latin typeface="標楷體" panose="03000509000000000000" pitchFamily="65" charset="-120"/>
                <a:ea typeface="標楷體" panose="03000509000000000000" pitchFamily="65" charset="-120"/>
                <a:cs typeface="+mn-cs"/>
              </a:rPr>
              <a:t>成績證明</a:t>
            </a:r>
            <a:r>
              <a:rPr lang="en-US" altLang="zh-TW" sz="2550" dirty="0" smtClean="0">
                <a:solidFill>
                  <a:srgbClr val="FF0000"/>
                </a:solidFill>
                <a:latin typeface="標楷體" panose="03000509000000000000" pitchFamily="65" charset="-120"/>
                <a:ea typeface="標楷體" panose="03000509000000000000" pitchFamily="65" charset="-120"/>
                <a:cs typeface="+mn-cs"/>
              </a:rPr>
              <a:t>(PDF</a:t>
            </a:r>
            <a:r>
              <a:rPr lang="zh-TW" altLang="en-US" sz="2550" dirty="0" smtClean="0">
                <a:solidFill>
                  <a:srgbClr val="FF0000"/>
                </a:solidFill>
                <a:latin typeface="標楷體" panose="03000509000000000000" pitchFamily="65" charset="-120"/>
                <a:ea typeface="標楷體" panose="03000509000000000000" pitchFamily="65" charset="-120"/>
                <a:cs typeface="+mn-cs"/>
              </a:rPr>
              <a:t>格式</a:t>
            </a:r>
            <a:r>
              <a:rPr lang="en-US" altLang="zh-TW" sz="2550" dirty="0" smtClean="0">
                <a:solidFill>
                  <a:srgbClr val="FF0000"/>
                </a:solidFill>
                <a:latin typeface="標楷體" panose="03000509000000000000" pitchFamily="65" charset="-120"/>
                <a:ea typeface="標楷體" panose="03000509000000000000" pitchFamily="65" charset="-120"/>
                <a:cs typeface="+mn-cs"/>
              </a:rPr>
              <a:t>)</a:t>
            </a:r>
            <a:r>
              <a:rPr lang="zh-TW" altLang="zh-TW" sz="2550" dirty="0" smtClean="0">
                <a:solidFill>
                  <a:srgbClr val="FF0000"/>
                </a:solidFill>
                <a:latin typeface="標楷體" panose="03000509000000000000" pitchFamily="65" charset="-120"/>
                <a:ea typeface="標楷體" panose="03000509000000000000" pitchFamily="65" charset="-120"/>
                <a:cs typeface="+mn-cs"/>
              </a:rPr>
              <a:t>上</a:t>
            </a:r>
            <a:r>
              <a:rPr lang="zh-TW" altLang="zh-TW" sz="2550" dirty="0">
                <a:solidFill>
                  <a:srgbClr val="FF0000"/>
                </a:solidFill>
                <a:latin typeface="標楷體" panose="03000509000000000000" pitchFamily="65" charset="-120"/>
                <a:ea typeface="標楷體" panose="03000509000000000000" pitchFamily="65" charset="-120"/>
                <a:cs typeface="+mn-cs"/>
              </a:rPr>
              <a:t>傳作業</a:t>
            </a:r>
            <a:endParaRPr lang="zh-TW" altLang="en-US" sz="2550" dirty="0">
              <a:solidFill>
                <a:srgbClr val="FF0000"/>
              </a:solidFill>
              <a:latin typeface="標楷體" panose="03000509000000000000" pitchFamily="65" charset="-120"/>
              <a:ea typeface="標楷體" panose="03000509000000000000" pitchFamily="65" charset="-120"/>
              <a:cs typeface="+mn-cs"/>
            </a:endParaRPr>
          </a:p>
        </p:txBody>
      </p:sp>
      <p:sp>
        <p:nvSpPr>
          <p:cNvPr id="4" name="投影片編號版面配置區 3"/>
          <p:cNvSpPr>
            <a:spLocks noGrp="1"/>
          </p:cNvSpPr>
          <p:nvPr>
            <p:ph type="sldNum" sz="quarter" idx="12"/>
          </p:nvPr>
        </p:nvSpPr>
        <p:spPr>
          <a:xfrm>
            <a:off x="6907088" y="6356351"/>
            <a:ext cx="2057400" cy="365125"/>
          </a:xfrm>
        </p:spPr>
        <p:txBody>
          <a:bodyPr/>
          <a:lstStyle/>
          <a:p>
            <a:fld id="{76931394-9201-4FD2-AD95-612509AEFBAD}" type="slidenum">
              <a:rPr lang="zh-TW" altLang="en-US" smtClean="0">
                <a:solidFill>
                  <a:prstClr val="black"/>
                </a:solidFill>
              </a:rPr>
              <a:pPr/>
              <a:t>24</a:t>
            </a:fld>
            <a:endParaRPr lang="zh-TW" altLang="en-US" dirty="0">
              <a:solidFill>
                <a:prstClr val="black"/>
              </a:solidFill>
            </a:endParaRPr>
          </a:p>
        </p:txBody>
      </p:sp>
      <p:graphicFrame>
        <p:nvGraphicFramePr>
          <p:cNvPr id="8" name="物件 7"/>
          <p:cNvGraphicFramePr>
            <a:graphicFrameLocks noChangeAspect="1"/>
          </p:cNvGraphicFramePr>
          <p:nvPr>
            <p:extLst>
              <p:ext uri="{D42A27DB-BD31-4B8C-83A1-F6EECF244321}">
                <p14:modId xmlns:p14="http://schemas.microsoft.com/office/powerpoint/2010/main" val="3118105703"/>
              </p:ext>
            </p:extLst>
          </p:nvPr>
        </p:nvGraphicFramePr>
        <p:xfrm>
          <a:off x="7066744" y="2165012"/>
          <a:ext cx="1962038" cy="1240369"/>
        </p:xfrm>
        <a:graphic>
          <a:graphicData uri="http://schemas.openxmlformats.org/presentationml/2006/ole">
            <mc:AlternateContent xmlns:mc="http://schemas.openxmlformats.org/markup-compatibility/2006">
              <mc:Choice xmlns:v="urn:schemas-microsoft-com:vml" Requires="v">
                <p:oleObj spid="_x0000_s1116" name="封裝程式殼層物件" showAsIcon="1" r:id="rId3" imgW="1104480" imgH="698400" progId="Package">
                  <p:embed/>
                </p:oleObj>
              </mc:Choice>
              <mc:Fallback>
                <p:oleObj name="封裝程式殼層物件" showAsIcon="1" r:id="rId3" imgW="1104480" imgH="698400" progId="Package">
                  <p:embed/>
                  <p:pic>
                    <p:nvPicPr>
                      <p:cNvPr id="0" name=""/>
                      <p:cNvPicPr/>
                      <p:nvPr/>
                    </p:nvPicPr>
                    <p:blipFill>
                      <a:blip r:embed="rId4"/>
                      <a:stretch>
                        <a:fillRect/>
                      </a:stretch>
                    </p:blipFill>
                    <p:spPr>
                      <a:xfrm>
                        <a:off x="7066744" y="2165012"/>
                        <a:ext cx="1962038" cy="1240369"/>
                      </a:xfrm>
                      <a:prstGeom prst="rect">
                        <a:avLst/>
                      </a:prstGeom>
                    </p:spPr>
                  </p:pic>
                </p:oleObj>
              </mc:Fallback>
            </mc:AlternateContent>
          </a:graphicData>
        </a:graphic>
      </p:graphicFrame>
      <p:pic>
        <p:nvPicPr>
          <p:cNvPr id="11" name="圖片 10"/>
          <p:cNvPicPr>
            <a:picLocks noChangeAspect="1"/>
          </p:cNvPicPr>
          <p:nvPr/>
        </p:nvPicPr>
        <p:blipFill>
          <a:blip r:embed="rId5"/>
          <a:stretch>
            <a:fillRect/>
          </a:stretch>
        </p:blipFill>
        <p:spPr>
          <a:xfrm>
            <a:off x="185165" y="2165012"/>
            <a:ext cx="1387816" cy="1515032"/>
          </a:xfrm>
          <a:prstGeom prst="rect">
            <a:avLst/>
          </a:prstGeom>
        </p:spPr>
      </p:pic>
      <p:grpSp>
        <p:nvGrpSpPr>
          <p:cNvPr id="13" name="群組 12"/>
          <p:cNvGrpSpPr/>
          <p:nvPr/>
        </p:nvGrpSpPr>
        <p:grpSpPr>
          <a:xfrm>
            <a:off x="342683" y="3717032"/>
            <a:ext cx="2797367" cy="2507326"/>
            <a:chOff x="534200" y="2698614"/>
            <a:chExt cx="3729822" cy="3343101"/>
          </a:xfrm>
        </p:grpSpPr>
        <p:pic>
          <p:nvPicPr>
            <p:cNvPr id="5" name="圖片 4"/>
            <p:cNvPicPr>
              <a:picLocks noChangeAspect="1"/>
            </p:cNvPicPr>
            <p:nvPr/>
          </p:nvPicPr>
          <p:blipFill>
            <a:blip r:embed="rId6"/>
            <a:stretch>
              <a:fillRect/>
            </a:stretch>
          </p:blipFill>
          <p:spPr>
            <a:xfrm>
              <a:off x="534200" y="2698614"/>
              <a:ext cx="3729822" cy="3343101"/>
            </a:xfrm>
            <a:prstGeom prst="rect">
              <a:avLst/>
            </a:prstGeom>
          </p:spPr>
        </p:pic>
        <p:sp>
          <p:nvSpPr>
            <p:cNvPr id="12" name="矩形 11"/>
            <p:cNvSpPr/>
            <p:nvPr/>
          </p:nvSpPr>
          <p:spPr>
            <a:xfrm>
              <a:off x="753035" y="5325035"/>
              <a:ext cx="1712259" cy="367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14" name="文字方塊 13"/>
          <p:cNvSpPr txBox="1"/>
          <p:nvPr/>
        </p:nvSpPr>
        <p:spPr>
          <a:xfrm>
            <a:off x="153117" y="1076543"/>
            <a:ext cx="2953675" cy="1200329"/>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步驟</a:t>
            </a:r>
            <a:r>
              <a:rPr kumimoji="0" lang="en-US" altLang="zh-TW" dirty="0" smtClean="0">
                <a:solidFill>
                  <a:prstClr val="black"/>
                </a:solidFill>
                <a:latin typeface="標楷體" panose="03000509000000000000" pitchFamily="65" charset="-120"/>
                <a:ea typeface="標楷體" panose="03000509000000000000" pitchFamily="65" charset="-120"/>
              </a:rPr>
              <a:t>1</a:t>
            </a:r>
            <a:r>
              <a:rPr kumimoji="0" lang="zh-TW" altLang="en-US" dirty="0" smtClean="0">
                <a:solidFill>
                  <a:prstClr val="black"/>
                </a:solidFill>
                <a:latin typeface="標楷體" panose="03000509000000000000" pitchFamily="65" charset="-120"/>
                <a:ea typeface="標楷體" panose="03000509000000000000" pitchFamily="65" charset="-120"/>
              </a:rPr>
              <a:t>：</a:t>
            </a:r>
            <a:r>
              <a:rPr kumimoji="0" lang="en-US" altLang="zh-TW" dirty="0" smtClean="0">
                <a:solidFill>
                  <a:prstClr val="black"/>
                </a:solidFill>
                <a:latin typeface="標楷體" panose="03000509000000000000" pitchFamily="65" charset="-120"/>
                <a:ea typeface="標楷體" panose="03000509000000000000" pitchFamily="65" charset="-120"/>
              </a:rPr>
              <a:t/>
            </a:r>
            <a:br>
              <a:rPr kumimoji="0" lang="en-US" altLang="zh-TW" dirty="0" smtClean="0">
                <a:solidFill>
                  <a:prstClr val="black"/>
                </a:solidFill>
                <a:latin typeface="標楷體" panose="03000509000000000000" pitchFamily="65" charset="-120"/>
                <a:ea typeface="標楷體" panose="03000509000000000000" pitchFamily="65" charset="-120"/>
              </a:rPr>
            </a:br>
            <a:r>
              <a:rPr kumimoji="0" lang="zh-TW" altLang="en-US" dirty="0" smtClean="0">
                <a:solidFill>
                  <a:prstClr val="black"/>
                </a:solidFill>
                <a:latin typeface="標楷體" panose="03000509000000000000" pitchFamily="65" charset="-120"/>
                <a:ea typeface="標楷體" panose="03000509000000000000" pitchFamily="65" charset="-120"/>
              </a:rPr>
              <a:t>將同</a:t>
            </a:r>
            <a:r>
              <a:rPr kumimoji="0" lang="en-US" altLang="zh-TW" dirty="0" smtClean="0">
                <a:solidFill>
                  <a:prstClr val="black"/>
                </a:solidFill>
                <a:latin typeface="標楷體" panose="03000509000000000000" pitchFamily="65" charset="-120"/>
                <a:ea typeface="標楷體" panose="03000509000000000000" pitchFamily="65" charset="-120"/>
              </a:rPr>
              <a:t>1</a:t>
            </a:r>
            <a:r>
              <a:rPr kumimoji="0" lang="zh-TW" altLang="en-US" dirty="0" smtClean="0">
                <a:solidFill>
                  <a:prstClr val="black"/>
                </a:solidFill>
                <a:latin typeface="標楷體" panose="03000509000000000000" pitchFamily="65" charset="-120"/>
                <a:ea typeface="標楷體" panose="03000509000000000000" pitchFamily="65" charset="-120"/>
              </a:rPr>
              <a:t>班學生的在校學業成績證明（</a:t>
            </a:r>
            <a:r>
              <a:rPr kumimoji="0" lang="en-US" altLang="zh-TW" dirty="0" smtClean="0">
                <a:solidFill>
                  <a:prstClr val="black"/>
                </a:solidFill>
                <a:latin typeface="標楷體" panose="03000509000000000000" pitchFamily="65" charset="-120"/>
                <a:ea typeface="標楷體" panose="03000509000000000000" pitchFamily="65" charset="-120"/>
              </a:rPr>
              <a:t>PDF</a:t>
            </a:r>
            <a:r>
              <a:rPr kumimoji="0" lang="zh-TW" altLang="en-US" dirty="0" smtClean="0">
                <a:solidFill>
                  <a:prstClr val="black"/>
                </a:solidFill>
                <a:latin typeface="標楷體" panose="03000509000000000000" pitchFamily="65" charset="-120"/>
                <a:ea typeface="標楷體" panose="03000509000000000000" pitchFamily="65" charset="-120"/>
              </a:rPr>
              <a:t>檔）放在班級代碼名稱的資料夾</a:t>
            </a:r>
            <a:endParaRPr kumimoji="0" lang="zh-TW" altLang="en-US" dirty="0">
              <a:solidFill>
                <a:prstClr val="black"/>
              </a:solidFill>
              <a:latin typeface="標楷體" panose="03000509000000000000" pitchFamily="65" charset="-120"/>
              <a:ea typeface="標楷體" panose="03000509000000000000" pitchFamily="65" charset="-120"/>
            </a:endParaRPr>
          </a:p>
        </p:txBody>
      </p:sp>
      <p:sp>
        <p:nvSpPr>
          <p:cNvPr id="15" name="文字方塊 14"/>
          <p:cNvSpPr txBox="1"/>
          <p:nvPr/>
        </p:nvSpPr>
        <p:spPr>
          <a:xfrm>
            <a:off x="3256946" y="1076543"/>
            <a:ext cx="3613077" cy="646331"/>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步驟</a:t>
            </a:r>
            <a:r>
              <a:rPr kumimoji="0" lang="en-US" altLang="zh-TW" dirty="0" smtClean="0">
                <a:solidFill>
                  <a:prstClr val="black"/>
                </a:solidFill>
                <a:latin typeface="標楷體" panose="03000509000000000000" pitchFamily="65" charset="-120"/>
                <a:ea typeface="標楷體" panose="03000509000000000000" pitchFamily="65" charset="-120"/>
              </a:rPr>
              <a:t>2</a:t>
            </a:r>
            <a:r>
              <a:rPr kumimoji="0" lang="zh-TW" altLang="en-US" dirty="0" smtClean="0">
                <a:solidFill>
                  <a:prstClr val="black"/>
                </a:solidFill>
                <a:latin typeface="標楷體" panose="03000509000000000000" pitchFamily="65" charset="-120"/>
                <a:ea typeface="標楷體" panose="03000509000000000000" pitchFamily="65" charset="-120"/>
              </a:rPr>
              <a:t>：</a:t>
            </a:r>
            <a:endParaRPr kumimoji="0" lang="en-US" altLang="zh-TW" dirty="0" smtClean="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將此資料夾壓縮成</a:t>
            </a:r>
            <a:r>
              <a:rPr kumimoji="0" lang="en-US" altLang="zh-TW" dirty="0" smtClean="0">
                <a:solidFill>
                  <a:prstClr val="black"/>
                </a:solidFill>
                <a:latin typeface="標楷體" panose="03000509000000000000" pitchFamily="65" charset="-120"/>
                <a:ea typeface="標楷體" panose="03000509000000000000" pitchFamily="65" charset="-120"/>
              </a:rPr>
              <a:t>zipped</a:t>
            </a:r>
            <a:r>
              <a:rPr kumimoji="0" lang="zh-TW" altLang="en-US" dirty="0" smtClean="0">
                <a:solidFill>
                  <a:prstClr val="black"/>
                </a:solidFill>
                <a:latin typeface="標楷體" panose="03000509000000000000" pitchFamily="65" charset="-120"/>
                <a:ea typeface="標楷體" panose="03000509000000000000" pitchFamily="65" charset="-120"/>
              </a:rPr>
              <a:t>資料夾</a:t>
            </a:r>
            <a:endParaRPr kumimoji="0" lang="zh-TW" altLang="en-US" dirty="0">
              <a:solidFill>
                <a:prstClr val="black"/>
              </a:solidFill>
              <a:latin typeface="標楷體" panose="03000509000000000000" pitchFamily="65" charset="-120"/>
              <a:ea typeface="標楷體" panose="03000509000000000000" pitchFamily="65" charset="-120"/>
            </a:endParaRPr>
          </a:p>
        </p:txBody>
      </p:sp>
      <p:sp>
        <p:nvSpPr>
          <p:cNvPr id="16" name="文字方塊 15"/>
          <p:cNvSpPr txBox="1"/>
          <p:nvPr/>
        </p:nvSpPr>
        <p:spPr>
          <a:xfrm>
            <a:off x="7020177" y="1076544"/>
            <a:ext cx="1961035" cy="923330"/>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步驟</a:t>
            </a:r>
            <a:r>
              <a:rPr kumimoji="0" lang="en-US" altLang="zh-TW" dirty="0" smtClean="0">
                <a:solidFill>
                  <a:prstClr val="black"/>
                </a:solidFill>
                <a:latin typeface="標楷體" panose="03000509000000000000" pitchFamily="65" charset="-120"/>
                <a:ea typeface="標楷體" panose="03000509000000000000" pitchFamily="65" charset="-120"/>
              </a:rPr>
              <a:t>3</a:t>
            </a:r>
            <a:r>
              <a:rPr kumimoji="0" lang="zh-TW" altLang="en-US" dirty="0" smtClean="0">
                <a:solidFill>
                  <a:prstClr val="black"/>
                </a:solidFill>
                <a:latin typeface="標楷體" panose="03000509000000000000" pitchFamily="65" charset="-120"/>
                <a:ea typeface="標楷體" panose="03000509000000000000" pitchFamily="65" charset="-120"/>
              </a:rPr>
              <a:t>：</a:t>
            </a:r>
            <a:endParaRPr kumimoji="0" lang="en-US" altLang="zh-TW" dirty="0" smtClean="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上傳此</a:t>
            </a:r>
            <a:r>
              <a:rPr kumimoji="0" lang="en-US" altLang="zh-TW" dirty="0" smtClean="0">
                <a:solidFill>
                  <a:prstClr val="black"/>
                </a:solidFill>
                <a:latin typeface="標楷體" panose="03000509000000000000" pitchFamily="65" charset="-120"/>
                <a:ea typeface="標楷體" panose="03000509000000000000" pitchFamily="65" charset="-120"/>
              </a:rPr>
              <a:t>zip</a:t>
            </a:r>
            <a:r>
              <a:rPr kumimoji="0" lang="zh-TW" altLang="en-US" dirty="0" smtClean="0">
                <a:solidFill>
                  <a:prstClr val="black"/>
                </a:solidFill>
                <a:latin typeface="標楷體" panose="03000509000000000000" pitchFamily="65" charset="-120"/>
                <a:ea typeface="標楷體" panose="03000509000000000000" pitchFamily="65" charset="-120"/>
              </a:rPr>
              <a:t>資料夾至集體報名系統</a:t>
            </a:r>
            <a:endParaRPr kumimoji="0" lang="zh-TW" altLang="en-US" dirty="0">
              <a:solidFill>
                <a:prstClr val="black"/>
              </a:solidFill>
              <a:latin typeface="標楷體" panose="03000509000000000000" pitchFamily="65" charset="-120"/>
              <a:ea typeface="標楷體" panose="03000509000000000000" pitchFamily="65" charset="-120"/>
            </a:endParaRPr>
          </a:p>
        </p:txBody>
      </p:sp>
      <p:pic>
        <p:nvPicPr>
          <p:cNvPr id="17" name="圖片 16"/>
          <p:cNvPicPr>
            <a:picLocks noChangeAspect="1"/>
          </p:cNvPicPr>
          <p:nvPr/>
        </p:nvPicPr>
        <p:blipFill>
          <a:blip r:embed="rId5"/>
          <a:stretch>
            <a:fillRect/>
          </a:stretch>
        </p:blipFill>
        <p:spPr>
          <a:xfrm>
            <a:off x="3280339" y="1783559"/>
            <a:ext cx="1291661" cy="1410063"/>
          </a:xfrm>
          <a:prstGeom prst="rect">
            <a:avLst/>
          </a:prstGeom>
        </p:spPr>
      </p:pic>
      <p:pic>
        <p:nvPicPr>
          <p:cNvPr id="18" name="圖片 17"/>
          <p:cNvPicPr>
            <a:picLocks noChangeAspect="1"/>
          </p:cNvPicPr>
          <p:nvPr/>
        </p:nvPicPr>
        <p:blipFill>
          <a:blip r:embed="rId7"/>
          <a:stretch>
            <a:fillRect/>
          </a:stretch>
        </p:blipFill>
        <p:spPr>
          <a:xfrm>
            <a:off x="3385160" y="3102571"/>
            <a:ext cx="2395493" cy="3618905"/>
          </a:xfrm>
          <a:prstGeom prst="rect">
            <a:avLst/>
          </a:prstGeom>
        </p:spPr>
      </p:pic>
      <p:pic>
        <p:nvPicPr>
          <p:cNvPr id="19" name="圖片 18"/>
          <p:cNvPicPr>
            <a:picLocks noChangeAspect="1"/>
          </p:cNvPicPr>
          <p:nvPr/>
        </p:nvPicPr>
        <p:blipFill>
          <a:blip r:embed="rId8"/>
          <a:stretch>
            <a:fillRect/>
          </a:stretch>
        </p:blipFill>
        <p:spPr>
          <a:xfrm>
            <a:off x="5814740" y="4351374"/>
            <a:ext cx="2213644" cy="2506626"/>
          </a:xfrm>
          <a:prstGeom prst="rect">
            <a:avLst/>
          </a:prstGeom>
        </p:spPr>
      </p:pic>
      <p:sp>
        <p:nvSpPr>
          <p:cNvPr id="20" name="矩形 19"/>
          <p:cNvSpPr/>
          <p:nvPr/>
        </p:nvSpPr>
        <p:spPr>
          <a:xfrm>
            <a:off x="3351073" y="5085184"/>
            <a:ext cx="2363325"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矩形 20"/>
          <p:cNvSpPr/>
          <p:nvPr/>
        </p:nvSpPr>
        <p:spPr>
          <a:xfrm>
            <a:off x="5791694" y="5347231"/>
            <a:ext cx="2236690" cy="2420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3413561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77834" y="950102"/>
            <a:ext cx="8964488" cy="3717228"/>
          </a:xfrm>
          <a:prstGeom prst="rect">
            <a:avLst/>
          </a:prstGeom>
        </p:spPr>
      </p:pic>
      <p:sp>
        <p:nvSpPr>
          <p:cNvPr id="270342" name="Rectangle 5"/>
          <p:cNvSpPr>
            <a:spLocks noChangeArrowheads="1"/>
          </p:cNvSpPr>
          <p:nvPr/>
        </p:nvSpPr>
        <p:spPr bwMode="auto">
          <a:xfrm>
            <a:off x="330969" y="1814869"/>
            <a:ext cx="5687017" cy="2736304"/>
          </a:xfrm>
          <a:prstGeom prst="rect">
            <a:avLst/>
          </a:prstGeom>
          <a:solidFill>
            <a:schemeClr val="bg1">
              <a:alpha val="70000"/>
            </a:schemeClr>
          </a:solid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25</a:t>
            </a:fld>
            <a:endParaRPr lang="en-US" altLang="zh-TW" dirty="0">
              <a:latin typeface="標楷體" panose="03000509000000000000" pitchFamily="65" charset="-120"/>
              <a:ea typeface="標楷體" panose="03000509000000000000" pitchFamily="65" charset="-120"/>
            </a:endParaRPr>
          </a:p>
        </p:txBody>
      </p:sp>
      <p:sp>
        <p:nvSpPr>
          <p:cNvPr id="8" name="Rectangle 5"/>
          <p:cNvSpPr>
            <a:spLocks noChangeArrowheads="1"/>
          </p:cNvSpPr>
          <p:nvPr/>
        </p:nvSpPr>
        <p:spPr bwMode="auto">
          <a:xfrm>
            <a:off x="6017986" y="1814869"/>
            <a:ext cx="2843508" cy="2736304"/>
          </a:xfrm>
          <a:prstGeom prst="rect">
            <a:avLst/>
          </a:prstGeom>
          <a:noFill/>
          <a:ln w="38100">
            <a:solidFill>
              <a:srgbClr val="00B05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0" name="矩形 9"/>
          <p:cNvSpPr/>
          <p:nvPr/>
        </p:nvSpPr>
        <p:spPr>
          <a:xfrm>
            <a:off x="6017986" y="1168538"/>
            <a:ext cx="2938248" cy="646331"/>
          </a:xfrm>
          <a:prstGeom prst="rect">
            <a:avLst/>
          </a:prstGeom>
          <a:solidFill>
            <a:srgbClr val="00B050"/>
          </a:solidFill>
          <a:ln>
            <a:solidFill>
              <a:srgbClr val="00B050"/>
            </a:solidFill>
          </a:ln>
        </p:spPr>
        <p:txBody>
          <a:bodyPr wrap="square">
            <a:spAutoFit/>
          </a:bodyPr>
          <a:lstStyle/>
          <a:p>
            <a:pPr algn="ctr" fontAlgn="auto">
              <a:spcBef>
                <a:spcPts val="0"/>
              </a:spcBef>
              <a:spcAft>
                <a:spcPts val="0"/>
              </a:spcAft>
            </a:pPr>
            <a:r>
              <a:rPr kumimoji="0" lang="zh-TW" altLang="en-US" dirty="0" smtClean="0">
                <a:solidFill>
                  <a:prstClr val="white"/>
                </a:solidFill>
                <a:latin typeface="arial" panose="020B0604020202020204" pitchFamily="34" charset="0"/>
                <a:ea typeface="新細明體" panose="02020500000000000000" pitchFamily="18" charset="-120"/>
              </a:rPr>
              <a:t>考生在校學業成績證明</a:t>
            </a:r>
            <a:endParaRPr kumimoji="0" lang="en-US" altLang="zh-TW" dirty="0" smtClean="0">
              <a:solidFill>
                <a:prstClr val="white"/>
              </a:solidFill>
              <a:latin typeface="arial" panose="020B0604020202020204" pitchFamily="34" charset="0"/>
              <a:ea typeface="新細明體" panose="02020500000000000000" pitchFamily="18" charset="-120"/>
            </a:endParaRPr>
          </a:p>
          <a:p>
            <a:pPr algn="ctr" fontAlgn="auto">
              <a:spcBef>
                <a:spcPts val="0"/>
              </a:spcBef>
              <a:spcAft>
                <a:spcPts val="0"/>
              </a:spcAft>
            </a:pPr>
            <a:r>
              <a:rPr kumimoji="0" lang="zh-TW" altLang="en-US" dirty="0" smtClean="0">
                <a:solidFill>
                  <a:prstClr val="white"/>
                </a:solidFill>
                <a:latin typeface="arial" panose="020B0604020202020204" pitchFamily="34" charset="0"/>
                <a:ea typeface="新細明體" panose="02020500000000000000" pitchFamily="18" charset="-120"/>
              </a:rPr>
              <a:t>（</a:t>
            </a:r>
            <a:r>
              <a:rPr kumimoji="0" lang="en-US" altLang="zh-TW" dirty="0">
                <a:solidFill>
                  <a:prstClr val="white"/>
                </a:solidFill>
                <a:latin typeface="arial" panose="020B0604020202020204" pitchFamily="34" charset="0"/>
                <a:ea typeface="新細明體" panose="02020500000000000000" pitchFamily="18" charset="-120"/>
              </a:rPr>
              <a:t>PDF</a:t>
            </a:r>
            <a:r>
              <a:rPr kumimoji="0" lang="zh-TW" altLang="en-US" dirty="0">
                <a:solidFill>
                  <a:prstClr val="white"/>
                </a:solidFill>
                <a:latin typeface="arial" panose="020B0604020202020204" pitchFamily="34" charset="0"/>
                <a:ea typeface="新細明體" panose="02020500000000000000" pitchFamily="18" charset="-120"/>
              </a:rPr>
              <a:t>格式）上傳</a:t>
            </a:r>
            <a:endParaRPr kumimoji="0" lang="zh-TW" altLang="en-US" dirty="0">
              <a:solidFill>
                <a:prstClr val="white"/>
              </a:solidFill>
              <a:latin typeface="Calibri" panose="020F0502020204030204"/>
              <a:ea typeface="新細明體" panose="02020500000000000000" pitchFamily="18" charset="-120"/>
            </a:endParaRPr>
          </a:p>
        </p:txBody>
      </p:sp>
      <p:graphicFrame>
        <p:nvGraphicFramePr>
          <p:cNvPr id="12" name="表格 11"/>
          <p:cNvGraphicFramePr>
            <a:graphicFrameLocks noGrp="1"/>
          </p:cNvGraphicFramePr>
          <p:nvPr>
            <p:extLst>
              <p:ext uri="{D42A27DB-BD31-4B8C-83A1-F6EECF244321}">
                <p14:modId xmlns:p14="http://schemas.microsoft.com/office/powerpoint/2010/main" val="2527199752"/>
              </p:ext>
            </p:extLst>
          </p:nvPr>
        </p:nvGraphicFramePr>
        <p:xfrm>
          <a:off x="2371529" y="3038341"/>
          <a:ext cx="3595664" cy="1339737"/>
        </p:xfrm>
        <a:graphic>
          <a:graphicData uri="http://schemas.openxmlformats.org/drawingml/2006/table">
            <a:tbl>
              <a:tblPr>
                <a:tableStyleId>{5C22544A-7EE6-4342-B048-85BDC9FD1C3A}</a:tableStyleId>
              </a:tblPr>
              <a:tblGrid>
                <a:gridCol w="170946"/>
                <a:gridCol w="1144470"/>
                <a:gridCol w="2280248"/>
              </a:tblGrid>
              <a:tr h="234737">
                <a:tc>
                  <a:txBody>
                    <a:bodyPr/>
                    <a:lstStyle/>
                    <a:p>
                      <a:pPr algn="ctr" fontAlgn="ctr"/>
                      <a:r>
                        <a:rPr lang="en-US" altLang="zh-TW" sz="1400" b="0" i="0" u="none" strike="noStrike" dirty="0" smtClean="0">
                          <a:effectLst/>
                          <a:latin typeface="標楷體" panose="03000509000000000000" pitchFamily="65" charset="-120"/>
                          <a:ea typeface="標楷體" panose="03000509000000000000" pitchFamily="65" charset="-120"/>
                        </a:rPr>
                        <a:t>NO</a:t>
                      </a:r>
                      <a:endParaRPr lang="zh-TW" alt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統一入學</a:t>
                      </a:r>
                      <a:r>
                        <a:rPr lang="zh-TW" altLang="en-US" sz="1400" u="none" strike="noStrike" dirty="0" smtClean="0">
                          <a:effectLst/>
                          <a:latin typeface="標楷體" panose="03000509000000000000" pitchFamily="65" charset="-120"/>
                          <a:ea typeface="標楷體" panose="03000509000000000000" pitchFamily="65" charset="-120"/>
                        </a:rPr>
                        <a:t>測驗報名</a:t>
                      </a:r>
                      <a:r>
                        <a:rPr lang="zh-TW" altLang="en-US" sz="1400" u="none" strike="noStrike" dirty="0">
                          <a:effectLst/>
                          <a:latin typeface="標楷體" panose="03000509000000000000" pitchFamily="65" charset="-120"/>
                          <a:ea typeface="標楷體" panose="03000509000000000000" pitchFamily="65" charset="-120"/>
                        </a:rPr>
                        <a:t>序號</a:t>
                      </a:r>
                      <a:endParaRPr lang="zh-TW" alt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400" b="0" i="0" u="none" strike="noStrike" dirty="0" smtClean="0">
                          <a:effectLst/>
                          <a:latin typeface="標楷體" panose="03000509000000000000" pitchFamily="65" charset="-120"/>
                          <a:ea typeface="標楷體" panose="03000509000000000000" pitchFamily="65" charset="-120"/>
                        </a:rPr>
                        <a:t>情況說明</a:t>
                      </a:r>
                      <a:endParaRPr lang="zh-TW" alt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237272">
                <a:tc>
                  <a:txBody>
                    <a:bodyPr/>
                    <a:lstStyle/>
                    <a:p>
                      <a:pPr algn="ctr" fontAlgn="b"/>
                      <a:r>
                        <a:rPr lang="en-US" altLang="zh-TW" sz="1400" b="0" i="0" u="none" strike="noStrike" dirty="0" smtClean="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smtClean="0">
                          <a:solidFill>
                            <a:schemeClr val="dk1"/>
                          </a:solidFill>
                          <a:effectLst/>
                          <a:latin typeface="標楷體" panose="03000509000000000000" pitchFamily="65" charset="-120"/>
                          <a:ea typeface="標楷體" panose="03000509000000000000" pitchFamily="65" charset="-120"/>
                          <a:cs typeface="+mn-cs"/>
                        </a:rPr>
                        <a:t>9999-301036</a:t>
                      </a:r>
                      <a:endParaRPr lang="en-US" altLang="zh-TW" sz="14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37272">
                <a:tc>
                  <a:txBody>
                    <a:bodyPr/>
                    <a:lstStyle/>
                    <a:p>
                      <a:pPr algn="ctr" fontAlgn="b"/>
                      <a:r>
                        <a:rPr lang="en-US" altLang="zh-TW" sz="1400" b="0" i="0" u="none" strike="noStrike" dirty="0" smtClean="0">
                          <a:effectLst/>
                          <a:latin typeface="標楷體" panose="03000509000000000000" pitchFamily="65" charset="-120"/>
                          <a:ea typeface="標楷體" panose="03000509000000000000" pitchFamily="65" charset="-120"/>
                        </a:rPr>
                        <a:t>2</a:t>
                      </a:r>
                      <a:endParaRPr lang="en-US" altLang="zh-TW"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smtClean="0">
                          <a:solidFill>
                            <a:schemeClr val="dk1"/>
                          </a:solidFill>
                          <a:effectLst/>
                          <a:latin typeface="標楷體" panose="03000509000000000000" pitchFamily="65" charset="-120"/>
                          <a:ea typeface="標楷體" panose="03000509000000000000" pitchFamily="65" charset="-120"/>
                          <a:cs typeface="+mn-cs"/>
                        </a:rPr>
                        <a:t>9999-301039</a:t>
                      </a:r>
                      <a:endParaRPr lang="en-US" altLang="zh-TW" sz="14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TW" altLang="en-US" sz="1400" b="0" i="0" u="none" strike="noStrike" dirty="0" smtClean="0">
                          <a:effectLst/>
                          <a:latin typeface="標楷體" panose="03000509000000000000" pitchFamily="65" charset="-120"/>
                          <a:ea typeface="標楷體" panose="03000509000000000000" pitchFamily="65" charset="-120"/>
                        </a:rPr>
                        <a:t>模擬狀況</a:t>
                      </a:r>
                      <a:r>
                        <a:rPr lang="en-US" altLang="zh-TW" sz="1400" b="0" i="0" u="none" strike="noStrike" dirty="0" smtClean="0">
                          <a:effectLst/>
                          <a:latin typeface="標楷體" panose="03000509000000000000" pitchFamily="65" charset="-120"/>
                          <a:ea typeface="標楷體" panose="03000509000000000000" pitchFamily="65" charset="-120"/>
                        </a:rPr>
                        <a:t>A(</a:t>
                      </a:r>
                      <a:r>
                        <a:rPr lang="zh-TW" altLang="en-US" sz="1400" b="0" i="0" u="none" strike="noStrike" dirty="0" smtClean="0">
                          <a:effectLst/>
                          <a:latin typeface="標楷體" panose="03000509000000000000" pitchFamily="65" charset="-120"/>
                          <a:ea typeface="標楷體" panose="03000509000000000000" pitchFamily="65" charset="-120"/>
                        </a:rPr>
                        <a:t>屬該班學生，未上傳學業成績證明</a:t>
                      </a:r>
                      <a:r>
                        <a:rPr lang="en-US" altLang="zh-TW" sz="1400" b="0" i="0" u="none" strike="noStrike" dirty="0" smtClean="0">
                          <a:effectLst/>
                          <a:latin typeface="標楷體" panose="03000509000000000000" pitchFamily="65" charset="-120"/>
                          <a:ea typeface="標楷體" panose="03000509000000000000" pitchFamily="65" charset="-120"/>
                        </a:rPr>
                        <a:t>)</a:t>
                      </a:r>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34737">
                <a:tc>
                  <a:txBody>
                    <a:bodyPr/>
                    <a:lstStyle/>
                    <a:p>
                      <a:pPr algn="ctr" fontAlgn="b"/>
                      <a:r>
                        <a:rPr lang="en-US" altLang="zh-TW" sz="1400" b="0" i="0" u="none" strike="noStrike" dirty="0" smtClean="0">
                          <a:effectLst/>
                          <a:latin typeface="標楷體" panose="03000509000000000000" pitchFamily="65" charset="-120"/>
                          <a:ea typeface="標楷體" panose="03000509000000000000" pitchFamily="65" charset="-120"/>
                        </a:rPr>
                        <a:t>3</a:t>
                      </a:r>
                      <a:endParaRPr lang="en-US" altLang="zh-TW"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smtClean="0">
                          <a:solidFill>
                            <a:schemeClr val="dk1"/>
                          </a:solidFill>
                          <a:effectLst/>
                          <a:latin typeface="標楷體" panose="03000509000000000000" pitchFamily="65" charset="-120"/>
                          <a:ea typeface="標楷體" panose="03000509000000000000" pitchFamily="65" charset="-120"/>
                          <a:cs typeface="+mn-cs"/>
                        </a:rPr>
                        <a:t>9999-301040</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zh-TW" altLang="en-US" sz="1400" b="0" i="0" u="none" strike="noStrike" dirty="0" smtClean="0">
                          <a:effectLst/>
                          <a:latin typeface="標楷體" panose="03000509000000000000" pitchFamily="65" charset="-120"/>
                          <a:ea typeface="標楷體" panose="03000509000000000000" pitchFamily="65" charset="-120"/>
                        </a:rPr>
                        <a:t>模擬狀況</a:t>
                      </a:r>
                      <a:r>
                        <a:rPr lang="en-US" altLang="zh-TW" sz="1400" b="0" i="0" u="none" strike="noStrike" dirty="0" smtClean="0">
                          <a:effectLst/>
                          <a:latin typeface="標楷體" panose="03000509000000000000" pitchFamily="65" charset="-120"/>
                          <a:ea typeface="標楷體" panose="03000509000000000000" pitchFamily="65" charset="-120"/>
                        </a:rPr>
                        <a:t>B(</a:t>
                      </a:r>
                      <a:r>
                        <a:rPr lang="zh-TW" altLang="en-US" sz="1400" b="0" i="0" u="none" strike="noStrike" dirty="0" smtClean="0">
                          <a:effectLst/>
                          <a:latin typeface="標楷體" panose="03000509000000000000" pitchFamily="65" charset="-120"/>
                          <a:ea typeface="標楷體" panose="03000509000000000000" pitchFamily="65" charset="-120"/>
                        </a:rPr>
                        <a:t>該生不存在</a:t>
                      </a:r>
                      <a:r>
                        <a:rPr lang="en-US" altLang="zh-TW" sz="1400" b="0" i="0" u="none" strike="noStrike" dirty="0" smtClean="0">
                          <a:effectLst/>
                          <a:latin typeface="標楷體" panose="03000509000000000000" pitchFamily="65" charset="-120"/>
                          <a:ea typeface="標楷體" panose="03000509000000000000" pitchFamily="65" charset="-120"/>
                        </a:rPr>
                        <a:t>)</a:t>
                      </a:r>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bl>
          </a:graphicData>
        </a:graphic>
      </p:graphicFrame>
      <p:grpSp>
        <p:nvGrpSpPr>
          <p:cNvPr id="4" name="群組 3"/>
          <p:cNvGrpSpPr/>
          <p:nvPr/>
        </p:nvGrpSpPr>
        <p:grpSpPr>
          <a:xfrm>
            <a:off x="1943217" y="4782971"/>
            <a:ext cx="4096597" cy="1637157"/>
            <a:chOff x="3355723" y="7648993"/>
            <a:chExt cx="5266667" cy="2104762"/>
          </a:xfrm>
        </p:grpSpPr>
        <p:pic>
          <p:nvPicPr>
            <p:cNvPr id="11" name="圖片 10"/>
            <p:cNvPicPr>
              <a:picLocks noChangeAspect="1"/>
            </p:cNvPicPr>
            <p:nvPr/>
          </p:nvPicPr>
          <p:blipFill>
            <a:blip r:embed="rId4"/>
            <a:stretch>
              <a:fillRect/>
            </a:stretch>
          </p:blipFill>
          <p:spPr>
            <a:xfrm>
              <a:off x="3355723" y="7648993"/>
              <a:ext cx="5266667" cy="2104762"/>
            </a:xfrm>
            <a:prstGeom prst="rect">
              <a:avLst/>
            </a:prstGeom>
          </p:spPr>
        </p:pic>
        <p:sp>
          <p:nvSpPr>
            <p:cNvPr id="14" name="橢圓 13"/>
            <p:cNvSpPr/>
            <p:nvPr/>
          </p:nvSpPr>
          <p:spPr>
            <a:xfrm>
              <a:off x="4731161" y="8516851"/>
              <a:ext cx="262538" cy="2582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dirty="0" smtClean="0">
                  <a:solidFill>
                    <a:prstClr val="white"/>
                  </a:solidFill>
                </a:rPr>
                <a:t>B</a:t>
              </a:r>
              <a:endParaRPr kumimoji="0" lang="zh-TW" altLang="en-US" dirty="0">
                <a:solidFill>
                  <a:prstClr val="white"/>
                </a:solidFill>
              </a:endParaRPr>
            </a:p>
          </p:txBody>
        </p:sp>
        <p:sp>
          <p:nvSpPr>
            <p:cNvPr id="15" name="橢圓 14"/>
            <p:cNvSpPr/>
            <p:nvPr/>
          </p:nvSpPr>
          <p:spPr>
            <a:xfrm>
              <a:off x="4954065" y="8916750"/>
              <a:ext cx="262538" cy="2582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dirty="0" smtClean="0">
                  <a:solidFill>
                    <a:prstClr val="white"/>
                  </a:solidFill>
                </a:rPr>
                <a:t>A</a:t>
              </a:r>
              <a:endParaRPr kumimoji="0" lang="zh-TW" altLang="en-US" dirty="0">
                <a:solidFill>
                  <a:prstClr val="white"/>
                </a:solidFill>
              </a:endParaRPr>
            </a:p>
          </p:txBody>
        </p:sp>
        <p:sp>
          <p:nvSpPr>
            <p:cNvPr id="16" name="矩形 15"/>
            <p:cNvSpPr/>
            <p:nvPr/>
          </p:nvSpPr>
          <p:spPr>
            <a:xfrm>
              <a:off x="5317741" y="8828121"/>
              <a:ext cx="1468232" cy="45070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7" name="矩形 16"/>
            <p:cNvSpPr/>
            <p:nvPr/>
          </p:nvSpPr>
          <p:spPr>
            <a:xfrm>
              <a:off x="5022244" y="8448887"/>
              <a:ext cx="2033060" cy="369709"/>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pic>
        <p:nvPicPr>
          <p:cNvPr id="18" name="圖片 17"/>
          <p:cNvPicPr>
            <a:picLocks noChangeAspect="1"/>
          </p:cNvPicPr>
          <p:nvPr/>
        </p:nvPicPr>
        <p:blipFill>
          <a:blip r:embed="rId5"/>
          <a:stretch>
            <a:fillRect/>
          </a:stretch>
        </p:blipFill>
        <p:spPr>
          <a:xfrm>
            <a:off x="467544" y="1838308"/>
            <a:ext cx="1844312" cy="2598803"/>
          </a:xfrm>
          <a:prstGeom prst="rect">
            <a:avLst/>
          </a:prstGeom>
        </p:spPr>
      </p:pic>
      <p:sp>
        <p:nvSpPr>
          <p:cNvPr id="19" name="標題 1"/>
          <p:cNvSpPr txBox="1">
            <a:spLocks/>
          </p:cNvSpPr>
          <p:nvPr/>
        </p:nvSpPr>
        <p:spPr>
          <a:xfrm>
            <a:off x="107504" y="260648"/>
            <a:ext cx="8621486" cy="691084"/>
          </a:xfrm>
          <a:prstGeom prst="rect">
            <a:avLst/>
          </a:prstGeom>
        </p:spPr>
        <p:txBody>
          <a:bodyPr>
            <a:noAutofit/>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lnSpc>
                <a:spcPct val="80000"/>
              </a:lnSpc>
            </a:pPr>
            <a:r>
              <a:rPr lang="zh-TW" altLang="en-US" sz="3000" kern="0" smtClean="0">
                <a:cs typeface="+mn-cs"/>
              </a:rPr>
              <a:t>資格審查登錄</a:t>
            </a:r>
            <a:r>
              <a:rPr lang="en-US" altLang="zh-TW" sz="2550" kern="0" smtClean="0">
                <a:solidFill>
                  <a:srgbClr val="FF0000"/>
                </a:solidFill>
                <a:cs typeface="+mn-cs"/>
              </a:rPr>
              <a:t>-</a:t>
            </a:r>
            <a:r>
              <a:rPr lang="zh-TW" altLang="zh-TW" sz="2550" kern="0" smtClean="0">
                <a:solidFill>
                  <a:srgbClr val="FF0000"/>
                </a:solidFill>
                <a:cs typeface="+mn-cs"/>
              </a:rPr>
              <a:t>在校</a:t>
            </a:r>
            <a:r>
              <a:rPr lang="zh-TW" altLang="en-US" sz="2550" kern="0" smtClean="0">
                <a:solidFill>
                  <a:srgbClr val="FF0000"/>
                </a:solidFill>
                <a:cs typeface="+mn-cs"/>
              </a:rPr>
              <a:t>學業</a:t>
            </a:r>
            <a:r>
              <a:rPr lang="zh-TW" altLang="zh-TW" sz="2550" kern="0" smtClean="0">
                <a:solidFill>
                  <a:srgbClr val="FF0000"/>
                </a:solidFill>
                <a:cs typeface="+mn-cs"/>
              </a:rPr>
              <a:t>成績證明</a:t>
            </a:r>
            <a:r>
              <a:rPr lang="en-US" altLang="zh-TW" sz="2550" kern="0" smtClean="0">
                <a:solidFill>
                  <a:srgbClr val="FF0000"/>
                </a:solidFill>
                <a:cs typeface="+mn-cs"/>
              </a:rPr>
              <a:t>(PDF</a:t>
            </a:r>
            <a:r>
              <a:rPr lang="zh-TW" altLang="en-US" sz="2550" kern="0" smtClean="0">
                <a:solidFill>
                  <a:srgbClr val="FF0000"/>
                </a:solidFill>
                <a:cs typeface="+mn-cs"/>
              </a:rPr>
              <a:t>格式</a:t>
            </a:r>
            <a:r>
              <a:rPr lang="en-US" altLang="zh-TW" sz="2550" kern="0" smtClean="0">
                <a:solidFill>
                  <a:srgbClr val="FF0000"/>
                </a:solidFill>
                <a:cs typeface="+mn-cs"/>
              </a:rPr>
              <a:t>)</a:t>
            </a:r>
            <a:r>
              <a:rPr lang="zh-TW" altLang="zh-TW" sz="2550" kern="0" smtClean="0">
                <a:solidFill>
                  <a:srgbClr val="FF0000"/>
                </a:solidFill>
                <a:cs typeface="+mn-cs"/>
              </a:rPr>
              <a:t>上傳作業</a:t>
            </a:r>
            <a:endParaRPr lang="zh-TW" altLang="en-US" sz="2550" kern="0" dirty="0">
              <a:solidFill>
                <a:srgbClr val="FF0000"/>
              </a:solidFill>
              <a:cs typeface="+mn-cs"/>
            </a:endParaRPr>
          </a:p>
        </p:txBody>
      </p:sp>
    </p:spTree>
    <p:extLst>
      <p:ext uri="{BB962C8B-B14F-4D97-AF65-F5344CB8AC3E}">
        <p14:creationId xmlns:p14="http://schemas.microsoft.com/office/powerpoint/2010/main" val="722345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1600" y="1948511"/>
            <a:ext cx="8940800" cy="4419048"/>
          </a:xfrm>
          <a:prstGeom prst="rect">
            <a:avLst/>
          </a:prstGeom>
        </p:spPr>
      </p:pic>
      <p:sp>
        <p:nvSpPr>
          <p:cNvPr id="2" name="投影片編號版面配置區 1"/>
          <p:cNvSpPr>
            <a:spLocks noGrp="1"/>
          </p:cNvSpPr>
          <p:nvPr>
            <p:ph type="sldNum" sz="quarter" idx="12"/>
          </p:nvPr>
        </p:nvSpPr>
        <p:spPr>
          <a:xfrm>
            <a:off x="6747158" y="6323091"/>
            <a:ext cx="2133600" cy="476250"/>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26</a:t>
            </a:fld>
            <a:endParaRPr lang="en-US" altLang="zh-TW" dirty="0">
              <a:latin typeface="標楷體" panose="03000509000000000000" pitchFamily="65" charset="-120"/>
              <a:ea typeface="標楷體" panose="03000509000000000000" pitchFamily="65" charset="-120"/>
            </a:endParaRPr>
          </a:p>
        </p:txBody>
      </p:sp>
      <p:sp>
        <p:nvSpPr>
          <p:cNvPr id="9" name="AutoShape 5"/>
          <p:cNvSpPr>
            <a:spLocks noChangeArrowheads="1"/>
          </p:cNvSpPr>
          <p:nvPr/>
        </p:nvSpPr>
        <p:spPr bwMode="auto">
          <a:xfrm>
            <a:off x="3253011" y="2253786"/>
            <a:ext cx="2936626" cy="375478"/>
          </a:xfrm>
          <a:prstGeom prst="wedgeRectCallout">
            <a:avLst>
              <a:gd name="adj1" fmla="val 54854"/>
              <a:gd name="adj2" fmla="val -573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編輯完成請按「儲存」按鈕</a:t>
            </a:r>
          </a:p>
        </p:txBody>
      </p:sp>
      <p:sp>
        <p:nvSpPr>
          <p:cNvPr id="14" name="矩形 13"/>
          <p:cNvSpPr/>
          <p:nvPr/>
        </p:nvSpPr>
        <p:spPr>
          <a:xfrm>
            <a:off x="2587418" y="5681141"/>
            <a:ext cx="6233054" cy="35943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5" name="圓角矩形 14"/>
          <p:cNvSpPr/>
          <p:nvPr/>
        </p:nvSpPr>
        <p:spPr>
          <a:xfrm>
            <a:off x="2664137" y="5756354"/>
            <a:ext cx="2881993" cy="1768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zh-TW" altLang="en-US" sz="900" b="1" dirty="0" smtClean="0">
                <a:solidFill>
                  <a:prstClr val="black"/>
                </a:solidFill>
                <a:latin typeface="標楷體" panose="03000509000000000000" pitchFamily="65" charset="-120"/>
                <a:ea typeface="標楷體" panose="03000509000000000000" pitchFamily="65" charset="-120"/>
              </a:rPr>
              <a:t>考生在校學業成績證明（</a:t>
            </a:r>
            <a:r>
              <a:rPr kumimoji="0" lang="en-US" altLang="zh-TW" sz="900" b="1" dirty="0" smtClean="0">
                <a:solidFill>
                  <a:prstClr val="black"/>
                </a:solidFill>
                <a:latin typeface="標楷體" panose="03000509000000000000" pitchFamily="65" charset="-120"/>
                <a:ea typeface="標楷體" panose="03000509000000000000" pitchFamily="65" charset="-120"/>
              </a:rPr>
              <a:t>PDF</a:t>
            </a:r>
            <a:r>
              <a:rPr kumimoji="0" lang="zh-TW" altLang="en-US" sz="900" b="1" dirty="0" smtClean="0">
                <a:solidFill>
                  <a:prstClr val="black"/>
                </a:solidFill>
                <a:latin typeface="標楷體" panose="03000509000000000000" pitchFamily="65" charset="-120"/>
                <a:ea typeface="標楷體" panose="03000509000000000000" pitchFamily="65" charset="-120"/>
              </a:rPr>
              <a:t>檔）編輯</a:t>
            </a:r>
            <a:endParaRPr kumimoji="0" lang="zh-TW" altLang="en-US" sz="900" b="1" dirty="0">
              <a:solidFill>
                <a:prstClr val="black"/>
              </a:solidFill>
              <a:latin typeface="標楷體" panose="03000509000000000000" pitchFamily="65" charset="-120"/>
              <a:ea typeface="標楷體" panose="03000509000000000000" pitchFamily="65" charset="-120"/>
            </a:endParaRPr>
          </a:p>
        </p:txBody>
      </p:sp>
      <p:sp>
        <p:nvSpPr>
          <p:cNvPr id="11" name="手繪多邊形 10"/>
          <p:cNvSpPr/>
          <p:nvPr/>
        </p:nvSpPr>
        <p:spPr>
          <a:xfrm>
            <a:off x="2571750" y="3965526"/>
            <a:ext cx="6267450" cy="1492300"/>
          </a:xfrm>
          <a:custGeom>
            <a:avLst/>
            <a:gdLst>
              <a:gd name="connsiteX0" fmla="*/ 0 w 6267450"/>
              <a:gd name="connsiteY0" fmla="*/ 1657350 h 1666875"/>
              <a:gd name="connsiteX1" fmla="*/ 0 w 6267450"/>
              <a:gd name="connsiteY1" fmla="*/ 419100 h 1666875"/>
              <a:gd name="connsiteX2" fmla="*/ 2095500 w 6267450"/>
              <a:gd name="connsiteY2" fmla="*/ 419100 h 1666875"/>
              <a:gd name="connsiteX3" fmla="*/ 2095500 w 6267450"/>
              <a:gd name="connsiteY3" fmla="*/ 0 h 1666875"/>
              <a:gd name="connsiteX4" fmla="*/ 6267450 w 6267450"/>
              <a:gd name="connsiteY4" fmla="*/ 0 h 1666875"/>
              <a:gd name="connsiteX5" fmla="*/ 6267450 w 6267450"/>
              <a:gd name="connsiteY5" fmla="*/ 1666875 h 1666875"/>
              <a:gd name="connsiteX6" fmla="*/ 0 w 6267450"/>
              <a:gd name="connsiteY6" fmla="*/ 1657350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50" h="1666875">
                <a:moveTo>
                  <a:pt x="0" y="1657350"/>
                </a:moveTo>
                <a:lnTo>
                  <a:pt x="0" y="419100"/>
                </a:lnTo>
                <a:lnTo>
                  <a:pt x="2095500" y="419100"/>
                </a:lnTo>
                <a:lnTo>
                  <a:pt x="2095500" y="0"/>
                </a:lnTo>
                <a:lnTo>
                  <a:pt x="6267450" y="0"/>
                </a:lnTo>
                <a:lnTo>
                  <a:pt x="6267450" y="1666875"/>
                </a:lnTo>
                <a:lnTo>
                  <a:pt x="0" y="1657350"/>
                </a:ln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957789" y="2700649"/>
            <a:ext cx="1872208" cy="226652"/>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下箭號 16"/>
          <p:cNvSpPr/>
          <p:nvPr/>
        </p:nvSpPr>
        <p:spPr>
          <a:xfrm>
            <a:off x="6935638" y="2946932"/>
            <a:ext cx="160487" cy="550355"/>
          </a:xfrm>
          <a:prstGeom prst="downArrow">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6781801" y="3524972"/>
            <a:ext cx="2260600" cy="1323439"/>
          </a:xfrm>
          <a:prstGeom prst="rect">
            <a:avLst/>
          </a:prstGeom>
          <a:solidFill>
            <a:srgbClr val="3333FF"/>
          </a:solidFill>
        </p:spPr>
        <p:txBody>
          <a:bodyPr wrap="square" rtlCol="0">
            <a:spAutoFit/>
          </a:bodyPr>
          <a:lstStyle/>
          <a:p>
            <a:r>
              <a:rPr lang="zh-TW" altLang="en-US" sz="1600" b="1" dirty="0" smtClean="0">
                <a:solidFill>
                  <a:schemeClr val="bg1"/>
                </a:solidFill>
                <a:latin typeface="+mn-ea"/>
                <a:ea typeface="+mn-ea"/>
              </a:rPr>
              <a:t>變更</a:t>
            </a:r>
            <a:r>
              <a:rPr lang="zh-TW" altLang="en-US" sz="1600" b="1" dirty="0">
                <a:solidFill>
                  <a:schemeClr val="bg1"/>
                </a:solidFill>
                <a:latin typeface="+mn-ea"/>
                <a:ea typeface="+mn-ea"/>
              </a:rPr>
              <a:t>考生</a:t>
            </a:r>
            <a:r>
              <a:rPr lang="zh-TW" altLang="en-US" sz="1600" b="1" dirty="0" smtClean="0">
                <a:solidFill>
                  <a:schemeClr val="bg1"/>
                </a:solidFill>
                <a:latin typeface="+mn-ea"/>
                <a:ea typeface="+mn-ea"/>
              </a:rPr>
              <a:t>身分證號作法：</a:t>
            </a:r>
            <a:endParaRPr lang="en-US" altLang="zh-TW" sz="1600" b="1" dirty="0" smtClean="0">
              <a:solidFill>
                <a:schemeClr val="bg1"/>
              </a:solidFill>
              <a:latin typeface="+mn-ea"/>
              <a:ea typeface="+mn-ea"/>
            </a:endParaRPr>
          </a:p>
          <a:p>
            <a:r>
              <a:rPr lang="zh-TW" altLang="en-US" sz="1600" dirty="0" smtClean="0">
                <a:solidFill>
                  <a:schemeClr val="bg1"/>
                </a:solidFill>
                <a:latin typeface="+mn-ea"/>
                <a:ea typeface="+mn-ea"/>
              </a:rPr>
              <a:t>於</a:t>
            </a:r>
            <a:r>
              <a:rPr lang="en-US" altLang="zh-TW" sz="1600" dirty="0" smtClean="0">
                <a:solidFill>
                  <a:schemeClr val="bg1"/>
                </a:solidFill>
                <a:latin typeface="+mn-ea"/>
                <a:ea typeface="+mn-ea"/>
              </a:rPr>
              <a:t>107</a:t>
            </a:r>
            <a:r>
              <a:rPr lang="zh-TW" altLang="en-US" sz="1600" dirty="0" smtClean="0">
                <a:solidFill>
                  <a:schemeClr val="bg1"/>
                </a:solidFill>
                <a:latin typeface="+mn-ea"/>
                <a:ea typeface="+mn-ea"/>
              </a:rPr>
              <a:t>年</a:t>
            </a:r>
            <a:r>
              <a:rPr lang="en-US" altLang="zh-TW" sz="1600" dirty="0" smtClean="0">
                <a:solidFill>
                  <a:schemeClr val="bg1"/>
                </a:solidFill>
                <a:latin typeface="+mn-ea"/>
                <a:ea typeface="+mn-ea"/>
              </a:rPr>
              <a:t>5</a:t>
            </a:r>
            <a:r>
              <a:rPr lang="zh-TW" altLang="en-US" sz="1600" dirty="0" smtClean="0">
                <a:solidFill>
                  <a:schemeClr val="bg1"/>
                </a:solidFill>
                <a:latin typeface="+mn-ea"/>
                <a:ea typeface="+mn-ea"/>
              </a:rPr>
              <a:t>月</a:t>
            </a:r>
            <a:r>
              <a:rPr lang="en-US" altLang="zh-TW" sz="1600" dirty="0" smtClean="0">
                <a:solidFill>
                  <a:schemeClr val="bg1"/>
                </a:solidFill>
                <a:latin typeface="+mn-ea"/>
                <a:ea typeface="+mn-ea"/>
              </a:rPr>
              <a:t>9</a:t>
            </a:r>
            <a:r>
              <a:rPr lang="zh-TW" altLang="en-US" sz="1600" dirty="0" smtClean="0">
                <a:solidFill>
                  <a:schemeClr val="bg1"/>
                </a:solidFill>
                <a:latin typeface="+mn-ea"/>
                <a:ea typeface="+mn-ea"/>
              </a:rPr>
              <a:t>日</a:t>
            </a:r>
            <a:r>
              <a:rPr lang="en-US" altLang="zh-TW" sz="1600" dirty="0" smtClean="0">
                <a:solidFill>
                  <a:schemeClr val="bg1"/>
                </a:solidFill>
                <a:latin typeface="+mn-ea"/>
                <a:ea typeface="+mn-ea"/>
              </a:rPr>
              <a:t>(</a:t>
            </a:r>
            <a:r>
              <a:rPr lang="zh-TW" altLang="en-US" sz="1600" dirty="0" smtClean="0">
                <a:solidFill>
                  <a:schemeClr val="bg1"/>
                </a:solidFill>
                <a:latin typeface="+mn-ea"/>
                <a:ea typeface="+mn-ea"/>
              </a:rPr>
              <a:t>含</a:t>
            </a:r>
            <a:r>
              <a:rPr lang="en-US" altLang="zh-TW" sz="1600" dirty="0">
                <a:solidFill>
                  <a:schemeClr val="bg1"/>
                </a:solidFill>
                <a:latin typeface="+mn-ea"/>
                <a:ea typeface="+mn-ea"/>
              </a:rPr>
              <a:t>)</a:t>
            </a:r>
            <a:r>
              <a:rPr lang="zh-TW" altLang="en-US" sz="1600" dirty="0" smtClean="0">
                <a:solidFill>
                  <a:schemeClr val="bg1"/>
                </a:solidFill>
                <a:latin typeface="+mn-ea"/>
                <a:ea typeface="+mn-ea"/>
              </a:rPr>
              <a:t>前</a:t>
            </a:r>
            <a:endParaRPr lang="en-US" altLang="zh-TW" sz="1600" dirty="0" smtClean="0">
              <a:solidFill>
                <a:schemeClr val="bg1"/>
              </a:solidFill>
              <a:latin typeface="+mn-ea"/>
              <a:ea typeface="+mn-ea"/>
            </a:endParaRPr>
          </a:p>
          <a:p>
            <a:r>
              <a:rPr lang="zh-TW" altLang="en-US" sz="1600" dirty="0" smtClean="0">
                <a:solidFill>
                  <a:schemeClr val="bg1"/>
                </a:solidFill>
                <a:latin typeface="+mn-ea"/>
                <a:ea typeface="+mn-ea"/>
              </a:rPr>
              <a:t>將學生</a:t>
            </a:r>
            <a:r>
              <a:rPr lang="zh-TW" altLang="en-US" sz="1600" dirty="0">
                <a:solidFill>
                  <a:schemeClr val="bg1"/>
                </a:solidFill>
                <a:latin typeface="+mn-ea"/>
                <a:ea typeface="+mn-ea"/>
              </a:rPr>
              <a:t>基本資料修正</a:t>
            </a:r>
            <a:r>
              <a:rPr lang="zh-TW" altLang="en-US" sz="1600" dirty="0" smtClean="0">
                <a:solidFill>
                  <a:schemeClr val="bg1"/>
                </a:solidFill>
                <a:latin typeface="+mn-ea"/>
                <a:ea typeface="+mn-ea"/>
              </a:rPr>
              <a:t>表</a:t>
            </a:r>
            <a:r>
              <a:rPr lang="en-US" altLang="zh-TW" sz="1600" dirty="0" smtClean="0">
                <a:solidFill>
                  <a:schemeClr val="bg1"/>
                </a:solidFill>
                <a:latin typeface="+mn-ea"/>
                <a:ea typeface="+mn-ea"/>
              </a:rPr>
              <a:t>(A0)</a:t>
            </a:r>
            <a:r>
              <a:rPr lang="zh-TW" altLang="en-US" sz="1600" dirty="0" smtClean="0">
                <a:solidFill>
                  <a:schemeClr val="bg1"/>
                </a:solidFill>
                <a:latin typeface="+mn-ea"/>
                <a:ea typeface="+mn-ea"/>
              </a:rPr>
              <a:t>及</a:t>
            </a:r>
            <a:r>
              <a:rPr lang="zh-TW" altLang="en-US" sz="1600" dirty="0">
                <a:solidFill>
                  <a:schemeClr val="bg1"/>
                </a:solidFill>
                <a:latin typeface="+mn-ea"/>
                <a:ea typeface="+mn-ea"/>
              </a:rPr>
              <a:t>身分證影</a:t>
            </a:r>
            <a:r>
              <a:rPr lang="zh-TW" altLang="en-US" sz="1600" dirty="0" smtClean="0">
                <a:solidFill>
                  <a:schemeClr val="bg1"/>
                </a:solidFill>
                <a:latin typeface="+mn-ea"/>
                <a:ea typeface="+mn-ea"/>
              </a:rPr>
              <a:t>本傳真或郵寄本會</a:t>
            </a:r>
            <a:endParaRPr lang="zh-TW" altLang="en-US" sz="1600" dirty="0">
              <a:solidFill>
                <a:schemeClr val="bg1"/>
              </a:solidFill>
              <a:latin typeface="+mn-ea"/>
              <a:ea typeface="+mn-ea"/>
            </a:endParaRPr>
          </a:p>
        </p:txBody>
      </p:sp>
      <p:sp>
        <p:nvSpPr>
          <p:cNvPr id="21" name="向上箭號 20"/>
          <p:cNvSpPr/>
          <p:nvPr/>
        </p:nvSpPr>
        <p:spPr>
          <a:xfrm>
            <a:off x="7259960" y="5983644"/>
            <a:ext cx="360040" cy="229782"/>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p:cNvSpPr txBox="1"/>
          <p:nvPr/>
        </p:nvSpPr>
        <p:spPr>
          <a:xfrm>
            <a:off x="6031518" y="6199609"/>
            <a:ext cx="1107996" cy="369332"/>
          </a:xfrm>
          <a:prstGeom prst="rect">
            <a:avLst/>
          </a:prstGeom>
          <a:solidFill>
            <a:srgbClr val="FFFF00"/>
          </a:solidFill>
          <a:ln>
            <a:solidFill>
              <a:srgbClr val="FFFF00"/>
            </a:solidFill>
          </a:ln>
        </p:spPr>
        <p:txBody>
          <a:bodyPr wrap="none" rtlCol="0">
            <a:spAutoFit/>
          </a:bodyPr>
          <a:lstStyle/>
          <a:p>
            <a:r>
              <a:rPr lang="zh-TW" altLang="en-US" dirty="0" smtClean="0">
                <a:latin typeface="標楷體" panose="03000509000000000000" pitchFamily="65" charset="-120"/>
                <a:ea typeface="標楷體" panose="03000509000000000000" pitchFamily="65" charset="-120"/>
              </a:rPr>
              <a:t>單筆上傳</a:t>
            </a:r>
            <a:endParaRPr lang="zh-TW" altLang="en-US" dirty="0">
              <a:latin typeface="標楷體" panose="03000509000000000000" pitchFamily="65" charset="-120"/>
              <a:ea typeface="標楷體" panose="03000509000000000000" pitchFamily="65" charset="-120"/>
            </a:endParaRPr>
          </a:p>
        </p:txBody>
      </p:sp>
      <p:sp>
        <p:nvSpPr>
          <p:cNvPr id="23" name="文字方塊 22"/>
          <p:cNvSpPr txBox="1"/>
          <p:nvPr/>
        </p:nvSpPr>
        <p:spPr>
          <a:xfrm>
            <a:off x="7271190" y="6182636"/>
            <a:ext cx="1107996" cy="369332"/>
          </a:xfrm>
          <a:prstGeom prst="rect">
            <a:avLst/>
          </a:prstGeom>
          <a:solidFill>
            <a:srgbClr val="FFFF00"/>
          </a:solidFill>
          <a:ln>
            <a:solidFill>
              <a:srgbClr val="FFFF00"/>
            </a:solidFill>
          </a:ln>
        </p:spPr>
        <p:txBody>
          <a:bodyPr wrap="none" rtlCol="0">
            <a:spAutoFit/>
          </a:bodyPr>
          <a:lstStyle/>
          <a:p>
            <a:r>
              <a:rPr lang="zh-TW" altLang="en-US" dirty="0" smtClean="0">
                <a:latin typeface="標楷體" panose="03000509000000000000" pitchFamily="65" charset="-120"/>
                <a:ea typeface="標楷體" panose="03000509000000000000" pitchFamily="65" charset="-120"/>
              </a:rPr>
              <a:t>單筆預覽</a:t>
            </a:r>
            <a:endParaRPr lang="zh-TW" altLang="en-US" dirty="0">
              <a:latin typeface="標楷體" panose="03000509000000000000" pitchFamily="65" charset="-120"/>
              <a:ea typeface="標楷體" panose="03000509000000000000" pitchFamily="65" charset="-120"/>
            </a:endParaRPr>
          </a:p>
        </p:txBody>
      </p:sp>
      <p:pic>
        <p:nvPicPr>
          <p:cNvPr id="19" name="圖片 18"/>
          <p:cNvPicPr>
            <a:picLocks noChangeAspect="1"/>
          </p:cNvPicPr>
          <p:nvPr/>
        </p:nvPicPr>
        <p:blipFill rotWithShape="1">
          <a:blip r:embed="rId4"/>
          <a:srcRect l="25070" t="29017" r="28999" b="11575"/>
          <a:stretch/>
        </p:blipFill>
        <p:spPr>
          <a:xfrm>
            <a:off x="6460790" y="634227"/>
            <a:ext cx="2461832" cy="1633789"/>
          </a:xfrm>
          <a:prstGeom prst="rect">
            <a:avLst/>
          </a:prstGeom>
        </p:spPr>
      </p:pic>
      <p:sp>
        <p:nvSpPr>
          <p:cNvPr id="24" name="AutoShape 5"/>
          <p:cNvSpPr>
            <a:spLocks noChangeArrowheads="1"/>
          </p:cNvSpPr>
          <p:nvPr/>
        </p:nvSpPr>
        <p:spPr bwMode="auto">
          <a:xfrm>
            <a:off x="2370058" y="1011891"/>
            <a:ext cx="3955155" cy="923816"/>
          </a:xfrm>
          <a:prstGeom prst="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個別新增考生</a:t>
            </a:r>
            <a:endParaRPr kumimoji="0" lang="en-US" altLang="zh-TW" dirty="0">
              <a:solidFill>
                <a:srgbClr val="000000"/>
              </a:solidFill>
              <a:latin typeface="標楷體" panose="03000509000000000000" pitchFamily="65" charset="-120"/>
              <a:ea typeface="標楷體" panose="03000509000000000000" pitchFamily="65" charset="-120"/>
            </a:endParaRPr>
          </a:p>
          <a:p>
            <a:pPr marL="228600" indent="-228600"/>
            <a:r>
              <a:rPr kumimoji="0" lang="en-US" altLang="zh-TW" dirty="0">
                <a:solidFill>
                  <a:srgbClr val="000000"/>
                </a:solidFill>
                <a:latin typeface="標楷體" panose="03000509000000000000" pitchFamily="65" charset="-120"/>
                <a:ea typeface="標楷體" panose="03000509000000000000" pitchFamily="65" charset="-120"/>
              </a:rPr>
              <a:t>1.</a:t>
            </a:r>
            <a:r>
              <a:rPr kumimoji="0" lang="zh-TW" altLang="en-US" dirty="0">
                <a:solidFill>
                  <a:srgbClr val="000000"/>
                </a:solidFill>
                <a:latin typeface="標楷體" panose="03000509000000000000" pitchFamily="65" charset="-120"/>
                <a:ea typeface="標楷體" panose="03000509000000000000" pitchFamily="65" charset="-120"/>
              </a:rPr>
              <a:t>統測個報之應屆畢業生由各校新增</a:t>
            </a:r>
            <a:endParaRPr kumimoji="0" lang="en-US" altLang="zh-TW" dirty="0">
              <a:solidFill>
                <a:srgbClr val="000000"/>
              </a:solidFill>
              <a:latin typeface="標楷體" panose="03000509000000000000" pitchFamily="65" charset="-120"/>
              <a:ea typeface="標楷體" panose="03000509000000000000" pitchFamily="65" charset="-120"/>
            </a:endParaRPr>
          </a:p>
          <a:p>
            <a:pPr marL="228600" indent="-228600"/>
            <a:r>
              <a:rPr kumimoji="0" lang="en-US" altLang="zh-TW" dirty="0">
                <a:solidFill>
                  <a:srgbClr val="000000"/>
                </a:solidFill>
                <a:latin typeface="標楷體" panose="03000509000000000000" pitchFamily="65" charset="-120"/>
                <a:ea typeface="標楷體" panose="03000509000000000000" pitchFamily="65" charset="-120"/>
              </a:rPr>
              <a:t>2.</a:t>
            </a:r>
            <a:r>
              <a:rPr kumimoji="0" lang="zh-TW" altLang="en-US" dirty="0">
                <a:solidFill>
                  <a:srgbClr val="000000"/>
                </a:solidFill>
                <a:latin typeface="標楷體" panose="03000509000000000000" pitchFamily="65" charset="-120"/>
                <a:ea typeface="標楷體" panose="03000509000000000000" pitchFamily="65" charset="-120"/>
              </a:rPr>
              <a:t>轉學生統一由轉入單位辦理</a:t>
            </a:r>
            <a:endParaRPr kumimoji="0" lang="en-US" altLang="zh-TW" dirty="0">
              <a:solidFill>
                <a:srgbClr val="000000"/>
              </a:solidFill>
              <a:latin typeface="標楷體" panose="03000509000000000000" pitchFamily="65" charset="-120"/>
              <a:ea typeface="標楷體" panose="03000509000000000000" pitchFamily="65" charset="-120"/>
            </a:endParaRPr>
          </a:p>
        </p:txBody>
      </p:sp>
      <p:sp>
        <p:nvSpPr>
          <p:cNvPr id="10" name="Rectangle 2"/>
          <p:cNvSpPr txBox="1">
            <a:spLocks noChangeArrowheads="1"/>
          </p:cNvSpPr>
          <p:nvPr/>
        </p:nvSpPr>
        <p:spPr bwMode="auto">
          <a:xfrm>
            <a:off x="101600" y="101196"/>
            <a:ext cx="8940800" cy="9375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p>
          <a:p>
            <a:pPr eaLnBrk="1" hangingPunct="1"/>
            <a:r>
              <a:rPr kumimoji="0" lang="en-US" altLang="zh-TW" kern="1200" dirty="0" smtClean="0">
                <a:solidFill>
                  <a:srgbClr val="FF0000"/>
                </a:solidFill>
                <a:latin typeface="標楷體" panose="03000509000000000000" pitchFamily="65" charset="-120"/>
                <a:ea typeface="標楷體" panose="03000509000000000000" pitchFamily="65" charset="-120"/>
              </a:rPr>
              <a:t>-</a:t>
            </a:r>
            <a:r>
              <a:rPr kumimoji="0" lang="zh-TW" altLang="en-US" kern="1200" dirty="0" smtClean="0">
                <a:solidFill>
                  <a:srgbClr val="FF0000"/>
                </a:solidFill>
                <a:latin typeface="標楷體" panose="03000509000000000000" pitchFamily="65" charset="-120"/>
                <a:ea typeface="標楷體" panose="03000509000000000000" pitchFamily="65" charset="-120"/>
              </a:rPr>
              <a:t>單筆編輯</a:t>
            </a:r>
            <a:endParaRPr kumimoji="0" lang="en-US" altLang="zh-TW" kern="1200" dirty="0">
              <a:solidFill>
                <a:srgbClr val="FF0000"/>
              </a:solidFill>
              <a:latin typeface="標楷體" panose="03000509000000000000" pitchFamily="65" charset="-120"/>
              <a:ea typeface="標楷體" panose="03000509000000000000" pitchFamily="65" charset="-120"/>
            </a:endParaRPr>
          </a:p>
        </p:txBody>
      </p:sp>
      <p:sp>
        <p:nvSpPr>
          <p:cNvPr id="3" name="矩形 2"/>
          <p:cNvSpPr/>
          <p:nvPr/>
        </p:nvSpPr>
        <p:spPr>
          <a:xfrm>
            <a:off x="7128284" y="2380293"/>
            <a:ext cx="834616"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向上箭號 24"/>
          <p:cNvSpPr/>
          <p:nvPr/>
        </p:nvSpPr>
        <p:spPr>
          <a:xfrm>
            <a:off x="6755135" y="5983644"/>
            <a:ext cx="360040" cy="229782"/>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856072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t="28567"/>
          <a:stretch/>
        </p:blipFill>
        <p:spPr>
          <a:xfrm>
            <a:off x="318280" y="1268760"/>
            <a:ext cx="8737198" cy="3793843"/>
          </a:xfrm>
          <a:prstGeom prst="rect">
            <a:avLst/>
          </a:prstGeom>
        </p:spPr>
      </p:pic>
      <p:sp>
        <p:nvSpPr>
          <p:cNvPr id="323588" name="Rectangle 4"/>
          <p:cNvSpPr>
            <a:spLocks noGrp="1" noChangeArrowheads="1"/>
          </p:cNvSpPr>
          <p:nvPr>
            <p:ph type="title" idx="4294967295"/>
          </p:nvPr>
        </p:nvSpPr>
        <p:spPr>
          <a:xfrm>
            <a:off x="107504" y="142875"/>
            <a:ext cx="8885385" cy="785813"/>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kern="1200" dirty="0">
                <a:solidFill>
                  <a:srgbClr val="FF0000"/>
                </a:solidFill>
                <a:latin typeface="標楷體" panose="03000509000000000000" pitchFamily="65" charset="-120"/>
                <a:ea typeface="標楷體" panose="03000509000000000000" pitchFamily="65" charset="-120"/>
              </a:rPr>
              <a:t>-</a:t>
            </a:r>
            <a:r>
              <a:rPr lang="zh-TW" altLang="en-US" kern="1200" dirty="0">
                <a:solidFill>
                  <a:srgbClr val="FF0000"/>
                </a:solidFill>
                <a:latin typeface="標楷體" panose="03000509000000000000" pitchFamily="65" charset="-120"/>
                <a:ea typeface="標楷體" panose="03000509000000000000" pitchFamily="65" charset="-120"/>
              </a:rPr>
              <a:t>列印學生基本資料修正表</a:t>
            </a:r>
            <a:r>
              <a:rPr lang="en-US" altLang="zh-TW" kern="1200" dirty="0">
                <a:solidFill>
                  <a:srgbClr val="FF0000"/>
                </a:solidFill>
                <a:latin typeface="標楷體" panose="03000509000000000000" pitchFamily="65" charset="-120"/>
                <a:ea typeface="標楷體" panose="03000509000000000000" pitchFamily="65" charset="-120"/>
              </a:rPr>
              <a:t> (</a:t>
            </a:r>
            <a:r>
              <a:rPr lang="zh-TW" altLang="en-US" kern="1200" dirty="0">
                <a:solidFill>
                  <a:srgbClr val="FF0000"/>
                </a:solidFill>
                <a:latin typeface="標楷體" panose="03000509000000000000" pitchFamily="65" charset="-120"/>
                <a:ea typeface="標楷體" panose="03000509000000000000" pitchFamily="65" charset="-120"/>
              </a:rPr>
              <a:t>個人列印</a:t>
            </a:r>
            <a:r>
              <a:rPr lang="en-US" altLang="zh-TW" kern="1200" dirty="0">
                <a:solidFill>
                  <a:srgbClr val="FF0000"/>
                </a:solidFill>
                <a:latin typeface="標楷體" panose="03000509000000000000" pitchFamily="65" charset="-120"/>
                <a:ea typeface="標楷體" panose="03000509000000000000" pitchFamily="65" charset="-120"/>
              </a:rPr>
              <a:t>)</a:t>
            </a:r>
          </a:p>
        </p:txBody>
      </p:sp>
      <p:sp>
        <p:nvSpPr>
          <p:cNvPr id="2" name="投影片編號版面配置區 1"/>
          <p:cNvSpPr>
            <a:spLocks noGrp="1"/>
          </p:cNvSpPr>
          <p:nvPr>
            <p:ph type="sldNum" sz="quarter" idx="12"/>
          </p:nvPr>
        </p:nvSpPr>
        <p:spPr>
          <a:xfrm>
            <a:off x="6832439" y="6612224"/>
            <a:ext cx="2133600" cy="196131"/>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27</a:t>
            </a:fld>
            <a:endParaRPr lang="en-US" altLang="zh-TW" dirty="0">
              <a:latin typeface="標楷體" panose="03000509000000000000" pitchFamily="65" charset="-120"/>
              <a:ea typeface="標楷體" panose="03000509000000000000" pitchFamily="65" charset="-120"/>
            </a:endParaRPr>
          </a:p>
        </p:txBody>
      </p:sp>
      <p:sp>
        <p:nvSpPr>
          <p:cNvPr id="10" name="AutoShape 6"/>
          <p:cNvSpPr>
            <a:spLocks noChangeArrowheads="1"/>
          </p:cNvSpPr>
          <p:nvPr/>
        </p:nvSpPr>
        <p:spPr bwMode="auto">
          <a:xfrm>
            <a:off x="5320271" y="5229200"/>
            <a:ext cx="3024336" cy="936104"/>
          </a:xfrm>
          <a:prstGeom prst="wedgeRectCallout">
            <a:avLst>
              <a:gd name="adj1" fmla="val -46612"/>
              <a:gd name="adj2" fmla="val -7067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依承辦作業</a:t>
            </a:r>
            <a:r>
              <a:rPr kumimoji="0" lang="zh-TW" altLang="en-US" dirty="0" smtClean="0">
                <a:solidFill>
                  <a:srgbClr val="000000"/>
                </a:solidFill>
                <a:latin typeface="標楷體" panose="03000509000000000000" pitchFamily="65" charset="-120"/>
                <a:ea typeface="標楷體" panose="03000509000000000000" pitchFamily="65" charset="-120"/>
              </a:rPr>
              <a:t>需要</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可班級列印或個別列印考生</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基本資料</a:t>
            </a:r>
            <a:r>
              <a:rPr kumimoji="0" lang="zh-TW" altLang="en-US" dirty="0">
                <a:solidFill>
                  <a:srgbClr val="000000"/>
                </a:solidFill>
                <a:latin typeface="標楷體" panose="03000509000000000000" pitchFamily="65" charset="-120"/>
                <a:ea typeface="標楷體" panose="03000509000000000000" pitchFamily="65" charset="-120"/>
              </a:rPr>
              <a:t>供</a:t>
            </a:r>
            <a:r>
              <a:rPr kumimoji="0" lang="zh-TW" altLang="en-US" dirty="0" smtClean="0">
                <a:solidFill>
                  <a:srgbClr val="000000"/>
                </a:solidFill>
                <a:latin typeface="標楷體" panose="03000509000000000000" pitchFamily="65" charset="-120"/>
                <a:ea typeface="標楷體" panose="03000509000000000000" pitchFamily="65" charset="-120"/>
              </a:rPr>
              <a:t>考生核對</a:t>
            </a:r>
            <a:endParaRPr kumimoji="0" lang="zh-TW" altLang="en-US" dirty="0">
              <a:solidFill>
                <a:srgbClr val="000000"/>
              </a:solidFill>
              <a:latin typeface="標楷體" panose="03000509000000000000" pitchFamily="65" charset="-120"/>
              <a:ea typeface="標楷體" panose="03000509000000000000" pitchFamily="65" charset="-120"/>
            </a:endParaRPr>
          </a:p>
        </p:txBody>
      </p:sp>
      <p:grpSp>
        <p:nvGrpSpPr>
          <p:cNvPr id="4" name="群組 3"/>
          <p:cNvGrpSpPr/>
          <p:nvPr/>
        </p:nvGrpSpPr>
        <p:grpSpPr>
          <a:xfrm>
            <a:off x="179512" y="2846250"/>
            <a:ext cx="2880320" cy="3899653"/>
            <a:chOff x="395536" y="1268760"/>
            <a:chExt cx="3718843" cy="5267805"/>
          </a:xfrm>
        </p:grpSpPr>
        <p:pic>
          <p:nvPicPr>
            <p:cNvPr id="7" name="圖片 6"/>
            <p:cNvPicPr>
              <a:picLocks noChangeAspect="1"/>
            </p:cNvPicPr>
            <p:nvPr/>
          </p:nvPicPr>
          <p:blipFill>
            <a:blip r:embed="rId4"/>
            <a:stretch>
              <a:fillRect/>
            </a:stretch>
          </p:blipFill>
          <p:spPr>
            <a:xfrm>
              <a:off x="395536" y="1268760"/>
              <a:ext cx="3718843" cy="5267805"/>
            </a:xfrm>
            <a:prstGeom prst="rect">
              <a:avLst/>
            </a:prstGeom>
          </p:spPr>
        </p:pic>
        <p:sp>
          <p:nvSpPr>
            <p:cNvPr id="8" name="矩形 7"/>
            <p:cNvSpPr/>
            <p:nvPr/>
          </p:nvSpPr>
          <p:spPr>
            <a:xfrm>
              <a:off x="1115616" y="1988840"/>
              <a:ext cx="648072"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290961" y="2018271"/>
              <a:ext cx="624855"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3346685" y="2018271"/>
              <a:ext cx="577243"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3" name="Rectangle 3"/>
          <p:cNvSpPr>
            <a:spLocks noGrp="1" noChangeArrowheads="1"/>
          </p:cNvSpPr>
          <p:nvPr>
            <p:ph type="title" idx="4294967295"/>
          </p:nvPr>
        </p:nvSpPr>
        <p:spPr>
          <a:xfrm>
            <a:off x="158750" y="212725"/>
            <a:ext cx="8805863" cy="787400"/>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匯出原住民身分審核名單</a:t>
            </a:r>
            <a:endParaRPr lang="en-US" altLang="zh-TW" sz="3200" kern="1200" dirty="0">
              <a:solidFill>
                <a:srgbClr val="FF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28</a:t>
            </a:fld>
            <a:endParaRPr lang="en-US" altLang="zh-TW" dirty="0">
              <a:latin typeface="標楷體" panose="03000509000000000000" pitchFamily="65" charset="-120"/>
              <a:ea typeface="標楷體" panose="03000509000000000000" pitchFamily="65" charset="-120"/>
            </a:endParaRPr>
          </a:p>
        </p:txBody>
      </p:sp>
      <p:sp>
        <p:nvSpPr>
          <p:cNvPr id="21" name="投影片編號版面配置區 1"/>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TW"/>
            </a:defPPr>
            <a:lvl1pPr algn="r" rtl="0" eaLnBrk="0" fontAlgn="base" hangingPunct="0">
              <a:spcBef>
                <a:spcPct val="0"/>
              </a:spcBef>
              <a:spcAft>
                <a:spcPct val="0"/>
              </a:spcAft>
              <a:defRPr kumimoji="1" sz="1400"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28</a:t>
            </a:fld>
            <a:endParaRPr lang="en-US" altLang="zh-TW" dirty="0">
              <a:latin typeface="標楷體" panose="03000509000000000000" pitchFamily="65" charset="-120"/>
              <a:ea typeface="標楷體" panose="03000509000000000000" pitchFamily="65" charset="-120"/>
            </a:endParaRPr>
          </a:p>
        </p:txBody>
      </p:sp>
      <p:grpSp>
        <p:nvGrpSpPr>
          <p:cNvPr id="3" name="群組 2"/>
          <p:cNvGrpSpPr/>
          <p:nvPr/>
        </p:nvGrpSpPr>
        <p:grpSpPr>
          <a:xfrm>
            <a:off x="0" y="1124744"/>
            <a:ext cx="9144000" cy="5733255"/>
            <a:chOff x="0" y="1124744"/>
            <a:chExt cx="9144000" cy="5733255"/>
          </a:xfrm>
        </p:grpSpPr>
        <p:pic>
          <p:nvPicPr>
            <p:cNvPr id="10" name="圖片 9"/>
            <p:cNvPicPr>
              <a:picLocks noChangeAspect="1"/>
            </p:cNvPicPr>
            <p:nvPr/>
          </p:nvPicPr>
          <p:blipFill rotWithShape="1">
            <a:blip r:embed="rId3"/>
            <a:srcRect b="34087"/>
            <a:stretch/>
          </p:blipFill>
          <p:spPr>
            <a:xfrm>
              <a:off x="0" y="1124744"/>
              <a:ext cx="9144000" cy="2257260"/>
            </a:xfrm>
            <a:prstGeom prst="rect">
              <a:avLst/>
            </a:prstGeom>
          </p:spPr>
        </p:pic>
        <p:pic>
          <p:nvPicPr>
            <p:cNvPr id="11" name="圖片 10"/>
            <p:cNvPicPr>
              <a:picLocks noChangeAspect="1"/>
            </p:cNvPicPr>
            <p:nvPr/>
          </p:nvPicPr>
          <p:blipFill rotWithShape="1">
            <a:blip r:embed="rId4"/>
            <a:srcRect t="33540"/>
            <a:stretch/>
          </p:blipFill>
          <p:spPr>
            <a:xfrm>
              <a:off x="61546" y="3341076"/>
              <a:ext cx="9012115" cy="3516923"/>
            </a:xfrm>
            <a:prstGeom prst="rect">
              <a:avLst/>
            </a:prstGeom>
          </p:spPr>
        </p:pic>
      </p:grpSp>
      <p:sp>
        <p:nvSpPr>
          <p:cNvPr id="20" name="AutoShape 20"/>
          <p:cNvSpPr>
            <a:spLocks noChangeArrowheads="1"/>
          </p:cNvSpPr>
          <p:nvPr/>
        </p:nvSpPr>
        <p:spPr bwMode="auto">
          <a:xfrm>
            <a:off x="102979" y="2414086"/>
            <a:ext cx="1827734" cy="648072"/>
          </a:xfrm>
          <a:prstGeom prst="wedgeRectCallout">
            <a:avLst>
              <a:gd name="adj1" fmla="val 49915"/>
              <a:gd name="adj2" fmla="val 8906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顯示</a:t>
            </a:r>
            <a:r>
              <a:rPr kumimoji="0" lang="zh-TW" altLang="en-US" dirty="0" smtClean="0">
                <a:solidFill>
                  <a:srgbClr val="000000"/>
                </a:solidFill>
                <a:latin typeface="標楷體" panose="03000509000000000000" pitchFamily="65" charset="-120"/>
                <a:ea typeface="標楷體" panose="03000509000000000000" pitchFamily="65" charset="-120"/>
              </a:rPr>
              <a:t>所有</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原住民考生名單</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13" name="AutoShape 14"/>
          <p:cNvSpPr>
            <a:spLocks noChangeArrowheads="1"/>
          </p:cNvSpPr>
          <p:nvPr/>
        </p:nvSpPr>
        <p:spPr bwMode="auto">
          <a:xfrm>
            <a:off x="490553" y="4845757"/>
            <a:ext cx="2880320" cy="865465"/>
          </a:xfrm>
          <a:prstGeom prst="wedgeRectCallout">
            <a:avLst>
              <a:gd name="adj1" fmla="val 37906"/>
              <a:gd name="adj2" fmla="val 8262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標楷體" panose="03000509000000000000" pitchFamily="65" charset="-120"/>
                <a:ea typeface="標楷體" panose="03000509000000000000" pitchFamily="65" charset="-120"/>
              </a:rPr>
              <a:t>確定送出</a:t>
            </a:r>
            <a:r>
              <a:rPr kumimoji="0" lang="zh-TW" altLang="en-US" b="1" dirty="0" smtClean="0">
                <a:solidFill>
                  <a:srgbClr val="FF0000"/>
                </a:solidFill>
                <a:latin typeface="標楷體" panose="03000509000000000000" pitchFamily="65" charset="-120"/>
                <a:ea typeface="標楷體" panose="03000509000000000000" pitchFamily="65" charset="-120"/>
              </a:rPr>
              <a:t>前</a:t>
            </a:r>
            <a:r>
              <a:rPr kumimoji="0" lang="zh-TW" altLang="en-US" dirty="0" smtClean="0">
                <a:solidFill>
                  <a:srgbClr val="000000"/>
                </a:solidFill>
                <a:latin typeface="標楷體" panose="03000509000000000000" pitchFamily="65" charset="-120"/>
                <a:ea typeface="標楷體" panose="03000509000000000000" pitchFamily="65" charset="-120"/>
              </a:rPr>
              <a:t>，匯出</a:t>
            </a:r>
            <a:r>
              <a:rPr kumimoji="0" lang="en-US" altLang="zh-TW" dirty="0" smtClean="0">
                <a:solidFill>
                  <a:srgbClr val="000000"/>
                </a:solidFill>
                <a:latin typeface="標楷體" panose="03000509000000000000" pitchFamily="65" charset="-120"/>
                <a:ea typeface="標楷體" panose="03000509000000000000" pitchFamily="65" charset="-120"/>
              </a:rPr>
              <a:t>EXCEL</a:t>
            </a:r>
            <a:r>
              <a:rPr kumimoji="0" lang="zh-TW" altLang="en-US" dirty="0" smtClean="0">
                <a:solidFill>
                  <a:srgbClr val="000000"/>
                </a:solidFill>
                <a:latin typeface="標楷體" panose="03000509000000000000" pitchFamily="65" charset="-120"/>
                <a:ea typeface="標楷體" panose="03000509000000000000" pitchFamily="65" charset="-120"/>
              </a:rPr>
              <a:t>檔案，查驗</a:t>
            </a:r>
            <a:r>
              <a:rPr kumimoji="0" lang="zh-TW" altLang="en-US" dirty="0">
                <a:solidFill>
                  <a:srgbClr val="000000"/>
                </a:solidFill>
                <a:latin typeface="標楷體" panose="03000509000000000000" pitchFamily="65" charset="-120"/>
                <a:ea typeface="標楷體" panose="03000509000000000000" pitchFamily="65" charset="-120"/>
              </a:rPr>
              <a:t>需</a:t>
            </a:r>
            <a:r>
              <a:rPr kumimoji="0" lang="zh-TW" altLang="en-US" dirty="0" smtClean="0">
                <a:solidFill>
                  <a:srgbClr val="000000"/>
                </a:solidFill>
                <a:latin typeface="標楷體" panose="03000509000000000000" pitchFamily="65" charset="-120"/>
                <a:ea typeface="標楷體" panose="03000509000000000000" pitchFamily="65" charset="-120"/>
              </a:rPr>
              <a:t>繳證明文件之考生名單是否正確</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14" name="AutoShape 14"/>
          <p:cNvSpPr>
            <a:spLocks noChangeArrowheads="1"/>
          </p:cNvSpPr>
          <p:nvPr/>
        </p:nvSpPr>
        <p:spPr bwMode="auto">
          <a:xfrm>
            <a:off x="4066356" y="4792700"/>
            <a:ext cx="3384376" cy="918522"/>
          </a:xfrm>
          <a:prstGeom prst="wedgeRectCallout">
            <a:avLst>
              <a:gd name="adj1" fmla="val -43320"/>
              <a:gd name="adj2" fmla="val 9277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FF0000"/>
                </a:solidFill>
                <a:latin typeface="標楷體" panose="03000509000000000000" pitchFamily="65" charset="-120"/>
                <a:ea typeface="標楷體" panose="03000509000000000000" pitchFamily="65" charset="-120"/>
              </a:rPr>
              <a:t>確定送出</a:t>
            </a:r>
            <a:r>
              <a:rPr kumimoji="0" lang="zh-TW" altLang="en-US" b="1" dirty="0">
                <a:solidFill>
                  <a:srgbClr val="FF0000"/>
                </a:solidFill>
                <a:latin typeface="標楷體" panose="03000509000000000000" pitchFamily="65" charset="-120"/>
                <a:ea typeface="標楷體" panose="03000509000000000000" pitchFamily="65" charset="-120"/>
              </a:rPr>
              <a:t>後</a:t>
            </a:r>
            <a:r>
              <a:rPr kumimoji="0" lang="zh-TW" altLang="en-US" dirty="0">
                <a:solidFill>
                  <a:srgbClr val="000000"/>
                </a:solidFill>
                <a:latin typeface="標楷體" panose="03000509000000000000" pitchFamily="65" charset="-120"/>
                <a:ea typeface="標楷體" panose="03000509000000000000" pitchFamily="65" charset="-120"/>
              </a:rPr>
              <a:t>列印名單，</a:t>
            </a:r>
            <a:r>
              <a:rPr kumimoji="0" lang="zh-TW" altLang="en-US" dirty="0" smtClean="0">
                <a:solidFill>
                  <a:srgbClr val="000000"/>
                </a:solidFill>
                <a:latin typeface="標楷體" panose="03000509000000000000" pitchFamily="65" charset="-120"/>
                <a:ea typeface="標楷體" panose="03000509000000000000" pitchFamily="65" charset="-120"/>
              </a:rPr>
              <a:t>於</a:t>
            </a:r>
            <a:r>
              <a:rPr kumimoji="0" lang="en-US" altLang="zh-TW" dirty="0" smtClean="0">
                <a:solidFill>
                  <a:srgbClr val="000000"/>
                </a:solidFill>
                <a:latin typeface="標楷體" panose="03000509000000000000" pitchFamily="65" charset="-120"/>
                <a:ea typeface="標楷體" panose="03000509000000000000" pitchFamily="65" charset="-120"/>
              </a:rPr>
              <a:t>107</a:t>
            </a:r>
            <a:r>
              <a:rPr kumimoji="0" lang="zh-TW" altLang="en-US" dirty="0" smtClean="0">
                <a:solidFill>
                  <a:srgbClr val="000000"/>
                </a:solidFill>
                <a:latin typeface="標楷體" panose="03000509000000000000" pitchFamily="65" charset="-120"/>
                <a:ea typeface="標楷體" panose="03000509000000000000" pitchFamily="65" charset="-120"/>
              </a:rPr>
              <a:t>年</a:t>
            </a:r>
            <a:r>
              <a:rPr kumimoji="0" lang="en-US" altLang="zh-TW" dirty="0">
                <a:solidFill>
                  <a:srgbClr val="000000"/>
                </a:solidFill>
                <a:latin typeface="標楷體" panose="03000509000000000000" pitchFamily="65" charset="-120"/>
                <a:ea typeface="標楷體" panose="03000509000000000000" pitchFamily="65" charset="-120"/>
              </a:rPr>
              <a:t>5</a:t>
            </a:r>
            <a:r>
              <a:rPr kumimoji="0" lang="zh-TW" altLang="en-US" dirty="0" smtClean="0">
                <a:solidFill>
                  <a:srgbClr val="000000"/>
                </a:solidFill>
                <a:latin typeface="標楷體" panose="03000509000000000000" pitchFamily="65" charset="-120"/>
                <a:ea typeface="標楷體" panose="03000509000000000000" pitchFamily="65" charset="-120"/>
              </a:rPr>
              <a:t>月</a:t>
            </a:r>
            <a:r>
              <a:rPr kumimoji="0" lang="en-US" altLang="zh-TW" dirty="0" smtClean="0">
                <a:solidFill>
                  <a:srgbClr val="000000"/>
                </a:solidFill>
                <a:latin typeface="標楷體" panose="03000509000000000000" pitchFamily="65" charset="-120"/>
                <a:ea typeface="標楷體" panose="03000509000000000000" pitchFamily="65" charset="-120"/>
              </a:rPr>
              <a:t>9</a:t>
            </a:r>
            <a:r>
              <a:rPr kumimoji="0" lang="zh-TW" altLang="en-US" dirty="0" smtClean="0">
                <a:solidFill>
                  <a:srgbClr val="000000"/>
                </a:solidFill>
                <a:latin typeface="標楷體" panose="03000509000000000000" pitchFamily="65" charset="-120"/>
                <a:ea typeface="標楷體" panose="03000509000000000000" pitchFamily="65" charset="-120"/>
              </a:rPr>
              <a:t>日前</a:t>
            </a:r>
            <a:r>
              <a:rPr kumimoji="0" lang="zh-TW" altLang="en-US" dirty="0">
                <a:solidFill>
                  <a:srgbClr val="000000"/>
                </a:solidFill>
                <a:latin typeface="標楷體" panose="03000509000000000000" pitchFamily="65" charset="-120"/>
                <a:ea typeface="標楷體" panose="03000509000000000000" pitchFamily="65" charset="-120"/>
              </a:rPr>
              <a:t>郵寄至本委員會審查</a:t>
            </a:r>
            <a:endParaRPr kumimoji="0" lang="en-US" altLang="zh-TW" dirty="0">
              <a:solidFill>
                <a:srgbClr val="000000"/>
              </a:solidFill>
              <a:latin typeface="標楷體" panose="03000509000000000000" pitchFamily="65" charset="-120"/>
              <a:ea typeface="標楷體" panose="03000509000000000000" pitchFamily="65" charset="-120"/>
            </a:endParaRPr>
          </a:p>
          <a:p>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郵戳為憑</a:t>
            </a:r>
            <a:r>
              <a:rPr kumimoji="0" lang="en-US" altLang="zh-TW" dirty="0">
                <a:solidFill>
                  <a:srgbClr val="000000"/>
                </a:solidFill>
                <a:latin typeface="標楷體" panose="03000509000000000000" pitchFamily="65" charset="-120"/>
                <a:ea typeface="標楷體" panose="03000509000000000000" pitchFamily="65" charset="-120"/>
              </a:rPr>
              <a:t>)</a:t>
            </a:r>
            <a:endParaRPr kumimoji="0" lang="zh-TW" altLang="en-US"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stretch>
            <a:fillRect/>
          </a:stretch>
        </p:blipFill>
        <p:spPr>
          <a:xfrm>
            <a:off x="412321" y="1179251"/>
            <a:ext cx="8407829" cy="4476688"/>
          </a:xfrm>
          <a:prstGeom prst="rect">
            <a:avLst/>
          </a:prstGeom>
        </p:spPr>
      </p:pic>
      <p:sp>
        <p:nvSpPr>
          <p:cNvPr id="326659" name="Rectangle 3"/>
          <p:cNvSpPr>
            <a:spLocks noGrp="1" noChangeArrowheads="1"/>
          </p:cNvSpPr>
          <p:nvPr>
            <p:ph type="title" idx="4294967295"/>
          </p:nvPr>
        </p:nvSpPr>
        <p:spPr>
          <a:xfrm>
            <a:off x="158750" y="212725"/>
            <a:ext cx="8661400" cy="787400"/>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2400" kern="1200" dirty="0">
                <a:solidFill>
                  <a:srgbClr val="FF0000"/>
                </a:solidFill>
                <a:latin typeface="標楷體" panose="03000509000000000000" pitchFamily="65" charset="-120"/>
                <a:ea typeface="標楷體" panose="03000509000000000000" pitchFamily="65" charset="-120"/>
              </a:rPr>
              <a:t>匯出低（中低）收入戶身分審核名單</a:t>
            </a:r>
          </a:p>
        </p:txBody>
      </p:sp>
      <p:sp>
        <p:nvSpPr>
          <p:cNvPr id="2" name="投影片編號版面配置區 1"/>
          <p:cNvSpPr>
            <a:spLocks noGrp="1"/>
          </p:cNvSpPr>
          <p:nvPr>
            <p:ph type="sldNum" sz="quarter" idx="12"/>
          </p:nvPr>
        </p:nvSpPr>
        <p:spPr>
          <a:xfrm>
            <a:off x="6588224" y="6507230"/>
            <a:ext cx="2133600" cy="476250"/>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29</a:t>
            </a:fld>
            <a:endParaRPr lang="en-US" altLang="zh-TW" dirty="0">
              <a:latin typeface="標楷體" panose="03000509000000000000" pitchFamily="65" charset="-120"/>
              <a:ea typeface="標楷體" panose="03000509000000000000" pitchFamily="65" charset="-120"/>
            </a:endParaRPr>
          </a:p>
        </p:txBody>
      </p:sp>
      <p:sp>
        <p:nvSpPr>
          <p:cNvPr id="20" name="AutoShape 20"/>
          <p:cNvSpPr>
            <a:spLocks noChangeArrowheads="1"/>
          </p:cNvSpPr>
          <p:nvPr/>
        </p:nvSpPr>
        <p:spPr bwMode="auto">
          <a:xfrm>
            <a:off x="281585" y="1988840"/>
            <a:ext cx="4234904" cy="649633"/>
          </a:xfrm>
          <a:prstGeom prst="wedgeRectCallout">
            <a:avLst>
              <a:gd name="adj1" fmla="val 8439"/>
              <a:gd name="adj2" fmla="val 12120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en-US" altLang="zh-TW" b="1" dirty="0" smtClean="0">
                <a:solidFill>
                  <a:srgbClr val="000000"/>
                </a:solidFill>
                <a:latin typeface="標楷體" panose="03000509000000000000" pitchFamily="65" charset="-120"/>
                <a:ea typeface="標楷體" panose="03000509000000000000" pitchFamily="65" charset="-120"/>
              </a:rPr>
              <a:t>【</a:t>
            </a:r>
            <a:r>
              <a:rPr kumimoji="0" lang="zh-TW" altLang="en-US" b="1" dirty="0" smtClean="0">
                <a:solidFill>
                  <a:srgbClr val="000000"/>
                </a:solidFill>
                <a:latin typeface="標楷體" panose="03000509000000000000" pitchFamily="65" charset="-120"/>
                <a:ea typeface="標楷體" panose="03000509000000000000" pitchFamily="65" charset="-120"/>
              </a:rPr>
              <a:t>系統</a:t>
            </a:r>
            <a:r>
              <a:rPr kumimoji="0" lang="en-US" altLang="zh-TW" b="1" dirty="0" smtClean="0">
                <a:solidFill>
                  <a:srgbClr val="000000"/>
                </a:solidFill>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顯示</a:t>
            </a:r>
            <a:r>
              <a:rPr kumimoji="0" lang="zh-TW" altLang="en-US" dirty="0">
                <a:solidFill>
                  <a:srgbClr val="000000"/>
                </a:solidFill>
                <a:latin typeface="標楷體" panose="03000509000000000000" pitchFamily="65" charset="-120"/>
                <a:ea typeface="標楷體" panose="03000509000000000000" pitchFamily="65" charset="-120"/>
              </a:rPr>
              <a:t>所有</a:t>
            </a:r>
            <a:r>
              <a:rPr kumimoji="0" lang="zh-TW" altLang="en-US" dirty="0" smtClean="0">
                <a:solidFill>
                  <a:srgbClr val="000000"/>
                </a:solidFill>
                <a:latin typeface="標楷體" panose="03000509000000000000" pitchFamily="65" charset="-120"/>
                <a:ea typeface="標楷體" panose="03000509000000000000" pitchFamily="65" charset="-120"/>
              </a:rPr>
              <a:t>低</a:t>
            </a:r>
            <a:r>
              <a:rPr kumimoji="0" lang="en-US" altLang="zh-TW" dirty="0" smtClean="0">
                <a:solidFill>
                  <a:srgbClr val="000000"/>
                </a:solidFill>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中低</a:t>
            </a:r>
            <a:r>
              <a:rPr kumimoji="0" lang="en-US" altLang="zh-TW" dirty="0" smtClean="0">
                <a:solidFill>
                  <a:srgbClr val="000000"/>
                </a:solidFill>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收入戶名單</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en-US" altLang="zh-TW" b="1" dirty="0" smtClean="0">
                <a:solidFill>
                  <a:srgbClr val="000000"/>
                </a:solidFill>
                <a:latin typeface="標楷體" panose="03000509000000000000" pitchFamily="65" charset="-120"/>
                <a:ea typeface="標楷體" panose="03000509000000000000" pitchFamily="65" charset="-120"/>
              </a:rPr>
              <a:t>【</a:t>
            </a:r>
            <a:r>
              <a:rPr kumimoji="0" lang="zh-TW" altLang="en-US" b="1" dirty="0" smtClean="0">
                <a:solidFill>
                  <a:srgbClr val="000000"/>
                </a:solidFill>
                <a:latin typeface="標楷體" panose="03000509000000000000" pitchFamily="65" charset="-120"/>
                <a:ea typeface="標楷體" panose="03000509000000000000" pitchFamily="65" charset="-120"/>
              </a:rPr>
              <a:t>報表</a:t>
            </a:r>
            <a:r>
              <a:rPr kumimoji="0" lang="en-US" altLang="zh-TW" b="1" dirty="0" smtClean="0">
                <a:solidFill>
                  <a:srgbClr val="000000"/>
                </a:solidFill>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顯示</a:t>
            </a:r>
            <a:r>
              <a:rPr kumimoji="0" lang="zh-TW" altLang="en-US" dirty="0">
                <a:solidFill>
                  <a:srgbClr val="000000"/>
                </a:solidFill>
                <a:latin typeface="標楷體" panose="03000509000000000000" pitchFamily="65" charset="-120"/>
                <a:ea typeface="標楷體" panose="03000509000000000000" pitchFamily="65" charset="-120"/>
              </a:rPr>
              <a:t>低</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中低</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收入戶</a:t>
            </a:r>
            <a:r>
              <a:rPr kumimoji="0" lang="zh-TW" altLang="en-US" b="1" dirty="0">
                <a:solidFill>
                  <a:srgbClr val="000000"/>
                </a:solidFill>
                <a:latin typeface="標楷體" panose="03000509000000000000" pitchFamily="65" charset="-120"/>
                <a:ea typeface="標楷體" panose="03000509000000000000" pitchFamily="65" charset="-120"/>
              </a:rPr>
              <a:t>異</a:t>
            </a:r>
            <a:r>
              <a:rPr kumimoji="0" lang="zh-TW" altLang="en-US" b="1" dirty="0" smtClean="0">
                <a:solidFill>
                  <a:srgbClr val="000000"/>
                </a:solidFill>
                <a:latin typeface="標楷體" panose="03000509000000000000" pitchFamily="65" charset="-120"/>
                <a:ea typeface="標楷體" panose="03000509000000000000" pitchFamily="65" charset="-120"/>
              </a:rPr>
              <a:t>動</a:t>
            </a:r>
            <a:r>
              <a:rPr kumimoji="0" lang="zh-TW" altLang="en-US" dirty="0" smtClean="0">
                <a:solidFill>
                  <a:srgbClr val="000000"/>
                </a:solidFill>
                <a:latin typeface="標楷體" panose="03000509000000000000" pitchFamily="65" charset="-120"/>
                <a:ea typeface="標楷體" panose="03000509000000000000" pitchFamily="65" charset="-120"/>
              </a:rPr>
              <a:t>名單</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9" name="AutoShape 14"/>
          <p:cNvSpPr>
            <a:spLocks noChangeArrowheads="1"/>
          </p:cNvSpPr>
          <p:nvPr/>
        </p:nvSpPr>
        <p:spPr bwMode="auto">
          <a:xfrm>
            <a:off x="564149" y="5402712"/>
            <a:ext cx="2880320" cy="865465"/>
          </a:xfrm>
          <a:prstGeom prst="wedgeRectCallout">
            <a:avLst>
              <a:gd name="adj1" fmla="val 40348"/>
              <a:gd name="adj2" fmla="val -7484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標楷體" panose="03000509000000000000" pitchFamily="65" charset="-120"/>
                <a:ea typeface="標楷體" panose="03000509000000000000" pitchFamily="65" charset="-120"/>
              </a:rPr>
              <a:t>確定送出</a:t>
            </a:r>
            <a:r>
              <a:rPr kumimoji="0" lang="zh-TW" altLang="en-US" b="1" dirty="0" smtClean="0">
                <a:solidFill>
                  <a:srgbClr val="FF0000"/>
                </a:solidFill>
                <a:latin typeface="標楷體" panose="03000509000000000000" pitchFamily="65" charset="-120"/>
                <a:ea typeface="標楷體" panose="03000509000000000000" pitchFamily="65" charset="-120"/>
              </a:rPr>
              <a:t>前</a:t>
            </a:r>
            <a:r>
              <a:rPr kumimoji="0" lang="zh-TW" altLang="en-US" dirty="0" smtClean="0">
                <a:solidFill>
                  <a:srgbClr val="000000"/>
                </a:solidFill>
                <a:latin typeface="標楷體" panose="03000509000000000000" pitchFamily="65" charset="-120"/>
                <a:ea typeface="標楷體" panose="03000509000000000000" pitchFamily="65" charset="-120"/>
              </a:rPr>
              <a:t>，匯出</a:t>
            </a:r>
            <a:r>
              <a:rPr kumimoji="0" lang="en-US" altLang="zh-TW" dirty="0" smtClean="0">
                <a:solidFill>
                  <a:srgbClr val="000000"/>
                </a:solidFill>
                <a:latin typeface="標楷體" panose="03000509000000000000" pitchFamily="65" charset="-120"/>
                <a:ea typeface="標楷體" panose="03000509000000000000" pitchFamily="65" charset="-120"/>
              </a:rPr>
              <a:t>EXCEL</a:t>
            </a:r>
            <a:r>
              <a:rPr kumimoji="0" lang="zh-TW" altLang="en-US" dirty="0" smtClean="0">
                <a:solidFill>
                  <a:srgbClr val="000000"/>
                </a:solidFill>
                <a:latin typeface="標楷體" panose="03000509000000000000" pitchFamily="65" charset="-120"/>
                <a:ea typeface="標楷體" panose="03000509000000000000" pitchFamily="65" charset="-120"/>
              </a:rPr>
              <a:t>檔案，查驗</a:t>
            </a:r>
            <a:r>
              <a:rPr kumimoji="0" lang="zh-TW" altLang="en-US" dirty="0">
                <a:solidFill>
                  <a:srgbClr val="000000"/>
                </a:solidFill>
                <a:latin typeface="標楷體" panose="03000509000000000000" pitchFamily="65" charset="-120"/>
                <a:ea typeface="標楷體" panose="03000509000000000000" pitchFamily="65" charset="-120"/>
              </a:rPr>
              <a:t>需</a:t>
            </a:r>
            <a:r>
              <a:rPr kumimoji="0" lang="zh-TW" altLang="en-US" dirty="0" smtClean="0">
                <a:solidFill>
                  <a:srgbClr val="000000"/>
                </a:solidFill>
                <a:latin typeface="標楷體" panose="03000509000000000000" pitchFamily="65" charset="-120"/>
                <a:ea typeface="標楷體" panose="03000509000000000000" pitchFamily="65" charset="-120"/>
              </a:rPr>
              <a:t>繳證明文件之考生名單是否正確</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17" name="AutoShape 14"/>
          <p:cNvSpPr>
            <a:spLocks noChangeArrowheads="1"/>
          </p:cNvSpPr>
          <p:nvPr/>
        </p:nvSpPr>
        <p:spPr bwMode="auto">
          <a:xfrm>
            <a:off x="4139952" y="5349655"/>
            <a:ext cx="3384376" cy="918522"/>
          </a:xfrm>
          <a:prstGeom prst="wedgeRectCallout">
            <a:avLst>
              <a:gd name="adj1" fmla="val -45398"/>
              <a:gd name="adj2" fmla="val -7090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FF0000"/>
                </a:solidFill>
                <a:latin typeface="標楷體" panose="03000509000000000000" pitchFamily="65" charset="-120"/>
                <a:ea typeface="標楷體" panose="03000509000000000000" pitchFamily="65" charset="-120"/>
              </a:rPr>
              <a:t>確定送出</a:t>
            </a:r>
            <a:r>
              <a:rPr kumimoji="0" lang="zh-TW" altLang="en-US" b="1" dirty="0">
                <a:solidFill>
                  <a:srgbClr val="FF0000"/>
                </a:solidFill>
                <a:latin typeface="標楷體" panose="03000509000000000000" pitchFamily="65" charset="-120"/>
                <a:ea typeface="標楷體" panose="03000509000000000000" pitchFamily="65" charset="-120"/>
              </a:rPr>
              <a:t>後</a:t>
            </a:r>
            <a:r>
              <a:rPr kumimoji="0" lang="zh-TW" altLang="en-US" dirty="0">
                <a:solidFill>
                  <a:srgbClr val="000000"/>
                </a:solidFill>
                <a:latin typeface="標楷體" panose="03000509000000000000" pitchFamily="65" charset="-120"/>
                <a:ea typeface="標楷體" panose="03000509000000000000" pitchFamily="65" charset="-120"/>
              </a:rPr>
              <a:t>列印名單，</a:t>
            </a:r>
            <a:r>
              <a:rPr kumimoji="0" lang="zh-TW" altLang="en-US" dirty="0" smtClean="0">
                <a:solidFill>
                  <a:srgbClr val="000000"/>
                </a:solidFill>
                <a:latin typeface="標楷體" panose="03000509000000000000" pitchFamily="65" charset="-120"/>
                <a:ea typeface="標楷體" panose="03000509000000000000" pitchFamily="65" charset="-120"/>
              </a:rPr>
              <a:t>於</a:t>
            </a:r>
            <a:r>
              <a:rPr kumimoji="0" lang="en-US" altLang="zh-TW" dirty="0" smtClean="0">
                <a:solidFill>
                  <a:srgbClr val="000000"/>
                </a:solidFill>
                <a:latin typeface="標楷體" panose="03000509000000000000" pitchFamily="65" charset="-120"/>
                <a:ea typeface="標楷體" panose="03000509000000000000" pitchFamily="65" charset="-120"/>
              </a:rPr>
              <a:t>107</a:t>
            </a:r>
            <a:r>
              <a:rPr kumimoji="0" lang="zh-TW" altLang="en-US" dirty="0" smtClean="0">
                <a:solidFill>
                  <a:srgbClr val="000000"/>
                </a:solidFill>
                <a:latin typeface="標楷體" panose="03000509000000000000" pitchFamily="65" charset="-120"/>
                <a:ea typeface="標楷體" panose="03000509000000000000" pitchFamily="65" charset="-120"/>
              </a:rPr>
              <a:t>年</a:t>
            </a:r>
            <a:r>
              <a:rPr kumimoji="0" lang="en-US" altLang="zh-TW" dirty="0">
                <a:solidFill>
                  <a:srgbClr val="000000"/>
                </a:solidFill>
                <a:latin typeface="標楷體" panose="03000509000000000000" pitchFamily="65" charset="-120"/>
                <a:ea typeface="標楷體" panose="03000509000000000000" pitchFamily="65" charset="-120"/>
              </a:rPr>
              <a:t>5</a:t>
            </a:r>
            <a:r>
              <a:rPr kumimoji="0" lang="zh-TW" altLang="en-US" dirty="0" smtClean="0">
                <a:solidFill>
                  <a:srgbClr val="000000"/>
                </a:solidFill>
                <a:latin typeface="標楷體" panose="03000509000000000000" pitchFamily="65" charset="-120"/>
                <a:ea typeface="標楷體" panose="03000509000000000000" pitchFamily="65" charset="-120"/>
              </a:rPr>
              <a:t>月</a:t>
            </a:r>
            <a:r>
              <a:rPr kumimoji="0" lang="en-US" altLang="zh-TW" dirty="0" smtClean="0">
                <a:solidFill>
                  <a:srgbClr val="000000"/>
                </a:solidFill>
                <a:latin typeface="標楷體" panose="03000509000000000000" pitchFamily="65" charset="-120"/>
                <a:ea typeface="標楷體" panose="03000509000000000000" pitchFamily="65" charset="-120"/>
              </a:rPr>
              <a:t>9</a:t>
            </a:r>
            <a:r>
              <a:rPr kumimoji="0" lang="zh-TW" altLang="en-US" dirty="0" smtClean="0">
                <a:solidFill>
                  <a:srgbClr val="000000"/>
                </a:solidFill>
                <a:latin typeface="標楷體" panose="03000509000000000000" pitchFamily="65" charset="-120"/>
                <a:ea typeface="標楷體" panose="03000509000000000000" pitchFamily="65" charset="-120"/>
              </a:rPr>
              <a:t>日前</a:t>
            </a:r>
            <a:r>
              <a:rPr kumimoji="0" lang="zh-TW" altLang="en-US" dirty="0">
                <a:solidFill>
                  <a:srgbClr val="000000"/>
                </a:solidFill>
                <a:latin typeface="標楷體" panose="03000509000000000000" pitchFamily="65" charset="-120"/>
                <a:ea typeface="標楷體" panose="03000509000000000000" pitchFamily="65" charset="-120"/>
              </a:rPr>
              <a:t>郵寄至本委員會審查</a:t>
            </a:r>
            <a:endParaRPr kumimoji="0" lang="en-US" altLang="zh-TW" dirty="0">
              <a:solidFill>
                <a:srgbClr val="000000"/>
              </a:solidFill>
              <a:latin typeface="標楷體" panose="03000509000000000000" pitchFamily="65" charset="-120"/>
              <a:ea typeface="標楷體" panose="03000509000000000000" pitchFamily="65" charset="-120"/>
            </a:endParaRPr>
          </a:p>
          <a:p>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郵戳為憑</a:t>
            </a:r>
            <a:r>
              <a:rPr kumimoji="0" lang="en-US" altLang="zh-TW" dirty="0">
                <a:solidFill>
                  <a:srgbClr val="000000"/>
                </a:solidFill>
                <a:latin typeface="標楷體" panose="03000509000000000000" pitchFamily="65" charset="-120"/>
                <a:ea typeface="標楷體" panose="03000509000000000000" pitchFamily="65" charset="-120"/>
              </a:rPr>
              <a:t>)</a:t>
            </a:r>
            <a:endParaRPr kumimoji="0" lang="zh-TW" altLang="en-US"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095"/>
          <a:stretch/>
        </p:blipFill>
        <p:spPr bwMode="auto">
          <a:xfrm>
            <a:off x="48626" y="836711"/>
            <a:ext cx="8975725" cy="5976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投影片編號版面配置區 1"/>
          <p:cNvSpPr>
            <a:spLocks noGrp="1"/>
          </p:cNvSpPr>
          <p:nvPr>
            <p:ph type="sldNum" sz="quarter" idx="12"/>
          </p:nvPr>
        </p:nvSpPr>
        <p:spPr>
          <a:xfrm>
            <a:off x="6929530" y="6390394"/>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標楷體" panose="03000509000000000000" pitchFamily="65" charset="-120"/>
                <a:ea typeface="標楷體" panose="03000509000000000000" pitchFamily="65" charset="-120"/>
              </a:defRPr>
            </a:lvl1pPr>
            <a:lvl2pPr marL="742950" indent="-285750">
              <a:spcBef>
                <a:spcPct val="20000"/>
              </a:spcBef>
              <a:buChar char="–"/>
              <a:defRPr kumimoji="1" sz="2800">
                <a:solidFill>
                  <a:schemeClr val="tx1"/>
                </a:solidFill>
                <a:latin typeface="標楷體" panose="03000509000000000000" pitchFamily="65" charset="-120"/>
                <a:ea typeface="標楷體" panose="03000509000000000000" pitchFamily="65" charset="-120"/>
              </a:defRPr>
            </a:lvl2pPr>
            <a:lvl3pPr marL="1143000" indent="-228600">
              <a:spcBef>
                <a:spcPct val="20000"/>
              </a:spcBef>
              <a:buChar char="•"/>
              <a:defRPr kumimoji="1" sz="2400">
                <a:solidFill>
                  <a:schemeClr val="tx1"/>
                </a:solidFill>
                <a:latin typeface="標楷體" panose="03000509000000000000" pitchFamily="65" charset="-120"/>
                <a:ea typeface="標楷體" panose="03000509000000000000" pitchFamily="65" charset="-120"/>
              </a:defRPr>
            </a:lvl3pPr>
            <a:lvl4pPr marL="1600200" indent="-228600">
              <a:spcBef>
                <a:spcPct val="20000"/>
              </a:spcBef>
              <a:buChar char="–"/>
              <a:defRPr kumimoji="1" sz="2000">
                <a:solidFill>
                  <a:schemeClr val="tx1"/>
                </a:solidFill>
                <a:latin typeface="標楷體" panose="03000509000000000000" pitchFamily="65" charset="-120"/>
                <a:ea typeface="標楷體" panose="03000509000000000000" pitchFamily="65" charset="-120"/>
              </a:defRPr>
            </a:lvl4pPr>
            <a:lvl5pPr marL="2057400" indent="-228600">
              <a:spcBef>
                <a:spcPct val="20000"/>
              </a:spcBef>
              <a:buChar char="»"/>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9pPr>
          </a:lstStyle>
          <a:p>
            <a:pPr>
              <a:spcBef>
                <a:spcPct val="0"/>
              </a:spcBef>
              <a:buFontTx/>
              <a:buNone/>
            </a:pPr>
            <a:fld id="{56822A85-26EA-4FA2-A8F9-D42838EEED73}" type="slidenum">
              <a:rPr lang="zh-TW" altLang="en-US" sz="2000">
                <a:solidFill>
                  <a:srgbClr val="000000"/>
                </a:solidFill>
                <a:latin typeface="Book Antiqua" panose="02040602050305030304" pitchFamily="18" charset="0"/>
              </a:rPr>
              <a:pPr>
                <a:spcBef>
                  <a:spcPct val="0"/>
                </a:spcBef>
                <a:buFontTx/>
                <a:buNone/>
              </a:pPr>
              <a:t>3</a:t>
            </a:fld>
            <a:endParaRPr lang="en-US" altLang="zh-TW" sz="2000" dirty="0">
              <a:solidFill>
                <a:srgbClr val="000000"/>
              </a:solidFill>
              <a:latin typeface="Book Antiqua" panose="02040602050305030304" pitchFamily="18" charset="0"/>
            </a:endParaRPr>
          </a:p>
        </p:txBody>
      </p:sp>
      <p:sp>
        <p:nvSpPr>
          <p:cNvPr id="7" name="標題 1"/>
          <p:cNvSpPr txBox="1">
            <a:spLocks/>
          </p:cNvSpPr>
          <p:nvPr/>
        </p:nvSpPr>
        <p:spPr bwMode="auto">
          <a:xfrm>
            <a:off x="70339" y="78023"/>
            <a:ext cx="8976946"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lgn="ctr">
              <a:defRPr/>
            </a:pPr>
            <a:r>
              <a:rPr lang="zh-TW" altLang="en-US" sz="2000" dirty="0" smtClean="0">
                <a:latin typeface="標楷體" panose="03000509000000000000" pitchFamily="65" charset="-120"/>
                <a:ea typeface="標楷體" panose="03000509000000000000" pitchFamily="65" charset="-120"/>
              </a:rPr>
              <a:t>低</a:t>
            </a:r>
            <a:r>
              <a:rPr lang="zh-TW" altLang="en-US" sz="2000" dirty="0">
                <a:latin typeface="標楷體" panose="03000509000000000000" pitchFamily="65" charset="-120"/>
                <a:ea typeface="標楷體" panose="03000509000000000000" pitchFamily="65" charset="-120"/>
              </a:rPr>
              <a:t>收或中低收入戶生同時具有</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原住民或離島生</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身分</a:t>
            </a:r>
            <a:endParaRPr lang="en-US" altLang="zh-TW" sz="2000" dirty="0" smtClean="0">
              <a:latin typeface="標楷體" panose="03000509000000000000" pitchFamily="65" charset="-120"/>
              <a:ea typeface="標楷體" panose="03000509000000000000" pitchFamily="65" charset="-120"/>
            </a:endParaRPr>
          </a:p>
          <a:p>
            <a:pPr algn="ctr">
              <a:defRPr/>
            </a:pPr>
            <a:r>
              <a:rPr lang="en-US" altLang="zh-TW" sz="2000" dirty="0" smtClean="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一階篩選</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及</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二階正備取</a:t>
            </a:r>
            <a:r>
              <a:rPr lang="en-US" altLang="zh-TW" sz="2000" dirty="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cxnSp>
        <p:nvCxnSpPr>
          <p:cNvPr id="3" name="直線單箭頭接點 2"/>
          <p:cNvCxnSpPr/>
          <p:nvPr/>
        </p:nvCxnSpPr>
        <p:spPr>
          <a:xfrm flipH="1">
            <a:off x="2627784" y="3573016"/>
            <a:ext cx="864096" cy="0"/>
          </a:xfrm>
          <a:prstGeom prst="straightConnector1">
            <a:avLst/>
          </a:prstGeom>
          <a:ln w="28575">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1603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79512" y="1004009"/>
            <a:ext cx="8594668" cy="5778358"/>
            <a:chOff x="179512" y="610309"/>
            <a:chExt cx="8806226" cy="6172058"/>
          </a:xfrm>
        </p:grpSpPr>
        <p:pic>
          <p:nvPicPr>
            <p:cNvPr id="2" name="圖片 1"/>
            <p:cNvPicPr>
              <a:picLocks noChangeAspect="1"/>
            </p:cNvPicPr>
            <p:nvPr/>
          </p:nvPicPr>
          <p:blipFill rotWithShape="1">
            <a:blip r:embed="rId3"/>
            <a:srcRect t="32935"/>
            <a:stretch/>
          </p:blipFill>
          <p:spPr>
            <a:xfrm>
              <a:off x="238818" y="2848708"/>
              <a:ext cx="8653663" cy="3933659"/>
            </a:xfrm>
            <a:prstGeom prst="rect">
              <a:avLst/>
            </a:prstGeom>
          </p:spPr>
        </p:pic>
        <p:pic>
          <p:nvPicPr>
            <p:cNvPr id="11" name="圖片 10"/>
            <p:cNvPicPr>
              <a:picLocks noChangeAspect="1"/>
            </p:cNvPicPr>
            <p:nvPr/>
          </p:nvPicPr>
          <p:blipFill rotWithShape="1">
            <a:blip r:embed="rId4"/>
            <a:srcRect b="34087"/>
            <a:stretch/>
          </p:blipFill>
          <p:spPr>
            <a:xfrm>
              <a:off x="179512" y="610309"/>
              <a:ext cx="8806226" cy="2257260"/>
            </a:xfrm>
            <a:prstGeom prst="rect">
              <a:avLst/>
            </a:prstGeom>
          </p:spPr>
        </p:pic>
      </p:grpSp>
      <p:sp>
        <p:nvSpPr>
          <p:cNvPr id="22" name="AutoShape 20"/>
          <p:cNvSpPr>
            <a:spLocks noChangeArrowheads="1"/>
          </p:cNvSpPr>
          <p:nvPr/>
        </p:nvSpPr>
        <p:spPr bwMode="auto">
          <a:xfrm>
            <a:off x="1199357" y="2454568"/>
            <a:ext cx="3430483" cy="361950"/>
          </a:xfrm>
          <a:prstGeom prst="wedgeRectCallout">
            <a:avLst>
              <a:gd name="adj1" fmla="val 46858"/>
              <a:gd name="adj2" fmla="val 12061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000000"/>
                </a:solidFill>
                <a:latin typeface="標楷體" panose="03000509000000000000" pitchFamily="65" charset="-120"/>
                <a:ea typeface="標楷體" panose="03000509000000000000" pitchFamily="65" charset="-120"/>
              </a:rPr>
              <a:t>系統顯示全體綜合</a:t>
            </a:r>
            <a:r>
              <a:rPr kumimoji="0" lang="zh-TW" altLang="en-US" dirty="0">
                <a:solidFill>
                  <a:srgbClr val="000000"/>
                </a:solidFill>
                <a:latin typeface="標楷體" panose="03000509000000000000" pitchFamily="65" charset="-120"/>
                <a:ea typeface="標楷體" panose="03000509000000000000" pitchFamily="65" charset="-120"/>
              </a:rPr>
              <a:t>高中生名單</a:t>
            </a:r>
          </a:p>
        </p:txBody>
      </p:sp>
      <p:sp>
        <p:nvSpPr>
          <p:cNvPr id="33" name="AutoShape 14"/>
          <p:cNvSpPr>
            <a:spLocks noChangeArrowheads="1"/>
          </p:cNvSpPr>
          <p:nvPr/>
        </p:nvSpPr>
        <p:spPr bwMode="auto">
          <a:xfrm>
            <a:off x="34279" y="5371427"/>
            <a:ext cx="2880320" cy="865465"/>
          </a:xfrm>
          <a:prstGeom prst="wedgeRectCallout">
            <a:avLst>
              <a:gd name="adj1" fmla="val 54194"/>
              <a:gd name="adj2" fmla="val 1696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標楷體" panose="03000509000000000000" pitchFamily="65" charset="-120"/>
                <a:ea typeface="標楷體" panose="03000509000000000000" pitchFamily="65" charset="-120"/>
              </a:rPr>
              <a:t>確定送出</a:t>
            </a:r>
            <a:r>
              <a:rPr kumimoji="0" lang="zh-TW" altLang="en-US" b="1" dirty="0" smtClean="0">
                <a:solidFill>
                  <a:srgbClr val="FF0000"/>
                </a:solidFill>
                <a:latin typeface="標楷體" panose="03000509000000000000" pitchFamily="65" charset="-120"/>
                <a:ea typeface="標楷體" panose="03000509000000000000" pitchFamily="65" charset="-120"/>
              </a:rPr>
              <a:t>前</a:t>
            </a:r>
            <a:r>
              <a:rPr kumimoji="0" lang="zh-TW" altLang="en-US" dirty="0" smtClean="0">
                <a:solidFill>
                  <a:srgbClr val="000000"/>
                </a:solidFill>
                <a:latin typeface="標楷體" panose="03000509000000000000" pitchFamily="65" charset="-120"/>
                <a:ea typeface="標楷體" panose="03000509000000000000" pitchFamily="65" charset="-120"/>
              </a:rPr>
              <a:t>，匯出</a:t>
            </a:r>
            <a:r>
              <a:rPr kumimoji="0" lang="en-US" altLang="zh-TW" dirty="0" smtClean="0">
                <a:solidFill>
                  <a:srgbClr val="000000"/>
                </a:solidFill>
                <a:latin typeface="標楷體" panose="03000509000000000000" pitchFamily="65" charset="-120"/>
                <a:ea typeface="標楷體" panose="03000509000000000000" pitchFamily="65" charset="-120"/>
              </a:rPr>
              <a:t>EXCEL</a:t>
            </a:r>
            <a:r>
              <a:rPr kumimoji="0" lang="zh-TW" altLang="en-US" dirty="0" smtClean="0">
                <a:solidFill>
                  <a:srgbClr val="000000"/>
                </a:solidFill>
                <a:latin typeface="標楷體" panose="03000509000000000000" pitchFamily="65" charset="-120"/>
                <a:ea typeface="標楷體" panose="03000509000000000000" pitchFamily="65" charset="-120"/>
              </a:rPr>
              <a:t>檔案，查驗</a:t>
            </a:r>
            <a:r>
              <a:rPr kumimoji="0" lang="zh-TW" altLang="en-US" dirty="0">
                <a:solidFill>
                  <a:srgbClr val="000000"/>
                </a:solidFill>
                <a:latin typeface="標楷體" panose="03000509000000000000" pitchFamily="65" charset="-120"/>
                <a:ea typeface="標楷體" panose="03000509000000000000" pitchFamily="65" charset="-120"/>
              </a:rPr>
              <a:t>需</a:t>
            </a:r>
            <a:r>
              <a:rPr kumimoji="0" lang="zh-TW" altLang="en-US" dirty="0" smtClean="0">
                <a:solidFill>
                  <a:srgbClr val="000000"/>
                </a:solidFill>
                <a:latin typeface="標楷體" panose="03000509000000000000" pitchFamily="65" charset="-120"/>
                <a:ea typeface="標楷體" panose="03000509000000000000" pitchFamily="65" charset="-120"/>
              </a:rPr>
              <a:t>繳證明文件之考生名單是否正確</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30</a:t>
            </a:fld>
            <a:endParaRPr lang="en-US" altLang="zh-TW" dirty="0">
              <a:latin typeface="標楷體" panose="03000509000000000000" pitchFamily="65" charset="-120"/>
              <a:ea typeface="標楷體" panose="03000509000000000000" pitchFamily="65" charset="-120"/>
            </a:endParaRPr>
          </a:p>
        </p:txBody>
      </p:sp>
      <p:sp>
        <p:nvSpPr>
          <p:cNvPr id="327683" name="Rectangle 3"/>
          <p:cNvSpPr>
            <a:spLocks noGrp="1" noChangeArrowheads="1"/>
          </p:cNvSpPr>
          <p:nvPr>
            <p:ph type="title" idx="4294967295"/>
          </p:nvPr>
        </p:nvSpPr>
        <p:spPr>
          <a:xfrm>
            <a:off x="39755" y="216609"/>
            <a:ext cx="8734425" cy="787400"/>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匯出綜高生身分審核名單</a:t>
            </a:r>
          </a:p>
        </p:txBody>
      </p:sp>
      <p:sp>
        <p:nvSpPr>
          <p:cNvPr id="5" name="矩形 4"/>
          <p:cNvSpPr/>
          <p:nvPr/>
        </p:nvSpPr>
        <p:spPr>
          <a:xfrm>
            <a:off x="1187624" y="3501008"/>
            <a:ext cx="288032" cy="18704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339752" y="3501008"/>
            <a:ext cx="360040" cy="18704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347864" y="3501008"/>
            <a:ext cx="576064" cy="20882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AutoShape 14"/>
          <p:cNvSpPr>
            <a:spLocks noChangeArrowheads="1"/>
          </p:cNvSpPr>
          <p:nvPr/>
        </p:nvSpPr>
        <p:spPr bwMode="auto">
          <a:xfrm>
            <a:off x="4716016" y="5129979"/>
            <a:ext cx="3384376" cy="918522"/>
          </a:xfrm>
          <a:prstGeom prst="wedgeRectCallout">
            <a:avLst>
              <a:gd name="adj1" fmla="val -59946"/>
              <a:gd name="adj2" fmla="val 5544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FF0000"/>
                </a:solidFill>
                <a:latin typeface="標楷體" panose="03000509000000000000" pitchFamily="65" charset="-120"/>
                <a:ea typeface="標楷體" panose="03000509000000000000" pitchFamily="65" charset="-120"/>
              </a:rPr>
              <a:t>確定送出</a:t>
            </a:r>
            <a:r>
              <a:rPr kumimoji="0" lang="zh-TW" altLang="en-US" b="1" dirty="0">
                <a:solidFill>
                  <a:srgbClr val="FF0000"/>
                </a:solidFill>
                <a:latin typeface="標楷體" panose="03000509000000000000" pitchFamily="65" charset="-120"/>
                <a:ea typeface="標楷體" panose="03000509000000000000" pitchFamily="65" charset="-120"/>
              </a:rPr>
              <a:t>後</a:t>
            </a:r>
            <a:r>
              <a:rPr kumimoji="0" lang="zh-TW" altLang="en-US" dirty="0">
                <a:solidFill>
                  <a:srgbClr val="000000"/>
                </a:solidFill>
                <a:latin typeface="標楷體" panose="03000509000000000000" pitchFamily="65" charset="-120"/>
                <a:ea typeface="標楷體" panose="03000509000000000000" pitchFamily="65" charset="-120"/>
              </a:rPr>
              <a:t>列印名單，</a:t>
            </a:r>
            <a:r>
              <a:rPr kumimoji="0" lang="zh-TW" altLang="en-US" dirty="0" smtClean="0">
                <a:solidFill>
                  <a:srgbClr val="000000"/>
                </a:solidFill>
                <a:latin typeface="標楷體" panose="03000509000000000000" pitchFamily="65" charset="-120"/>
                <a:ea typeface="標楷體" panose="03000509000000000000" pitchFamily="65" charset="-120"/>
              </a:rPr>
              <a:t>於</a:t>
            </a:r>
            <a:r>
              <a:rPr kumimoji="0" lang="en-US" altLang="zh-TW" dirty="0" smtClean="0">
                <a:solidFill>
                  <a:srgbClr val="000000"/>
                </a:solidFill>
                <a:latin typeface="標楷體" panose="03000509000000000000" pitchFamily="65" charset="-120"/>
                <a:ea typeface="標楷體" panose="03000509000000000000" pitchFamily="65" charset="-120"/>
              </a:rPr>
              <a:t>107</a:t>
            </a:r>
            <a:r>
              <a:rPr kumimoji="0" lang="zh-TW" altLang="en-US" dirty="0" smtClean="0">
                <a:solidFill>
                  <a:srgbClr val="000000"/>
                </a:solidFill>
                <a:latin typeface="標楷體" panose="03000509000000000000" pitchFamily="65" charset="-120"/>
                <a:ea typeface="標楷體" panose="03000509000000000000" pitchFamily="65" charset="-120"/>
              </a:rPr>
              <a:t>年</a:t>
            </a:r>
            <a:r>
              <a:rPr kumimoji="0" lang="en-US" altLang="zh-TW" dirty="0">
                <a:solidFill>
                  <a:srgbClr val="000000"/>
                </a:solidFill>
                <a:latin typeface="標楷體" panose="03000509000000000000" pitchFamily="65" charset="-120"/>
                <a:ea typeface="標楷體" panose="03000509000000000000" pitchFamily="65" charset="-120"/>
              </a:rPr>
              <a:t>5</a:t>
            </a:r>
            <a:r>
              <a:rPr kumimoji="0" lang="zh-TW" altLang="en-US" dirty="0" smtClean="0">
                <a:solidFill>
                  <a:srgbClr val="000000"/>
                </a:solidFill>
                <a:latin typeface="標楷體" panose="03000509000000000000" pitchFamily="65" charset="-120"/>
                <a:ea typeface="標楷體" panose="03000509000000000000" pitchFamily="65" charset="-120"/>
              </a:rPr>
              <a:t>月</a:t>
            </a:r>
            <a:r>
              <a:rPr kumimoji="0" lang="en-US" altLang="zh-TW" dirty="0" smtClean="0">
                <a:solidFill>
                  <a:srgbClr val="000000"/>
                </a:solidFill>
                <a:latin typeface="標楷體" panose="03000509000000000000" pitchFamily="65" charset="-120"/>
                <a:ea typeface="標楷體" panose="03000509000000000000" pitchFamily="65" charset="-120"/>
              </a:rPr>
              <a:t>9</a:t>
            </a:r>
            <a:r>
              <a:rPr kumimoji="0" lang="zh-TW" altLang="en-US" dirty="0" smtClean="0">
                <a:solidFill>
                  <a:srgbClr val="000000"/>
                </a:solidFill>
                <a:latin typeface="標楷體" panose="03000509000000000000" pitchFamily="65" charset="-120"/>
                <a:ea typeface="標楷體" panose="03000509000000000000" pitchFamily="65" charset="-120"/>
              </a:rPr>
              <a:t>日前</a:t>
            </a:r>
            <a:r>
              <a:rPr kumimoji="0" lang="zh-TW" altLang="en-US" dirty="0">
                <a:solidFill>
                  <a:srgbClr val="000000"/>
                </a:solidFill>
                <a:latin typeface="標楷體" panose="03000509000000000000" pitchFamily="65" charset="-120"/>
                <a:ea typeface="標楷體" panose="03000509000000000000" pitchFamily="65" charset="-120"/>
              </a:rPr>
              <a:t>郵寄至本委員會審查</a:t>
            </a:r>
            <a:endParaRPr kumimoji="0" lang="en-US" altLang="zh-TW" dirty="0">
              <a:solidFill>
                <a:srgbClr val="000000"/>
              </a:solidFill>
              <a:latin typeface="標楷體" panose="03000509000000000000" pitchFamily="65" charset="-120"/>
              <a:ea typeface="標楷體" panose="03000509000000000000" pitchFamily="65" charset="-120"/>
            </a:endParaRPr>
          </a:p>
          <a:p>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郵戳為憑</a:t>
            </a:r>
            <a:r>
              <a:rPr kumimoji="0" lang="en-US" altLang="zh-TW" dirty="0">
                <a:solidFill>
                  <a:srgbClr val="000000"/>
                </a:solidFill>
                <a:latin typeface="標楷體" panose="03000509000000000000" pitchFamily="65" charset="-120"/>
                <a:ea typeface="標楷體" panose="03000509000000000000" pitchFamily="65" charset="-120"/>
              </a:rPr>
              <a:t>)</a:t>
            </a:r>
            <a:endParaRPr kumimoji="0" lang="zh-TW" altLang="en-US"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t="66861"/>
          <a:stretch/>
        </p:blipFill>
        <p:spPr>
          <a:xfrm>
            <a:off x="140160" y="3465055"/>
            <a:ext cx="9047802" cy="1186705"/>
          </a:xfrm>
          <a:prstGeom prst="rect">
            <a:avLst/>
          </a:prstGeom>
        </p:spPr>
      </p:pic>
      <p:pic>
        <p:nvPicPr>
          <p:cNvPr id="8" name="圖片 7"/>
          <p:cNvPicPr>
            <a:picLocks noChangeAspect="1"/>
          </p:cNvPicPr>
          <p:nvPr/>
        </p:nvPicPr>
        <p:blipFill rotWithShape="1">
          <a:blip r:embed="rId4"/>
          <a:srcRect b="34087"/>
          <a:stretch/>
        </p:blipFill>
        <p:spPr>
          <a:xfrm>
            <a:off x="83699" y="1243749"/>
            <a:ext cx="9144000" cy="2257260"/>
          </a:xfrm>
          <a:prstGeom prst="rect">
            <a:avLst/>
          </a:prstGeom>
        </p:spPr>
      </p:pic>
      <p:sp>
        <p:nvSpPr>
          <p:cNvPr id="327683" name="Rectangle 3"/>
          <p:cNvSpPr>
            <a:spLocks noGrp="1" noChangeArrowheads="1"/>
          </p:cNvSpPr>
          <p:nvPr>
            <p:ph type="title" idx="4294967295"/>
          </p:nvPr>
        </p:nvSpPr>
        <p:spPr>
          <a:xfrm>
            <a:off x="158750" y="337344"/>
            <a:ext cx="8734425" cy="787400"/>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2600" kern="1200" dirty="0">
                <a:solidFill>
                  <a:srgbClr val="FF0000"/>
                </a:solidFill>
                <a:latin typeface="標楷體" panose="03000509000000000000" pitchFamily="65" charset="-120"/>
                <a:ea typeface="標楷體" panose="03000509000000000000" pitchFamily="65" charset="-120"/>
              </a:rPr>
              <a:t>-</a:t>
            </a:r>
            <a:r>
              <a:rPr lang="zh-TW" altLang="en-US" sz="2600" kern="1200" dirty="0">
                <a:solidFill>
                  <a:srgbClr val="FF0000"/>
                </a:solidFill>
                <a:latin typeface="標楷體" panose="03000509000000000000" pitchFamily="65" charset="-120"/>
                <a:ea typeface="標楷體" panose="03000509000000000000" pitchFamily="65" charset="-120"/>
              </a:rPr>
              <a:t>顯示畢業年月異動為應屆畢業生名單</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31</a:t>
            </a:fld>
            <a:endParaRPr lang="en-US" altLang="zh-TW" dirty="0">
              <a:latin typeface="標楷體" panose="03000509000000000000" pitchFamily="65" charset="-120"/>
              <a:ea typeface="標楷體" panose="03000509000000000000" pitchFamily="65" charset="-120"/>
            </a:endParaRPr>
          </a:p>
        </p:txBody>
      </p:sp>
      <p:sp>
        <p:nvSpPr>
          <p:cNvPr id="22" name="AutoShape 14"/>
          <p:cNvSpPr>
            <a:spLocks noChangeArrowheads="1"/>
          </p:cNvSpPr>
          <p:nvPr/>
        </p:nvSpPr>
        <p:spPr bwMode="auto">
          <a:xfrm>
            <a:off x="448229" y="5012952"/>
            <a:ext cx="2880320" cy="1012974"/>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標楷體" panose="03000509000000000000" pitchFamily="65" charset="-120"/>
                <a:ea typeface="標楷體" panose="03000509000000000000" pitchFamily="65" charset="-120"/>
              </a:rPr>
              <a:t>確定送出</a:t>
            </a:r>
            <a:r>
              <a:rPr kumimoji="0" lang="zh-TW" altLang="en-US" b="1" dirty="0" smtClean="0">
                <a:solidFill>
                  <a:srgbClr val="FF0000"/>
                </a:solidFill>
                <a:latin typeface="標楷體" panose="03000509000000000000" pitchFamily="65" charset="-120"/>
                <a:ea typeface="標楷體" panose="03000509000000000000" pitchFamily="65" charset="-120"/>
              </a:rPr>
              <a:t>前</a:t>
            </a:r>
            <a:r>
              <a:rPr kumimoji="0" lang="zh-TW" altLang="en-US" dirty="0" smtClean="0">
                <a:solidFill>
                  <a:srgbClr val="000000"/>
                </a:solidFill>
                <a:latin typeface="標楷體" panose="03000509000000000000" pitchFamily="65" charset="-120"/>
                <a:ea typeface="標楷體" panose="03000509000000000000" pitchFamily="65" charset="-120"/>
              </a:rPr>
              <a:t>，匯出</a:t>
            </a:r>
            <a:r>
              <a:rPr kumimoji="0" lang="en-US" altLang="zh-TW" dirty="0" smtClean="0">
                <a:solidFill>
                  <a:srgbClr val="000000"/>
                </a:solidFill>
                <a:latin typeface="標楷體" panose="03000509000000000000" pitchFamily="65" charset="-120"/>
                <a:ea typeface="標楷體" panose="03000509000000000000" pitchFamily="65" charset="-120"/>
              </a:rPr>
              <a:t>EXCEL</a:t>
            </a:r>
            <a:r>
              <a:rPr kumimoji="0" lang="zh-TW" altLang="en-US" dirty="0" smtClean="0">
                <a:solidFill>
                  <a:srgbClr val="000000"/>
                </a:solidFill>
                <a:latin typeface="標楷體" panose="03000509000000000000" pitchFamily="65" charset="-120"/>
                <a:ea typeface="標楷體" panose="03000509000000000000" pitchFamily="65" charset="-120"/>
              </a:rPr>
              <a:t>檔案，查驗需繳證明文件之考生名單是否正確</a:t>
            </a:r>
            <a:endParaRPr kumimoji="0" lang="zh-TW" altLang="en-US" dirty="0">
              <a:solidFill>
                <a:srgbClr val="0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274284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t="54197"/>
          <a:stretch/>
        </p:blipFill>
        <p:spPr>
          <a:xfrm>
            <a:off x="66704" y="3460690"/>
            <a:ext cx="9015750" cy="1825674"/>
          </a:xfrm>
          <a:prstGeom prst="rect">
            <a:avLst/>
          </a:prstGeom>
        </p:spPr>
      </p:pic>
      <p:sp>
        <p:nvSpPr>
          <p:cNvPr id="9" name="Rectangle 3"/>
          <p:cNvSpPr>
            <a:spLocks noGrp="1" noChangeArrowheads="1"/>
          </p:cNvSpPr>
          <p:nvPr>
            <p:ph type="title"/>
          </p:nvPr>
        </p:nvSpPr>
        <p:spPr>
          <a:xfrm>
            <a:off x="158750" y="337344"/>
            <a:ext cx="8734425" cy="787400"/>
          </a:xfrm>
        </p:spPr>
        <p:txBody>
          <a:bodyPr/>
          <a:lstStyle/>
          <a:p>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未上</a:t>
            </a:r>
            <a:r>
              <a:rPr lang="zh-TW" altLang="en-US" sz="2800" dirty="0" smtClean="0">
                <a:solidFill>
                  <a:srgbClr val="FF0000"/>
                </a:solidFill>
                <a:latin typeface="標楷體" panose="03000509000000000000" pitchFamily="65" charset="-120"/>
                <a:ea typeface="標楷體" panose="03000509000000000000" pitchFamily="65" charset="-120"/>
              </a:rPr>
              <a:t>傳在校學業成績證明名單</a:t>
            </a:r>
            <a:endParaRPr lang="zh-TW" altLang="en-US" sz="2600" kern="1200" dirty="0">
              <a:solidFill>
                <a:srgbClr val="FF0000"/>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34EC34A2-0CEA-4579-984D-7DD7EB565D05}" type="slidenum">
              <a:rPr lang="zh-TW" altLang="en-US" smtClean="0">
                <a:solidFill>
                  <a:prstClr val="black"/>
                </a:solidFill>
              </a:rPr>
              <a:pPr/>
              <a:t>32</a:t>
            </a:fld>
            <a:endParaRPr lang="zh-TW" altLang="en-US">
              <a:solidFill>
                <a:prstClr val="black"/>
              </a:solidFill>
            </a:endParaRPr>
          </a:p>
        </p:txBody>
      </p:sp>
      <p:sp>
        <p:nvSpPr>
          <p:cNvPr id="7" name="矩形 6"/>
          <p:cNvSpPr/>
          <p:nvPr/>
        </p:nvSpPr>
        <p:spPr>
          <a:xfrm>
            <a:off x="7073502" y="3454012"/>
            <a:ext cx="1242914" cy="216024"/>
          </a:xfrm>
          <a:prstGeom prst="rect">
            <a:avLst/>
          </a:prstGeom>
          <a:solidFill>
            <a:srgbClr val="FFC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pic>
        <p:nvPicPr>
          <p:cNvPr id="6" name="圖片 5"/>
          <p:cNvPicPr>
            <a:picLocks noChangeAspect="1"/>
          </p:cNvPicPr>
          <p:nvPr/>
        </p:nvPicPr>
        <p:blipFill rotWithShape="1">
          <a:blip r:embed="rId3"/>
          <a:srcRect b="34087"/>
          <a:stretch/>
        </p:blipFill>
        <p:spPr>
          <a:xfrm>
            <a:off x="9237" y="1196752"/>
            <a:ext cx="9144000" cy="2257260"/>
          </a:xfrm>
          <a:prstGeom prst="rect">
            <a:avLst/>
          </a:prstGeom>
        </p:spPr>
      </p:pic>
    </p:spTree>
    <p:extLst>
      <p:ext uri="{BB962C8B-B14F-4D97-AF65-F5344CB8AC3E}">
        <p14:creationId xmlns:p14="http://schemas.microsoft.com/office/powerpoint/2010/main" val="16973663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33</a:t>
            </a:fld>
            <a:endParaRPr lang="en-US" altLang="zh-TW" dirty="0">
              <a:latin typeface="標楷體" panose="03000509000000000000" pitchFamily="65" charset="-120"/>
              <a:ea typeface="標楷體" panose="03000509000000000000" pitchFamily="65" charset="-120"/>
            </a:endParaRPr>
          </a:p>
        </p:txBody>
      </p:sp>
      <p:sp>
        <p:nvSpPr>
          <p:cNvPr id="7" name="Rectangle 3"/>
          <p:cNvSpPr txBox="1">
            <a:spLocks noChangeArrowheads="1"/>
          </p:cNvSpPr>
          <p:nvPr/>
        </p:nvSpPr>
        <p:spPr bwMode="auto">
          <a:xfrm>
            <a:off x="158750" y="337344"/>
            <a:ext cx="8734425" cy="787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dirty="0">
                <a:solidFill>
                  <a:schemeClr val="tx1"/>
                </a:solidFill>
                <a:latin typeface="標楷體" panose="03000509000000000000" pitchFamily="65" charset="-120"/>
                <a:ea typeface="標楷體" panose="03000509000000000000" pitchFamily="65" charset="-120"/>
              </a:rPr>
              <a:t>資格審查登錄</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郵寄本委員會資料</a:t>
            </a:r>
          </a:p>
        </p:txBody>
      </p:sp>
      <p:pic>
        <p:nvPicPr>
          <p:cNvPr id="19" name="圖片 18"/>
          <p:cNvPicPr>
            <a:picLocks noChangeAspect="1"/>
          </p:cNvPicPr>
          <p:nvPr/>
        </p:nvPicPr>
        <p:blipFill>
          <a:blip r:embed="rId2"/>
          <a:stretch>
            <a:fillRect/>
          </a:stretch>
        </p:blipFill>
        <p:spPr>
          <a:xfrm>
            <a:off x="4360671" y="4597687"/>
            <a:ext cx="4067944" cy="1721475"/>
          </a:xfrm>
          <a:prstGeom prst="rect">
            <a:avLst/>
          </a:prstGeom>
        </p:spPr>
      </p:pic>
      <p:pic>
        <p:nvPicPr>
          <p:cNvPr id="20" name="圖片 19"/>
          <p:cNvPicPr>
            <a:picLocks noChangeAspect="1"/>
          </p:cNvPicPr>
          <p:nvPr/>
        </p:nvPicPr>
        <p:blipFill rotWithShape="1">
          <a:blip r:embed="rId3"/>
          <a:srcRect t="7285"/>
          <a:stretch/>
        </p:blipFill>
        <p:spPr>
          <a:xfrm>
            <a:off x="4442846" y="1705517"/>
            <a:ext cx="3925515" cy="1880891"/>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21" name="圖片 20"/>
          <p:cNvPicPr>
            <a:picLocks noChangeAspect="1"/>
          </p:cNvPicPr>
          <p:nvPr/>
        </p:nvPicPr>
        <p:blipFill rotWithShape="1">
          <a:blip r:embed="rId4"/>
          <a:srcRect t="6321"/>
          <a:stretch/>
        </p:blipFill>
        <p:spPr>
          <a:xfrm>
            <a:off x="352983" y="1705516"/>
            <a:ext cx="3925515" cy="192926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9" name="矩形 28"/>
          <p:cNvSpPr/>
          <p:nvPr/>
        </p:nvSpPr>
        <p:spPr>
          <a:xfrm>
            <a:off x="352984" y="993625"/>
            <a:ext cx="3925515" cy="66168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原住民名冊</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30" name="矩形 29"/>
          <p:cNvSpPr/>
          <p:nvPr/>
        </p:nvSpPr>
        <p:spPr>
          <a:xfrm>
            <a:off x="4442846" y="3817820"/>
            <a:ext cx="3925515" cy="67799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綜合高中名冊</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31" name="矩形 30"/>
          <p:cNvSpPr/>
          <p:nvPr/>
        </p:nvSpPr>
        <p:spPr>
          <a:xfrm>
            <a:off x="352984" y="3810381"/>
            <a:ext cx="3925515" cy="68543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統測後異動之低（中低）收入戶名冊</a:t>
            </a:r>
            <a:endParaRPr lang="en-US" altLang="zh-TW" dirty="0" smtClean="0">
              <a:solidFill>
                <a:schemeClr val="tx1"/>
              </a:solidFill>
              <a:latin typeface="標楷體" panose="03000509000000000000" pitchFamily="65" charset="-120"/>
              <a:ea typeface="標楷體" panose="03000509000000000000" pitchFamily="65" charset="-120"/>
            </a:endParaRPr>
          </a:p>
          <a:p>
            <a:pPr algn="ctr"/>
            <a:r>
              <a:rPr lang="en-US" altLang="zh-TW" dirty="0" smtClean="0">
                <a:solidFill>
                  <a:schemeClr val="tx1"/>
                </a:solidFill>
                <a:latin typeface="標楷體" panose="03000509000000000000" pitchFamily="65" charset="-120"/>
                <a:ea typeface="標楷體" panose="03000509000000000000" pitchFamily="65" charset="-120"/>
              </a:rPr>
              <a:t>+</a:t>
            </a:r>
            <a:r>
              <a:rPr lang="zh-TW" altLang="en-US" dirty="0" smtClean="0">
                <a:solidFill>
                  <a:schemeClr val="tx1"/>
                </a:solidFill>
                <a:latin typeface="標楷體" panose="03000509000000000000" pitchFamily="65" charset="-120"/>
                <a:ea typeface="標楷體" panose="03000509000000000000" pitchFamily="65" charset="-120"/>
              </a:rPr>
              <a:t>中（中低）收入戶證明文件</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32" name="矩形 31"/>
          <p:cNvSpPr/>
          <p:nvPr/>
        </p:nvSpPr>
        <p:spPr>
          <a:xfrm>
            <a:off x="4442847" y="993625"/>
            <a:ext cx="3925515" cy="68543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畢業年月異動名冊</a:t>
            </a:r>
            <a:endParaRPr lang="en-US" altLang="zh-TW" dirty="0" smtClean="0">
              <a:solidFill>
                <a:schemeClr val="tx1"/>
              </a:solidFill>
              <a:latin typeface="標楷體" panose="03000509000000000000" pitchFamily="65" charset="-120"/>
              <a:ea typeface="標楷體" panose="03000509000000000000" pitchFamily="65" charset="-120"/>
            </a:endParaRPr>
          </a:p>
          <a:p>
            <a:pPr algn="ctr"/>
            <a:r>
              <a:rPr lang="en-US" altLang="zh-TW" dirty="0" smtClean="0">
                <a:solidFill>
                  <a:schemeClr val="tx1"/>
                </a:solidFill>
                <a:latin typeface="標楷體" panose="03000509000000000000" pitchFamily="65" charset="-120"/>
                <a:ea typeface="標楷體" panose="03000509000000000000" pitchFamily="65" charset="-120"/>
              </a:rPr>
              <a:t>+</a:t>
            </a:r>
            <a:r>
              <a:rPr lang="zh-TW" altLang="en-US" dirty="0" smtClean="0">
                <a:solidFill>
                  <a:schemeClr val="tx1"/>
                </a:solidFill>
                <a:latin typeface="標楷體" panose="03000509000000000000" pitchFamily="65" charset="-120"/>
                <a:ea typeface="標楷體" panose="03000509000000000000" pitchFamily="65" charset="-120"/>
              </a:rPr>
              <a:t>學生證正反面影本或歷年成績單</a:t>
            </a:r>
            <a:endParaRPr lang="zh-TW" altLang="en-US" dirty="0">
              <a:solidFill>
                <a:schemeClr val="tx1"/>
              </a:solidFill>
              <a:latin typeface="標楷體" panose="03000509000000000000" pitchFamily="65" charset="-120"/>
              <a:ea typeface="標楷體" panose="03000509000000000000" pitchFamily="65" charset="-120"/>
            </a:endParaRPr>
          </a:p>
        </p:txBody>
      </p:sp>
      <p:pic>
        <p:nvPicPr>
          <p:cNvPr id="33" name="圖片 32"/>
          <p:cNvPicPr>
            <a:picLocks noChangeAspect="1"/>
          </p:cNvPicPr>
          <p:nvPr/>
        </p:nvPicPr>
        <p:blipFill>
          <a:blip r:embed="rId5"/>
          <a:stretch>
            <a:fillRect/>
          </a:stretch>
        </p:blipFill>
        <p:spPr>
          <a:xfrm>
            <a:off x="467566" y="2947818"/>
            <a:ext cx="2405939" cy="284593"/>
          </a:xfrm>
          <a:prstGeom prst="rect">
            <a:avLst/>
          </a:prstGeom>
        </p:spPr>
      </p:pic>
      <p:pic>
        <p:nvPicPr>
          <p:cNvPr id="34" name="圖片 33"/>
          <p:cNvPicPr>
            <a:picLocks noChangeAspect="1"/>
          </p:cNvPicPr>
          <p:nvPr/>
        </p:nvPicPr>
        <p:blipFill>
          <a:blip r:embed="rId6"/>
          <a:stretch>
            <a:fillRect/>
          </a:stretch>
        </p:blipFill>
        <p:spPr>
          <a:xfrm>
            <a:off x="352983" y="5850984"/>
            <a:ext cx="3439229" cy="357039"/>
          </a:xfrm>
          <a:prstGeom prst="rect">
            <a:avLst/>
          </a:prstGeom>
        </p:spPr>
      </p:pic>
      <p:pic>
        <p:nvPicPr>
          <p:cNvPr id="35" name="圖片 34"/>
          <p:cNvPicPr>
            <a:picLocks noChangeAspect="1"/>
          </p:cNvPicPr>
          <p:nvPr/>
        </p:nvPicPr>
        <p:blipFill>
          <a:blip r:embed="rId7"/>
          <a:stretch>
            <a:fillRect/>
          </a:stretch>
        </p:blipFill>
        <p:spPr>
          <a:xfrm>
            <a:off x="2657544" y="2136023"/>
            <a:ext cx="3406255" cy="1722952"/>
          </a:xfrm>
          <a:prstGeom prst="rect">
            <a:avLst/>
          </a:prstGeom>
          <a:ln>
            <a:noFill/>
          </a:ln>
          <a:effectLst>
            <a:outerShdw blurRad="292100" dist="139700" dir="2700000" algn="tl" rotWithShape="0">
              <a:srgbClr val="333333">
                <a:alpha val="65000"/>
              </a:srgbClr>
            </a:outerShdw>
          </a:effectLst>
        </p:spPr>
      </p:pic>
      <p:sp>
        <p:nvSpPr>
          <p:cNvPr id="36" name="矩形 35"/>
          <p:cNvSpPr/>
          <p:nvPr/>
        </p:nvSpPr>
        <p:spPr>
          <a:xfrm>
            <a:off x="4572000" y="5052716"/>
            <a:ext cx="168275" cy="928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5796136" y="5052716"/>
            <a:ext cx="216024" cy="928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5199825" y="5052716"/>
            <a:ext cx="216024" cy="928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9" name="圖片 38"/>
          <p:cNvPicPr>
            <a:picLocks noChangeAspect="1"/>
          </p:cNvPicPr>
          <p:nvPr/>
        </p:nvPicPr>
        <p:blipFill>
          <a:blip r:embed="rId8"/>
          <a:stretch>
            <a:fillRect/>
          </a:stretch>
        </p:blipFill>
        <p:spPr>
          <a:xfrm>
            <a:off x="525838" y="4495817"/>
            <a:ext cx="3590559" cy="2089084"/>
          </a:xfrm>
          <a:prstGeom prst="rect">
            <a:avLst/>
          </a:prstGeom>
        </p:spPr>
      </p:pic>
    </p:spTree>
    <p:extLst>
      <p:ext uri="{BB962C8B-B14F-4D97-AF65-F5344CB8AC3E}">
        <p14:creationId xmlns:p14="http://schemas.microsoft.com/office/powerpoint/2010/main" val="30789796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3"/>
          <a:srcRect l="22439" t="26201" r="22437" b="47200"/>
          <a:stretch/>
        </p:blipFill>
        <p:spPr>
          <a:xfrm>
            <a:off x="158750" y="1059095"/>
            <a:ext cx="8710402" cy="2364252"/>
          </a:xfrm>
          <a:prstGeom prst="rect">
            <a:avLst/>
          </a:prstGeom>
        </p:spPr>
      </p:pic>
      <p:sp>
        <p:nvSpPr>
          <p:cNvPr id="279556" name="Rectangle 2"/>
          <p:cNvSpPr>
            <a:spLocks noGrp="1" noChangeArrowheads="1"/>
          </p:cNvSpPr>
          <p:nvPr>
            <p:ph type="title" idx="4294967295"/>
          </p:nvPr>
        </p:nvSpPr>
        <p:spPr>
          <a:xfrm>
            <a:off x="158750" y="141288"/>
            <a:ext cx="8985250" cy="92868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確定送出作業</a:t>
            </a:r>
            <a:endParaRPr lang="en-US" altLang="zh-TW" sz="3200" kern="1200" dirty="0">
              <a:solidFill>
                <a:srgbClr val="FF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34</a:t>
            </a:fld>
            <a:endParaRPr lang="en-US" altLang="zh-TW"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4"/>
          <a:stretch>
            <a:fillRect/>
          </a:stretch>
        </p:blipFill>
        <p:spPr>
          <a:xfrm>
            <a:off x="4178005" y="3423347"/>
            <a:ext cx="4828571" cy="1504762"/>
          </a:xfrm>
          <a:prstGeom prst="rect">
            <a:avLst/>
          </a:prstGeom>
        </p:spPr>
      </p:pic>
    </p:spTree>
    <p:extLst>
      <p:ext uri="{BB962C8B-B14F-4D97-AF65-F5344CB8AC3E}">
        <p14:creationId xmlns:p14="http://schemas.microsoft.com/office/powerpoint/2010/main" val="17681274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007" y="2734917"/>
            <a:ext cx="9144000" cy="3748324"/>
          </a:xfrm>
          <a:prstGeom prst="rect">
            <a:avLst/>
          </a:prstGeom>
        </p:spPr>
      </p:pic>
      <p:sp>
        <p:nvSpPr>
          <p:cNvPr id="2" name="矩形 1"/>
          <p:cNvSpPr/>
          <p:nvPr/>
        </p:nvSpPr>
        <p:spPr>
          <a:xfrm>
            <a:off x="199127" y="404664"/>
            <a:ext cx="8263801" cy="507831"/>
          </a:xfrm>
          <a:prstGeom prst="rect">
            <a:avLst/>
          </a:prstGeom>
        </p:spPr>
        <p:txBody>
          <a:bodyPr wrap="none">
            <a:spAutoFit/>
          </a:bodyPr>
          <a:lstStyle/>
          <a:p>
            <a:pPr fontAlgn="auto">
              <a:lnSpc>
                <a:spcPct val="90000"/>
              </a:lnSpc>
              <a:spcAft>
                <a:spcPts val="0"/>
              </a:spcAft>
            </a:pP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考生</a:t>
            </a: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應屆</a:t>
            </a:r>
            <a:r>
              <a:rPr kumimoji="0" lang="zh-TW" altLang="en-US" sz="3000" dirty="0" smtClean="0">
                <a:solidFill>
                  <a:prstClr val="black"/>
                </a:solidFill>
                <a:latin typeface="標楷體" panose="03000509000000000000" pitchFamily="65" charset="-120"/>
                <a:ea typeface="標楷體" panose="03000509000000000000" pitchFamily="65" charset="-120"/>
              </a:rPr>
              <a:t>畢業生在校學業成績證明查詢</a:t>
            </a:r>
            <a:r>
              <a:rPr kumimoji="0" lang="zh-TW" altLang="en-US" sz="3000" dirty="0">
                <a:solidFill>
                  <a:prstClr val="black"/>
                </a:solidFill>
                <a:latin typeface="標楷體" panose="03000509000000000000" pitchFamily="65" charset="-120"/>
                <a:ea typeface="標楷體" panose="03000509000000000000" pitchFamily="65" charset="-120"/>
              </a:rPr>
              <a:t>系統</a:t>
            </a:r>
          </a:p>
        </p:txBody>
      </p:sp>
      <p:sp>
        <p:nvSpPr>
          <p:cNvPr id="3" name="投影片編號版面配置區 2"/>
          <p:cNvSpPr>
            <a:spLocks noGrp="1"/>
          </p:cNvSpPr>
          <p:nvPr>
            <p:ph type="sldNum" sz="quarter" idx="12"/>
          </p:nvPr>
        </p:nvSpPr>
        <p:spPr/>
        <p:txBody>
          <a:bodyPr/>
          <a:lstStyle/>
          <a:p>
            <a:fld id="{34EC34A2-0CEA-4579-984D-7DD7EB565D05}" type="slidenum">
              <a:rPr lang="zh-TW" altLang="en-US" smtClean="0">
                <a:solidFill>
                  <a:prstClr val="black"/>
                </a:solidFill>
              </a:rPr>
              <a:pPr/>
              <a:t>35</a:t>
            </a:fld>
            <a:endParaRPr lang="zh-TW" altLang="en-US">
              <a:solidFill>
                <a:prstClr val="black"/>
              </a:solidFill>
            </a:endParaRPr>
          </a:p>
        </p:txBody>
      </p:sp>
      <p:sp>
        <p:nvSpPr>
          <p:cNvPr id="7" name="Rectangle 2"/>
          <p:cNvSpPr txBox="1">
            <a:spLocks noChangeArrowheads="1"/>
          </p:cNvSpPr>
          <p:nvPr/>
        </p:nvSpPr>
        <p:spPr bwMode="auto">
          <a:xfrm>
            <a:off x="668251" y="1052736"/>
            <a:ext cx="8002587" cy="3096344"/>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標楷體" panose="03000509000000000000" pitchFamily="65" charset="-120"/>
                <a:ea typeface="標楷體" panose="03000509000000000000" pitchFamily="65" charset="-120"/>
              </a:defRPr>
            </a:lvl2pPr>
            <a:lvl3pPr marL="1143000" indent="-228600" algn="l" rtl="0" eaLnBrk="0" fontAlgn="base" hangingPunct="0">
              <a:spcBef>
                <a:spcPct val="20000"/>
              </a:spcBef>
              <a:spcAft>
                <a:spcPct val="0"/>
              </a:spcAft>
              <a:buChar char="•"/>
              <a:defRPr kumimoji="1" sz="2400">
                <a:solidFill>
                  <a:schemeClr val="tx1"/>
                </a:solidFill>
                <a:latin typeface="標楷體" panose="03000509000000000000" pitchFamily="65" charset="-120"/>
                <a:ea typeface="標楷體" panose="03000509000000000000" pitchFamily="65" charset="-120"/>
              </a:defRPr>
            </a:lvl3pPr>
            <a:lvl4pPr marL="16002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4pPr>
            <a:lvl5pPr marL="20574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eaLnBrk="1" hangingPunct="1">
              <a:buFont typeface="Wingdings 2" pitchFamily="18" charset="2"/>
              <a:buNone/>
            </a:pPr>
            <a:r>
              <a:rPr lang="en-US" altLang="zh-TW" sz="2800" kern="0" dirty="0" smtClean="0">
                <a:solidFill>
                  <a:srgbClr val="FF3300"/>
                </a:solidFill>
              </a:rPr>
              <a:t>(107/5/10 ~ 107/5/17)</a:t>
            </a:r>
          </a:p>
          <a:p>
            <a:pPr marL="0" indent="0" algn="ctr" eaLnBrk="1" hangingPunct="1">
              <a:buFont typeface="Wingdings 2" pitchFamily="18" charset="2"/>
              <a:buNone/>
            </a:pPr>
            <a:r>
              <a:rPr lang="zh-TW" altLang="en-US" sz="2800" kern="0" dirty="0" smtClean="0"/>
              <a:t>考生務必詳細核對成績證明之內容，</a:t>
            </a:r>
            <a:endParaRPr lang="en-US" altLang="zh-TW" sz="2800" kern="0" dirty="0" smtClean="0"/>
          </a:p>
          <a:p>
            <a:pPr marL="0" indent="0" algn="ctr" eaLnBrk="1" hangingPunct="1">
              <a:buFont typeface="Wingdings 2" pitchFamily="18" charset="2"/>
              <a:buNone/>
            </a:pPr>
            <a:r>
              <a:rPr lang="zh-TW" altLang="en-US" sz="2800" kern="0" dirty="0" smtClean="0"/>
              <a:t>如有問題應儘速向所屬高職學校或本委員會反映。</a:t>
            </a:r>
            <a:endParaRPr lang="en-US" altLang="zh-TW" sz="2800" kern="0" dirty="0" smtClean="0"/>
          </a:p>
        </p:txBody>
      </p:sp>
    </p:spTree>
    <p:extLst>
      <p:ext uri="{BB962C8B-B14F-4D97-AF65-F5344CB8AC3E}">
        <p14:creationId xmlns:p14="http://schemas.microsoft.com/office/powerpoint/2010/main" val="28218322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0" y="1003408"/>
            <a:ext cx="9144000" cy="4851183"/>
          </a:xfrm>
          <a:prstGeom prst="rect">
            <a:avLst/>
          </a:prstGeom>
        </p:spPr>
      </p:pic>
      <p:sp>
        <p:nvSpPr>
          <p:cNvPr id="2" name="投影片編號版面配置區 1"/>
          <p:cNvSpPr>
            <a:spLocks noGrp="1"/>
          </p:cNvSpPr>
          <p:nvPr>
            <p:ph type="sldNum" sz="quarter" idx="12"/>
          </p:nvPr>
        </p:nvSpPr>
        <p:spPr/>
        <p:txBody>
          <a:bodyPr/>
          <a:lstStyle/>
          <a:p>
            <a:fld id="{34EC34A2-0CEA-4579-984D-7DD7EB565D05}" type="slidenum">
              <a:rPr lang="zh-TW" altLang="en-US" smtClean="0">
                <a:solidFill>
                  <a:prstClr val="black"/>
                </a:solidFill>
              </a:rPr>
              <a:pPr/>
              <a:t>36</a:t>
            </a:fld>
            <a:endParaRPr lang="zh-TW" altLang="en-US">
              <a:solidFill>
                <a:prstClr val="black"/>
              </a:solidFill>
            </a:endParaRPr>
          </a:p>
        </p:txBody>
      </p:sp>
      <p:sp>
        <p:nvSpPr>
          <p:cNvPr id="6" name="矩形 5"/>
          <p:cNvSpPr/>
          <p:nvPr/>
        </p:nvSpPr>
        <p:spPr>
          <a:xfrm>
            <a:off x="3047173" y="2431428"/>
            <a:ext cx="2377761" cy="144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 name="矩形 2"/>
          <p:cNvSpPr/>
          <p:nvPr/>
        </p:nvSpPr>
        <p:spPr>
          <a:xfrm>
            <a:off x="6118034" y="4919464"/>
            <a:ext cx="917765" cy="3383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5424934" y="4527712"/>
            <a:ext cx="2967479" cy="369332"/>
          </a:xfrm>
          <a:prstGeom prst="rect">
            <a:avLst/>
          </a:prstGeom>
          <a:solidFill>
            <a:srgbClr val="FF0000"/>
          </a:solidFill>
        </p:spPr>
        <p:txBody>
          <a:bodyPr wrap="none" rtlCol="0">
            <a:spAutoFit/>
          </a:bodyPr>
          <a:lstStyle/>
          <a:p>
            <a:r>
              <a:rPr lang="zh-TW" altLang="en-US" dirty="0" smtClean="0">
                <a:solidFill>
                  <a:schemeClr val="bg1"/>
                </a:solidFill>
              </a:rPr>
              <a:t>↓</a:t>
            </a:r>
            <a:r>
              <a:rPr lang="zh-TW" altLang="en-US" dirty="0">
                <a:solidFill>
                  <a:schemeClr val="bg1"/>
                </a:solidFill>
              </a:rPr>
              <a:t>旋轉 ↓下載</a:t>
            </a:r>
            <a:r>
              <a:rPr lang="zh-TW" altLang="en-US" dirty="0" smtClean="0">
                <a:solidFill>
                  <a:schemeClr val="bg1"/>
                </a:solidFill>
              </a:rPr>
              <a:t>（存檔） </a:t>
            </a:r>
            <a:r>
              <a:rPr lang="zh-TW" altLang="en-US" dirty="0">
                <a:solidFill>
                  <a:schemeClr val="bg1"/>
                </a:solidFill>
              </a:rPr>
              <a:t>↓列印</a:t>
            </a:r>
          </a:p>
        </p:txBody>
      </p:sp>
      <p:sp>
        <p:nvSpPr>
          <p:cNvPr id="9" name="Rectangle 2"/>
          <p:cNvSpPr>
            <a:spLocks noGrp="1" noChangeArrowheads="1"/>
          </p:cNvSpPr>
          <p:nvPr>
            <p:ph type="title" idx="4294967295"/>
          </p:nvPr>
        </p:nvSpPr>
        <p:spPr>
          <a:xfrm>
            <a:off x="0" y="40650"/>
            <a:ext cx="9144000" cy="962758"/>
          </a:xfrm>
        </p:spPr>
        <p:txBody>
          <a:bodyPr/>
          <a:lstStyle/>
          <a:p>
            <a:pPr algn="ctr" eaLnBrk="1" hangingPunct="1"/>
            <a:r>
              <a:rPr kumimoji="0" lang="en-US" altLang="zh-TW" dirty="0">
                <a:solidFill>
                  <a:prstClr val="black"/>
                </a:solidFill>
              </a:rPr>
              <a:t>【</a:t>
            </a:r>
            <a:r>
              <a:rPr kumimoji="0" lang="zh-TW" altLang="en-US" dirty="0">
                <a:solidFill>
                  <a:prstClr val="black"/>
                </a:solidFill>
              </a:rPr>
              <a:t>考生</a:t>
            </a:r>
            <a:r>
              <a:rPr kumimoji="0" lang="en-US" altLang="zh-TW" dirty="0">
                <a:solidFill>
                  <a:prstClr val="black"/>
                </a:solidFill>
              </a:rPr>
              <a:t>】</a:t>
            </a:r>
            <a:r>
              <a:rPr kumimoji="0" lang="zh-TW" altLang="en-US" dirty="0">
                <a:solidFill>
                  <a:prstClr val="black"/>
                </a:solidFill>
              </a:rPr>
              <a:t>應屆畢業生在校學業成績證明查詢系統</a:t>
            </a:r>
            <a:br>
              <a:rPr kumimoji="0" lang="zh-TW" altLang="en-US" dirty="0">
                <a:solidFill>
                  <a:prstClr val="black"/>
                </a:solidFill>
              </a:rPr>
            </a:br>
            <a:r>
              <a:rPr lang="en-US" altLang="zh-TW" kern="1200" dirty="0" smtClean="0">
                <a:solidFill>
                  <a:srgbClr val="FF0000"/>
                </a:solidFill>
                <a:latin typeface="標楷體" panose="03000509000000000000" pitchFamily="65" charset="-120"/>
                <a:ea typeface="標楷體" panose="03000509000000000000" pitchFamily="65" charset="-120"/>
              </a:rPr>
              <a:t>~</a:t>
            </a:r>
            <a:r>
              <a:rPr lang="zh-TW" altLang="en-US" kern="1200" dirty="0" smtClean="0">
                <a:solidFill>
                  <a:srgbClr val="3333FF"/>
                </a:solidFill>
                <a:latin typeface="標楷體" panose="03000509000000000000" pitchFamily="65" charset="-120"/>
                <a:ea typeface="標楷體" panose="03000509000000000000" pitchFamily="65" charset="-120"/>
              </a:rPr>
              <a:t>應屆畢業生</a:t>
            </a:r>
            <a:r>
              <a:rPr lang="zh-TW" altLang="en-US" kern="1200" dirty="0" smtClean="0">
                <a:solidFill>
                  <a:srgbClr val="FF0000"/>
                </a:solidFill>
                <a:latin typeface="標楷體" panose="03000509000000000000" pitchFamily="65" charset="-120"/>
                <a:ea typeface="標楷體" panose="03000509000000000000" pitchFamily="65" charset="-120"/>
              </a:rPr>
              <a:t>所屬學校</a:t>
            </a:r>
            <a:r>
              <a:rPr lang="zh-TW" altLang="en-US" kern="1200" dirty="0" smtClean="0">
                <a:solidFill>
                  <a:srgbClr val="3333FF"/>
                </a:solidFill>
                <a:latin typeface="標楷體" panose="03000509000000000000" pitchFamily="65" charset="-120"/>
                <a:ea typeface="標楷體" panose="03000509000000000000" pitchFamily="65" charset="-120"/>
              </a:rPr>
              <a:t>有</a:t>
            </a:r>
            <a:r>
              <a:rPr lang="zh-TW" altLang="en-US" kern="1200" dirty="0" smtClean="0">
                <a:solidFill>
                  <a:srgbClr val="FF0000"/>
                </a:solidFill>
                <a:cs typeface="+mn-cs"/>
              </a:rPr>
              <a:t>上傳成績證明之</a:t>
            </a:r>
            <a:r>
              <a:rPr lang="zh-TW" altLang="en-US" kern="1200" dirty="0" smtClean="0">
                <a:solidFill>
                  <a:srgbClr val="FF0000"/>
                </a:solidFill>
              </a:rPr>
              <a:t>考生</a:t>
            </a:r>
            <a:r>
              <a:rPr lang="zh-TW" altLang="en-US" kern="1200" dirty="0">
                <a:solidFill>
                  <a:srgbClr val="FF0000"/>
                </a:solidFill>
              </a:rPr>
              <a:t>登入系統</a:t>
            </a:r>
            <a:r>
              <a:rPr lang="en-US" altLang="zh-TW" kern="1200" dirty="0">
                <a:solidFill>
                  <a:srgbClr val="FF0000"/>
                </a:solidFill>
              </a:rPr>
              <a:t>~</a:t>
            </a:r>
            <a:endParaRPr lang="zh-TW" altLang="en-US" kern="1200" dirty="0" smtClean="0">
              <a:solidFill>
                <a:srgbClr val="FF0000"/>
              </a:solidFill>
              <a:cs typeface="+mn-cs"/>
            </a:endParaRPr>
          </a:p>
        </p:txBody>
      </p:sp>
    </p:spTree>
    <p:extLst>
      <p:ext uri="{BB962C8B-B14F-4D97-AF65-F5344CB8AC3E}">
        <p14:creationId xmlns:p14="http://schemas.microsoft.com/office/powerpoint/2010/main" val="8239892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0" y="1386728"/>
            <a:ext cx="9144000" cy="4084544"/>
          </a:xfrm>
          <a:prstGeom prst="rect">
            <a:avLst/>
          </a:prstGeom>
        </p:spPr>
      </p:pic>
      <p:sp>
        <p:nvSpPr>
          <p:cNvPr id="91140" name="Rectangle 2"/>
          <p:cNvSpPr>
            <a:spLocks noGrp="1" noChangeArrowheads="1"/>
          </p:cNvSpPr>
          <p:nvPr>
            <p:ph type="title" idx="4294967295"/>
          </p:nvPr>
        </p:nvSpPr>
        <p:spPr>
          <a:xfrm>
            <a:off x="180975" y="285750"/>
            <a:ext cx="9144000" cy="962758"/>
          </a:xfrm>
        </p:spPr>
        <p:txBody>
          <a:bodyPr/>
          <a:lstStyle/>
          <a:p>
            <a:pPr algn="ctr" eaLnBrk="1" hangingPunct="1"/>
            <a:r>
              <a:rPr kumimoji="0" lang="en-US" altLang="zh-TW" dirty="0">
                <a:solidFill>
                  <a:prstClr val="black"/>
                </a:solidFill>
              </a:rPr>
              <a:t>【</a:t>
            </a:r>
            <a:r>
              <a:rPr kumimoji="0" lang="zh-TW" altLang="en-US" dirty="0">
                <a:solidFill>
                  <a:prstClr val="black"/>
                </a:solidFill>
              </a:rPr>
              <a:t>考生</a:t>
            </a:r>
            <a:r>
              <a:rPr kumimoji="0" lang="en-US" altLang="zh-TW" dirty="0">
                <a:solidFill>
                  <a:prstClr val="black"/>
                </a:solidFill>
              </a:rPr>
              <a:t>】</a:t>
            </a:r>
            <a:r>
              <a:rPr kumimoji="0" lang="zh-TW" altLang="en-US" dirty="0">
                <a:solidFill>
                  <a:prstClr val="black"/>
                </a:solidFill>
              </a:rPr>
              <a:t>應屆畢業生在校學業成績證明查詢系統</a:t>
            </a:r>
            <a:br>
              <a:rPr kumimoji="0" lang="zh-TW" altLang="en-US" dirty="0">
                <a:solidFill>
                  <a:prstClr val="black"/>
                </a:solidFill>
              </a:rPr>
            </a:br>
            <a:r>
              <a:rPr lang="en-US" altLang="zh-TW" kern="1200" dirty="0">
                <a:solidFill>
                  <a:srgbClr val="FF0000"/>
                </a:solidFill>
              </a:rPr>
              <a:t>~</a:t>
            </a:r>
            <a:r>
              <a:rPr lang="zh-TW" altLang="en-US" kern="1200" dirty="0">
                <a:solidFill>
                  <a:srgbClr val="3333FF"/>
                </a:solidFill>
              </a:rPr>
              <a:t>應屆畢業生</a:t>
            </a:r>
            <a:r>
              <a:rPr lang="zh-TW" altLang="en-US" kern="1200" dirty="0">
                <a:solidFill>
                  <a:srgbClr val="FF0000"/>
                </a:solidFill>
              </a:rPr>
              <a:t>所屬</a:t>
            </a:r>
            <a:r>
              <a:rPr lang="zh-TW" altLang="en-US" kern="1200" dirty="0" smtClean="0">
                <a:solidFill>
                  <a:srgbClr val="FF0000"/>
                </a:solidFill>
              </a:rPr>
              <a:t>學校</a:t>
            </a:r>
            <a:r>
              <a:rPr lang="zh-TW" altLang="en-US" kern="1200" dirty="0" smtClean="0">
                <a:solidFill>
                  <a:srgbClr val="3333FF"/>
                </a:solidFill>
              </a:rPr>
              <a:t>未</a:t>
            </a:r>
            <a:r>
              <a:rPr lang="zh-TW" altLang="en-US" kern="1200" dirty="0" smtClean="0">
                <a:solidFill>
                  <a:srgbClr val="FF0000"/>
                </a:solidFill>
              </a:rPr>
              <a:t>上</a:t>
            </a:r>
            <a:r>
              <a:rPr lang="zh-TW" altLang="en-US" kern="1200" dirty="0">
                <a:solidFill>
                  <a:srgbClr val="FF0000"/>
                </a:solidFill>
              </a:rPr>
              <a:t>傳成績證明之考生登入系統</a:t>
            </a:r>
            <a:r>
              <a:rPr lang="en-US" altLang="zh-TW" kern="1200" dirty="0">
                <a:solidFill>
                  <a:srgbClr val="FF0000"/>
                </a:solidFill>
              </a:rPr>
              <a:t>~</a:t>
            </a:r>
            <a:endParaRPr lang="zh-TW" altLang="en-US" kern="1200" dirty="0" smtClean="0">
              <a:solidFill>
                <a:srgbClr val="FF0000"/>
              </a:solidFill>
              <a:cs typeface="+mn-cs"/>
            </a:endParaRPr>
          </a:p>
        </p:txBody>
      </p:sp>
      <p:sp>
        <p:nvSpPr>
          <p:cNvPr id="91142" name="Rectangle 5"/>
          <p:cNvSpPr>
            <a:spLocks noChangeArrowheads="1"/>
          </p:cNvSpPr>
          <p:nvPr/>
        </p:nvSpPr>
        <p:spPr bwMode="auto">
          <a:xfrm>
            <a:off x="982061" y="4642338"/>
            <a:ext cx="7221161" cy="431208"/>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37</a:t>
            </a:fld>
            <a:endParaRPr lang="en-US" altLang="zh-TW" dirty="0">
              <a:latin typeface="標楷體" panose="03000509000000000000" pitchFamily="65" charset="-120"/>
              <a:ea typeface="標楷體" panose="03000509000000000000" pitchFamily="65" charset="-120"/>
            </a:endParaRPr>
          </a:p>
        </p:txBody>
      </p:sp>
      <p:sp>
        <p:nvSpPr>
          <p:cNvPr id="7" name="矩形 6"/>
          <p:cNvSpPr/>
          <p:nvPr/>
        </p:nvSpPr>
        <p:spPr>
          <a:xfrm>
            <a:off x="3082342" y="2809497"/>
            <a:ext cx="2377761" cy="144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981505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0" y="1516693"/>
            <a:ext cx="9144000" cy="3824614"/>
          </a:xfrm>
          <a:prstGeom prst="rect">
            <a:avLst/>
          </a:prstGeom>
        </p:spPr>
      </p:pic>
      <p:sp>
        <p:nvSpPr>
          <p:cNvPr id="91140" name="Rectangle 2"/>
          <p:cNvSpPr>
            <a:spLocks noGrp="1" noChangeArrowheads="1"/>
          </p:cNvSpPr>
          <p:nvPr>
            <p:ph type="title" idx="4294967295"/>
          </p:nvPr>
        </p:nvSpPr>
        <p:spPr>
          <a:xfrm>
            <a:off x="180975" y="285750"/>
            <a:ext cx="8760802" cy="962758"/>
          </a:xfrm>
        </p:spPr>
        <p:txBody>
          <a:bodyPr/>
          <a:lstStyle/>
          <a:p>
            <a:pPr algn="ctr" eaLnBrk="1" hangingPunct="1"/>
            <a:r>
              <a:rPr kumimoji="0" lang="en-US" altLang="zh-TW" dirty="0">
                <a:solidFill>
                  <a:prstClr val="black"/>
                </a:solidFill>
              </a:rPr>
              <a:t>【</a:t>
            </a:r>
            <a:r>
              <a:rPr kumimoji="0" lang="zh-TW" altLang="en-US" dirty="0">
                <a:solidFill>
                  <a:prstClr val="black"/>
                </a:solidFill>
              </a:rPr>
              <a:t>考生</a:t>
            </a:r>
            <a:r>
              <a:rPr kumimoji="0" lang="en-US" altLang="zh-TW" dirty="0">
                <a:solidFill>
                  <a:prstClr val="black"/>
                </a:solidFill>
              </a:rPr>
              <a:t>】</a:t>
            </a:r>
            <a:r>
              <a:rPr kumimoji="0" lang="zh-TW" altLang="en-US" dirty="0">
                <a:solidFill>
                  <a:prstClr val="black"/>
                </a:solidFill>
              </a:rPr>
              <a:t>應屆畢業生在校學業成績證明查詢</a:t>
            </a:r>
            <a:r>
              <a:rPr kumimoji="0" lang="zh-TW" altLang="en-US" dirty="0" smtClean="0">
                <a:solidFill>
                  <a:prstClr val="black"/>
                </a:solidFill>
              </a:rPr>
              <a:t>系統</a:t>
            </a:r>
            <a:r>
              <a:rPr lang="en-US" altLang="zh-TW" kern="1200" dirty="0" smtClean="0">
                <a:solidFill>
                  <a:srgbClr val="002060"/>
                </a:solidFill>
                <a:latin typeface="標楷體" panose="03000509000000000000" pitchFamily="65" charset="-120"/>
                <a:ea typeface="標楷體" panose="03000509000000000000" pitchFamily="65" charset="-120"/>
              </a:rPr>
              <a:t/>
            </a:r>
            <a:br>
              <a:rPr lang="en-US" altLang="zh-TW" kern="1200" dirty="0" smtClean="0">
                <a:solidFill>
                  <a:srgbClr val="002060"/>
                </a:solidFill>
                <a:latin typeface="標楷體" panose="03000509000000000000" pitchFamily="65" charset="-120"/>
                <a:ea typeface="標楷體" panose="03000509000000000000" pitchFamily="65" charset="-120"/>
              </a:rPr>
            </a:br>
            <a:r>
              <a:rPr lang="en-US" altLang="zh-TW" kern="1200" dirty="0" smtClean="0">
                <a:solidFill>
                  <a:srgbClr val="FF0000"/>
                </a:solidFill>
                <a:latin typeface="標楷體" panose="03000509000000000000" pitchFamily="65" charset="-120"/>
                <a:ea typeface="標楷體" panose="03000509000000000000" pitchFamily="65" charset="-120"/>
              </a:rPr>
              <a:t>~</a:t>
            </a:r>
            <a:r>
              <a:rPr lang="zh-TW" altLang="en-US" kern="1200" dirty="0" smtClean="0">
                <a:solidFill>
                  <a:srgbClr val="3333FF"/>
                </a:solidFill>
                <a:latin typeface="標楷體" panose="03000509000000000000" pitchFamily="65" charset="-120"/>
                <a:ea typeface="標楷體" panose="03000509000000000000" pitchFamily="65" charset="-120"/>
              </a:rPr>
              <a:t>非應屆畢業生或資格審查</a:t>
            </a:r>
            <a:r>
              <a:rPr lang="zh-TW" altLang="en-US" kern="1200" dirty="0" smtClean="0">
                <a:solidFill>
                  <a:srgbClr val="3333FF"/>
                </a:solidFill>
                <a:cs typeface="+mn-cs"/>
              </a:rPr>
              <a:t>個別報名</a:t>
            </a:r>
            <a:r>
              <a:rPr lang="zh-TW" altLang="en-US" kern="1200" dirty="0" smtClean="0">
                <a:solidFill>
                  <a:srgbClr val="FF0000"/>
                </a:solidFill>
                <a:cs typeface="+mn-cs"/>
              </a:rPr>
              <a:t>考生登入系統</a:t>
            </a:r>
            <a:r>
              <a:rPr lang="en-US" altLang="zh-TW" kern="1200" dirty="0" smtClean="0">
                <a:solidFill>
                  <a:srgbClr val="FF0000"/>
                </a:solidFill>
                <a:cs typeface="+mn-cs"/>
              </a:rPr>
              <a:t>~</a:t>
            </a:r>
            <a:endParaRPr lang="zh-TW" altLang="en-US" kern="1200" dirty="0" smtClean="0">
              <a:solidFill>
                <a:srgbClr val="FF0000"/>
              </a:solidFill>
              <a:cs typeface="+mn-cs"/>
            </a:endParaRPr>
          </a:p>
        </p:txBody>
      </p:sp>
      <p:sp>
        <p:nvSpPr>
          <p:cNvPr id="91142" name="Rectangle 5"/>
          <p:cNvSpPr>
            <a:spLocks noChangeArrowheads="1"/>
          </p:cNvSpPr>
          <p:nvPr/>
        </p:nvSpPr>
        <p:spPr bwMode="auto">
          <a:xfrm>
            <a:off x="3131840" y="2276872"/>
            <a:ext cx="2736304" cy="1866803"/>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38</a:t>
            </a:fld>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079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22432" y="1052736"/>
            <a:ext cx="9014064" cy="4536504"/>
            <a:chOff x="1096000" y="885825"/>
            <a:chExt cx="10000000" cy="5163194"/>
          </a:xfrm>
        </p:grpSpPr>
        <p:pic>
          <p:nvPicPr>
            <p:cNvPr id="4" name="圖片 3"/>
            <p:cNvPicPr>
              <a:picLocks noChangeAspect="1"/>
            </p:cNvPicPr>
            <p:nvPr/>
          </p:nvPicPr>
          <p:blipFill rotWithShape="1">
            <a:blip r:embed="rId2"/>
            <a:srcRect t="6036"/>
            <a:stretch/>
          </p:blipFill>
          <p:spPr>
            <a:xfrm>
              <a:off x="1096000" y="885825"/>
              <a:ext cx="10000000" cy="5109822"/>
            </a:xfrm>
            <a:prstGeom prst="rect">
              <a:avLst/>
            </a:prstGeom>
          </p:spPr>
        </p:pic>
        <p:pic>
          <p:nvPicPr>
            <p:cNvPr id="5" name="圖片 4"/>
            <p:cNvPicPr>
              <a:picLocks noChangeAspect="1"/>
            </p:cNvPicPr>
            <p:nvPr/>
          </p:nvPicPr>
          <p:blipFill>
            <a:blip r:embed="rId3"/>
            <a:stretch>
              <a:fillRect/>
            </a:stretch>
          </p:blipFill>
          <p:spPr>
            <a:xfrm>
              <a:off x="1211967" y="5001400"/>
              <a:ext cx="9836150" cy="1047619"/>
            </a:xfrm>
            <a:prstGeom prst="rect">
              <a:avLst/>
            </a:prstGeom>
          </p:spPr>
        </p:pic>
      </p:grpSp>
      <p:sp>
        <p:nvSpPr>
          <p:cNvPr id="6" name="矩形 5"/>
          <p:cNvSpPr/>
          <p:nvPr/>
        </p:nvSpPr>
        <p:spPr>
          <a:xfrm>
            <a:off x="179512" y="357934"/>
            <a:ext cx="9033242" cy="507831"/>
          </a:xfrm>
          <a:prstGeom prst="rect">
            <a:avLst/>
          </a:prstGeom>
        </p:spPr>
        <p:txBody>
          <a:bodyPr wrap="none">
            <a:spAutoFit/>
          </a:bodyPr>
          <a:lstStyle/>
          <a:p>
            <a:pPr fontAlgn="auto">
              <a:lnSpc>
                <a:spcPct val="90000"/>
              </a:lnSpc>
              <a:spcAft>
                <a:spcPts val="0"/>
              </a:spcAft>
            </a:pP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高職</a:t>
            </a: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應屆</a:t>
            </a:r>
            <a:r>
              <a:rPr kumimoji="0" lang="zh-TW" altLang="en-US" sz="3000" dirty="0" smtClean="0">
                <a:solidFill>
                  <a:prstClr val="black"/>
                </a:solidFill>
                <a:latin typeface="標楷體" panose="03000509000000000000" pitchFamily="65" charset="-120"/>
                <a:ea typeface="標楷體" panose="03000509000000000000" pitchFamily="65" charset="-120"/>
              </a:rPr>
              <a:t>畢業生在校學業成績證明檢視進度查詢</a:t>
            </a:r>
            <a:endParaRPr kumimoji="0" lang="zh-TW" altLang="en-US" sz="3000" dirty="0">
              <a:solidFill>
                <a:prstClr val="black"/>
              </a:solidFill>
              <a:latin typeface="標楷體" panose="03000509000000000000" pitchFamily="65" charset="-120"/>
              <a:ea typeface="標楷體" panose="03000509000000000000" pitchFamily="65" charset="-120"/>
            </a:endParaRPr>
          </a:p>
        </p:txBody>
      </p:sp>
      <p:sp>
        <p:nvSpPr>
          <p:cNvPr id="3" name="矩形 2"/>
          <p:cNvSpPr/>
          <p:nvPr/>
        </p:nvSpPr>
        <p:spPr>
          <a:xfrm>
            <a:off x="5796136" y="3850244"/>
            <a:ext cx="111199" cy="1273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投影片編號版面配置區 6"/>
          <p:cNvSpPr>
            <a:spLocks noGrp="1"/>
          </p:cNvSpPr>
          <p:nvPr>
            <p:ph type="sldNum" sz="quarter" idx="12"/>
          </p:nvPr>
        </p:nvSpPr>
        <p:spPr/>
        <p:txBody>
          <a:bodyPr/>
          <a:lstStyle/>
          <a:p>
            <a:fld id="{34EC34A2-0CEA-4579-984D-7DD7EB565D05}" type="slidenum">
              <a:rPr lang="zh-TW" altLang="en-US" smtClean="0">
                <a:solidFill>
                  <a:prstClr val="black"/>
                </a:solidFill>
              </a:rPr>
              <a:pPr/>
              <a:t>39</a:t>
            </a:fld>
            <a:endParaRPr lang="zh-TW" altLang="en-US">
              <a:solidFill>
                <a:prstClr val="black"/>
              </a:solidFill>
            </a:endParaRPr>
          </a:p>
        </p:txBody>
      </p:sp>
      <p:sp>
        <p:nvSpPr>
          <p:cNvPr id="8" name="矩形 7"/>
          <p:cNvSpPr/>
          <p:nvPr/>
        </p:nvSpPr>
        <p:spPr>
          <a:xfrm>
            <a:off x="1979712" y="1954932"/>
            <a:ext cx="3024336" cy="2160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矩形 8"/>
          <p:cNvSpPr/>
          <p:nvPr/>
        </p:nvSpPr>
        <p:spPr>
          <a:xfrm>
            <a:off x="3635896" y="3840995"/>
            <a:ext cx="288032" cy="1273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矩形 9"/>
          <p:cNvSpPr/>
          <p:nvPr/>
        </p:nvSpPr>
        <p:spPr>
          <a:xfrm>
            <a:off x="4139952" y="2636912"/>
            <a:ext cx="194421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26133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272ACB8-32D6-4BA3-A453-EE320421D775}" type="slidenum">
              <a:rPr lang="zh-TW" altLang="en-US" smtClean="0"/>
              <a:pPr>
                <a:defRPr/>
              </a:pPr>
              <a:t>4</a:t>
            </a:fld>
            <a:endParaRPr lang="en-US" altLang="zh-TW" dirty="0"/>
          </a:p>
        </p:txBody>
      </p:sp>
      <p:graphicFrame>
        <p:nvGraphicFramePr>
          <p:cNvPr id="5" name="表格 4"/>
          <p:cNvGraphicFramePr>
            <a:graphicFrameLocks noGrp="1"/>
          </p:cNvGraphicFramePr>
          <p:nvPr>
            <p:extLst>
              <p:ext uri="{D42A27DB-BD31-4B8C-83A1-F6EECF244321}">
                <p14:modId xmlns:p14="http://schemas.microsoft.com/office/powerpoint/2010/main" val="2238902001"/>
              </p:ext>
            </p:extLst>
          </p:nvPr>
        </p:nvGraphicFramePr>
        <p:xfrm>
          <a:off x="162620" y="740410"/>
          <a:ext cx="8701980" cy="6033770"/>
        </p:xfrm>
        <a:graphic>
          <a:graphicData uri="http://schemas.openxmlformats.org/drawingml/2006/table">
            <a:tbl>
              <a:tblPr firstRow="1" lastRow="1" bandRow="1">
                <a:tableStyleId>{5C22544A-7EE6-4342-B048-85BDC9FD1C3A}</a:tableStyleId>
              </a:tblPr>
              <a:tblGrid>
                <a:gridCol w="3078249"/>
                <a:gridCol w="837577"/>
                <a:gridCol w="2273423"/>
                <a:gridCol w="837577"/>
                <a:gridCol w="837577"/>
                <a:gridCol w="837577"/>
              </a:tblGrid>
              <a:tr h="205501">
                <a:tc rowSpan="2">
                  <a:txBody>
                    <a:bodyPr/>
                    <a:lstStyle/>
                    <a:p>
                      <a:pPr algn="ctr">
                        <a:spcAft>
                          <a:spcPts val="0"/>
                        </a:spcAft>
                      </a:pPr>
                      <a:r>
                        <a:rPr lang="zh-TW" sz="1600" b="1" kern="100" dirty="0">
                          <a:solidFill>
                            <a:schemeClr val="tx1"/>
                          </a:solidFill>
                          <a:effectLst/>
                          <a:latin typeface="標楷體" panose="03000509000000000000" pitchFamily="65" charset="-120"/>
                          <a:ea typeface="標楷體" panose="03000509000000000000" pitchFamily="65" charset="-120"/>
                        </a:rPr>
                        <a:t>招生群（類）別</a:t>
                      </a:r>
                      <a:endPar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5">
                  <a:txBody>
                    <a:bodyPr/>
                    <a:lstStyle/>
                    <a:p>
                      <a:pPr algn="ctr">
                        <a:spcAft>
                          <a:spcPts val="0"/>
                        </a:spcAft>
                      </a:pPr>
                      <a:r>
                        <a:rPr lang="en-US" sz="1600" b="1" kern="100" dirty="0">
                          <a:solidFill>
                            <a:schemeClr val="tx1"/>
                          </a:solidFill>
                          <a:effectLst/>
                          <a:latin typeface="標楷體" panose="03000509000000000000" pitchFamily="65" charset="-120"/>
                          <a:ea typeface="標楷體" panose="03000509000000000000" pitchFamily="65" charset="-120"/>
                        </a:rPr>
                        <a:t>107</a:t>
                      </a:r>
                      <a:r>
                        <a:rPr lang="zh-TW" sz="1600" b="1" kern="100" dirty="0">
                          <a:solidFill>
                            <a:schemeClr val="tx1"/>
                          </a:solidFill>
                          <a:effectLst/>
                          <a:latin typeface="標楷體" panose="03000509000000000000" pitchFamily="65" charset="-120"/>
                          <a:ea typeface="標楷體" panose="03000509000000000000" pitchFamily="65" charset="-120"/>
                        </a:rPr>
                        <a:t>學年度</a:t>
                      </a:r>
                      <a:endPar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05501">
                <a:tc vMerge="1">
                  <a:txBody>
                    <a:bodyPr/>
                    <a:lstStyle/>
                    <a:p>
                      <a:endParaRPr lang="zh-TW" altLang="en-US"/>
                    </a:p>
                  </a:txBody>
                  <a:tcPr/>
                </a:tc>
                <a:tc>
                  <a:txBody>
                    <a:bodyPr/>
                    <a:lstStyle/>
                    <a:p>
                      <a:pPr algn="ctr">
                        <a:spcAft>
                          <a:spcPts val="0"/>
                        </a:spcAft>
                      </a:pPr>
                      <a:r>
                        <a:rPr lang="zh-TW" sz="1600" b="1" kern="100" dirty="0">
                          <a:solidFill>
                            <a:schemeClr val="tx1"/>
                          </a:solidFill>
                          <a:effectLst/>
                          <a:latin typeface="標楷體" panose="03000509000000000000" pitchFamily="65" charset="-120"/>
                          <a:ea typeface="標楷體" panose="03000509000000000000" pitchFamily="65" charset="-120"/>
                        </a:rPr>
                        <a:t>一般生</a:t>
                      </a:r>
                      <a:endPar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r>
                        <a:rPr lang="zh-TW" sz="1600" b="1" kern="100" dirty="0">
                          <a:solidFill>
                            <a:schemeClr val="tx1"/>
                          </a:solidFill>
                          <a:effectLst/>
                          <a:latin typeface="標楷體" panose="03000509000000000000" pitchFamily="65" charset="-120"/>
                          <a:ea typeface="標楷體" panose="03000509000000000000" pitchFamily="65" charset="-120"/>
                        </a:rPr>
                        <a:t>低</a:t>
                      </a:r>
                      <a:r>
                        <a:rPr lang="en-US" sz="1600" b="1" kern="100" dirty="0">
                          <a:solidFill>
                            <a:schemeClr val="tx1"/>
                          </a:solidFill>
                          <a:effectLst/>
                          <a:latin typeface="標楷體" panose="03000509000000000000" pitchFamily="65" charset="-120"/>
                          <a:ea typeface="標楷體" panose="03000509000000000000" pitchFamily="65" charset="-120"/>
                        </a:rPr>
                        <a:t>(</a:t>
                      </a:r>
                      <a:r>
                        <a:rPr lang="zh-TW" sz="1600" b="1" kern="100" dirty="0">
                          <a:solidFill>
                            <a:schemeClr val="tx1"/>
                          </a:solidFill>
                          <a:effectLst/>
                          <a:latin typeface="標楷體" panose="03000509000000000000" pitchFamily="65" charset="-120"/>
                          <a:ea typeface="標楷體" panose="03000509000000000000" pitchFamily="65" charset="-120"/>
                        </a:rPr>
                        <a:t>中低</a:t>
                      </a:r>
                      <a:r>
                        <a:rPr lang="en-US" sz="1600" b="1" kern="100" dirty="0">
                          <a:solidFill>
                            <a:schemeClr val="tx1"/>
                          </a:solidFill>
                          <a:effectLst/>
                          <a:latin typeface="標楷體" panose="03000509000000000000" pitchFamily="65" charset="-120"/>
                          <a:ea typeface="標楷體" panose="03000509000000000000" pitchFamily="65" charset="-120"/>
                        </a:rPr>
                        <a:t>)</a:t>
                      </a:r>
                      <a:r>
                        <a:rPr lang="zh-TW" sz="1600" b="1" kern="100" dirty="0">
                          <a:solidFill>
                            <a:schemeClr val="tx1"/>
                          </a:solidFill>
                          <a:effectLst/>
                          <a:latin typeface="標楷體" panose="03000509000000000000" pitchFamily="65" charset="-120"/>
                          <a:ea typeface="標楷體" panose="03000509000000000000" pitchFamily="65" charset="-120"/>
                        </a:rPr>
                        <a:t>收入</a:t>
                      </a:r>
                      <a:r>
                        <a:rPr lang="zh-TW" sz="1600" b="1" kern="100" dirty="0" smtClean="0">
                          <a:solidFill>
                            <a:schemeClr val="tx1"/>
                          </a:solidFill>
                          <a:effectLst/>
                          <a:latin typeface="標楷體" panose="03000509000000000000" pitchFamily="65" charset="-120"/>
                          <a:ea typeface="標楷體" panose="03000509000000000000" pitchFamily="65" charset="-120"/>
                        </a:rPr>
                        <a:t>戶</a:t>
                      </a:r>
                      <a:r>
                        <a:rPr lang="zh-TW" altLang="en-US" sz="1600" b="1" kern="100" dirty="0" smtClean="0">
                          <a:solidFill>
                            <a:schemeClr val="tx1"/>
                          </a:solidFill>
                          <a:effectLst/>
                          <a:latin typeface="標楷體" panose="03000509000000000000" pitchFamily="65" charset="-120"/>
                          <a:ea typeface="標楷體" panose="03000509000000000000" pitchFamily="65" charset="-120"/>
                        </a:rPr>
                        <a:t>考生</a:t>
                      </a:r>
                      <a:endPar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r>
                        <a:rPr lang="zh-TW" sz="1600" b="1" kern="100" dirty="0">
                          <a:solidFill>
                            <a:schemeClr val="tx1"/>
                          </a:solidFill>
                          <a:effectLst/>
                          <a:latin typeface="標楷體" panose="03000509000000000000" pitchFamily="65" charset="-120"/>
                          <a:ea typeface="標楷體" panose="03000509000000000000" pitchFamily="65" charset="-120"/>
                        </a:rPr>
                        <a:t>原住民</a:t>
                      </a:r>
                      <a:endPar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r>
                        <a:rPr lang="zh-TW" sz="1600" b="1" kern="100" dirty="0">
                          <a:solidFill>
                            <a:schemeClr val="tx1"/>
                          </a:solidFill>
                          <a:effectLst/>
                          <a:latin typeface="標楷體" panose="03000509000000000000" pitchFamily="65" charset="-120"/>
                          <a:ea typeface="標楷體" panose="03000509000000000000" pitchFamily="65" charset="-120"/>
                        </a:rPr>
                        <a:t>離島生</a:t>
                      </a:r>
                      <a:endPar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r>
                        <a:rPr lang="zh-TW" sz="1600" b="1" kern="100" dirty="0">
                          <a:solidFill>
                            <a:schemeClr val="tx1"/>
                          </a:solidFill>
                          <a:effectLst/>
                          <a:latin typeface="標楷體" panose="03000509000000000000" pitchFamily="65" charset="-120"/>
                          <a:ea typeface="標楷體" panose="03000509000000000000" pitchFamily="65" charset="-120"/>
                        </a:rPr>
                        <a:t>合計</a:t>
                      </a:r>
                      <a:endPar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01</a:t>
                      </a:r>
                      <a:r>
                        <a:rPr lang="zh-TW" sz="1600" kern="100">
                          <a:solidFill>
                            <a:schemeClr val="tx1"/>
                          </a:solidFill>
                          <a:effectLst/>
                          <a:latin typeface="標楷體" panose="03000509000000000000" pitchFamily="65" charset="-120"/>
                          <a:ea typeface="標楷體" panose="03000509000000000000" pitchFamily="65" charset="-120"/>
                        </a:rPr>
                        <a:t>機械群</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rPr>
                        <a:t>3,040</a:t>
                      </a:r>
                      <a:endParaRPr lang="zh-TW" sz="16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131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3,215</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02</a:t>
                      </a:r>
                      <a:r>
                        <a:rPr lang="zh-TW" sz="1600" kern="100">
                          <a:solidFill>
                            <a:schemeClr val="tx1"/>
                          </a:solidFill>
                          <a:effectLst/>
                          <a:latin typeface="標楷體" panose="03000509000000000000" pitchFamily="65" charset="-120"/>
                          <a:ea typeface="標楷體" panose="03000509000000000000" pitchFamily="65" charset="-120"/>
                        </a:rPr>
                        <a:t>動力機械群</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1,188</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8</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57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29</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1,282</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03</a:t>
                      </a:r>
                      <a:r>
                        <a:rPr lang="zh-TW" sz="1600" kern="100">
                          <a:solidFill>
                            <a:schemeClr val="tx1"/>
                          </a:solidFill>
                          <a:effectLst/>
                          <a:latin typeface="標楷體" panose="03000509000000000000" pitchFamily="65" charset="-120"/>
                          <a:ea typeface="標楷體" panose="03000509000000000000" pitchFamily="65" charset="-120"/>
                        </a:rPr>
                        <a:t>電機與電子群電機類</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2,136</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85</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2,247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04</a:t>
                      </a:r>
                      <a:r>
                        <a:rPr lang="zh-TW" sz="1600" kern="100">
                          <a:solidFill>
                            <a:schemeClr val="tx1"/>
                          </a:solidFill>
                          <a:effectLst/>
                          <a:latin typeface="標楷體" panose="03000509000000000000" pitchFamily="65" charset="-120"/>
                          <a:ea typeface="標楷體" panose="03000509000000000000" pitchFamily="65" charset="-120"/>
                        </a:rPr>
                        <a:t>電機與電子群資電類</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4,307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195</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81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4,610</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05</a:t>
                      </a:r>
                      <a:r>
                        <a:rPr lang="zh-TW" sz="1600" kern="100">
                          <a:solidFill>
                            <a:schemeClr val="tx1"/>
                          </a:solidFill>
                          <a:effectLst/>
                          <a:latin typeface="標楷體" panose="03000509000000000000" pitchFamily="65" charset="-120"/>
                          <a:ea typeface="標楷體" panose="03000509000000000000" pitchFamily="65" charset="-120"/>
                        </a:rPr>
                        <a:t>化工群</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777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9</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31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818</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06</a:t>
                      </a:r>
                      <a:r>
                        <a:rPr lang="zh-TW" sz="1600" kern="100">
                          <a:solidFill>
                            <a:schemeClr val="tx1"/>
                          </a:solidFill>
                          <a:effectLst/>
                          <a:latin typeface="標楷體" panose="03000509000000000000" pitchFamily="65" charset="-120"/>
                          <a:ea typeface="標楷體" panose="03000509000000000000" pitchFamily="65" charset="-120"/>
                        </a:rPr>
                        <a:t>土木與建築群</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1,142</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12</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55</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0</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1,209</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07</a:t>
                      </a:r>
                      <a:r>
                        <a:rPr lang="zh-TW" sz="1600" kern="100">
                          <a:solidFill>
                            <a:schemeClr val="tx1"/>
                          </a:solidFill>
                          <a:effectLst/>
                          <a:latin typeface="標楷體" panose="03000509000000000000" pitchFamily="65" charset="-120"/>
                          <a:ea typeface="標楷體" panose="03000509000000000000" pitchFamily="65" charset="-120"/>
                        </a:rPr>
                        <a:t>設計群</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rPr>
                        <a:t>5,107</a:t>
                      </a:r>
                      <a:endParaRPr lang="zh-TW" sz="16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8</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214</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5,332</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08</a:t>
                      </a:r>
                      <a:r>
                        <a:rPr lang="zh-TW" sz="1600" kern="100">
                          <a:solidFill>
                            <a:schemeClr val="tx1"/>
                          </a:solidFill>
                          <a:effectLst/>
                          <a:latin typeface="標楷體" panose="03000509000000000000" pitchFamily="65" charset="-120"/>
                          <a:ea typeface="標楷體" panose="03000509000000000000" pitchFamily="65" charset="-120"/>
                        </a:rPr>
                        <a:t>工程與管理類</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93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0</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5</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0</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98</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09</a:t>
                      </a:r>
                      <a:r>
                        <a:rPr lang="zh-TW" sz="1600" kern="100">
                          <a:solidFill>
                            <a:schemeClr val="tx1"/>
                          </a:solidFill>
                          <a:effectLst/>
                          <a:latin typeface="標楷體" panose="03000509000000000000" pitchFamily="65" charset="-120"/>
                          <a:ea typeface="標楷體" panose="03000509000000000000" pitchFamily="65" charset="-120"/>
                        </a:rPr>
                        <a:t>商業與管理群</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8,984</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60</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539</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rPr>
                        <a:t>106</a:t>
                      </a:r>
                      <a:endParaRPr lang="zh-TW" sz="16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9,689</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10</a:t>
                      </a:r>
                      <a:r>
                        <a:rPr lang="zh-TW" sz="1600" kern="100">
                          <a:solidFill>
                            <a:schemeClr val="tx1"/>
                          </a:solidFill>
                          <a:effectLst/>
                          <a:latin typeface="標楷體" panose="03000509000000000000" pitchFamily="65" charset="-120"/>
                          <a:ea typeface="標楷體" panose="03000509000000000000" pitchFamily="65" charset="-120"/>
                        </a:rPr>
                        <a:t>衛生與護理類</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1,274</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6</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73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4</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1,357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11</a:t>
                      </a:r>
                      <a:r>
                        <a:rPr lang="zh-TW" sz="1600" kern="100">
                          <a:solidFill>
                            <a:schemeClr val="tx1"/>
                          </a:solidFill>
                          <a:effectLst/>
                          <a:latin typeface="標楷體" panose="03000509000000000000" pitchFamily="65" charset="-120"/>
                          <a:ea typeface="標楷體" panose="03000509000000000000" pitchFamily="65" charset="-120"/>
                        </a:rPr>
                        <a:t>食品群</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633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35</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46</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716</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12</a:t>
                      </a:r>
                      <a:r>
                        <a:rPr lang="zh-TW" sz="1600" kern="100">
                          <a:solidFill>
                            <a:schemeClr val="tx1"/>
                          </a:solidFill>
                          <a:effectLst/>
                          <a:latin typeface="標楷體" panose="03000509000000000000" pitchFamily="65" charset="-120"/>
                          <a:ea typeface="標楷體" panose="03000509000000000000" pitchFamily="65" charset="-120"/>
                        </a:rPr>
                        <a:t>家政群幼保類</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1,156</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4</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58</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16</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1,234</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13</a:t>
                      </a:r>
                      <a:r>
                        <a:rPr lang="zh-TW" sz="1600" kern="100">
                          <a:solidFill>
                            <a:schemeClr val="tx1"/>
                          </a:solidFill>
                          <a:effectLst/>
                          <a:latin typeface="標楷體" panose="03000509000000000000" pitchFamily="65" charset="-120"/>
                          <a:ea typeface="標楷體" panose="03000509000000000000" pitchFamily="65" charset="-120"/>
                        </a:rPr>
                        <a:t>家政群生活應用類</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1,803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89</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12</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1,907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14</a:t>
                      </a:r>
                      <a:r>
                        <a:rPr lang="zh-TW" sz="1600" kern="100">
                          <a:solidFill>
                            <a:schemeClr val="tx1"/>
                          </a:solidFill>
                          <a:effectLst/>
                          <a:latin typeface="標楷體" panose="03000509000000000000" pitchFamily="65" charset="-120"/>
                          <a:ea typeface="標楷體" panose="03000509000000000000" pitchFamily="65" charset="-120"/>
                        </a:rPr>
                        <a:t>農業群</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978</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9</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44</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14</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1,045</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15</a:t>
                      </a:r>
                      <a:r>
                        <a:rPr lang="zh-TW" sz="1600" kern="100">
                          <a:solidFill>
                            <a:schemeClr val="tx1"/>
                          </a:solidFill>
                          <a:effectLst/>
                          <a:latin typeface="標楷體" panose="03000509000000000000" pitchFamily="65" charset="-120"/>
                          <a:ea typeface="標楷體" panose="03000509000000000000" pitchFamily="65" charset="-120"/>
                        </a:rPr>
                        <a:t>外語群英語類</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2,288</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9</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83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2,381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16</a:t>
                      </a:r>
                      <a:r>
                        <a:rPr lang="zh-TW" sz="1600" kern="100">
                          <a:solidFill>
                            <a:schemeClr val="tx1"/>
                          </a:solidFill>
                          <a:effectLst/>
                          <a:latin typeface="標楷體" panose="03000509000000000000" pitchFamily="65" charset="-120"/>
                          <a:ea typeface="標楷體" panose="03000509000000000000" pitchFamily="65" charset="-120"/>
                        </a:rPr>
                        <a:t>外語群日語類</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971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0</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989</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17</a:t>
                      </a:r>
                      <a:r>
                        <a:rPr lang="zh-TW" sz="1600" kern="100">
                          <a:solidFill>
                            <a:schemeClr val="tx1"/>
                          </a:solidFill>
                          <a:effectLst/>
                          <a:latin typeface="標楷體" panose="03000509000000000000" pitchFamily="65" charset="-120"/>
                          <a:ea typeface="標楷體" panose="03000509000000000000" pitchFamily="65" charset="-120"/>
                        </a:rPr>
                        <a:t>餐旅群</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7,478</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4</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343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101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7,926</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18</a:t>
                      </a:r>
                      <a:r>
                        <a:rPr lang="zh-TW" sz="1600" kern="100">
                          <a:solidFill>
                            <a:schemeClr val="tx1"/>
                          </a:solidFill>
                          <a:effectLst/>
                          <a:latin typeface="標楷體" panose="03000509000000000000" pitchFamily="65" charset="-120"/>
                          <a:ea typeface="標楷體" panose="03000509000000000000" pitchFamily="65" charset="-120"/>
                        </a:rPr>
                        <a:t>海事群</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43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0</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19</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63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19</a:t>
                      </a:r>
                      <a:r>
                        <a:rPr lang="zh-TW" sz="1600" kern="100">
                          <a:solidFill>
                            <a:schemeClr val="tx1"/>
                          </a:solidFill>
                          <a:effectLst/>
                          <a:latin typeface="標楷體" panose="03000509000000000000" pitchFamily="65" charset="-120"/>
                          <a:ea typeface="標楷體" panose="03000509000000000000" pitchFamily="65" charset="-120"/>
                        </a:rPr>
                        <a:t>水產群</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87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114</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20</a:t>
                      </a:r>
                      <a:r>
                        <a:rPr lang="zh-TW" sz="1600" kern="100">
                          <a:solidFill>
                            <a:schemeClr val="tx1"/>
                          </a:solidFill>
                          <a:effectLst/>
                          <a:latin typeface="標楷體" panose="03000509000000000000" pitchFamily="65" charset="-120"/>
                          <a:ea typeface="標楷體" panose="03000509000000000000" pitchFamily="65" charset="-120"/>
                        </a:rPr>
                        <a:t>藝術群影視類</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698</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34</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0</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733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en-US" sz="1600" kern="100">
                          <a:solidFill>
                            <a:schemeClr val="tx1"/>
                          </a:solidFill>
                          <a:effectLst/>
                          <a:latin typeface="標楷體" panose="03000509000000000000" pitchFamily="65" charset="-120"/>
                          <a:ea typeface="標楷體" panose="03000509000000000000" pitchFamily="65" charset="-120"/>
                        </a:rPr>
                        <a:t>21</a:t>
                      </a:r>
                      <a:r>
                        <a:rPr lang="zh-TW" sz="1600" kern="100">
                          <a:solidFill>
                            <a:schemeClr val="tx1"/>
                          </a:solidFill>
                          <a:effectLst/>
                          <a:latin typeface="標楷體" panose="03000509000000000000" pitchFamily="65" charset="-120"/>
                          <a:ea typeface="標楷體" panose="03000509000000000000" pitchFamily="65" charset="-120"/>
                        </a:rPr>
                        <a:t>資管類</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487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9</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13</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536</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212458">
                <a:tc>
                  <a:txBody>
                    <a:bodyPr/>
                    <a:lstStyle/>
                    <a:p>
                      <a:pPr algn="just">
                        <a:spcAft>
                          <a:spcPts val="0"/>
                        </a:spcAft>
                      </a:pPr>
                      <a:r>
                        <a:rPr lang="zh-TW" sz="1600" kern="100" dirty="0">
                          <a:solidFill>
                            <a:schemeClr val="tx1"/>
                          </a:solidFill>
                          <a:effectLst/>
                          <a:latin typeface="標楷體" panose="03000509000000000000" pitchFamily="65" charset="-120"/>
                          <a:ea typeface="標楷體" panose="03000509000000000000" pitchFamily="65" charset="-120"/>
                        </a:rPr>
                        <a:t>總計</a:t>
                      </a:r>
                      <a:endParaRPr lang="zh-TW" sz="16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255" marR="8255" marT="8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44,670</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216</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2,118</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rPr>
                        <a:t>497</a:t>
                      </a:r>
                      <a:endParaRPr lang="zh-TW" sz="160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rPr>
                        <a:t>47,501</a:t>
                      </a:r>
                      <a:endParaRPr lang="zh-TW" sz="16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Rectangle 2"/>
          <p:cNvSpPr txBox="1">
            <a:spLocks noChangeArrowheads="1"/>
          </p:cNvSpPr>
          <p:nvPr/>
        </p:nvSpPr>
        <p:spPr bwMode="auto">
          <a:xfrm>
            <a:off x="4368800" y="279400"/>
            <a:ext cx="4495800" cy="3721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en-US" altLang="zh-TW" sz="2000" b="1" dirty="0">
                <a:solidFill>
                  <a:schemeClr val="accent2">
                    <a:lumMod val="50000"/>
                  </a:schemeClr>
                </a:solidFill>
                <a:latin typeface="Book Antiqua" panose="02040602050305030304" pitchFamily="18" charset="0"/>
                <a:ea typeface="華康儷楷書" panose="03000509000000000000" pitchFamily="65" charset="-120"/>
                <a:cs typeface="+mn-cs"/>
              </a:rPr>
              <a:t>107</a:t>
            </a:r>
            <a:r>
              <a:rPr lang="zh-TW" altLang="en-US" sz="2000" b="1" dirty="0">
                <a:solidFill>
                  <a:schemeClr val="accent2">
                    <a:lumMod val="50000"/>
                  </a:schemeClr>
                </a:solidFill>
                <a:latin typeface="Book Antiqua" panose="02040602050305030304" pitchFamily="18" charset="0"/>
                <a:ea typeface="華康儷楷書" panose="03000509000000000000" pitchFamily="65" charset="-120"/>
                <a:cs typeface="+mn-cs"/>
              </a:rPr>
              <a:t>學年度四技二專甄選入學招生名額</a:t>
            </a:r>
          </a:p>
        </p:txBody>
      </p:sp>
      <p:sp>
        <p:nvSpPr>
          <p:cNvPr id="7" name="Rectangle 2"/>
          <p:cNvSpPr txBox="1">
            <a:spLocks noChangeArrowheads="1"/>
          </p:cNvSpPr>
          <p:nvPr/>
        </p:nvSpPr>
        <p:spPr bwMode="auto">
          <a:xfrm>
            <a:off x="33160" y="26987"/>
            <a:ext cx="648072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kumimoji="0" lang="zh-TW" altLang="en-US" sz="3200" dirty="0" smtClean="0">
                <a:solidFill>
                  <a:schemeClr val="tx1"/>
                </a:solidFill>
                <a:latin typeface="標楷體" panose="03000509000000000000" pitchFamily="65" charset="-120"/>
                <a:ea typeface="標楷體" panose="03000509000000000000" pitchFamily="65" charset="-120"/>
              </a:rPr>
              <a:t>二、</a:t>
            </a:r>
            <a:r>
              <a:rPr kumimoji="0" lang="zh-TW" altLang="en-US" sz="3200" dirty="0">
                <a:solidFill>
                  <a:schemeClr val="tx1"/>
                </a:solidFill>
                <a:latin typeface="標楷體" panose="03000509000000000000" pitchFamily="65" charset="-120"/>
                <a:ea typeface="標楷體" panose="03000509000000000000" pitchFamily="65" charset="-120"/>
              </a:rPr>
              <a:t>招生</a:t>
            </a:r>
            <a:r>
              <a:rPr kumimoji="0" lang="zh-TW" altLang="en-US" sz="3200" dirty="0" smtClean="0">
                <a:solidFill>
                  <a:schemeClr val="tx1"/>
                </a:solidFill>
                <a:latin typeface="標楷體" panose="03000509000000000000" pitchFamily="65" charset="-120"/>
                <a:ea typeface="標楷體" panose="03000509000000000000" pitchFamily="65" charset="-120"/>
              </a:rPr>
              <a:t>簡章查詢系統</a:t>
            </a:r>
            <a:endParaRPr kumimoji="0" lang="zh-TW" altLang="en-US" sz="3200"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3599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501" y="349352"/>
            <a:ext cx="8566209" cy="535781"/>
          </a:xfrm>
          <a:prstGeom prst="rect">
            <a:avLst/>
          </a:prstGeom>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80000"/>
              </a:lnSpc>
              <a:spcAft>
                <a:spcPts val="0"/>
              </a:spcAft>
            </a:pPr>
            <a:r>
              <a:rPr kumimoji="0" lang="zh-TW" altLang="en-US" sz="2250" dirty="0">
                <a:solidFill>
                  <a:prstClr val="black"/>
                </a:solidFill>
                <a:latin typeface="標楷體" panose="03000509000000000000" pitchFamily="65" charset="-120"/>
                <a:ea typeface="標楷體" panose="03000509000000000000" pitchFamily="65" charset="-120"/>
              </a:rPr>
              <a:t>應屆</a:t>
            </a:r>
            <a:r>
              <a:rPr kumimoji="0" lang="zh-TW" altLang="en-US" sz="2250" dirty="0" smtClean="0">
                <a:solidFill>
                  <a:prstClr val="black"/>
                </a:solidFill>
                <a:latin typeface="標楷體" panose="03000509000000000000" pitchFamily="65" charset="-120"/>
                <a:ea typeface="標楷體" panose="03000509000000000000" pitchFamily="65" charset="-120"/>
              </a:rPr>
              <a:t>畢業生在校學業成績證明</a:t>
            </a:r>
            <a:r>
              <a:rPr kumimoji="0" lang="zh-TW" altLang="en-US" sz="2250" b="1" dirty="0" smtClean="0">
                <a:solidFill>
                  <a:prstClr val="black"/>
                </a:solidFill>
                <a:latin typeface="標楷體" panose="03000509000000000000" pitchFamily="65" charset="-120"/>
                <a:ea typeface="標楷體" panose="03000509000000000000" pitchFamily="65" charset="-120"/>
              </a:rPr>
              <a:t>疑義</a:t>
            </a:r>
            <a:r>
              <a:rPr kumimoji="0" lang="zh-TW" altLang="en-US" sz="2250" b="1" dirty="0">
                <a:solidFill>
                  <a:prstClr val="black"/>
                </a:solidFill>
                <a:latin typeface="標楷體" panose="03000509000000000000" pitchFamily="65" charset="-120"/>
                <a:ea typeface="標楷體" panose="03000509000000000000" pitchFamily="65" charset="-120"/>
              </a:rPr>
              <a:t>處理方法</a:t>
            </a:r>
            <a:r>
              <a:rPr kumimoji="0" lang="en-US" altLang="zh-TW" sz="2250" dirty="0">
                <a:solidFill>
                  <a:srgbClr val="FF0000"/>
                </a:solidFill>
                <a:latin typeface="標楷體" panose="03000509000000000000" pitchFamily="65" charset="-120"/>
                <a:ea typeface="標楷體" panose="03000509000000000000" pitchFamily="65" charset="-120"/>
              </a:rPr>
              <a:t>-</a:t>
            </a:r>
            <a:r>
              <a:rPr kumimoji="0" lang="zh-TW" altLang="en-US" sz="2250" dirty="0">
                <a:solidFill>
                  <a:srgbClr val="FF0000"/>
                </a:solidFill>
                <a:latin typeface="標楷體" panose="03000509000000000000" pitchFamily="65" charset="-120"/>
                <a:ea typeface="標楷體" panose="03000509000000000000" pitchFamily="65" charset="-120"/>
              </a:rPr>
              <a:t>單筆考生資料修改</a:t>
            </a:r>
          </a:p>
        </p:txBody>
      </p:sp>
      <p:sp>
        <p:nvSpPr>
          <p:cNvPr id="11" name="投影片編號版面配置區 10"/>
          <p:cNvSpPr>
            <a:spLocks noGrp="1"/>
          </p:cNvSpPr>
          <p:nvPr>
            <p:ph type="sldNum" sz="quarter" idx="12"/>
          </p:nvPr>
        </p:nvSpPr>
        <p:spPr/>
        <p:txBody>
          <a:bodyPr/>
          <a:lstStyle/>
          <a:p>
            <a:fld id="{34EC34A2-0CEA-4579-984D-7DD7EB565D05}" type="slidenum">
              <a:rPr lang="zh-TW" altLang="en-US" smtClean="0">
                <a:solidFill>
                  <a:prstClr val="black"/>
                </a:solidFill>
              </a:rPr>
              <a:pPr/>
              <a:t>40</a:t>
            </a:fld>
            <a:endParaRPr lang="zh-TW" altLang="en-US">
              <a:solidFill>
                <a:prstClr val="black"/>
              </a:solidFill>
            </a:endParaRPr>
          </a:p>
        </p:txBody>
      </p:sp>
      <p:pic>
        <p:nvPicPr>
          <p:cNvPr id="12" name="圖片 11"/>
          <p:cNvPicPr>
            <a:picLocks noChangeAspect="1"/>
          </p:cNvPicPr>
          <p:nvPr/>
        </p:nvPicPr>
        <p:blipFill>
          <a:blip r:embed="rId2"/>
          <a:stretch>
            <a:fillRect/>
          </a:stretch>
        </p:blipFill>
        <p:spPr>
          <a:xfrm>
            <a:off x="755576" y="918877"/>
            <a:ext cx="7573607" cy="5853647"/>
          </a:xfrm>
          <a:prstGeom prst="rect">
            <a:avLst/>
          </a:prstGeom>
        </p:spPr>
      </p:pic>
      <p:sp>
        <p:nvSpPr>
          <p:cNvPr id="14" name="矩形 13"/>
          <p:cNvSpPr/>
          <p:nvPr/>
        </p:nvSpPr>
        <p:spPr>
          <a:xfrm>
            <a:off x="2976805" y="5335434"/>
            <a:ext cx="4907563" cy="3107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5" name="矩形 14"/>
          <p:cNvSpPr/>
          <p:nvPr/>
        </p:nvSpPr>
        <p:spPr>
          <a:xfrm>
            <a:off x="2411760" y="2884470"/>
            <a:ext cx="2376264" cy="216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矩形 20"/>
          <p:cNvSpPr/>
          <p:nvPr/>
        </p:nvSpPr>
        <p:spPr>
          <a:xfrm>
            <a:off x="2410644" y="2301083"/>
            <a:ext cx="1729308" cy="1918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2" name="矩形 21"/>
          <p:cNvSpPr/>
          <p:nvPr/>
        </p:nvSpPr>
        <p:spPr>
          <a:xfrm>
            <a:off x="4542379" y="3309195"/>
            <a:ext cx="1729308" cy="1918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3" name="矩形 22"/>
          <p:cNvSpPr/>
          <p:nvPr/>
        </p:nvSpPr>
        <p:spPr>
          <a:xfrm>
            <a:off x="1259632" y="4437112"/>
            <a:ext cx="288032" cy="11521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395207" y="4425800"/>
            <a:ext cx="105218" cy="11521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7164288" y="3212976"/>
            <a:ext cx="648072"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3563888" y="3789040"/>
            <a:ext cx="864096"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5292080" y="3789040"/>
            <a:ext cx="792088"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3563888" y="3933056"/>
            <a:ext cx="2592288"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06334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8775" y="1412776"/>
            <a:ext cx="9162775" cy="4968552"/>
          </a:xfrm>
          <a:prstGeom prst="rect">
            <a:avLst/>
          </a:prstGeom>
        </p:spPr>
      </p:pic>
      <p:sp>
        <p:nvSpPr>
          <p:cNvPr id="279556" name="Rectangle 2"/>
          <p:cNvSpPr>
            <a:spLocks noGrp="1" noChangeArrowheads="1"/>
          </p:cNvSpPr>
          <p:nvPr>
            <p:ph type="title" idx="4294967295"/>
          </p:nvPr>
        </p:nvSpPr>
        <p:spPr>
          <a:xfrm>
            <a:off x="158750" y="141288"/>
            <a:ext cx="8985250" cy="92868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資格審查結果</a:t>
            </a:r>
            <a:r>
              <a:rPr kumimoji="0" lang="zh-TW" altLang="en-US" sz="3600" kern="1200" dirty="0" smtClean="0">
                <a:solidFill>
                  <a:schemeClr val="tx1"/>
                </a:solidFill>
                <a:latin typeface="標楷體" panose="03000509000000000000" pitchFamily="65" charset="-120"/>
                <a:ea typeface="標楷體" panose="03000509000000000000" pitchFamily="65" charset="-120"/>
              </a:rPr>
              <a:t>查詢</a:t>
            </a:r>
            <a:r>
              <a:rPr lang="en-US" altLang="zh-TW" sz="3600" dirty="0">
                <a:solidFill>
                  <a:srgbClr val="FF3300"/>
                </a:solidFill>
                <a:latin typeface="標楷體" panose="03000509000000000000" pitchFamily="65" charset="-120"/>
                <a:ea typeface="標楷體" panose="03000509000000000000" pitchFamily="65" charset="-120"/>
              </a:rPr>
              <a:t>(</a:t>
            </a:r>
            <a:r>
              <a:rPr lang="en-US" altLang="zh-TW" sz="3600" dirty="0" smtClean="0">
                <a:solidFill>
                  <a:srgbClr val="FF3300"/>
                </a:solidFill>
                <a:latin typeface="標楷體" panose="03000509000000000000" pitchFamily="65" charset="-120"/>
                <a:ea typeface="標楷體" panose="03000509000000000000" pitchFamily="65" charset="-120"/>
              </a:rPr>
              <a:t>107/5/23)</a:t>
            </a:r>
            <a:endParaRPr kumimoji="0" lang="en-US" altLang="zh-TW" sz="3600" kern="1200" dirty="0">
              <a:solidFill>
                <a:schemeClr val="tx1"/>
              </a:solidFill>
              <a:latin typeface="標楷體" panose="03000509000000000000" pitchFamily="65" charset="-120"/>
              <a:ea typeface="標楷體" panose="03000509000000000000" pitchFamily="65" charset="-120"/>
            </a:endParaRPr>
          </a:p>
        </p:txBody>
      </p:sp>
      <p:sp>
        <p:nvSpPr>
          <p:cNvPr id="279558" name="Rectangle 5"/>
          <p:cNvSpPr>
            <a:spLocks noChangeArrowheads="1"/>
          </p:cNvSpPr>
          <p:nvPr/>
        </p:nvSpPr>
        <p:spPr bwMode="auto">
          <a:xfrm>
            <a:off x="611559" y="3140968"/>
            <a:ext cx="7911133" cy="1956812"/>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41</a:t>
            </a:fld>
            <a:endParaRPr lang="en-US" altLang="zh-TW" dirty="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rotWithShape="1">
          <a:blip r:embed="rId4"/>
          <a:srcRect t="9078"/>
          <a:stretch/>
        </p:blipFill>
        <p:spPr>
          <a:xfrm>
            <a:off x="6038714" y="1994066"/>
            <a:ext cx="3024336" cy="1113100"/>
          </a:xfrm>
          <a:prstGeom prst="rect">
            <a:avLst/>
          </a:prstGeom>
        </p:spPr>
      </p:pic>
      <p:sp>
        <p:nvSpPr>
          <p:cNvPr id="5" name="矩形 4"/>
          <p:cNvSpPr/>
          <p:nvPr/>
        </p:nvSpPr>
        <p:spPr>
          <a:xfrm>
            <a:off x="7004081" y="2716864"/>
            <a:ext cx="288032" cy="1603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7399744" y="2716864"/>
            <a:ext cx="376173" cy="149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2"/>
          <p:cNvSpPr>
            <a:spLocks noGrp="1" noChangeArrowheads="1"/>
          </p:cNvSpPr>
          <p:nvPr>
            <p:ph type="subTitle" idx="4294967295"/>
          </p:nvPr>
        </p:nvSpPr>
        <p:spPr>
          <a:xfrm>
            <a:off x="0" y="1412776"/>
            <a:ext cx="9144000" cy="3960440"/>
          </a:xfrm>
        </p:spPr>
        <p:txBody>
          <a:bodyPr lIns="0" rIns="18288"/>
          <a:lstStyle/>
          <a:p>
            <a:pPr marL="0" indent="0" algn="ctr" eaLnBrk="1" hangingPunct="1">
              <a:lnSpc>
                <a:spcPct val="130000"/>
              </a:lnSpc>
              <a:spcBef>
                <a:spcPct val="0"/>
              </a:spcBef>
              <a:buFont typeface="Wingdings 2" pitchFamily="18" charset="2"/>
              <a:buNone/>
            </a:pPr>
            <a:r>
              <a:rPr lang="zh-TW" altLang="en-US" sz="3600" kern="1200" dirty="0" smtClean="0">
                <a:latin typeface="標楷體" panose="03000509000000000000" pitchFamily="65" charset="-120"/>
                <a:ea typeface="標楷體" panose="03000509000000000000" pitchFamily="65" charset="-120"/>
              </a:rPr>
              <a:t>甄選入學招生集體報名系統</a:t>
            </a:r>
            <a:endParaRPr lang="en-US" altLang="zh-TW" sz="2800" dirty="0" smtClean="0">
              <a:solidFill>
                <a:srgbClr val="FF3300"/>
              </a:solidFill>
              <a:latin typeface="標楷體" panose="03000509000000000000" pitchFamily="65" charset="-120"/>
              <a:ea typeface="標楷體" panose="03000509000000000000" pitchFamily="65" charset="-120"/>
            </a:endParaRPr>
          </a:p>
          <a:p>
            <a:pPr marL="0" lvl="4" indent="0" algn="ctr" eaLnBrk="1" hangingPunct="1">
              <a:buNone/>
            </a:pPr>
            <a:r>
              <a:rPr lang="zh-TW" altLang="en-US" sz="2400" dirty="0">
                <a:solidFill>
                  <a:srgbClr val="FF3300"/>
                </a:solidFill>
                <a:latin typeface="標楷體" panose="03000509000000000000" pitchFamily="65" charset="-120"/>
                <a:ea typeface="標楷體" panose="03000509000000000000" pitchFamily="65" charset="-120"/>
              </a:rPr>
              <a:t>統一入學測驗考試</a:t>
            </a:r>
            <a:r>
              <a:rPr lang="en-US" altLang="zh-TW" sz="2400" dirty="0">
                <a:solidFill>
                  <a:srgbClr val="FF3300"/>
                </a:solidFill>
                <a:latin typeface="標楷體" panose="03000509000000000000" pitchFamily="65" charset="-120"/>
                <a:ea typeface="標楷體" panose="03000509000000000000" pitchFamily="65" charset="-120"/>
              </a:rPr>
              <a:t>(</a:t>
            </a:r>
            <a:r>
              <a:rPr lang="en-US" altLang="zh-TW" sz="2400" dirty="0" smtClean="0">
                <a:solidFill>
                  <a:srgbClr val="FF3300"/>
                </a:solidFill>
                <a:latin typeface="標楷體" panose="03000509000000000000" pitchFamily="65" charset="-120"/>
                <a:ea typeface="標楷體" panose="03000509000000000000" pitchFamily="65" charset="-120"/>
              </a:rPr>
              <a:t>107/5/5~107/5/6)</a:t>
            </a:r>
            <a:endParaRPr lang="en-US" altLang="zh-TW" sz="2400" dirty="0">
              <a:solidFill>
                <a:srgbClr val="FF3300"/>
              </a:solidFill>
              <a:latin typeface="標楷體" panose="03000509000000000000" pitchFamily="65" charset="-120"/>
              <a:ea typeface="標楷體" panose="03000509000000000000" pitchFamily="65" charset="-120"/>
            </a:endParaRPr>
          </a:p>
          <a:p>
            <a:pPr marL="0" lvl="4" indent="0" algn="ctr" eaLnBrk="1" hangingPunct="1">
              <a:buNone/>
            </a:pPr>
            <a:r>
              <a:rPr lang="zh-TW" altLang="en-US" sz="2400" dirty="0">
                <a:solidFill>
                  <a:srgbClr val="FF3300"/>
                </a:solidFill>
                <a:latin typeface="標楷體" panose="03000509000000000000" pitchFamily="65" charset="-120"/>
                <a:ea typeface="標楷體" panose="03000509000000000000" pitchFamily="65" charset="-120"/>
              </a:rPr>
              <a:t>統一入學測驗寄發成績單</a:t>
            </a:r>
            <a:r>
              <a:rPr lang="en-US" altLang="zh-TW" sz="2400" dirty="0">
                <a:solidFill>
                  <a:srgbClr val="FF3300"/>
                </a:solidFill>
                <a:latin typeface="標楷體" panose="03000509000000000000" pitchFamily="65" charset="-120"/>
                <a:ea typeface="標楷體" panose="03000509000000000000" pitchFamily="65" charset="-120"/>
              </a:rPr>
              <a:t>(</a:t>
            </a:r>
            <a:r>
              <a:rPr lang="en-US" altLang="zh-TW" sz="2400" dirty="0" smtClean="0">
                <a:solidFill>
                  <a:srgbClr val="FF3300"/>
                </a:solidFill>
                <a:latin typeface="標楷體" panose="03000509000000000000" pitchFamily="65" charset="-120"/>
                <a:ea typeface="標楷體" panose="03000509000000000000" pitchFamily="65" charset="-120"/>
              </a:rPr>
              <a:t>107/5/24)</a:t>
            </a:r>
            <a:endParaRPr lang="en-US" altLang="zh-TW" sz="2400" dirty="0">
              <a:solidFill>
                <a:srgbClr val="FF3300"/>
              </a:solidFill>
              <a:latin typeface="標楷體" panose="03000509000000000000" pitchFamily="65" charset="-120"/>
              <a:ea typeface="標楷體" panose="03000509000000000000" pitchFamily="65" charset="-120"/>
            </a:endParaRPr>
          </a:p>
          <a:p>
            <a:pPr marL="0" indent="0" algn="ctr" eaLnBrk="1" hangingPunct="1">
              <a:buNone/>
            </a:pPr>
            <a:r>
              <a:rPr lang="zh-TW" altLang="en-US" sz="2400" dirty="0" smtClean="0">
                <a:solidFill>
                  <a:srgbClr val="FF3300"/>
                </a:solidFill>
                <a:latin typeface="標楷體" panose="03000509000000000000" pitchFamily="65" charset="-120"/>
                <a:ea typeface="標楷體" panose="03000509000000000000" pitchFamily="65" charset="-120"/>
              </a:rPr>
              <a:t>一階報名</a:t>
            </a:r>
            <a:r>
              <a:rPr lang="en-US" altLang="zh-TW" sz="2400" dirty="0" smtClean="0">
                <a:solidFill>
                  <a:srgbClr val="FF3300"/>
                </a:solidFill>
                <a:latin typeface="標楷體" panose="03000509000000000000" pitchFamily="65" charset="-120"/>
                <a:ea typeface="標楷體" panose="03000509000000000000" pitchFamily="65" charset="-120"/>
              </a:rPr>
              <a:t>(107/5/25 ~107/5/31)</a:t>
            </a:r>
          </a:p>
          <a:p>
            <a:pPr marL="1279525" lvl="4" indent="0" eaLnBrk="1" hangingPunct="1">
              <a:lnSpc>
                <a:spcPct val="150000"/>
              </a:lnSpc>
            </a:pPr>
            <a:r>
              <a:rPr lang="zh-TW" altLang="en-US" sz="2200" dirty="0" smtClean="0">
                <a:latin typeface="標楷體" panose="03000509000000000000" pitchFamily="65" charset="-120"/>
                <a:ea typeface="標楷體" panose="03000509000000000000" pitchFamily="65" charset="-120"/>
              </a:rPr>
              <a:t>考生向就讀學校報名</a:t>
            </a:r>
            <a:r>
              <a:rPr lang="en-US" altLang="zh-TW" sz="2200" dirty="0">
                <a:solidFill>
                  <a:srgbClr val="3333FF"/>
                </a:solidFill>
                <a:latin typeface="標楷體" panose="03000509000000000000" pitchFamily="65" charset="-120"/>
                <a:ea typeface="標楷體" panose="03000509000000000000" pitchFamily="65" charset="-120"/>
              </a:rPr>
              <a:t>(</a:t>
            </a:r>
            <a:r>
              <a:rPr lang="en-US" altLang="zh-TW" sz="2200" dirty="0" smtClean="0">
                <a:solidFill>
                  <a:srgbClr val="3333FF"/>
                </a:solidFill>
                <a:latin typeface="標楷體" panose="03000509000000000000" pitchFamily="65" charset="-120"/>
                <a:ea typeface="標楷體" panose="03000509000000000000" pitchFamily="65" charset="-120"/>
              </a:rPr>
              <a:t>107/5/31 17:00</a:t>
            </a:r>
            <a:r>
              <a:rPr lang="zh-TW" altLang="en-US" sz="2200" dirty="0">
                <a:solidFill>
                  <a:srgbClr val="3333FF"/>
                </a:solidFill>
                <a:latin typeface="標楷體" panose="03000509000000000000" pitchFamily="65" charset="-120"/>
                <a:ea typeface="標楷體" panose="03000509000000000000" pitchFamily="65" charset="-120"/>
              </a:rPr>
              <a:t>前</a:t>
            </a:r>
            <a:r>
              <a:rPr lang="en-US" altLang="zh-TW" sz="2200" dirty="0">
                <a:solidFill>
                  <a:srgbClr val="3333FF"/>
                </a:solidFill>
                <a:latin typeface="標楷體" panose="03000509000000000000" pitchFamily="65" charset="-120"/>
                <a:ea typeface="標楷體" panose="03000509000000000000" pitchFamily="65" charset="-120"/>
              </a:rPr>
              <a:t>)</a:t>
            </a:r>
          </a:p>
          <a:p>
            <a:pPr marL="1279525" lvl="4" indent="0" eaLnBrk="1" hangingPunct="1">
              <a:lnSpc>
                <a:spcPct val="150000"/>
              </a:lnSpc>
            </a:pPr>
            <a:r>
              <a:rPr lang="zh-TW" altLang="en-US" sz="2200" dirty="0" smtClean="0">
                <a:latin typeface="標楷體" panose="03000509000000000000" pitchFamily="65" charset="-120"/>
                <a:ea typeface="標楷體" panose="03000509000000000000" pitchFamily="65" charset="-120"/>
              </a:rPr>
              <a:t>高中職學校完成並確認考生報名資料</a:t>
            </a:r>
            <a:r>
              <a:rPr lang="en-US" altLang="zh-TW" sz="2200" dirty="0">
                <a:solidFill>
                  <a:srgbClr val="3333FF"/>
                </a:solidFill>
                <a:latin typeface="標楷體" panose="03000509000000000000" pitchFamily="65" charset="-120"/>
                <a:ea typeface="標楷體" panose="03000509000000000000" pitchFamily="65" charset="-120"/>
              </a:rPr>
              <a:t>(</a:t>
            </a:r>
            <a:r>
              <a:rPr lang="en-US" altLang="zh-TW" sz="2200" dirty="0" smtClean="0">
                <a:solidFill>
                  <a:srgbClr val="3333FF"/>
                </a:solidFill>
                <a:latin typeface="標楷體" panose="03000509000000000000" pitchFamily="65" charset="-120"/>
                <a:ea typeface="標楷體" panose="03000509000000000000" pitchFamily="65" charset="-120"/>
              </a:rPr>
              <a:t>107/5/31 17:00</a:t>
            </a:r>
            <a:r>
              <a:rPr lang="zh-TW" altLang="en-US" sz="2200" dirty="0">
                <a:solidFill>
                  <a:srgbClr val="3333FF"/>
                </a:solidFill>
                <a:latin typeface="標楷體" panose="03000509000000000000" pitchFamily="65" charset="-120"/>
                <a:ea typeface="標楷體" panose="03000509000000000000" pitchFamily="65" charset="-120"/>
              </a:rPr>
              <a:t>前</a:t>
            </a:r>
            <a:r>
              <a:rPr lang="en-US" altLang="zh-TW" sz="2200" dirty="0">
                <a:solidFill>
                  <a:srgbClr val="3333FF"/>
                </a:solidFill>
                <a:latin typeface="標楷體" panose="03000509000000000000" pitchFamily="65" charset="-120"/>
                <a:ea typeface="標楷體" panose="03000509000000000000" pitchFamily="65" charset="-120"/>
              </a:rPr>
              <a:t>)</a:t>
            </a:r>
          </a:p>
          <a:p>
            <a:pPr marL="1279525" lvl="4" indent="0" eaLnBrk="1" hangingPunct="1">
              <a:lnSpc>
                <a:spcPct val="150000"/>
              </a:lnSpc>
            </a:pPr>
            <a:r>
              <a:rPr lang="zh-TW" altLang="en-US" sz="2200" dirty="0" smtClean="0">
                <a:latin typeface="標楷體" panose="03000509000000000000" pitchFamily="65" charset="-120"/>
                <a:ea typeface="標楷體" panose="03000509000000000000" pitchFamily="65" charset="-120"/>
              </a:rPr>
              <a:t>報名費匯款</a:t>
            </a:r>
            <a:r>
              <a:rPr lang="en-US" altLang="zh-TW" sz="2200" dirty="0">
                <a:solidFill>
                  <a:srgbClr val="3333FF"/>
                </a:solidFill>
                <a:latin typeface="標楷體" panose="03000509000000000000" pitchFamily="65" charset="-120"/>
                <a:ea typeface="標楷體" panose="03000509000000000000" pitchFamily="65" charset="-120"/>
              </a:rPr>
              <a:t>(</a:t>
            </a:r>
            <a:r>
              <a:rPr lang="en-US" altLang="zh-TW" sz="2200" dirty="0" smtClean="0">
                <a:solidFill>
                  <a:srgbClr val="3333FF"/>
                </a:solidFill>
                <a:latin typeface="標楷體" panose="03000509000000000000" pitchFamily="65" charset="-120"/>
                <a:ea typeface="標楷體" panose="03000509000000000000" pitchFamily="65" charset="-120"/>
              </a:rPr>
              <a:t>107/5/31 24:00</a:t>
            </a:r>
            <a:r>
              <a:rPr lang="zh-TW" altLang="en-US" sz="2200" dirty="0" smtClean="0">
                <a:solidFill>
                  <a:srgbClr val="3333FF"/>
                </a:solidFill>
                <a:latin typeface="標楷體" panose="03000509000000000000" pitchFamily="65" charset="-120"/>
                <a:ea typeface="標楷體" panose="03000509000000000000" pitchFamily="65" charset="-120"/>
              </a:rPr>
              <a:t>前</a:t>
            </a:r>
            <a:r>
              <a:rPr lang="en-US" altLang="zh-TW" sz="2200" dirty="0" smtClean="0">
                <a:solidFill>
                  <a:srgbClr val="3333FF"/>
                </a:solidFill>
                <a:latin typeface="標楷體" panose="03000509000000000000" pitchFamily="65" charset="-120"/>
                <a:ea typeface="標楷體" panose="03000509000000000000" pitchFamily="65" charset="-120"/>
              </a:rPr>
              <a:t>)</a:t>
            </a:r>
            <a:endParaRPr lang="zh-TW" altLang="en-US" sz="2200" dirty="0" smtClean="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42</a:t>
            </a:fld>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13881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323850" y="-27384"/>
            <a:ext cx="8647113" cy="963613"/>
          </a:xfrm>
          <a:prstGeom prst="rect">
            <a:avLst/>
          </a:prstGeom>
          <a:noFill/>
          <a:ln w="9525">
            <a:noFill/>
            <a:miter lim="800000"/>
            <a:headEnd/>
            <a:tailEnd/>
          </a:ln>
        </p:spPr>
        <p:txBody>
          <a:bodyPr anchor="ctr"/>
          <a:lstStyle/>
          <a:p>
            <a:r>
              <a:rPr kumimoji="0" lang="zh-TW" altLang="en-US" sz="3600" dirty="0">
                <a:latin typeface="標楷體" panose="03000509000000000000" pitchFamily="65" charset="-120"/>
                <a:ea typeface="標楷體" panose="03000509000000000000" pitchFamily="65" charset="-120"/>
                <a:cs typeface="+mj-cs"/>
              </a:rPr>
              <a:t>一階報名</a:t>
            </a:r>
            <a:r>
              <a:rPr lang="en-US" altLang="zh-TW" sz="3200" dirty="0" smtClean="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cs typeface="+mj-cs"/>
              </a:rPr>
              <a:t>報表列印</a:t>
            </a:r>
            <a:endParaRPr lang="en-US" altLang="zh-TW" sz="3200" dirty="0">
              <a:solidFill>
                <a:srgbClr val="FF0000"/>
              </a:solidFill>
              <a:latin typeface="標楷體" panose="03000509000000000000" pitchFamily="65" charset="-120"/>
              <a:ea typeface="標楷體" panose="03000509000000000000" pitchFamily="65" charset="-120"/>
              <a:cs typeface="+mj-cs"/>
            </a:endParaRPr>
          </a:p>
        </p:txBody>
      </p:sp>
      <p:graphicFrame>
        <p:nvGraphicFramePr>
          <p:cNvPr id="6" name="表格 5"/>
          <p:cNvGraphicFramePr>
            <a:graphicFrameLocks noGrp="1"/>
          </p:cNvGraphicFramePr>
          <p:nvPr>
            <p:extLst>
              <p:ext uri="{D42A27DB-BD31-4B8C-83A1-F6EECF244321}">
                <p14:modId xmlns:p14="http://schemas.microsoft.com/office/powerpoint/2010/main" val="3320677104"/>
              </p:ext>
            </p:extLst>
          </p:nvPr>
        </p:nvGraphicFramePr>
        <p:xfrm>
          <a:off x="362930" y="958058"/>
          <a:ext cx="8568952" cy="5287166"/>
        </p:xfrm>
        <a:graphic>
          <a:graphicData uri="http://schemas.openxmlformats.org/drawingml/2006/table">
            <a:tbl>
              <a:tblPr/>
              <a:tblGrid>
                <a:gridCol w="347663"/>
                <a:gridCol w="347663"/>
                <a:gridCol w="259365"/>
                <a:gridCol w="813927"/>
                <a:gridCol w="3270453"/>
                <a:gridCol w="1023717"/>
                <a:gridCol w="2506164"/>
              </a:tblGrid>
              <a:tr h="366095">
                <a:tc>
                  <a:txBody>
                    <a:bodyPr/>
                    <a:lstStyle/>
                    <a:p>
                      <a:pPr marL="0" indent="0" algn="ctr">
                        <a:lnSpc>
                          <a:spcPct val="90000"/>
                        </a:lnSpc>
                        <a:spcAft>
                          <a:spcPts val="0"/>
                        </a:spcAft>
                      </a:pPr>
                      <a:r>
                        <a:rPr lang="zh-TW" sz="1200" kern="100" baseline="0" dirty="0" smtClean="0">
                          <a:latin typeface="標楷體" panose="03000509000000000000" pitchFamily="65" charset="-120"/>
                          <a:ea typeface="標楷體" panose="03000509000000000000" pitchFamily="65" charset="-120"/>
                          <a:cs typeface="Times New Roman"/>
                        </a:rPr>
                        <a:t>使用</a:t>
                      </a:r>
                      <a:endParaRPr lang="en-US" altLang="zh-TW" sz="1200" kern="100" baseline="0" dirty="0" smtClean="0">
                        <a:latin typeface="標楷體" panose="03000509000000000000" pitchFamily="65" charset="-120"/>
                        <a:ea typeface="標楷體" panose="03000509000000000000" pitchFamily="65" charset="-120"/>
                        <a:cs typeface="Times New Roman"/>
                      </a:endParaRPr>
                    </a:p>
                    <a:p>
                      <a:pPr marL="0" indent="0" algn="ctr">
                        <a:lnSpc>
                          <a:spcPct val="90000"/>
                        </a:lnSpc>
                        <a:spcAft>
                          <a:spcPts val="0"/>
                        </a:spcAft>
                      </a:pPr>
                      <a:r>
                        <a:rPr lang="zh-TW" sz="1200" kern="100" baseline="0" dirty="0" smtClean="0">
                          <a:latin typeface="標楷體" panose="03000509000000000000" pitchFamily="65" charset="-120"/>
                          <a:ea typeface="標楷體" panose="03000509000000000000" pitchFamily="65" charset="-120"/>
                          <a:cs typeface="Times New Roman"/>
                        </a:rPr>
                        <a:t>階段</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dirty="0" smtClean="0">
                          <a:latin typeface="標楷體" panose="03000509000000000000" pitchFamily="65" charset="-120"/>
                          <a:ea typeface="標楷體" panose="03000509000000000000" pitchFamily="65" charset="-120"/>
                          <a:cs typeface="Times New Roman"/>
                        </a:rPr>
                        <a:t>作業</a:t>
                      </a:r>
                      <a:endParaRPr lang="en-US" altLang="zh-TW" sz="1200" kern="100" baseline="0" dirty="0" smtClean="0">
                        <a:latin typeface="標楷體" panose="03000509000000000000" pitchFamily="65" charset="-120"/>
                        <a:ea typeface="標楷體" panose="03000509000000000000" pitchFamily="65" charset="-120"/>
                        <a:cs typeface="Times New Roman"/>
                      </a:endParaRPr>
                    </a:p>
                    <a:p>
                      <a:pPr marL="0" indent="0" algn="ctr">
                        <a:lnSpc>
                          <a:spcPct val="90000"/>
                        </a:lnSpc>
                        <a:spcAft>
                          <a:spcPts val="0"/>
                        </a:spcAft>
                      </a:pPr>
                      <a:r>
                        <a:rPr lang="zh-TW" sz="1200" kern="100" baseline="0" dirty="0" smtClean="0">
                          <a:latin typeface="標楷體" panose="03000509000000000000" pitchFamily="65" charset="-120"/>
                          <a:ea typeface="標楷體" panose="03000509000000000000" pitchFamily="65" charset="-120"/>
                          <a:cs typeface="Times New Roman"/>
                        </a:rPr>
                        <a:t>單位</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2">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編號</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zh-TW" altLang="en-US"/>
                    </a:p>
                  </a:txBody>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名稱</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產生方式</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注意事項</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183047">
                <a:tc rowSpan="19">
                  <a:txBody>
                    <a:bodyPr/>
                    <a:lstStyle/>
                    <a:p>
                      <a:pPr marL="0" marR="71755"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第一階段報名</a:t>
                      </a:r>
                    </a:p>
                  </a:txBody>
                  <a:tcPr marL="0" marR="0" marT="0" marB="0"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rowSpan="19">
                  <a:txBody>
                    <a:bodyPr/>
                    <a:lstStyle/>
                    <a:p>
                      <a:pPr marL="0" marR="71755"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高職學校</a:t>
                      </a:r>
                    </a:p>
                  </a:txBody>
                  <a:tcPr marL="0" marR="0" marT="0" marB="0"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A0</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學生基本資料修正表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2</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考生調查表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3</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ctr" defTabSz="914400" rtl="0" eaLnBrk="1" latinLnBrk="0" hangingPunct="1">
                        <a:lnSpc>
                          <a:spcPct val="90000"/>
                        </a:lnSpc>
                        <a:spcAft>
                          <a:spcPts val="0"/>
                        </a:spcAft>
                      </a:pPr>
                      <a:r>
                        <a:rPr lang="zh-TW" altLang="en-US" sz="1200" kern="100" baseline="0" dirty="0" smtClean="0">
                          <a:solidFill>
                            <a:schemeClr val="tx1"/>
                          </a:solidFill>
                          <a:latin typeface="標楷體" panose="03000509000000000000" pitchFamily="65" charset="-120"/>
                          <a:ea typeface="標楷體" panose="03000509000000000000" pitchFamily="65" charset="-120"/>
                          <a:cs typeface="Times New Roman"/>
                        </a:rPr>
                        <a:t>簡章附錄七</a:t>
                      </a:r>
                      <a:endParaRPr lang="zh-TW" sz="1200" kern="100" baseline="0" dirty="0">
                        <a:solidFill>
                          <a:schemeClr val="tx1"/>
                        </a:solidFill>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資格審查複查申請表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l">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簡章附件印刷</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考生於</a:t>
                      </a:r>
                      <a:r>
                        <a:rPr lang="en-US" sz="1200" kern="100" baseline="0" dirty="0" smtClean="0">
                          <a:latin typeface="標楷體" panose="03000509000000000000" pitchFamily="65" charset="-120"/>
                          <a:ea typeface="標楷體" panose="03000509000000000000" pitchFamily="65" charset="-120"/>
                          <a:cs typeface="Times New Roman"/>
                        </a:rPr>
                        <a:t>5/24 12</a:t>
                      </a:r>
                      <a:r>
                        <a:rPr lang="en-US" altLang="zh-TW" sz="1200" kern="100" baseline="0" dirty="0" smtClean="0">
                          <a:latin typeface="標楷體" panose="03000509000000000000" pitchFamily="65" charset="-120"/>
                          <a:ea typeface="標楷體" panose="03000509000000000000" pitchFamily="65" charset="-120"/>
                          <a:cs typeface="Times New Roman"/>
                        </a:rPr>
                        <a:t>:00</a:t>
                      </a:r>
                      <a:r>
                        <a:rPr lang="zh-TW" sz="1200" kern="100" baseline="0" dirty="0" smtClean="0">
                          <a:latin typeface="標楷體" panose="03000509000000000000" pitchFamily="65" charset="-120"/>
                          <a:ea typeface="標楷體" panose="03000509000000000000" pitchFamily="65" charset="-120"/>
                          <a:cs typeface="Times New Roman"/>
                        </a:rPr>
                        <a:t>前</a:t>
                      </a:r>
                      <a:r>
                        <a:rPr lang="zh-TW" sz="1200" kern="100" baseline="0" dirty="0">
                          <a:latin typeface="標楷體" panose="03000509000000000000" pitchFamily="65" charset="-120"/>
                          <a:ea typeface="標楷體" panose="03000509000000000000" pitchFamily="65" charset="-120"/>
                          <a:cs typeface="Times New Roman"/>
                        </a:rPr>
                        <a:t>使用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4</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A2</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考生報名表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5</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endParaRPr lang="en-US"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報名繳費單</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fontAlgn="base">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Arial Unicode MS"/>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需單位確認後列印</a:t>
                      </a:r>
                    </a:p>
                    <a:p>
                      <a:pPr marL="0" indent="0" algn="l">
                        <a:lnSpc>
                          <a:spcPct val="90000"/>
                        </a:lnSpc>
                        <a:spcAft>
                          <a:spcPts val="0"/>
                        </a:spcAft>
                      </a:pPr>
                      <a:r>
                        <a:rPr lang="en-US" sz="1200" kern="100" baseline="0" dirty="0" smtClean="0">
                          <a:solidFill>
                            <a:srgbClr val="3333FF"/>
                          </a:solidFill>
                          <a:latin typeface="標楷體" panose="03000509000000000000" pitchFamily="65" charset="-120"/>
                          <a:ea typeface="標楷體" panose="03000509000000000000" pitchFamily="65" charset="-120"/>
                          <a:cs typeface="Times New Roman"/>
                        </a:rPr>
                        <a:t>5/31</a:t>
                      </a:r>
                      <a:r>
                        <a:rPr lang="zh-TW" sz="1200" kern="100" baseline="0" dirty="0" smtClean="0">
                          <a:latin typeface="標楷體" panose="03000509000000000000" pitchFamily="65" charset="-120"/>
                          <a:ea typeface="標楷體" panose="03000509000000000000" pitchFamily="65" charset="-120"/>
                          <a:cs typeface="Times New Roman"/>
                        </a:rPr>
                        <a:t>前</a:t>
                      </a:r>
                      <a:r>
                        <a:rPr lang="zh-TW" sz="1200" kern="100" baseline="0" dirty="0">
                          <a:latin typeface="標楷體" panose="03000509000000000000" pitchFamily="65" charset="-120"/>
                          <a:ea typeface="標楷體" panose="03000509000000000000" pitchFamily="65" charset="-120"/>
                          <a:cs typeface="Times New Roman"/>
                        </a:rPr>
                        <a:t>完成繳費</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6</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A3-1</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報名人次統計表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solidFill>
                            <a:srgbClr val="FF0000"/>
                          </a:solidFill>
                          <a:latin typeface="標楷體" panose="03000509000000000000" pitchFamily="65" charset="-120"/>
                          <a:ea typeface="標楷體" panose="03000509000000000000" pitchFamily="65" charset="-120"/>
                          <a:cs typeface="Times New Roman"/>
                        </a:rPr>
                        <a:t>需單位確認後</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列印並郵寄</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p>
                      <a:pPr marL="0" indent="0" algn="l">
                        <a:lnSpc>
                          <a:spcPct val="90000"/>
                        </a:lnSpc>
                        <a:spcAft>
                          <a:spcPts val="0"/>
                        </a:spcAft>
                      </a:pPr>
                      <a:r>
                        <a:rPr lang="en-US" sz="1200" kern="100" baseline="0" dirty="0" smtClean="0">
                          <a:solidFill>
                            <a:srgbClr val="3333FF"/>
                          </a:solidFill>
                          <a:latin typeface="標楷體" panose="03000509000000000000" pitchFamily="65" charset="-120"/>
                          <a:ea typeface="標楷體" panose="03000509000000000000" pitchFamily="65" charset="-120"/>
                          <a:cs typeface="Times New Roman"/>
                        </a:rPr>
                        <a:t>5/31</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前</a:t>
                      </a:r>
                      <a:r>
                        <a:rPr lang="zh-TW" sz="1200" kern="100" baseline="0" dirty="0">
                          <a:solidFill>
                            <a:srgbClr val="FF0000"/>
                          </a:solidFill>
                          <a:latin typeface="標楷體" panose="03000509000000000000" pitchFamily="65" charset="-120"/>
                          <a:ea typeface="標楷體" panose="03000509000000000000" pitchFamily="65" charset="-120"/>
                          <a:cs typeface="Times New Roman"/>
                        </a:rPr>
                        <a:t>寄</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回</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7</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A3-2</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報名人數統計表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solidFill>
                            <a:srgbClr val="FF0000"/>
                          </a:solidFill>
                          <a:latin typeface="標楷體" panose="03000509000000000000" pitchFamily="65" charset="-120"/>
                          <a:ea typeface="標楷體" panose="03000509000000000000" pitchFamily="65" charset="-120"/>
                          <a:cs typeface="Times New Roman"/>
                        </a:rPr>
                        <a:t>需單位確認後</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列印並郵寄</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p>
                      <a:pPr marL="0" indent="0" algn="l">
                        <a:lnSpc>
                          <a:spcPct val="90000"/>
                        </a:lnSpc>
                        <a:spcAft>
                          <a:spcPts val="0"/>
                        </a:spcAft>
                      </a:pPr>
                      <a:r>
                        <a:rPr lang="en-US" sz="1200" kern="100" baseline="0" dirty="0" smtClean="0">
                          <a:solidFill>
                            <a:srgbClr val="3333FF"/>
                          </a:solidFill>
                          <a:latin typeface="標楷體" panose="03000509000000000000" pitchFamily="65" charset="-120"/>
                          <a:ea typeface="標楷體" panose="03000509000000000000" pitchFamily="65" charset="-120"/>
                          <a:cs typeface="Times New Roman"/>
                        </a:rPr>
                        <a:t>5/31</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前</a:t>
                      </a:r>
                      <a:r>
                        <a:rPr lang="zh-TW" sz="1200" kern="100" baseline="0" dirty="0">
                          <a:solidFill>
                            <a:srgbClr val="FF0000"/>
                          </a:solidFill>
                          <a:latin typeface="標楷體" panose="03000509000000000000" pitchFamily="65" charset="-120"/>
                          <a:ea typeface="標楷體" panose="03000509000000000000" pitchFamily="65" charset="-120"/>
                          <a:cs typeface="Times New Roman"/>
                        </a:rPr>
                        <a:t>寄</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回</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8</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A4</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造字一覽表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直接傳真</a:t>
                      </a:r>
                      <a:r>
                        <a:rPr lang="zh-TW" sz="1200" kern="100" baseline="0" dirty="0" smtClean="0">
                          <a:latin typeface="標楷體" panose="03000509000000000000" pitchFamily="65" charset="-120"/>
                          <a:ea typeface="標楷體" panose="03000509000000000000" pitchFamily="65" charset="-120"/>
                          <a:cs typeface="Times New Roman"/>
                        </a:rPr>
                        <a:t>至</a:t>
                      </a: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en-US" sz="1200" kern="100" baseline="0" dirty="0">
                          <a:latin typeface="標楷體" panose="03000509000000000000" pitchFamily="65" charset="-120"/>
                          <a:ea typeface="標楷體" panose="03000509000000000000" pitchFamily="65" charset="-120"/>
                          <a:cs typeface="Times New Roman"/>
                        </a:rPr>
                        <a:t/>
                      </a:r>
                      <a:br>
                        <a:rPr lang="en-US" sz="1200" kern="100" baseline="0" dirty="0">
                          <a:latin typeface="標楷體" panose="03000509000000000000" pitchFamily="65" charset="-120"/>
                          <a:ea typeface="標楷體" panose="03000509000000000000" pitchFamily="65" charset="-120"/>
                          <a:cs typeface="Times New Roman"/>
                        </a:rPr>
                      </a:br>
                      <a:r>
                        <a:rPr lang="zh-TW" sz="1200" kern="100" baseline="0" dirty="0">
                          <a:latin typeface="標楷體" panose="03000509000000000000" pitchFamily="65" charset="-120"/>
                          <a:ea typeface="標楷體" panose="03000509000000000000" pitchFamily="65" charset="-120"/>
                          <a:cs typeface="Times New Roman"/>
                        </a:rPr>
                        <a:t>並來電確認</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9</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A5-1</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考生名條 </a:t>
                      </a:r>
                      <a:r>
                        <a:rPr lang="en-US" sz="1200" kern="100" baseline="0" dirty="0">
                          <a:latin typeface="標楷體" panose="03000509000000000000" pitchFamily="65" charset="-120"/>
                          <a:ea typeface="標楷體" panose="03000509000000000000" pitchFamily="65" charset="-120"/>
                          <a:cs typeface="Times New Roman"/>
                        </a:rPr>
                        <a:t>(</a:t>
                      </a:r>
                      <a:r>
                        <a:rPr lang="zh-TW" sz="1200" kern="100" baseline="0" dirty="0">
                          <a:latin typeface="標楷體" panose="03000509000000000000" pitchFamily="65" charset="-120"/>
                          <a:ea typeface="標楷體" panose="03000509000000000000" pitchFamily="65" charset="-120"/>
                          <a:cs typeface="Times New Roman"/>
                        </a:rPr>
                        <a:t>依甄選學校排序</a:t>
                      </a:r>
                      <a:r>
                        <a:rPr lang="en-US" sz="1200" kern="100" baseline="0" dirty="0">
                          <a:latin typeface="標楷體" panose="03000509000000000000" pitchFamily="65" charset="-120"/>
                          <a:ea typeface="標楷體" panose="03000509000000000000" pitchFamily="65" charset="-120"/>
                          <a:cs typeface="Times New Roman"/>
                        </a:rPr>
                        <a:t>)</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10</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A5-2</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考生名條 </a:t>
                      </a:r>
                      <a:r>
                        <a:rPr lang="en-US" sz="1200" kern="100" baseline="0" dirty="0">
                          <a:latin typeface="標楷體" panose="03000509000000000000" pitchFamily="65" charset="-120"/>
                          <a:ea typeface="標楷體" panose="03000509000000000000" pitchFamily="65" charset="-120"/>
                          <a:cs typeface="Times New Roman"/>
                        </a:rPr>
                        <a:t>(</a:t>
                      </a:r>
                      <a:r>
                        <a:rPr lang="zh-TW" sz="1200" kern="100" baseline="0" dirty="0">
                          <a:latin typeface="標楷體" panose="03000509000000000000" pitchFamily="65" charset="-120"/>
                          <a:ea typeface="標楷體" panose="03000509000000000000" pitchFamily="65" charset="-120"/>
                          <a:cs typeface="Times New Roman"/>
                        </a:rPr>
                        <a:t>依班級</a:t>
                      </a:r>
                      <a:r>
                        <a:rPr lang="zh-TW" sz="1200" kern="100" baseline="0" dirty="0" smtClean="0">
                          <a:latin typeface="標楷體" panose="03000509000000000000" pitchFamily="65" charset="-120"/>
                          <a:ea typeface="標楷體" panose="03000509000000000000" pitchFamily="65" charset="-120"/>
                          <a:cs typeface="Times New Roman"/>
                        </a:rPr>
                        <a:t>及報名</a:t>
                      </a:r>
                      <a:r>
                        <a:rPr lang="zh-TW" sz="1200" kern="100" baseline="0" dirty="0">
                          <a:latin typeface="標楷體" panose="03000509000000000000" pitchFamily="65" charset="-120"/>
                          <a:ea typeface="標楷體" panose="03000509000000000000" pitchFamily="65" charset="-120"/>
                          <a:cs typeface="Times New Roman"/>
                        </a:rPr>
                        <a:t>序號排序</a:t>
                      </a:r>
                      <a:r>
                        <a:rPr lang="en-US" sz="1200" kern="100" baseline="0" dirty="0">
                          <a:latin typeface="標楷體" panose="03000509000000000000" pitchFamily="65" charset="-120"/>
                          <a:ea typeface="標楷體" panose="03000509000000000000" pitchFamily="65" charset="-120"/>
                          <a:cs typeface="Times New Roman"/>
                        </a:rPr>
                        <a:t>)</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11</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A6</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同時具有</a:t>
                      </a:r>
                      <a:r>
                        <a:rPr lang="zh-TW" sz="1200" kern="100" baseline="0" dirty="0" smtClean="0">
                          <a:latin typeface="標楷體" panose="03000509000000000000" pitchFamily="65" charset="-120"/>
                          <a:ea typeface="標楷體" panose="03000509000000000000" pitchFamily="65" charset="-120"/>
                          <a:cs typeface="Times New Roman"/>
                        </a:rPr>
                        <a:t>原住民</a:t>
                      </a:r>
                      <a:r>
                        <a:rPr lang="zh-TW" altLang="en-US" sz="1200" kern="100" baseline="0" dirty="0" smtClean="0">
                          <a:latin typeface="標楷體" panose="03000509000000000000" pitchFamily="65" charset="-120"/>
                          <a:ea typeface="標楷體" panose="03000509000000000000" pitchFamily="65" charset="-120"/>
                          <a:cs typeface="Times New Roman"/>
                        </a:rPr>
                        <a:t>及</a:t>
                      </a:r>
                      <a:r>
                        <a:rPr lang="zh-TW" sz="1200" kern="100" baseline="0" dirty="0" smtClean="0">
                          <a:latin typeface="標楷體" panose="03000509000000000000" pitchFamily="65" charset="-120"/>
                          <a:ea typeface="標楷體" panose="03000509000000000000" pitchFamily="65" charset="-120"/>
                          <a:cs typeface="Times New Roman"/>
                        </a:rPr>
                        <a:t>離島</a:t>
                      </a:r>
                      <a:r>
                        <a:rPr lang="zh-TW" altLang="en-US" sz="1200" kern="100" baseline="0" dirty="0" smtClean="0">
                          <a:latin typeface="標楷體" panose="03000509000000000000" pitchFamily="65" charset="-120"/>
                          <a:ea typeface="標楷體" panose="03000509000000000000" pitchFamily="65" charset="-120"/>
                          <a:cs typeface="Times New Roman"/>
                        </a:rPr>
                        <a:t>考</a:t>
                      </a:r>
                      <a:r>
                        <a:rPr lang="zh-TW" sz="1200" kern="100" baseline="0" dirty="0" smtClean="0">
                          <a:latin typeface="標楷體" panose="03000509000000000000" pitchFamily="65" charset="-120"/>
                          <a:ea typeface="標楷體" panose="03000509000000000000" pitchFamily="65" charset="-120"/>
                          <a:cs typeface="Times New Roman"/>
                        </a:rPr>
                        <a:t>生</a:t>
                      </a:r>
                      <a:r>
                        <a:rPr lang="zh-TW" altLang="en-US" sz="1200" kern="100" baseline="0" dirty="0" smtClean="0">
                          <a:latin typeface="標楷體" panose="03000509000000000000" pitchFamily="65" charset="-120"/>
                          <a:ea typeface="標楷體" panose="03000509000000000000" pitchFamily="65" charset="-120"/>
                          <a:cs typeface="Times New Roman"/>
                        </a:rPr>
                        <a:t>報名身分考生</a:t>
                      </a:r>
                      <a:r>
                        <a:rPr lang="zh-TW" sz="1200" kern="100" baseline="0" dirty="0" smtClean="0">
                          <a:latin typeface="標楷體" panose="03000509000000000000" pitchFamily="65" charset="-120"/>
                          <a:ea typeface="標楷體" panose="03000509000000000000" pitchFamily="65" charset="-120"/>
                          <a:cs typeface="Times New Roman"/>
                        </a:rPr>
                        <a:t>名冊</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12</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A7</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原住民考生名冊</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13</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A8</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低收入戶考生名冊</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14</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A9</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離島考生名冊</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15</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A10-1</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第一階段報名考生名冊</a:t>
                      </a:r>
                      <a:r>
                        <a:rPr lang="en-US" sz="1200" kern="100" baseline="0" dirty="0">
                          <a:latin typeface="標楷體" panose="03000509000000000000" pitchFamily="65" charset="-120"/>
                          <a:ea typeface="標楷體" panose="03000509000000000000" pitchFamily="65" charset="-120"/>
                          <a:cs typeface="Times New Roman"/>
                        </a:rPr>
                        <a:t>(</a:t>
                      </a:r>
                      <a:r>
                        <a:rPr lang="zh-TW" sz="1200" kern="100" baseline="0" dirty="0">
                          <a:latin typeface="標楷體" panose="03000509000000000000" pitchFamily="65" charset="-120"/>
                          <a:ea typeface="標楷體" panose="03000509000000000000" pitchFamily="65" charset="-120"/>
                          <a:cs typeface="Times New Roman"/>
                        </a:rPr>
                        <a:t>依甄選學校排序</a:t>
                      </a:r>
                      <a:r>
                        <a:rPr lang="en-US" sz="1200" kern="100" baseline="0" dirty="0">
                          <a:latin typeface="標楷體" panose="03000509000000000000" pitchFamily="65" charset="-120"/>
                          <a:ea typeface="標楷體" panose="03000509000000000000" pitchFamily="65" charset="-120"/>
                          <a:cs typeface="Times New Roman"/>
                        </a:rPr>
                        <a:t>)</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需確認後列印自行留存</a:t>
                      </a:r>
                    </a:p>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16</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A10-2</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zh-TW" sz="1200" kern="100" baseline="0" dirty="0" smtClean="0">
                          <a:latin typeface="標楷體" panose="03000509000000000000" pitchFamily="65" charset="-120"/>
                          <a:ea typeface="標楷體" panose="03000509000000000000" pitchFamily="65" charset="-120"/>
                          <a:cs typeface="Times New Roman"/>
                        </a:rPr>
                        <a:t>第一階段報名考生名冊</a:t>
                      </a:r>
                      <a:r>
                        <a:rPr lang="en-US" sz="1200" kern="100" baseline="0" dirty="0" smtClean="0">
                          <a:latin typeface="標楷體" panose="03000509000000000000" pitchFamily="65" charset="-120"/>
                          <a:ea typeface="標楷體" panose="03000509000000000000" pitchFamily="65" charset="-120"/>
                          <a:cs typeface="Times New Roman"/>
                        </a:rPr>
                        <a:t>(</a:t>
                      </a:r>
                      <a:r>
                        <a:rPr lang="zh-TW" sz="1200" kern="100" baseline="0" dirty="0">
                          <a:latin typeface="標楷體" panose="03000509000000000000" pitchFamily="65" charset="-120"/>
                          <a:ea typeface="標楷體" panose="03000509000000000000" pitchFamily="65" charset="-120"/>
                          <a:cs typeface="Times New Roman"/>
                        </a:rPr>
                        <a:t>依班級</a:t>
                      </a:r>
                      <a:r>
                        <a:rPr lang="zh-TW" sz="1200" kern="100" baseline="0" dirty="0" smtClean="0">
                          <a:latin typeface="標楷體" panose="03000509000000000000" pitchFamily="65" charset="-120"/>
                          <a:ea typeface="標楷體" panose="03000509000000000000" pitchFamily="65" charset="-120"/>
                          <a:cs typeface="Times New Roman"/>
                        </a:rPr>
                        <a:t>及報名</a:t>
                      </a:r>
                      <a:r>
                        <a:rPr lang="zh-TW" sz="1200" kern="100" baseline="0" dirty="0">
                          <a:latin typeface="標楷體" panose="03000509000000000000" pitchFamily="65" charset="-120"/>
                          <a:ea typeface="標楷體" panose="03000509000000000000" pitchFamily="65" charset="-120"/>
                          <a:cs typeface="Times New Roman"/>
                        </a:rPr>
                        <a:t>序號排序</a:t>
                      </a:r>
                      <a:r>
                        <a:rPr lang="en-US" sz="1200" kern="100" baseline="0" dirty="0">
                          <a:latin typeface="標楷體" panose="03000509000000000000" pitchFamily="65" charset="-120"/>
                          <a:ea typeface="標楷體" panose="03000509000000000000" pitchFamily="65" charset="-120"/>
                          <a:cs typeface="Times New Roman"/>
                        </a:rPr>
                        <a:t>)</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需確認後列印自行留存</a:t>
                      </a:r>
                    </a:p>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44889">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17</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A11</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報名回覆表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zh-TW" sz="1200" kern="100" baseline="0" dirty="0" smtClean="0">
                          <a:solidFill>
                            <a:srgbClr val="FF0000"/>
                          </a:solidFill>
                          <a:latin typeface="標楷體" panose="03000509000000000000" pitchFamily="65" charset="-120"/>
                          <a:ea typeface="標楷體" panose="03000509000000000000" pitchFamily="65" charset="-120"/>
                          <a:cs typeface="Times New Roman"/>
                        </a:rPr>
                        <a:t>需單位確認後列印並郵寄</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altLang="zh-TW" sz="1200" kern="100" baseline="0" dirty="0" smtClean="0">
                        <a:solidFill>
                          <a:srgbClr val="FF0000"/>
                        </a:solidFill>
                        <a:latin typeface="標楷體" panose="03000509000000000000" pitchFamily="65" charset="-120"/>
                        <a:ea typeface="標楷體" panose="03000509000000000000" pitchFamily="65" charset="-120"/>
                        <a:cs typeface="Times New Roman"/>
                      </a:endParaRPr>
                    </a:p>
                    <a:p>
                      <a:pPr marL="0" indent="0" algn="l">
                        <a:lnSpc>
                          <a:spcPct val="90000"/>
                        </a:lnSpc>
                        <a:spcAft>
                          <a:spcPts val="0"/>
                        </a:spcAft>
                      </a:pPr>
                      <a:r>
                        <a:rPr lang="en-US" altLang="zh-TW" sz="1200" kern="100" baseline="0" dirty="0" smtClean="0">
                          <a:solidFill>
                            <a:srgbClr val="3333FF"/>
                          </a:solidFill>
                          <a:latin typeface="標楷體" panose="03000509000000000000" pitchFamily="65" charset="-120"/>
                          <a:ea typeface="標楷體" panose="03000509000000000000" pitchFamily="65" charset="-120"/>
                          <a:cs typeface="Times New Roman"/>
                        </a:rPr>
                        <a:t>5/31</a:t>
                      </a:r>
                      <a:r>
                        <a:rPr lang="zh-TW" altLang="zh-TW" sz="1200" kern="100" baseline="0" dirty="0" smtClean="0">
                          <a:solidFill>
                            <a:srgbClr val="FF0000"/>
                          </a:solidFill>
                          <a:latin typeface="標楷體" panose="03000509000000000000" pitchFamily="65" charset="-120"/>
                          <a:ea typeface="標楷體" panose="03000509000000000000" pitchFamily="65" charset="-120"/>
                          <a:cs typeface="Times New Roman"/>
                        </a:rPr>
                        <a:t>前寄回</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alt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18</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A14</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考生通行碼領取確認單</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需單位確認後列印</a:t>
                      </a:r>
                    </a:p>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留存於第二階段時使用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19</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封面</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黏貼寄送封面</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smtClean="0">
                          <a:latin typeface="標楷體" panose="03000509000000000000" pitchFamily="65" charset="-120"/>
                          <a:ea typeface="標楷體" panose="03000509000000000000" pitchFamily="65" charset="-120"/>
                          <a:cs typeface="Times New Roman"/>
                        </a:rPr>
                        <a:t>郵寄</a:t>
                      </a: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封面</a:t>
                      </a:r>
                      <a:r>
                        <a:rPr lang="zh-TW" sz="1200" kern="100" baseline="0" dirty="0">
                          <a:latin typeface="標楷體" panose="03000509000000000000" pitchFamily="65" charset="-120"/>
                          <a:ea typeface="標楷體" panose="03000509000000000000" pitchFamily="65" charset="-120"/>
                          <a:cs typeface="Times New Roman"/>
                        </a:rPr>
                        <a:t>黏貼聯</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bl>
          </a:graphicData>
        </a:graphic>
      </p:graphicFrame>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43</a:t>
            </a:fld>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278843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34321" y="1014243"/>
            <a:ext cx="8897383" cy="4289494"/>
          </a:xfrm>
          <a:prstGeom prst="rect">
            <a:avLst/>
          </a:prstGeom>
          <a:solidFill>
            <a:schemeClr val="bg1">
              <a:lumMod val="95000"/>
            </a:schemeClr>
          </a:solidFill>
        </p:spPr>
      </p:pic>
      <p:sp>
        <p:nvSpPr>
          <p:cNvPr id="329732" name="Rectangle 4"/>
          <p:cNvSpPr>
            <a:spLocks noGrp="1" noChangeArrowheads="1"/>
          </p:cNvSpPr>
          <p:nvPr>
            <p:ph type="title" idx="4294967295"/>
          </p:nvPr>
        </p:nvSpPr>
        <p:spPr>
          <a:xfrm>
            <a:off x="-1" y="142875"/>
            <a:ext cx="9115425" cy="785813"/>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smtClean="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列印第一階段考生調查表</a:t>
            </a:r>
            <a:r>
              <a:rPr lang="en-US" altLang="zh-TW" sz="3200" kern="1200" dirty="0" smtClean="0">
                <a:solidFill>
                  <a:srgbClr val="FF0000"/>
                </a:solidFill>
                <a:latin typeface="標楷體" panose="03000509000000000000" pitchFamily="65" charset="-120"/>
                <a:ea typeface="標楷體" panose="03000509000000000000" pitchFamily="65" charset="-120"/>
              </a:rPr>
              <a:t>A1</a:t>
            </a:r>
            <a:endParaRPr lang="en-US" altLang="zh-TW" sz="3200" kern="1200" dirty="0">
              <a:solidFill>
                <a:srgbClr val="FF0000"/>
              </a:solidFill>
              <a:latin typeface="標楷體" panose="03000509000000000000" pitchFamily="65" charset="-120"/>
              <a:ea typeface="標楷體" panose="03000509000000000000" pitchFamily="65" charset="-120"/>
            </a:endParaRPr>
          </a:p>
        </p:txBody>
      </p:sp>
      <p:sp>
        <p:nvSpPr>
          <p:cNvPr id="329733" name="Rectangle 5"/>
          <p:cNvSpPr>
            <a:spLocks noChangeArrowheads="1"/>
          </p:cNvSpPr>
          <p:nvPr/>
        </p:nvSpPr>
        <p:spPr bwMode="auto">
          <a:xfrm>
            <a:off x="3971278" y="3861048"/>
            <a:ext cx="972197" cy="936104"/>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44</a:t>
            </a:fld>
            <a:endParaRPr lang="en-US" altLang="zh-TW" dirty="0">
              <a:latin typeface="標楷體" panose="03000509000000000000" pitchFamily="65" charset="-120"/>
              <a:ea typeface="標楷體" panose="03000509000000000000" pitchFamily="65" charset="-120"/>
            </a:endParaRPr>
          </a:p>
        </p:txBody>
      </p:sp>
      <p:sp>
        <p:nvSpPr>
          <p:cNvPr id="4" name="矩形 3"/>
          <p:cNvSpPr/>
          <p:nvPr/>
        </p:nvSpPr>
        <p:spPr>
          <a:xfrm>
            <a:off x="1403648" y="2736792"/>
            <a:ext cx="288032" cy="27451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213917" y="2525181"/>
            <a:ext cx="288032" cy="18039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947306" y="2736792"/>
            <a:ext cx="149113" cy="27451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7380312" y="2525181"/>
            <a:ext cx="82367" cy="18039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AutoShape 6"/>
          <p:cNvSpPr>
            <a:spLocks noChangeArrowheads="1"/>
          </p:cNvSpPr>
          <p:nvPr/>
        </p:nvSpPr>
        <p:spPr bwMode="auto">
          <a:xfrm>
            <a:off x="6553200" y="4492776"/>
            <a:ext cx="2232248" cy="950218"/>
          </a:xfrm>
          <a:prstGeom prst="wedgeRectCallout">
            <a:avLst>
              <a:gd name="adj1" fmla="val 40722"/>
              <a:gd name="adj2" fmla="val -1070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000000"/>
                </a:solidFill>
                <a:latin typeface="標楷體" panose="03000509000000000000" pitchFamily="65" charset="-120"/>
                <a:ea typeface="標楷體" panose="03000509000000000000" pitchFamily="65" charset="-120"/>
              </a:rPr>
              <a:t>依</a:t>
            </a:r>
            <a:r>
              <a:rPr kumimoji="0" lang="zh-TW" altLang="en-US" dirty="0">
                <a:solidFill>
                  <a:srgbClr val="000000"/>
                </a:solidFill>
                <a:latin typeface="標楷體" panose="03000509000000000000" pitchFamily="65" charset="-120"/>
                <a:ea typeface="標楷體" panose="03000509000000000000" pitchFamily="65" charset="-120"/>
              </a:rPr>
              <a:t>承辦作業需要</a:t>
            </a:r>
            <a:r>
              <a:rPr kumimoji="0" lang="zh-TW" altLang="en-US" dirty="0" smtClean="0">
                <a:solidFill>
                  <a:srgbClr val="000000"/>
                </a:solidFill>
                <a:latin typeface="標楷體" panose="03000509000000000000" pitchFamily="65" charset="-120"/>
                <a:ea typeface="標楷體" panose="03000509000000000000" pitchFamily="65" charset="-120"/>
              </a:rPr>
              <a:t>，分</a:t>
            </a:r>
            <a:r>
              <a:rPr kumimoji="0" lang="zh-TW" altLang="en-US" b="1" dirty="0" smtClean="0">
                <a:solidFill>
                  <a:srgbClr val="000000"/>
                </a:solidFill>
                <a:latin typeface="標楷體" panose="03000509000000000000" pitchFamily="65" charset="-120"/>
                <a:ea typeface="標楷體" panose="03000509000000000000" pitchFamily="65" charset="-120"/>
              </a:rPr>
              <a:t>班級</a:t>
            </a:r>
            <a:r>
              <a:rPr kumimoji="0" lang="zh-TW" altLang="en-US" dirty="0" smtClean="0">
                <a:solidFill>
                  <a:srgbClr val="000000"/>
                </a:solidFill>
                <a:latin typeface="標楷體" panose="03000509000000000000" pitchFamily="65" charset="-120"/>
                <a:ea typeface="標楷體" panose="03000509000000000000" pitchFamily="65" charset="-120"/>
              </a:rPr>
              <a:t>或</a:t>
            </a:r>
            <a:r>
              <a:rPr kumimoji="0" lang="zh-TW" altLang="en-US" b="1" dirty="0" smtClean="0">
                <a:solidFill>
                  <a:srgbClr val="000000"/>
                </a:solidFill>
                <a:latin typeface="標楷體" panose="03000509000000000000" pitchFamily="65" charset="-120"/>
                <a:ea typeface="標楷體" panose="03000509000000000000" pitchFamily="65" charset="-120"/>
              </a:rPr>
              <a:t>個人</a:t>
            </a:r>
            <a:r>
              <a:rPr kumimoji="0" lang="zh-TW" altLang="en-US" dirty="0" smtClean="0">
                <a:solidFill>
                  <a:srgbClr val="000000"/>
                </a:solidFill>
                <a:latin typeface="標楷體" panose="03000509000000000000" pitchFamily="65" charset="-120"/>
                <a:ea typeface="標楷體" panose="03000509000000000000" pitchFamily="65" charset="-120"/>
              </a:rPr>
              <a:t>列印「考生調查表」</a:t>
            </a:r>
            <a:endParaRPr kumimoji="0" lang="zh-TW" altLang="en-US" dirty="0">
              <a:solidFill>
                <a:srgbClr val="000000"/>
              </a:solidFill>
              <a:latin typeface="標楷體" panose="03000509000000000000" pitchFamily="65" charset="-120"/>
              <a:ea typeface="標楷體" panose="03000509000000000000" pitchFamily="65" charset="-120"/>
            </a:endParaRPr>
          </a:p>
        </p:txBody>
      </p:sp>
      <p:grpSp>
        <p:nvGrpSpPr>
          <p:cNvPr id="5" name="群組 4"/>
          <p:cNvGrpSpPr/>
          <p:nvPr/>
        </p:nvGrpSpPr>
        <p:grpSpPr>
          <a:xfrm>
            <a:off x="123308" y="2420887"/>
            <a:ext cx="3811011" cy="4300587"/>
            <a:chOff x="395536" y="964816"/>
            <a:chExt cx="4048386" cy="5704544"/>
          </a:xfrm>
        </p:grpSpPr>
        <p:pic>
          <p:nvPicPr>
            <p:cNvPr id="15" name="圖片 14"/>
            <p:cNvPicPr>
              <a:picLocks noChangeAspect="1"/>
            </p:cNvPicPr>
            <p:nvPr/>
          </p:nvPicPr>
          <p:blipFill>
            <a:blip r:embed="rId4"/>
            <a:stretch>
              <a:fillRect/>
            </a:stretch>
          </p:blipFill>
          <p:spPr>
            <a:xfrm>
              <a:off x="395536" y="964816"/>
              <a:ext cx="4048386" cy="5704544"/>
            </a:xfrm>
            <a:prstGeom prst="rect">
              <a:avLst/>
            </a:prstGeom>
          </p:spPr>
        </p:pic>
        <p:sp>
          <p:nvSpPr>
            <p:cNvPr id="16" name="矩形 15"/>
            <p:cNvSpPr/>
            <p:nvPr/>
          </p:nvSpPr>
          <p:spPr>
            <a:xfrm>
              <a:off x="479319" y="3975286"/>
              <a:ext cx="3876657" cy="461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7" name="矩形 16"/>
            <p:cNvSpPr/>
            <p:nvPr/>
          </p:nvSpPr>
          <p:spPr>
            <a:xfrm>
              <a:off x="479319" y="2924097"/>
              <a:ext cx="3876657" cy="2168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 name="八角星形 5"/>
          <p:cNvSpPr/>
          <p:nvPr/>
        </p:nvSpPr>
        <p:spPr>
          <a:xfrm>
            <a:off x="35496" y="3717032"/>
            <a:ext cx="360040" cy="344429"/>
          </a:xfrm>
          <a:prstGeom prst="star8">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新</a:t>
            </a:r>
            <a:endParaRPr lang="zh-TW" altLang="en-US" dirty="0"/>
          </a:p>
        </p:txBody>
      </p:sp>
      <p:sp>
        <p:nvSpPr>
          <p:cNvPr id="7" name="矩形 6"/>
          <p:cNvSpPr/>
          <p:nvPr/>
        </p:nvSpPr>
        <p:spPr>
          <a:xfrm>
            <a:off x="3134520" y="3159124"/>
            <a:ext cx="564356" cy="79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2604295" y="3041649"/>
            <a:ext cx="564356" cy="79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2029620" y="3152774"/>
            <a:ext cx="564356" cy="79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2029620" y="3276599"/>
            <a:ext cx="564356" cy="79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826295" y="3273424"/>
            <a:ext cx="564356" cy="79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826295" y="3390432"/>
            <a:ext cx="564356" cy="79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2039939" y="3390432"/>
            <a:ext cx="564356" cy="79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26294" y="3507440"/>
            <a:ext cx="1585465" cy="79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67259" y="1477482"/>
            <a:ext cx="8869237" cy="3627535"/>
          </a:xfrm>
          <a:prstGeom prst="rect">
            <a:avLst/>
          </a:prstGeom>
        </p:spPr>
      </p:pic>
      <p:sp>
        <p:nvSpPr>
          <p:cNvPr id="285700" name="Rectangle 3"/>
          <p:cNvSpPr>
            <a:spLocks noGrp="1" noChangeArrowheads="1"/>
          </p:cNvSpPr>
          <p:nvPr>
            <p:ph type="title" idx="4294967295"/>
          </p:nvPr>
        </p:nvSpPr>
        <p:spPr>
          <a:xfrm>
            <a:off x="158750" y="141288"/>
            <a:ext cx="8661722"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800" kern="1200" dirty="0" smtClean="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輸入考生調查表</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勾選參加考生</a:t>
            </a:r>
            <a:r>
              <a:rPr lang="en-US" altLang="zh-TW" sz="3200" kern="1200" dirty="0">
                <a:solidFill>
                  <a:srgbClr val="FF0000"/>
                </a:solidFill>
                <a:latin typeface="標楷體" panose="03000509000000000000" pitchFamily="65" charset="-120"/>
                <a:ea typeface="標楷體" panose="03000509000000000000" pitchFamily="65" charset="-120"/>
              </a:rPr>
              <a:t>)</a:t>
            </a:r>
            <a:endParaRPr lang="zh-TW" altLang="en-US" sz="3200" kern="1200" dirty="0">
              <a:solidFill>
                <a:srgbClr val="FF0000"/>
              </a:solidFill>
              <a:latin typeface="標楷體" panose="03000509000000000000" pitchFamily="65" charset="-120"/>
              <a:ea typeface="標楷體" panose="03000509000000000000" pitchFamily="65" charset="-120"/>
            </a:endParaRPr>
          </a:p>
        </p:txBody>
      </p:sp>
      <p:sp>
        <p:nvSpPr>
          <p:cNvPr id="285701" name="Rectangle 5"/>
          <p:cNvSpPr>
            <a:spLocks noChangeArrowheads="1"/>
          </p:cNvSpPr>
          <p:nvPr/>
        </p:nvSpPr>
        <p:spPr bwMode="auto">
          <a:xfrm>
            <a:off x="2740052" y="2653021"/>
            <a:ext cx="1152127" cy="2451997"/>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334852" name="AutoShape 4"/>
          <p:cNvSpPr>
            <a:spLocks noChangeArrowheads="1"/>
          </p:cNvSpPr>
          <p:nvPr/>
        </p:nvSpPr>
        <p:spPr bwMode="auto">
          <a:xfrm>
            <a:off x="756777" y="5533341"/>
            <a:ext cx="8042290" cy="415939"/>
          </a:xfrm>
          <a:prstGeom prst="wedgeRectCallout">
            <a:avLst>
              <a:gd name="adj1" fmla="val -21582"/>
              <a:gd name="adj2" fmla="val -13098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根據回收的考生</a:t>
            </a:r>
            <a:r>
              <a:rPr kumimoji="0" lang="zh-TW" altLang="en-US" dirty="0" smtClean="0">
                <a:solidFill>
                  <a:srgbClr val="000000"/>
                </a:solidFill>
                <a:latin typeface="標楷體" panose="03000509000000000000" pitchFamily="65" charset="-120"/>
                <a:ea typeface="標楷體" panose="03000509000000000000" pitchFamily="65" charset="-120"/>
              </a:rPr>
              <a:t>調查表</a:t>
            </a:r>
            <a:r>
              <a:rPr kumimoji="0" lang="en-US" altLang="zh-TW" dirty="0" smtClean="0">
                <a:solidFill>
                  <a:srgbClr val="000000"/>
                </a:solidFill>
                <a:latin typeface="標楷體" panose="03000509000000000000" pitchFamily="65" charset="-120"/>
                <a:ea typeface="標楷體" panose="03000509000000000000" pitchFamily="65" charset="-120"/>
              </a:rPr>
              <a:t>(A1)</a:t>
            </a:r>
            <a:r>
              <a:rPr kumimoji="0" lang="zh-TW" altLang="en-US" dirty="0" smtClean="0">
                <a:solidFill>
                  <a:srgbClr val="000000"/>
                </a:solidFill>
                <a:latin typeface="標楷體" panose="03000509000000000000" pitchFamily="65" charset="-120"/>
                <a:ea typeface="標楷體" panose="03000509000000000000" pitchFamily="65" charset="-120"/>
              </a:rPr>
              <a:t>，確認考生是否報名甄選入學，勾選參加考生</a:t>
            </a:r>
            <a:endParaRPr kumimoji="0" lang="zh-TW" altLang="en-US"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45</a:t>
            </a:fld>
            <a:endParaRPr lang="en-US" altLang="zh-TW" dirty="0">
              <a:latin typeface="標楷體" panose="03000509000000000000" pitchFamily="65" charset="-120"/>
              <a:ea typeface="標楷體" panose="03000509000000000000" pitchFamily="65" charset="-120"/>
            </a:endParaRPr>
          </a:p>
        </p:txBody>
      </p:sp>
      <p:sp>
        <p:nvSpPr>
          <p:cNvPr id="8" name="AutoShape 6"/>
          <p:cNvSpPr>
            <a:spLocks noChangeArrowheads="1"/>
          </p:cNvSpPr>
          <p:nvPr/>
        </p:nvSpPr>
        <p:spPr bwMode="auto">
          <a:xfrm>
            <a:off x="6914511" y="3805148"/>
            <a:ext cx="1647234" cy="1059359"/>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勾選完畢後</a:t>
            </a:r>
            <a:r>
              <a:rPr kumimoji="0" lang="zh-TW" altLang="en-US" dirty="0" smtClean="0">
                <a:solidFill>
                  <a:srgbClr val="000000"/>
                </a:solidFill>
                <a:latin typeface="標楷體" panose="03000509000000000000" pitchFamily="65" charset="-120"/>
                <a:ea typeface="標楷體" panose="03000509000000000000" pitchFamily="65" charset="-120"/>
              </a:rPr>
              <a:t>，</a:t>
            </a:r>
            <a:endParaRPr kumimoji="0" lang="en-US" altLang="zh-TW" dirty="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按</a:t>
            </a:r>
            <a:r>
              <a:rPr kumimoji="0" lang="zh-TW" altLang="en-US" dirty="0">
                <a:solidFill>
                  <a:srgbClr val="000000"/>
                </a:solidFill>
                <a:latin typeface="標楷體" panose="03000509000000000000" pitchFamily="65" charset="-120"/>
                <a:ea typeface="標楷體" panose="03000509000000000000" pitchFamily="65" charset="-120"/>
              </a:rPr>
              <a:t>「儲存</a:t>
            </a:r>
            <a:r>
              <a:rPr kumimoji="0" lang="zh-TW" altLang="en-US" dirty="0" smtClean="0">
                <a:solidFill>
                  <a:srgbClr val="000000"/>
                </a:solidFill>
                <a:latin typeface="標楷體" panose="03000509000000000000" pitchFamily="65" charset="-120"/>
                <a:ea typeface="標楷體" panose="03000509000000000000" pitchFamily="65" charset="-120"/>
              </a:rPr>
              <a:t>」</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依班級儲存</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9" name="矩形 8"/>
          <p:cNvSpPr/>
          <p:nvPr/>
        </p:nvSpPr>
        <p:spPr>
          <a:xfrm>
            <a:off x="4108203" y="2952523"/>
            <a:ext cx="288032" cy="20767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548364" y="3805148"/>
            <a:ext cx="144016" cy="12003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5137602" y="2789720"/>
            <a:ext cx="1477144" cy="216024"/>
          </a:xfrm>
          <a:prstGeom prst="rect">
            <a:avLst/>
          </a:prstGeom>
          <a:solidFill>
            <a:srgbClr val="F2F2F2"/>
          </a:solidFill>
          <a:ln>
            <a:solidFill>
              <a:srgbClr val="F6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p:cNvPicPr>
            <a:picLocks noChangeAspect="1"/>
          </p:cNvPicPr>
          <p:nvPr/>
        </p:nvPicPr>
        <p:blipFill rotWithShape="1">
          <a:blip r:embed="rId4"/>
          <a:srcRect l="57403" t="45488" r="20863" b="14485"/>
          <a:stretch/>
        </p:blipFill>
        <p:spPr>
          <a:xfrm>
            <a:off x="4853354" y="1724290"/>
            <a:ext cx="1987288" cy="1946280"/>
          </a:xfrm>
          <a:prstGeom prst="rect">
            <a:avLst/>
          </a:prstGeom>
        </p:spPr>
      </p:pic>
      <p:sp>
        <p:nvSpPr>
          <p:cNvPr id="12" name="矩形 11"/>
          <p:cNvSpPr/>
          <p:nvPr/>
        </p:nvSpPr>
        <p:spPr>
          <a:xfrm>
            <a:off x="4835769" y="1973368"/>
            <a:ext cx="1987061" cy="2422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t="29724"/>
          <a:stretch/>
        </p:blipFill>
        <p:spPr>
          <a:xfrm>
            <a:off x="169912" y="1124744"/>
            <a:ext cx="8865782" cy="3670780"/>
          </a:xfrm>
          <a:prstGeom prst="rect">
            <a:avLst/>
          </a:prstGeom>
        </p:spPr>
      </p:pic>
      <p:sp>
        <p:nvSpPr>
          <p:cNvPr id="286724" name="Rectangle 3"/>
          <p:cNvSpPr>
            <a:spLocks noGrp="1" noChangeArrowheads="1"/>
          </p:cNvSpPr>
          <p:nvPr>
            <p:ph type="title" idx="4294967295"/>
          </p:nvPr>
        </p:nvSpPr>
        <p:spPr>
          <a:xfrm>
            <a:off x="206375" y="222250"/>
            <a:ext cx="8686800" cy="563563"/>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kern="1200" dirty="0">
                <a:solidFill>
                  <a:srgbClr val="FF0000"/>
                </a:solidFill>
                <a:latin typeface="標楷體" panose="03000509000000000000" pitchFamily="65" charset="-120"/>
                <a:ea typeface="標楷體" panose="03000509000000000000" pitchFamily="65" charset="-120"/>
              </a:rPr>
              <a:t>-</a:t>
            </a:r>
            <a:r>
              <a:rPr lang="zh-TW" altLang="en-US" kern="1200" dirty="0">
                <a:solidFill>
                  <a:srgbClr val="FF0000"/>
                </a:solidFill>
                <a:latin typeface="標楷體" panose="03000509000000000000" pitchFamily="65" charset="-120"/>
                <a:ea typeface="標楷體" panose="03000509000000000000" pitchFamily="65" charset="-120"/>
              </a:rPr>
              <a:t>輸入考生調查表</a:t>
            </a:r>
            <a:r>
              <a:rPr lang="en-US" altLang="zh-TW" kern="1200" dirty="0">
                <a:solidFill>
                  <a:srgbClr val="FF0000"/>
                </a:solidFill>
                <a:latin typeface="標楷體" panose="03000509000000000000" pitchFamily="65" charset="-120"/>
                <a:ea typeface="標楷體" panose="03000509000000000000" pitchFamily="65" charset="-120"/>
              </a:rPr>
              <a:t>(</a:t>
            </a:r>
            <a:r>
              <a:rPr lang="zh-TW" altLang="en-US" kern="1200" dirty="0">
                <a:solidFill>
                  <a:srgbClr val="FF0000"/>
                </a:solidFill>
                <a:latin typeface="標楷體" panose="03000509000000000000" pitchFamily="65" charset="-120"/>
                <a:ea typeface="標楷體" panose="03000509000000000000" pitchFamily="65" charset="-120"/>
              </a:rPr>
              <a:t>整批作業</a:t>
            </a:r>
            <a:r>
              <a:rPr lang="en-US" altLang="zh-TW" kern="1200" dirty="0">
                <a:solidFill>
                  <a:srgbClr val="FF0000"/>
                </a:solidFill>
                <a:latin typeface="標楷體" panose="03000509000000000000" pitchFamily="65" charset="-120"/>
                <a:ea typeface="標楷體" panose="03000509000000000000" pitchFamily="65" charset="-120"/>
              </a:rPr>
              <a:t>)</a:t>
            </a:r>
            <a:r>
              <a:rPr lang="zh-TW" altLang="en-US" kern="1200" dirty="0">
                <a:solidFill>
                  <a:srgbClr val="FF0000"/>
                </a:solidFill>
                <a:latin typeface="標楷體" panose="03000509000000000000" pitchFamily="65" charset="-120"/>
                <a:ea typeface="標楷體" panose="03000509000000000000" pitchFamily="65" charset="-120"/>
              </a:rPr>
              <a:t>匯出報名資料</a:t>
            </a:r>
          </a:p>
        </p:txBody>
      </p:sp>
      <p:sp>
        <p:nvSpPr>
          <p:cNvPr id="335876" name="AutoShape 4"/>
          <p:cNvSpPr>
            <a:spLocks noChangeArrowheads="1"/>
          </p:cNvSpPr>
          <p:nvPr/>
        </p:nvSpPr>
        <p:spPr bwMode="auto">
          <a:xfrm>
            <a:off x="5330850" y="3703091"/>
            <a:ext cx="3097212" cy="431800"/>
          </a:xfrm>
          <a:prstGeom prst="wedgeRectCallout">
            <a:avLst>
              <a:gd name="adj1" fmla="val -50187"/>
              <a:gd name="adj2" fmla="val -21261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可勾選匯出包含未報名考生</a:t>
            </a:r>
          </a:p>
        </p:txBody>
      </p:sp>
      <p:sp>
        <p:nvSpPr>
          <p:cNvPr id="286726" name="Rectangle 5"/>
          <p:cNvSpPr>
            <a:spLocks noChangeArrowheads="1"/>
          </p:cNvSpPr>
          <p:nvPr/>
        </p:nvSpPr>
        <p:spPr bwMode="auto">
          <a:xfrm>
            <a:off x="5871431" y="2669029"/>
            <a:ext cx="936103" cy="365760"/>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335880" name="AutoShape 8"/>
          <p:cNvSpPr>
            <a:spLocks noChangeArrowheads="1"/>
          </p:cNvSpPr>
          <p:nvPr/>
        </p:nvSpPr>
        <p:spPr bwMode="auto">
          <a:xfrm>
            <a:off x="650330" y="3356992"/>
            <a:ext cx="2447925" cy="649287"/>
          </a:xfrm>
          <a:prstGeom prst="wedgeRectCallout">
            <a:avLst>
              <a:gd name="adj1" fmla="val 54412"/>
              <a:gd name="adj2" fmla="val -10036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可選擇全校或單一班級學生名單匯出</a:t>
            </a:r>
          </a:p>
        </p:txBody>
      </p:sp>
      <p:sp>
        <p:nvSpPr>
          <p:cNvPr id="335878" name="AutoShape 6"/>
          <p:cNvSpPr>
            <a:spLocks noChangeArrowheads="1"/>
          </p:cNvSpPr>
          <p:nvPr/>
        </p:nvSpPr>
        <p:spPr bwMode="auto">
          <a:xfrm>
            <a:off x="6410970" y="2229026"/>
            <a:ext cx="2735262" cy="427038"/>
          </a:xfrm>
          <a:prstGeom prst="wedgeRectCallout">
            <a:avLst>
              <a:gd name="adj1" fmla="val -51201"/>
              <a:gd name="adj2" fmla="val 6933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匯出選擇全校或班級資料</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46</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2"/>
          <p:cNvSpPr>
            <a:spLocks noGrp="1" noChangeArrowheads="1"/>
          </p:cNvSpPr>
          <p:nvPr>
            <p:ph type="title" idx="4294967295"/>
          </p:nvPr>
        </p:nvSpPr>
        <p:spPr>
          <a:xfrm>
            <a:off x="193675" y="340202"/>
            <a:ext cx="8915400" cy="563563"/>
          </a:xfrm>
        </p:spPr>
        <p:txBody>
          <a:bodyPr/>
          <a:lstStyle/>
          <a:p>
            <a:pPr eaLnBrk="1" hangingPunct="1"/>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600" kern="1200" dirty="0" smtClean="0">
                <a:solidFill>
                  <a:srgbClr val="FF0000"/>
                </a:solidFill>
                <a:latin typeface="標楷體" panose="03000509000000000000" pitchFamily="65" charset="-120"/>
                <a:ea typeface="標楷體" panose="03000509000000000000" pitchFamily="65" charset="-120"/>
              </a:rPr>
              <a:t>甄選入學招生報名資料匯入</a:t>
            </a:r>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600" kern="1200" dirty="0" smtClean="0">
                <a:solidFill>
                  <a:srgbClr val="FF0000"/>
                </a:solidFill>
                <a:latin typeface="標楷體" panose="03000509000000000000" pitchFamily="65" charset="-120"/>
                <a:ea typeface="標楷體" panose="03000509000000000000" pitchFamily="65" charset="-120"/>
              </a:rPr>
              <a:t>一階報名電子檔欄位說明 </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47</a:t>
            </a:fld>
            <a:endParaRPr lang="en-US" altLang="zh-TW" dirty="0">
              <a:latin typeface="標楷體" panose="03000509000000000000" pitchFamily="65" charset="-120"/>
              <a:ea typeface="標楷體" panose="03000509000000000000" pitchFamily="65" charset="-12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196" y="1340768"/>
            <a:ext cx="8470053"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t="3696" b="13870"/>
          <a:stretch/>
        </p:blipFill>
        <p:spPr>
          <a:xfrm>
            <a:off x="395536" y="857250"/>
            <a:ext cx="8093321" cy="2139702"/>
          </a:xfrm>
          <a:prstGeom prst="rect">
            <a:avLst/>
          </a:prstGeom>
        </p:spPr>
      </p:pic>
      <p:pic>
        <p:nvPicPr>
          <p:cNvPr id="1024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8587" y="5013176"/>
            <a:ext cx="3521325" cy="86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441" y="3861048"/>
            <a:ext cx="2135155" cy="91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87991" y="3707225"/>
            <a:ext cx="2867641" cy="301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951" name="AutoShape 7"/>
          <p:cNvSpPr>
            <a:spLocks noChangeArrowheads="1"/>
          </p:cNvSpPr>
          <p:nvPr/>
        </p:nvSpPr>
        <p:spPr bwMode="auto">
          <a:xfrm>
            <a:off x="4788024" y="2576304"/>
            <a:ext cx="3752777" cy="642937"/>
          </a:xfrm>
          <a:prstGeom prst="wedgeRectCallout">
            <a:avLst>
              <a:gd name="adj1" fmla="val -6678"/>
              <a:gd name="adj2" fmla="val -7496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en-US" altLang="zh-TW" dirty="0">
                <a:solidFill>
                  <a:srgbClr val="000000"/>
                </a:solidFill>
                <a:latin typeface="標楷體" panose="03000509000000000000" pitchFamily="65" charset="-120"/>
                <a:ea typeface="標楷體" panose="03000509000000000000" pitchFamily="65" charset="-120"/>
              </a:rPr>
              <a:t>1.</a:t>
            </a:r>
            <a:r>
              <a:rPr kumimoji="0" lang="zh-TW" altLang="en-US" dirty="0">
                <a:solidFill>
                  <a:srgbClr val="000000"/>
                </a:solidFill>
                <a:latin typeface="標楷體" panose="03000509000000000000" pitchFamily="65" charset="-120"/>
                <a:ea typeface="標楷體" panose="03000509000000000000" pitchFamily="65" charset="-120"/>
              </a:rPr>
              <a:t>選擇要匯入檔案</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格式為</a:t>
            </a:r>
            <a:r>
              <a:rPr kumimoji="0" lang="en-US" altLang="zh-TW" dirty="0">
                <a:solidFill>
                  <a:srgbClr val="000000"/>
                </a:solidFill>
                <a:latin typeface="標楷體" panose="03000509000000000000" pitchFamily="65" charset="-120"/>
                <a:ea typeface="標楷體" panose="03000509000000000000" pitchFamily="65" charset="-120"/>
              </a:rPr>
              <a:t>CSV</a:t>
            </a:r>
          </a:p>
          <a:p>
            <a:pPr>
              <a:defRPr/>
            </a:pPr>
            <a:r>
              <a:rPr kumimoji="0" lang="en-US" altLang="zh-TW" dirty="0">
                <a:solidFill>
                  <a:srgbClr val="000000"/>
                </a:solidFill>
                <a:latin typeface="標楷體" panose="03000509000000000000" pitchFamily="65" charset="-120"/>
                <a:ea typeface="標楷體" panose="03000509000000000000" pitchFamily="65" charset="-120"/>
              </a:rPr>
              <a:t>2.</a:t>
            </a:r>
            <a:r>
              <a:rPr kumimoji="0" lang="zh-TW" altLang="en-US" dirty="0">
                <a:solidFill>
                  <a:srgbClr val="000000"/>
                </a:solidFill>
                <a:latin typeface="標楷體" panose="03000509000000000000" pitchFamily="65" charset="-120"/>
                <a:ea typeface="標楷體" panose="03000509000000000000" pitchFamily="65" charset="-120"/>
              </a:rPr>
              <a:t>保留匯入檔案第一列之標題列</a:t>
            </a:r>
          </a:p>
        </p:txBody>
      </p:sp>
      <p:sp>
        <p:nvSpPr>
          <p:cNvPr id="338953" name="AutoShape 9"/>
          <p:cNvSpPr>
            <a:spLocks noChangeArrowheads="1"/>
          </p:cNvSpPr>
          <p:nvPr/>
        </p:nvSpPr>
        <p:spPr bwMode="auto">
          <a:xfrm>
            <a:off x="4453581" y="4769708"/>
            <a:ext cx="4522045" cy="1743348"/>
          </a:xfrm>
          <a:prstGeom prst="wedgeRectCallout">
            <a:avLst>
              <a:gd name="adj1" fmla="val -26007"/>
              <a:gd name="adj2" fmla="val -48196"/>
            </a:avLst>
          </a:pr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r>
              <a:rPr kumimoji="0" lang="zh-TW" altLang="en-US" dirty="0">
                <a:solidFill>
                  <a:schemeClr val="tx1"/>
                </a:solidFill>
                <a:latin typeface="標楷體" panose="03000509000000000000" pitchFamily="65" charset="-120"/>
                <a:ea typeface="標楷體" panose="03000509000000000000" pitchFamily="65" charset="-120"/>
              </a:rPr>
              <a:t>如匯入資料有誤</a:t>
            </a:r>
            <a:r>
              <a:rPr kumimoji="0" lang="en-US" altLang="zh-TW" dirty="0" smtClean="0">
                <a:solidFill>
                  <a:schemeClr val="tx1"/>
                </a:solidFill>
                <a:latin typeface="標楷體" panose="03000509000000000000" pitchFamily="65" charset="-120"/>
                <a:ea typeface="標楷體" panose="03000509000000000000" pitchFamily="65" charset="-120"/>
              </a:rPr>
              <a:t>,</a:t>
            </a:r>
            <a:r>
              <a:rPr kumimoji="0" lang="zh-TW" altLang="en-US" dirty="0" smtClean="0">
                <a:solidFill>
                  <a:schemeClr val="tx1"/>
                </a:solidFill>
                <a:latin typeface="標楷體" panose="03000509000000000000" pitchFamily="65" charset="-120"/>
                <a:ea typeface="標楷體" panose="03000509000000000000" pitchFamily="65" charset="-120"/>
              </a:rPr>
              <a:t> 視窗會提示資料</a:t>
            </a:r>
            <a:r>
              <a:rPr kumimoji="0" lang="zh-TW" altLang="en-US" dirty="0">
                <a:solidFill>
                  <a:schemeClr val="tx1"/>
                </a:solidFill>
                <a:latin typeface="標楷體" panose="03000509000000000000" pitchFamily="65" charset="-120"/>
                <a:ea typeface="標楷體" panose="03000509000000000000" pitchFamily="65" charset="-120"/>
              </a:rPr>
              <a:t>錯誤學生</a:t>
            </a:r>
            <a:r>
              <a:rPr kumimoji="0" lang="en-US" altLang="zh-TW" dirty="0" smtClean="0">
                <a:solidFill>
                  <a:schemeClr val="tx1"/>
                </a:solidFill>
                <a:latin typeface="標楷體" panose="03000509000000000000" pitchFamily="65" charset="-120"/>
                <a:ea typeface="標楷體" panose="03000509000000000000" pitchFamily="65" charset="-120"/>
              </a:rPr>
              <a:t>,</a:t>
            </a:r>
            <a:r>
              <a:rPr kumimoji="0" lang="zh-TW" altLang="en-US" dirty="0">
                <a:solidFill>
                  <a:schemeClr val="tx1"/>
                </a:solidFill>
                <a:latin typeface="標楷體" panose="03000509000000000000" pitchFamily="65" charset="-120"/>
                <a:ea typeface="標楷體" panose="03000509000000000000" pitchFamily="65" charset="-120"/>
              </a:rPr>
              <a:t>請修正後再重新上傳</a:t>
            </a:r>
            <a:r>
              <a:rPr kumimoji="0" lang="en-US" altLang="zh-TW" dirty="0">
                <a:solidFill>
                  <a:schemeClr val="tx1"/>
                </a:solidFill>
                <a:latin typeface="標楷體" panose="03000509000000000000" pitchFamily="65" charset="-120"/>
                <a:ea typeface="標楷體" panose="03000509000000000000" pitchFamily="65" charset="-120"/>
              </a:rPr>
              <a:t>,</a:t>
            </a:r>
            <a:r>
              <a:rPr kumimoji="0" lang="zh-TW" altLang="en-US" dirty="0">
                <a:solidFill>
                  <a:schemeClr val="tx1"/>
                </a:solidFill>
                <a:latin typeface="標楷體" panose="03000509000000000000" pitchFamily="65" charset="-120"/>
                <a:ea typeface="標楷體" panose="03000509000000000000" pitchFamily="65" charset="-120"/>
              </a:rPr>
              <a:t>直至匯入無錯誤才算完成上</a:t>
            </a:r>
            <a:r>
              <a:rPr kumimoji="0" lang="zh-TW" altLang="en-US" dirty="0" smtClean="0">
                <a:solidFill>
                  <a:schemeClr val="tx1"/>
                </a:solidFill>
                <a:latin typeface="標楷體" panose="03000509000000000000" pitchFamily="65" charset="-120"/>
                <a:ea typeface="標楷體" panose="03000509000000000000" pitchFamily="65" charset="-120"/>
              </a:rPr>
              <a:t>傳</a:t>
            </a:r>
            <a:endParaRPr kumimoji="0" lang="en-US" altLang="zh-TW" dirty="0" smtClean="0">
              <a:solidFill>
                <a:schemeClr val="tx1"/>
              </a:solidFill>
              <a:latin typeface="標楷體" panose="03000509000000000000" pitchFamily="65" charset="-120"/>
              <a:ea typeface="標楷體" panose="03000509000000000000" pitchFamily="65" charset="-120"/>
            </a:endParaRPr>
          </a:p>
          <a:p>
            <a:pPr>
              <a:defRPr/>
            </a:pPr>
            <a:r>
              <a:rPr kumimoji="0" lang="en-US" altLang="zh-TW" dirty="0" smtClean="0">
                <a:solidFill>
                  <a:schemeClr val="tx1"/>
                </a:solidFill>
                <a:latin typeface="標楷體" panose="03000509000000000000" pitchFamily="65" charset="-120"/>
                <a:ea typeface="標楷體" panose="03000509000000000000" pitchFamily="65" charset="-120"/>
              </a:rPr>
              <a:t>1.</a:t>
            </a:r>
            <a:r>
              <a:rPr kumimoji="0" lang="zh-TW" altLang="en-US" dirty="0" smtClean="0">
                <a:solidFill>
                  <a:schemeClr val="tx1"/>
                </a:solidFill>
                <a:latin typeface="標楷體" panose="03000509000000000000" pitchFamily="65" charset="-120"/>
                <a:ea typeface="標楷體" panose="03000509000000000000" pitchFamily="65" charset="-120"/>
              </a:rPr>
              <a:t>該校是否限填</a:t>
            </a:r>
            <a:r>
              <a:rPr kumimoji="0" lang="en-US" altLang="zh-TW" dirty="0" smtClean="0">
                <a:solidFill>
                  <a:schemeClr val="tx1"/>
                </a:solidFill>
                <a:latin typeface="標楷體" panose="03000509000000000000" pitchFamily="65" charset="-120"/>
                <a:ea typeface="標楷體" panose="03000509000000000000" pitchFamily="65" charset="-120"/>
              </a:rPr>
              <a:t>1</a:t>
            </a:r>
            <a:r>
              <a:rPr kumimoji="0" lang="zh-TW" altLang="en-US" dirty="0" smtClean="0">
                <a:solidFill>
                  <a:schemeClr val="tx1"/>
                </a:solidFill>
                <a:latin typeface="標楷體" panose="03000509000000000000" pitchFamily="65" charset="-120"/>
                <a:ea typeface="標楷體" panose="03000509000000000000" pitchFamily="65" charset="-120"/>
              </a:rPr>
              <a:t>校系組學程</a:t>
            </a:r>
            <a:endParaRPr kumimoji="0" lang="en-US" altLang="zh-TW" dirty="0" smtClean="0">
              <a:solidFill>
                <a:schemeClr val="tx1"/>
              </a:solidFill>
              <a:latin typeface="標楷體" panose="03000509000000000000" pitchFamily="65" charset="-120"/>
              <a:ea typeface="標楷體" panose="03000509000000000000" pitchFamily="65" charset="-120"/>
            </a:endParaRPr>
          </a:p>
          <a:p>
            <a:pPr>
              <a:defRPr/>
            </a:pPr>
            <a:r>
              <a:rPr kumimoji="0" lang="en-US" altLang="zh-TW" dirty="0" smtClean="0">
                <a:solidFill>
                  <a:schemeClr val="tx1"/>
                </a:solidFill>
                <a:latin typeface="標楷體" panose="03000509000000000000" pitchFamily="65" charset="-120"/>
                <a:ea typeface="標楷體" panose="03000509000000000000" pitchFamily="65" charset="-120"/>
              </a:rPr>
              <a:t>2.</a:t>
            </a:r>
            <a:r>
              <a:rPr kumimoji="0" lang="zh-TW" altLang="en-US" dirty="0" smtClean="0">
                <a:solidFill>
                  <a:schemeClr val="tx1"/>
                </a:solidFill>
                <a:latin typeface="標楷體" panose="03000509000000000000" pitchFamily="65" charset="-120"/>
                <a:ea typeface="標楷體" panose="03000509000000000000" pitchFamily="65" charset="-120"/>
              </a:rPr>
              <a:t>考生志願是否重複選填</a:t>
            </a:r>
            <a:endParaRPr kumimoji="0" lang="en-US" altLang="zh-TW" dirty="0" smtClean="0">
              <a:solidFill>
                <a:schemeClr val="tx1"/>
              </a:solidFill>
              <a:latin typeface="標楷體" panose="03000509000000000000" pitchFamily="65" charset="-120"/>
              <a:ea typeface="標楷體" panose="03000509000000000000" pitchFamily="65" charset="-120"/>
            </a:endParaRPr>
          </a:p>
          <a:p>
            <a:pPr>
              <a:defRPr/>
            </a:pPr>
            <a:r>
              <a:rPr kumimoji="0" lang="en-US" altLang="zh-TW" dirty="0" smtClean="0">
                <a:solidFill>
                  <a:schemeClr val="tx1"/>
                </a:solidFill>
                <a:latin typeface="標楷體" panose="03000509000000000000" pitchFamily="65" charset="-120"/>
                <a:ea typeface="標楷體" panose="03000509000000000000" pitchFamily="65" charset="-120"/>
              </a:rPr>
              <a:t>3.</a:t>
            </a:r>
            <a:r>
              <a:rPr kumimoji="0" lang="zh-TW" altLang="en-US" dirty="0" smtClean="0">
                <a:solidFill>
                  <a:schemeClr val="tx1"/>
                </a:solidFill>
                <a:latin typeface="標楷體" panose="03000509000000000000" pitchFamily="65" charset="-120"/>
                <a:ea typeface="標楷體" panose="03000509000000000000" pitchFamily="65" charset="-120"/>
              </a:rPr>
              <a:t>招生類別是否符合</a:t>
            </a:r>
            <a:endParaRPr kumimoji="0" lang="zh-TW" altLang="en-US" dirty="0">
              <a:solidFill>
                <a:schemeClr val="tx1"/>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48</a:t>
            </a:fld>
            <a:endParaRPr lang="en-US" altLang="zh-TW" dirty="0">
              <a:latin typeface="標楷體" panose="03000509000000000000" pitchFamily="65" charset="-120"/>
              <a:ea typeface="標楷體" panose="03000509000000000000" pitchFamily="65" charset="-120"/>
            </a:endParaRPr>
          </a:p>
        </p:txBody>
      </p:sp>
      <p:sp>
        <p:nvSpPr>
          <p:cNvPr id="5" name="矩形 4"/>
          <p:cNvSpPr/>
          <p:nvPr/>
        </p:nvSpPr>
        <p:spPr>
          <a:xfrm>
            <a:off x="310746" y="3327733"/>
            <a:ext cx="331236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資料正確</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16" name="矩形 15"/>
          <p:cNvSpPr/>
          <p:nvPr/>
        </p:nvSpPr>
        <p:spPr>
          <a:xfrm>
            <a:off x="3978024" y="3327733"/>
            <a:ext cx="331236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資料有</a:t>
            </a:r>
            <a:r>
              <a:rPr lang="zh-TW" altLang="en-US" dirty="0">
                <a:solidFill>
                  <a:schemeClr val="tx1"/>
                </a:solidFill>
                <a:latin typeface="標楷體" panose="03000509000000000000" pitchFamily="65" charset="-120"/>
                <a:ea typeface="標楷體" panose="03000509000000000000" pitchFamily="65" charset="-120"/>
              </a:rPr>
              <a:t>誤</a:t>
            </a:r>
          </a:p>
        </p:txBody>
      </p:sp>
      <p:sp>
        <p:nvSpPr>
          <p:cNvPr id="15" name="Rectangle 3"/>
          <p:cNvSpPr txBox="1">
            <a:spLocks noChangeArrowheads="1"/>
          </p:cNvSpPr>
          <p:nvPr/>
        </p:nvSpPr>
        <p:spPr bwMode="auto">
          <a:xfrm>
            <a:off x="98796" y="89270"/>
            <a:ext cx="887683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2600" kern="1200" dirty="0" smtClean="0">
                <a:solidFill>
                  <a:schemeClr val="tx1"/>
                </a:solidFill>
                <a:latin typeface="標楷體" panose="03000509000000000000" pitchFamily="65" charset="-120"/>
                <a:ea typeface="標楷體" panose="03000509000000000000" pitchFamily="65" charset="-120"/>
              </a:rPr>
              <a:t>一階報名</a:t>
            </a:r>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600" kern="1200" dirty="0" smtClean="0">
                <a:solidFill>
                  <a:srgbClr val="FF0000"/>
                </a:solidFill>
                <a:latin typeface="標楷體" panose="03000509000000000000" pitchFamily="65" charset="-120"/>
                <a:ea typeface="標楷體" panose="03000509000000000000" pitchFamily="65" charset="-120"/>
              </a:rPr>
              <a:t>輸入考生調查表</a:t>
            </a:r>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600" kern="1200" dirty="0" smtClean="0">
                <a:solidFill>
                  <a:srgbClr val="FF0000"/>
                </a:solidFill>
                <a:latin typeface="標楷體" panose="03000509000000000000" pitchFamily="65" charset="-120"/>
                <a:ea typeface="標楷體" panose="03000509000000000000" pitchFamily="65" charset="-120"/>
              </a:rPr>
              <a:t>整批作業</a:t>
            </a:r>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600" dirty="0" smtClean="0">
                <a:solidFill>
                  <a:srgbClr val="FF0000"/>
                </a:solidFill>
                <a:latin typeface="標楷體" panose="03000509000000000000" pitchFamily="65" charset="-120"/>
                <a:ea typeface="標楷體" panose="03000509000000000000" pitchFamily="65" charset="-120"/>
              </a:rPr>
              <a:t>匯入</a:t>
            </a:r>
            <a:r>
              <a:rPr lang="zh-TW" altLang="en-US" sz="2600" dirty="0">
                <a:solidFill>
                  <a:srgbClr val="FF0000"/>
                </a:solidFill>
                <a:latin typeface="標楷體" panose="03000509000000000000" pitchFamily="65" charset="-120"/>
                <a:ea typeface="標楷體" panose="03000509000000000000" pitchFamily="65" charset="-120"/>
              </a:rPr>
              <a:t>學生報名資料</a:t>
            </a:r>
            <a:endParaRPr lang="zh-TW" altLang="en-US" sz="2600" kern="12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251520" y="1102643"/>
            <a:ext cx="8763460" cy="5142582"/>
          </a:xfrm>
          <a:prstGeom prst="rect">
            <a:avLst/>
          </a:prstGeom>
        </p:spPr>
      </p:pic>
      <p:sp>
        <p:nvSpPr>
          <p:cNvPr id="290820" name="Rectangle 3"/>
          <p:cNvSpPr>
            <a:spLocks noGrp="1" noChangeArrowheads="1"/>
          </p:cNvSpPr>
          <p:nvPr>
            <p:ph type="title" idx="4294967295"/>
          </p:nvPr>
        </p:nvSpPr>
        <p:spPr>
          <a:xfrm>
            <a:off x="43963" y="214313"/>
            <a:ext cx="9126414" cy="714375"/>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輸入調查表</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單筆報名資料修改</a:t>
            </a:r>
            <a:r>
              <a:rPr lang="en-US" altLang="zh-TW" sz="3200" kern="1200" dirty="0">
                <a:solidFill>
                  <a:srgbClr val="FF0000"/>
                </a:solidFill>
                <a:latin typeface="標楷體" panose="03000509000000000000" pitchFamily="65" charset="-120"/>
                <a:ea typeface="標楷體" panose="03000509000000000000" pitchFamily="65" charset="-120"/>
              </a:rPr>
              <a:t>)</a:t>
            </a:r>
            <a:endParaRPr lang="zh-TW" altLang="en-US" sz="3200" kern="1200" dirty="0">
              <a:solidFill>
                <a:srgbClr val="FF0000"/>
              </a:solidFill>
              <a:latin typeface="標楷體" panose="03000509000000000000" pitchFamily="65" charset="-120"/>
              <a:ea typeface="標楷體" panose="03000509000000000000" pitchFamily="65" charset="-120"/>
            </a:endParaRPr>
          </a:p>
        </p:txBody>
      </p:sp>
      <p:sp>
        <p:nvSpPr>
          <p:cNvPr id="290821" name="Rectangle 5"/>
          <p:cNvSpPr>
            <a:spLocks noChangeArrowheads="1"/>
          </p:cNvSpPr>
          <p:nvPr/>
        </p:nvSpPr>
        <p:spPr bwMode="auto">
          <a:xfrm>
            <a:off x="2698626" y="2852936"/>
            <a:ext cx="6051715" cy="828940"/>
          </a:xfrm>
          <a:prstGeom prst="rect">
            <a:avLst/>
          </a:prstGeom>
          <a:noFill/>
          <a:ln w="38100">
            <a:solidFill>
              <a:srgbClr val="FF0000"/>
            </a:solidFill>
            <a:prstDash val="sysDot"/>
            <a:miter lim="800000"/>
            <a:headEnd/>
            <a:tailEnd/>
          </a:ln>
        </p:spPr>
        <p:txBody>
          <a:bodyPr wrap="none" anchor="ctr"/>
          <a:lstStyle/>
          <a:p>
            <a:pPr algn="just"/>
            <a:r>
              <a:rPr kumimoji="0" lang="en-US" altLang="zh-TW" dirty="0" smtClean="0">
                <a:solidFill>
                  <a:srgbClr val="FF0000"/>
                </a:solidFill>
                <a:latin typeface="標楷體" panose="03000509000000000000" pitchFamily="65" charset="-120"/>
                <a:ea typeface="標楷體" panose="03000509000000000000" pitchFamily="65" charset="-120"/>
              </a:rPr>
              <a:t>  </a:t>
            </a:r>
            <a:endParaRPr kumimoji="0" lang="zh-TW" altLang="en-US" dirty="0">
              <a:solidFill>
                <a:srgbClr val="FF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49</a:t>
            </a:fld>
            <a:endParaRPr lang="en-US" altLang="zh-TW" dirty="0">
              <a:latin typeface="標楷體" panose="03000509000000000000" pitchFamily="65" charset="-120"/>
              <a:ea typeface="標楷體" panose="03000509000000000000" pitchFamily="65" charset="-120"/>
            </a:endParaRPr>
          </a:p>
        </p:txBody>
      </p:sp>
      <p:sp>
        <p:nvSpPr>
          <p:cNvPr id="3" name="矩形 2"/>
          <p:cNvSpPr/>
          <p:nvPr/>
        </p:nvSpPr>
        <p:spPr>
          <a:xfrm>
            <a:off x="4076500" y="2088896"/>
            <a:ext cx="732892" cy="1443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7" name="八角星形 6"/>
          <p:cNvSpPr/>
          <p:nvPr/>
        </p:nvSpPr>
        <p:spPr>
          <a:xfrm>
            <a:off x="3411405" y="2820062"/>
            <a:ext cx="360040" cy="344429"/>
          </a:xfrm>
          <a:prstGeom prst="star8">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新</a:t>
            </a:r>
            <a:endParaRPr lang="zh-TW" altLang="en-US" dirty="0"/>
          </a:p>
        </p:txBody>
      </p:sp>
      <p:sp>
        <p:nvSpPr>
          <p:cNvPr id="8" name="矩形 7"/>
          <p:cNvSpPr/>
          <p:nvPr/>
        </p:nvSpPr>
        <p:spPr>
          <a:xfrm>
            <a:off x="6371292" y="2088896"/>
            <a:ext cx="732892" cy="1443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9" name="Rectangle 5"/>
          <p:cNvSpPr>
            <a:spLocks noChangeArrowheads="1"/>
          </p:cNvSpPr>
          <p:nvPr/>
        </p:nvSpPr>
        <p:spPr bwMode="auto">
          <a:xfrm>
            <a:off x="5370224" y="2224455"/>
            <a:ext cx="1742754" cy="246184"/>
          </a:xfrm>
          <a:prstGeom prst="rect">
            <a:avLst/>
          </a:prstGeom>
          <a:noFill/>
          <a:ln w="38100">
            <a:solidFill>
              <a:srgbClr val="FF0000"/>
            </a:solidFill>
            <a:prstDash val="sysDot"/>
            <a:miter lim="800000"/>
            <a:headEnd/>
            <a:tailEnd/>
          </a:ln>
        </p:spPr>
        <p:txBody>
          <a:bodyPr wrap="none" anchor="ctr"/>
          <a:lstStyle/>
          <a:p>
            <a:pPr algn="just"/>
            <a:r>
              <a:rPr kumimoji="0" lang="en-US" altLang="zh-TW" dirty="0" smtClean="0">
                <a:solidFill>
                  <a:srgbClr val="FF0000"/>
                </a:solidFill>
                <a:latin typeface="標楷體" panose="03000509000000000000" pitchFamily="65" charset="-120"/>
                <a:ea typeface="標楷體" panose="03000509000000000000" pitchFamily="65" charset="-120"/>
              </a:rPr>
              <a:t>  </a:t>
            </a:r>
            <a:endParaRPr kumimoji="0" lang="zh-TW" altLang="en-US"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04484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a:t>
            </a:fld>
            <a:endParaRPr lang="en-US" altLang="zh-TW" dirty="0">
              <a:latin typeface="標楷體" panose="03000509000000000000" pitchFamily="65" charset="-120"/>
              <a:ea typeface="標楷體" panose="03000509000000000000" pitchFamily="65" charset="-120"/>
            </a:endParaRPr>
          </a:p>
        </p:txBody>
      </p:sp>
      <p:sp>
        <p:nvSpPr>
          <p:cNvPr id="3" name="Rectangle 2"/>
          <p:cNvSpPr txBox="1">
            <a:spLocks noChangeArrowheads="1"/>
          </p:cNvSpPr>
          <p:nvPr/>
        </p:nvSpPr>
        <p:spPr bwMode="auto">
          <a:xfrm>
            <a:off x="45860" y="141287"/>
            <a:ext cx="648072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kumimoji="0" lang="zh-TW" altLang="en-US" sz="3200" dirty="0" smtClean="0">
                <a:solidFill>
                  <a:schemeClr val="tx1"/>
                </a:solidFill>
                <a:latin typeface="標楷體" panose="03000509000000000000" pitchFamily="65" charset="-120"/>
                <a:ea typeface="標楷體" panose="03000509000000000000" pitchFamily="65" charset="-120"/>
              </a:rPr>
              <a:t>二、</a:t>
            </a:r>
            <a:r>
              <a:rPr kumimoji="0" lang="zh-TW" altLang="en-US" sz="3200" dirty="0">
                <a:solidFill>
                  <a:schemeClr val="tx1"/>
                </a:solidFill>
                <a:latin typeface="標楷體" panose="03000509000000000000" pitchFamily="65" charset="-120"/>
                <a:ea typeface="標楷體" panose="03000509000000000000" pitchFamily="65" charset="-120"/>
              </a:rPr>
              <a:t>招生</a:t>
            </a:r>
            <a:r>
              <a:rPr kumimoji="0" lang="zh-TW" altLang="en-US" sz="3200" dirty="0" smtClean="0">
                <a:solidFill>
                  <a:schemeClr val="tx1"/>
                </a:solidFill>
                <a:latin typeface="標楷體" panose="03000509000000000000" pitchFamily="65" charset="-120"/>
                <a:ea typeface="標楷體" panose="03000509000000000000" pitchFamily="65" charset="-120"/>
              </a:rPr>
              <a:t>簡章查詢系統</a:t>
            </a:r>
            <a:endParaRPr kumimoji="0" lang="zh-TW" altLang="en-US" sz="3200" dirty="0">
              <a:solidFill>
                <a:schemeClr val="tx1"/>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a:stretch>
            <a:fillRect/>
          </a:stretch>
        </p:blipFill>
        <p:spPr>
          <a:xfrm>
            <a:off x="-5383" y="1135153"/>
            <a:ext cx="9144000" cy="5110072"/>
          </a:xfrm>
          <a:prstGeom prst="rect">
            <a:avLst/>
          </a:prstGeom>
        </p:spPr>
      </p:pic>
      <p:sp>
        <p:nvSpPr>
          <p:cNvPr id="7" name="矩形 6"/>
          <p:cNvSpPr/>
          <p:nvPr/>
        </p:nvSpPr>
        <p:spPr>
          <a:xfrm>
            <a:off x="5519655" y="2020455"/>
            <a:ext cx="1440160" cy="144016"/>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774528" y="2863344"/>
            <a:ext cx="5304821" cy="1088421"/>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66152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87801" y="981075"/>
            <a:ext cx="8803297" cy="5366809"/>
          </a:xfrm>
          <a:prstGeom prst="rect">
            <a:avLst/>
          </a:prstGeom>
        </p:spPr>
      </p:pic>
      <p:sp>
        <p:nvSpPr>
          <p:cNvPr id="291844" name="Rectangle 3"/>
          <p:cNvSpPr>
            <a:spLocks noGrp="1" noChangeArrowheads="1"/>
          </p:cNvSpPr>
          <p:nvPr>
            <p:ph type="title" idx="4294967295"/>
          </p:nvPr>
        </p:nvSpPr>
        <p:spPr>
          <a:xfrm>
            <a:off x="374650" y="185738"/>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檢核考生報名資料</a:t>
            </a:r>
            <a:endParaRPr lang="en-US" altLang="zh-TW" sz="3200" kern="1200" dirty="0">
              <a:solidFill>
                <a:srgbClr val="FF0000"/>
              </a:solidFill>
              <a:latin typeface="標楷體" panose="03000509000000000000" pitchFamily="65" charset="-120"/>
              <a:ea typeface="標楷體" panose="03000509000000000000" pitchFamily="65" charset="-120"/>
            </a:endParaRPr>
          </a:p>
        </p:txBody>
      </p:sp>
      <p:sp>
        <p:nvSpPr>
          <p:cNvPr id="340998" name="AutoShape 6"/>
          <p:cNvSpPr>
            <a:spLocks noChangeArrowheads="1"/>
          </p:cNvSpPr>
          <p:nvPr/>
        </p:nvSpPr>
        <p:spPr bwMode="auto">
          <a:xfrm>
            <a:off x="4797607" y="4077072"/>
            <a:ext cx="2857500" cy="714375"/>
          </a:xfrm>
          <a:prstGeom prst="wedgeRectCallout">
            <a:avLst>
              <a:gd name="adj1" fmla="val 5956"/>
              <a:gd name="adj2" fmla="val -17208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錯誤地方會以顏色標示</a:t>
            </a:r>
            <a:r>
              <a:rPr kumimoji="0" lang="en-US" altLang="zh-TW" dirty="0">
                <a:solidFill>
                  <a:srgbClr val="000000"/>
                </a:solidFill>
                <a:latin typeface="標楷體" panose="03000509000000000000" pitchFamily="65" charset="-120"/>
                <a:ea typeface="標楷體" panose="03000509000000000000" pitchFamily="65" charset="-120"/>
              </a:rPr>
              <a:t>,</a:t>
            </a:r>
            <a:br>
              <a:rPr kumimoji="0" lang="en-US" altLang="zh-TW" dirty="0">
                <a:solidFill>
                  <a:srgbClr val="000000"/>
                </a:solidFill>
                <a:latin typeface="標楷體" panose="03000509000000000000" pitchFamily="65" charset="-120"/>
                <a:ea typeface="標楷體" panose="03000509000000000000" pitchFamily="65" charset="-120"/>
              </a:rPr>
            </a:br>
            <a:r>
              <a:rPr kumimoji="0" lang="zh-TW" altLang="en-US" dirty="0">
                <a:solidFill>
                  <a:srgbClr val="000000"/>
                </a:solidFill>
                <a:latin typeface="標楷體" panose="03000509000000000000" pitchFamily="65" charset="-120"/>
                <a:ea typeface="標楷體" panose="03000509000000000000" pitchFamily="65" charset="-120"/>
              </a:rPr>
              <a:t>請修正後再行儲存</a:t>
            </a:r>
          </a:p>
        </p:txBody>
      </p:sp>
      <p:sp>
        <p:nvSpPr>
          <p:cNvPr id="340996" name="AutoShape 4"/>
          <p:cNvSpPr>
            <a:spLocks noChangeArrowheads="1"/>
          </p:cNvSpPr>
          <p:nvPr/>
        </p:nvSpPr>
        <p:spPr bwMode="auto">
          <a:xfrm>
            <a:off x="326462" y="2780928"/>
            <a:ext cx="2376264" cy="626866"/>
          </a:xfrm>
          <a:prstGeom prst="wedgeRectCallout">
            <a:avLst>
              <a:gd name="adj1" fmla="val 9802"/>
              <a:gd name="adj2" fmla="val -7172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此處會列出</a:t>
            </a:r>
            <a:r>
              <a:rPr kumimoji="0" lang="zh-TW" altLang="en-US" dirty="0" smtClean="0">
                <a:solidFill>
                  <a:srgbClr val="000000"/>
                </a:solidFill>
                <a:latin typeface="標楷體" panose="03000509000000000000" pitchFamily="65" charset="-120"/>
                <a:ea typeface="標楷體" panose="03000509000000000000" pitchFamily="65" charset="-120"/>
              </a:rPr>
              <a:t>報名資料</a:t>
            </a:r>
            <a:r>
              <a:rPr kumimoji="0" lang="zh-TW" altLang="en-US" dirty="0">
                <a:solidFill>
                  <a:srgbClr val="000000"/>
                </a:solidFill>
                <a:latin typeface="標楷體" panose="03000509000000000000" pitchFamily="65" charset="-120"/>
                <a:ea typeface="標楷體" panose="03000509000000000000" pitchFamily="65" charset="-120"/>
              </a:rPr>
              <a:t>尚有問題之班級考生</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50</a:t>
            </a:fld>
            <a:endParaRPr lang="en-US" altLang="zh-TW" dirty="0">
              <a:latin typeface="標楷體" panose="03000509000000000000" pitchFamily="65" charset="-120"/>
              <a:ea typeface="標楷體" panose="03000509000000000000" pitchFamily="65" charset="-120"/>
            </a:endParaRPr>
          </a:p>
        </p:txBody>
      </p:sp>
      <p:sp>
        <p:nvSpPr>
          <p:cNvPr id="9" name="矩形 8"/>
          <p:cNvSpPr/>
          <p:nvPr/>
        </p:nvSpPr>
        <p:spPr>
          <a:xfrm>
            <a:off x="3707904" y="2276872"/>
            <a:ext cx="864096" cy="5454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0" name="矩形 9"/>
          <p:cNvSpPr/>
          <p:nvPr/>
        </p:nvSpPr>
        <p:spPr>
          <a:xfrm>
            <a:off x="7620000" y="1988840"/>
            <a:ext cx="864096" cy="1404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1" name="矩形 10"/>
          <p:cNvSpPr/>
          <p:nvPr/>
        </p:nvSpPr>
        <p:spPr>
          <a:xfrm>
            <a:off x="7632142" y="2322422"/>
            <a:ext cx="851954" cy="198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14" name="圖片 13"/>
          <p:cNvPicPr>
            <a:picLocks noChangeAspect="1"/>
          </p:cNvPicPr>
          <p:nvPr/>
        </p:nvPicPr>
        <p:blipFill rotWithShape="1">
          <a:blip r:embed="rId4"/>
          <a:srcRect l="57403" t="45488" r="20863" b="14485"/>
          <a:stretch/>
        </p:blipFill>
        <p:spPr>
          <a:xfrm>
            <a:off x="5249008" y="1196752"/>
            <a:ext cx="1987288" cy="1946280"/>
          </a:xfrm>
          <a:prstGeom prst="rect">
            <a:avLst/>
          </a:prstGeom>
        </p:spPr>
      </p:pic>
      <p:sp>
        <p:nvSpPr>
          <p:cNvPr id="3" name="矩形 2"/>
          <p:cNvSpPr/>
          <p:nvPr/>
        </p:nvSpPr>
        <p:spPr>
          <a:xfrm>
            <a:off x="5231423" y="1679331"/>
            <a:ext cx="1987061" cy="2373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flipV="1">
            <a:off x="3690319" y="1944622"/>
            <a:ext cx="864096" cy="1655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7" name="矩形 16"/>
          <p:cNvSpPr/>
          <p:nvPr/>
        </p:nvSpPr>
        <p:spPr>
          <a:xfrm flipV="1">
            <a:off x="4331804" y="2641499"/>
            <a:ext cx="864096" cy="1655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63696" y="918742"/>
            <a:ext cx="8484767" cy="5833278"/>
          </a:xfrm>
          <a:prstGeom prst="rect">
            <a:avLst/>
          </a:prstGeom>
        </p:spPr>
      </p:pic>
      <p:sp>
        <p:nvSpPr>
          <p:cNvPr id="292869" name="Rectangle 3"/>
          <p:cNvSpPr>
            <a:spLocks noGrp="1" noChangeArrowheads="1"/>
          </p:cNvSpPr>
          <p:nvPr>
            <p:ph type="title" idx="4294967295"/>
          </p:nvPr>
        </p:nvSpPr>
        <p:spPr>
          <a:xfrm>
            <a:off x="374650" y="214313"/>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檢核報名資料</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身分審核</a:t>
            </a:r>
            <a:r>
              <a:rPr lang="en-US" altLang="zh-TW" sz="3200" kern="1200" dirty="0">
                <a:solidFill>
                  <a:srgbClr val="FF0000"/>
                </a:solidFill>
                <a:latin typeface="標楷體" panose="03000509000000000000" pitchFamily="65" charset="-120"/>
                <a:ea typeface="標楷體" panose="03000509000000000000" pitchFamily="65" charset="-120"/>
              </a:rPr>
              <a:t>)</a:t>
            </a:r>
          </a:p>
        </p:txBody>
      </p:sp>
      <p:sp>
        <p:nvSpPr>
          <p:cNvPr id="342020" name="AutoShape 4"/>
          <p:cNvSpPr>
            <a:spLocks noChangeArrowheads="1"/>
          </p:cNvSpPr>
          <p:nvPr/>
        </p:nvSpPr>
        <p:spPr bwMode="auto">
          <a:xfrm>
            <a:off x="249218" y="2358224"/>
            <a:ext cx="2808312" cy="714375"/>
          </a:xfrm>
          <a:prstGeom prst="wedgeRectCallout">
            <a:avLst>
              <a:gd name="adj1" fmla="val 24553"/>
              <a:gd name="adj2" fmla="val 8755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顯示報名身分與</a:t>
            </a:r>
            <a:r>
              <a:rPr kumimoji="0" lang="zh-TW" altLang="en-US" dirty="0" smtClean="0">
                <a:solidFill>
                  <a:srgbClr val="000000"/>
                </a:solidFill>
                <a:latin typeface="標楷體" panose="03000509000000000000" pitchFamily="65" charset="-120"/>
                <a:ea typeface="標楷體" panose="03000509000000000000" pitchFamily="65" charset="-120"/>
              </a:rPr>
              <a:t>本委員會</a:t>
            </a:r>
            <a:r>
              <a:rPr kumimoji="0" lang="zh-TW" altLang="en-US" dirty="0">
                <a:solidFill>
                  <a:srgbClr val="000000"/>
                </a:solidFill>
                <a:latin typeface="標楷體" panose="03000509000000000000" pitchFamily="65" charset="-120"/>
                <a:ea typeface="標楷體" panose="03000509000000000000" pitchFamily="65" charset="-120"/>
              </a:rPr>
              <a:t>審核的身分不同</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51</a:t>
            </a:fld>
            <a:endParaRPr lang="en-US" altLang="zh-TW" dirty="0">
              <a:latin typeface="標楷體" panose="03000509000000000000" pitchFamily="65" charset="-120"/>
              <a:ea typeface="標楷體" panose="03000509000000000000" pitchFamily="65"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2700647720"/>
              </p:ext>
            </p:extLst>
          </p:nvPr>
        </p:nvGraphicFramePr>
        <p:xfrm>
          <a:off x="1115616" y="4670192"/>
          <a:ext cx="4274848" cy="1539240"/>
        </p:xfrm>
        <a:graphic>
          <a:graphicData uri="http://schemas.openxmlformats.org/drawingml/2006/table">
            <a:tbl>
              <a:tblPr firstRow="1" bandRow="1">
                <a:tableStyleId>{21E4AEA4-8DFA-4A89-87EB-49C32662AFE0}</a:tableStyleId>
              </a:tblPr>
              <a:tblGrid>
                <a:gridCol w="534356"/>
                <a:gridCol w="534356"/>
                <a:gridCol w="534356"/>
                <a:gridCol w="534356"/>
                <a:gridCol w="534356"/>
                <a:gridCol w="534356"/>
                <a:gridCol w="534356"/>
                <a:gridCol w="534356"/>
              </a:tblGrid>
              <a:tr h="108012">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一般生</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原住民</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連江縣</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澎湖縣</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屏東縣</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台東縣</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金門縣</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一般生</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原住民</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連江縣</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澎湖縣</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屏東縣</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台東縣</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金門縣</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bl>
          </a:graphicData>
        </a:graphic>
      </p:graphicFrame>
      <p:sp>
        <p:nvSpPr>
          <p:cNvPr id="9" name="矩形 8"/>
          <p:cNvSpPr/>
          <p:nvPr/>
        </p:nvSpPr>
        <p:spPr>
          <a:xfrm>
            <a:off x="1108273" y="4316364"/>
            <a:ext cx="3415383"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solidFill>
                  <a:schemeClr val="tx1"/>
                </a:solidFill>
                <a:latin typeface="標楷體" panose="03000509000000000000" pitchFamily="65" charset="-120"/>
                <a:ea typeface="標楷體" panose="03000509000000000000" pitchFamily="65" charset="-120"/>
              </a:rPr>
              <a:t>考生報名校系科組學程無名額判斷邏輯</a:t>
            </a:r>
            <a:endParaRPr lang="zh-TW" altLang="en-US" sz="1400" dirty="0">
              <a:solidFill>
                <a:schemeClr val="tx1"/>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4"/>
          <a:stretch>
            <a:fillRect/>
          </a:stretch>
        </p:blipFill>
        <p:spPr>
          <a:xfrm>
            <a:off x="5231818" y="1188285"/>
            <a:ext cx="3393436" cy="2133333"/>
          </a:xfrm>
          <a:prstGeom prst="rect">
            <a:avLst/>
          </a:prstGeom>
        </p:spPr>
      </p:pic>
      <p:sp>
        <p:nvSpPr>
          <p:cNvPr id="342021" name="AutoShape 5"/>
          <p:cNvSpPr>
            <a:spLocks noChangeArrowheads="1"/>
          </p:cNvSpPr>
          <p:nvPr/>
        </p:nvSpPr>
        <p:spPr bwMode="auto">
          <a:xfrm>
            <a:off x="5673769" y="4453208"/>
            <a:ext cx="2592288" cy="931373"/>
          </a:xfrm>
          <a:prstGeom prst="wedgeRectCallout">
            <a:avLst>
              <a:gd name="adj1" fmla="val 6064"/>
              <a:gd name="adj2" fmla="val -14363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標楷體" panose="03000509000000000000" pitchFamily="65" charset="-120"/>
                <a:ea typeface="標楷體" panose="03000509000000000000" pitchFamily="65" charset="-120"/>
              </a:rPr>
              <a:t>顯示考生報名系科組學程無名額</a:t>
            </a:r>
            <a:r>
              <a:rPr kumimoji="0" lang="en-US" altLang="zh-TW" dirty="0" smtClean="0">
                <a:solidFill>
                  <a:srgbClr val="000000"/>
                </a:solidFill>
                <a:latin typeface="標楷體" panose="03000509000000000000" pitchFamily="65" charset="-120"/>
                <a:ea typeface="標楷體" panose="03000509000000000000" pitchFamily="65" charset="-120"/>
              </a:rPr>
              <a:t/>
            </a:r>
            <a:br>
              <a:rPr kumimoji="0" lang="en-US" altLang="zh-TW" dirty="0" smtClean="0">
                <a:solidFill>
                  <a:srgbClr val="000000"/>
                </a:solidFill>
                <a:latin typeface="標楷體" panose="03000509000000000000" pitchFamily="65" charset="-120"/>
                <a:ea typeface="標楷體" panose="03000509000000000000" pitchFamily="65" charset="-120"/>
              </a:rPr>
            </a:br>
            <a:r>
              <a:rPr kumimoji="0" lang="zh-TW" altLang="en-US" dirty="0" smtClean="0">
                <a:solidFill>
                  <a:srgbClr val="000000"/>
                </a:solidFill>
                <a:latin typeface="標楷體" panose="03000509000000000000" pitchFamily="65" charset="-120"/>
                <a:ea typeface="標楷體" panose="03000509000000000000" pitchFamily="65" charset="-120"/>
              </a:rPr>
              <a:t>代碼前</a:t>
            </a:r>
            <a:r>
              <a:rPr kumimoji="0" lang="en-US" altLang="zh-TW" dirty="0" smtClean="0">
                <a:solidFill>
                  <a:srgbClr val="000000"/>
                </a:solidFill>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註記者請修正</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10" name="矩形 9"/>
          <p:cNvSpPr/>
          <p:nvPr/>
        </p:nvSpPr>
        <p:spPr>
          <a:xfrm>
            <a:off x="2627784" y="4043910"/>
            <a:ext cx="183606" cy="1163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p:cNvPicPr>
            <a:picLocks noChangeAspect="1"/>
          </p:cNvPicPr>
          <p:nvPr/>
        </p:nvPicPr>
        <p:blipFill rotWithShape="1">
          <a:blip r:embed="rId5"/>
          <a:srcRect l="57403" t="45488" r="20863" b="14485"/>
          <a:stretch/>
        </p:blipFill>
        <p:spPr>
          <a:xfrm>
            <a:off x="5249008" y="1196751"/>
            <a:ext cx="2127738" cy="2144325"/>
          </a:xfrm>
          <a:prstGeom prst="rect">
            <a:avLst/>
          </a:prstGeom>
        </p:spPr>
      </p:pic>
      <p:sp>
        <p:nvSpPr>
          <p:cNvPr id="12" name="矩形 11"/>
          <p:cNvSpPr/>
          <p:nvPr/>
        </p:nvSpPr>
        <p:spPr>
          <a:xfrm>
            <a:off x="5249008" y="2017329"/>
            <a:ext cx="2074747" cy="266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7332785" y="1893585"/>
            <a:ext cx="1271465" cy="266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79512" y="1055649"/>
            <a:ext cx="8856984" cy="3525479"/>
          </a:xfrm>
          <a:prstGeom prst="rect">
            <a:avLst/>
          </a:prstGeom>
        </p:spPr>
      </p:pic>
      <p:sp>
        <p:nvSpPr>
          <p:cNvPr id="294916" name="Rectangle 3"/>
          <p:cNvSpPr>
            <a:spLocks noGrp="1" noChangeArrowheads="1"/>
          </p:cNvSpPr>
          <p:nvPr>
            <p:ph type="title" idx="4294967295"/>
          </p:nvPr>
        </p:nvSpPr>
        <p:spPr>
          <a:xfrm>
            <a:off x="28575" y="285750"/>
            <a:ext cx="8575675" cy="795338"/>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檢核報名資料</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招生管道審核</a:t>
            </a:r>
            <a:r>
              <a:rPr lang="en-US" altLang="zh-TW" sz="3200" kern="1200" dirty="0">
                <a:solidFill>
                  <a:srgbClr val="FF0000"/>
                </a:solidFill>
                <a:latin typeface="標楷體" panose="03000509000000000000" pitchFamily="65" charset="-120"/>
                <a:ea typeface="標楷體" panose="03000509000000000000" pitchFamily="65" charset="-120"/>
              </a:rPr>
              <a:t>)</a:t>
            </a:r>
          </a:p>
        </p:txBody>
      </p:sp>
      <p:sp>
        <p:nvSpPr>
          <p:cNvPr id="294918" name="Text Box 7"/>
          <p:cNvSpPr txBox="1">
            <a:spLocks noChangeArrowheads="1"/>
          </p:cNvSpPr>
          <p:nvPr/>
        </p:nvSpPr>
        <p:spPr bwMode="auto">
          <a:xfrm>
            <a:off x="550652" y="4465274"/>
            <a:ext cx="7888161" cy="2012859"/>
          </a:xfrm>
          <a:prstGeom prst="rect">
            <a:avLst/>
          </a:prstGeom>
          <a:solidFill>
            <a:srgbClr val="FFCC99"/>
          </a:solidFill>
          <a:ln w="9525">
            <a:solidFill>
              <a:srgbClr val="800000"/>
            </a:solidFill>
            <a:miter lim="800000"/>
            <a:headEnd/>
            <a:tailEnd/>
          </a:ln>
        </p:spPr>
        <p:txBody>
          <a:bodyPr wrap="square">
            <a:spAutoFit/>
          </a:bodyPr>
          <a:lstStyle/>
          <a:p>
            <a:pPr>
              <a:lnSpc>
                <a:spcPct val="130000"/>
              </a:lnSpc>
            </a:pPr>
            <a:r>
              <a:rPr lang="zh-TW" altLang="zh-TW" sz="1600" dirty="0">
                <a:latin typeface="標楷體" panose="03000509000000000000" pitchFamily="65" charset="-120"/>
                <a:ea typeface="標楷體" panose="03000509000000000000" pitchFamily="65" charset="-120"/>
              </a:rPr>
              <a:t>獲「</a:t>
            </a:r>
            <a:r>
              <a:rPr lang="zh-TW" altLang="en-US" sz="1600" dirty="0">
                <a:latin typeface="標楷體" panose="03000509000000000000" pitchFamily="65" charset="-120"/>
                <a:ea typeface="標楷體" panose="03000509000000000000" pitchFamily="65" charset="-120"/>
              </a:rPr>
              <a:t>四技</a:t>
            </a:r>
            <a:r>
              <a:rPr lang="zh-TW" altLang="en-US" sz="1600" dirty="0" smtClean="0">
                <a:latin typeface="標楷體" panose="03000509000000000000" pitchFamily="65" charset="-120"/>
                <a:ea typeface="標楷體" panose="03000509000000000000" pitchFamily="65" charset="-120"/>
              </a:rPr>
              <a:t>二專特殊選才</a:t>
            </a:r>
            <a:r>
              <a:rPr lang="zh-TW" altLang="zh-TW" sz="1600" dirty="0" smtClean="0">
                <a:latin typeface="標楷體" panose="03000509000000000000" pitchFamily="65" charset="-120"/>
                <a:ea typeface="標楷體" panose="03000509000000000000" pitchFamily="65" charset="-120"/>
              </a:rPr>
              <a:t>入學</a:t>
            </a:r>
            <a:r>
              <a:rPr lang="zh-TW" altLang="zh-TW" sz="1600" dirty="0">
                <a:latin typeface="標楷體" panose="03000509000000000000" pitchFamily="65" charset="-120"/>
                <a:ea typeface="標楷體" panose="03000509000000000000" pitchFamily="65" charset="-120"/>
              </a:rPr>
              <a:t>」、 「</a:t>
            </a:r>
            <a:r>
              <a:rPr lang="zh-TW" altLang="en-US" sz="1600" dirty="0" smtClean="0">
                <a:latin typeface="標楷體" panose="03000509000000000000" pitchFamily="65" charset="-120"/>
                <a:ea typeface="標楷體" panose="03000509000000000000" pitchFamily="65" charset="-120"/>
              </a:rPr>
              <a:t>四技二專技優</a:t>
            </a:r>
            <a:r>
              <a:rPr lang="zh-TW" altLang="zh-TW" sz="1600" dirty="0" smtClean="0">
                <a:latin typeface="標楷體" panose="03000509000000000000" pitchFamily="65" charset="-120"/>
                <a:ea typeface="標楷體" panose="03000509000000000000" pitchFamily="65" charset="-120"/>
              </a:rPr>
              <a:t>保送</a:t>
            </a:r>
            <a:r>
              <a:rPr lang="zh-TW" altLang="zh-TW" sz="1600" dirty="0">
                <a:latin typeface="標楷體" panose="03000509000000000000" pitchFamily="65" charset="-120"/>
                <a:ea typeface="標楷體" panose="03000509000000000000" pitchFamily="65" charset="-120"/>
              </a:rPr>
              <a:t>入學」、</a:t>
            </a:r>
            <a:r>
              <a:rPr lang="zh-TW" altLang="zh-TW" sz="1600" dirty="0" smtClean="0">
                <a:latin typeface="標楷體" panose="03000509000000000000" pitchFamily="65" charset="-120"/>
                <a:ea typeface="標楷體" panose="03000509000000000000" pitchFamily="65" charset="-120"/>
              </a:rPr>
              <a:t>「科技</a:t>
            </a:r>
            <a:r>
              <a:rPr lang="zh-TW" altLang="zh-TW" sz="1600" dirty="0">
                <a:latin typeface="標楷體" panose="03000509000000000000" pitchFamily="65" charset="-120"/>
                <a:ea typeface="標楷體" panose="03000509000000000000" pitchFamily="65" charset="-120"/>
              </a:rPr>
              <a:t>校院繁星計畫聯合推薦甄選入學」、</a:t>
            </a:r>
            <a:r>
              <a:rPr lang="zh-TW" altLang="zh-TW" sz="1600" dirty="0" smtClean="0">
                <a:latin typeface="標楷體" panose="03000509000000000000" pitchFamily="65" charset="-120"/>
                <a:ea typeface="標楷體" panose="03000509000000000000" pitchFamily="65" charset="-120"/>
              </a:rPr>
              <a:t>「大學</a:t>
            </a:r>
            <a:r>
              <a:rPr lang="zh-TW" altLang="zh-TW" sz="1600" dirty="0">
                <a:latin typeface="標楷體" panose="03000509000000000000" pitchFamily="65" charset="-120"/>
                <a:ea typeface="標楷體" panose="03000509000000000000" pitchFamily="65" charset="-120"/>
              </a:rPr>
              <a:t>繁星推薦入學招生」錄取、</a:t>
            </a:r>
            <a:r>
              <a:rPr lang="zh-TW" altLang="zh-TW" sz="1600" dirty="0" smtClean="0">
                <a:latin typeface="標楷體" panose="03000509000000000000" pitchFamily="65" charset="-120"/>
                <a:ea typeface="標楷體" panose="03000509000000000000" pitchFamily="65" charset="-120"/>
              </a:rPr>
              <a:t>「大學</a:t>
            </a:r>
            <a:r>
              <a:rPr lang="zh-TW" altLang="zh-TW" sz="1600" dirty="0">
                <a:latin typeface="標楷體" panose="03000509000000000000" pitchFamily="65" charset="-120"/>
                <a:ea typeface="標楷體" panose="03000509000000000000" pitchFamily="65" charset="-120"/>
              </a:rPr>
              <a:t>個人申請入學招生」</a:t>
            </a:r>
            <a:r>
              <a:rPr lang="zh-TW" altLang="zh-TW" sz="1600" dirty="0" smtClean="0">
                <a:latin typeface="標楷體" panose="03000509000000000000" pitchFamily="65" charset="-120"/>
                <a:ea typeface="標楷體" panose="03000509000000000000" pitchFamily="65" charset="-120"/>
              </a:rPr>
              <a:t>及「</a:t>
            </a:r>
            <a:r>
              <a:rPr lang="zh-TW" altLang="en-US" sz="1600" dirty="0" smtClean="0">
                <a:latin typeface="標楷體" panose="03000509000000000000" pitchFamily="65" charset="-120"/>
                <a:ea typeface="標楷體" panose="03000509000000000000" pitchFamily="65" charset="-120"/>
              </a:rPr>
              <a:t>四技</a:t>
            </a:r>
            <a:r>
              <a:rPr lang="zh-TW" altLang="zh-TW" sz="1600" dirty="0" smtClean="0">
                <a:latin typeface="標楷體" panose="03000509000000000000" pitchFamily="65" charset="-120"/>
                <a:ea typeface="標楷體" panose="03000509000000000000" pitchFamily="65" charset="-120"/>
              </a:rPr>
              <a:t>申請</a:t>
            </a:r>
            <a:r>
              <a:rPr lang="zh-TW" altLang="zh-TW" sz="1600" dirty="0">
                <a:latin typeface="標楷體" panose="03000509000000000000" pitchFamily="65" charset="-120"/>
                <a:ea typeface="標楷體" panose="03000509000000000000" pitchFamily="65" charset="-120"/>
              </a:rPr>
              <a:t>入學」或其他（大學）招生管道錄取並報到之考生，未於各該管道規定期限內聲明放棄入學資格、錄取資格或報到後放棄者，不得再報名本招生，本委員會將以各招生管道主辦單位函告本委員會之報到或入學名單辦理查核，經查覺者，取消其報名資格。</a:t>
            </a:r>
            <a:endParaRPr lang="zh-TW" altLang="en-US" sz="1600"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52</a:t>
            </a:fld>
            <a:endParaRPr lang="en-US" altLang="zh-TW" dirty="0">
              <a:latin typeface="標楷體" panose="03000509000000000000" pitchFamily="65" charset="-120"/>
              <a:ea typeface="標楷體" panose="03000509000000000000" pitchFamily="65" charset="-120"/>
            </a:endParaRPr>
          </a:p>
        </p:txBody>
      </p:sp>
      <p:sp>
        <p:nvSpPr>
          <p:cNvPr id="7" name="矩形 6"/>
          <p:cNvSpPr/>
          <p:nvPr/>
        </p:nvSpPr>
        <p:spPr>
          <a:xfrm>
            <a:off x="2678705" y="2439172"/>
            <a:ext cx="93095" cy="9178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3"/>
          <p:cNvSpPr>
            <a:spLocks noGrp="1" noChangeArrowheads="1"/>
          </p:cNvSpPr>
          <p:nvPr>
            <p:ph type="title" idx="4294967295"/>
          </p:nvPr>
        </p:nvSpPr>
        <p:spPr>
          <a:xfrm>
            <a:off x="188787" y="145559"/>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列印甄選入學報名表</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表</a:t>
            </a:r>
            <a:r>
              <a:rPr lang="en-US" altLang="zh-TW" sz="3200" kern="1200" dirty="0">
                <a:solidFill>
                  <a:srgbClr val="FF0000"/>
                </a:solidFill>
                <a:latin typeface="標楷體" panose="03000509000000000000" pitchFamily="65" charset="-120"/>
                <a:ea typeface="標楷體" panose="03000509000000000000" pitchFamily="65" charset="-120"/>
              </a:rPr>
              <a:t>A2)</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53</a:t>
            </a:fld>
            <a:endParaRPr lang="en-US" altLang="zh-TW"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3"/>
          <a:stretch>
            <a:fillRect/>
          </a:stretch>
        </p:blipFill>
        <p:spPr>
          <a:xfrm>
            <a:off x="179512" y="1124744"/>
            <a:ext cx="8769711" cy="4752785"/>
          </a:xfrm>
          <a:prstGeom prst="rect">
            <a:avLst/>
          </a:prstGeom>
        </p:spPr>
      </p:pic>
      <p:pic>
        <p:nvPicPr>
          <p:cNvPr id="6" name="圖片 5"/>
          <p:cNvPicPr>
            <a:picLocks noChangeAspect="1"/>
          </p:cNvPicPr>
          <p:nvPr/>
        </p:nvPicPr>
        <p:blipFill rotWithShape="1">
          <a:blip r:embed="rId4"/>
          <a:srcRect l="57403" t="45488" r="20863" b="14485"/>
          <a:stretch/>
        </p:blipFill>
        <p:spPr>
          <a:xfrm>
            <a:off x="5292969" y="1363804"/>
            <a:ext cx="2127738" cy="2144325"/>
          </a:xfrm>
          <a:prstGeom prst="rect">
            <a:avLst/>
          </a:prstGeom>
        </p:spPr>
      </p:pic>
      <p:sp>
        <p:nvSpPr>
          <p:cNvPr id="7" name="矩形 6"/>
          <p:cNvSpPr/>
          <p:nvPr/>
        </p:nvSpPr>
        <p:spPr>
          <a:xfrm>
            <a:off x="5292969" y="2412982"/>
            <a:ext cx="2074747" cy="266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p:cNvGrpSpPr/>
          <p:nvPr/>
        </p:nvGrpSpPr>
        <p:grpSpPr>
          <a:xfrm>
            <a:off x="173547" y="2351090"/>
            <a:ext cx="2957672" cy="4347525"/>
            <a:chOff x="221944" y="1198698"/>
            <a:chExt cx="3990016" cy="5398654"/>
          </a:xfrm>
        </p:grpSpPr>
        <p:pic>
          <p:nvPicPr>
            <p:cNvPr id="8" name="圖片 7"/>
            <p:cNvPicPr>
              <a:picLocks noChangeAspect="1"/>
            </p:cNvPicPr>
            <p:nvPr/>
          </p:nvPicPr>
          <p:blipFill>
            <a:blip r:embed="rId5"/>
            <a:stretch>
              <a:fillRect/>
            </a:stretch>
          </p:blipFill>
          <p:spPr>
            <a:xfrm>
              <a:off x="221944" y="1198698"/>
              <a:ext cx="3990016" cy="5398654"/>
            </a:xfrm>
            <a:prstGeom prst="rect">
              <a:avLst/>
            </a:prstGeom>
          </p:spPr>
        </p:pic>
        <p:sp>
          <p:nvSpPr>
            <p:cNvPr id="9" name="矩形 8"/>
            <p:cNvSpPr/>
            <p:nvPr/>
          </p:nvSpPr>
          <p:spPr>
            <a:xfrm>
              <a:off x="354037" y="4216786"/>
              <a:ext cx="3732808" cy="83387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矩形 9"/>
            <p:cNvSpPr/>
            <p:nvPr/>
          </p:nvSpPr>
          <p:spPr>
            <a:xfrm>
              <a:off x="1957022" y="1862245"/>
              <a:ext cx="492700"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1" name="矩形 10"/>
            <p:cNvSpPr/>
            <p:nvPr/>
          </p:nvSpPr>
          <p:spPr>
            <a:xfrm>
              <a:off x="2937683" y="1853217"/>
              <a:ext cx="950065"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矩形 11"/>
            <p:cNvSpPr/>
            <p:nvPr/>
          </p:nvSpPr>
          <p:spPr>
            <a:xfrm>
              <a:off x="905242" y="1855219"/>
              <a:ext cx="517643"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3" name="矩形 12"/>
            <p:cNvSpPr/>
            <p:nvPr/>
          </p:nvSpPr>
          <p:spPr>
            <a:xfrm>
              <a:off x="946361" y="2247610"/>
              <a:ext cx="517643"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矩形 13"/>
            <p:cNvSpPr/>
            <p:nvPr/>
          </p:nvSpPr>
          <p:spPr>
            <a:xfrm>
              <a:off x="946361" y="2471246"/>
              <a:ext cx="517643"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5" name="矩形 14"/>
            <p:cNvSpPr/>
            <p:nvPr/>
          </p:nvSpPr>
          <p:spPr>
            <a:xfrm>
              <a:off x="899592" y="2658528"/>
              <a:ext cx="1707410" cy="12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6" name="矩形 15"/>
            <p:cNvSpPr/>
            <p:nvPr/>
          </p:nvSpPr>
          <p:spPr>
            <a:xfrm>
              <a:off x="1970943" y="2447122"/>
              <a:ext cx="464795"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7" name="矩形 16"/>
            <p:cNvSpPr/>
            <p:nvPr/>
          </p:nvSpPr>
          <p:spPr>
            <a:xfrm>
              <a:off x="1970943" y="2276872"/>
              <a:ext cx="441553" cy="957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8" name="矩形 17"/>
            <p:cNvSpPr/>
            <p:nvPr/>
          </p:nvSpPr>
          <p:spPr>
            <a:xfrm>
              <a:off x="1957022" y="2081034"/>
              <a:ext cx="492700"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矩形 18"/>
            <p:cNvSpPr/>
            <p:nvPr/>
          </p:nvSpPr>
          <p:spPr>
            <a:xfrm>
              <a:off x="3059828" y="2043875"/>
              <a:ext cx="705773" cy="1294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矩形 20"/>
            <p:cNvSpPr/>
            <p:nvPr/>
          </p:nvSpPr>
          <p:spPr>
            <a:xfrm>
              <a:off x="399009" y="3031037"/>
              <a:ext cx="3609031" cy="209308"/>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22" name="八角星形 21"/>
          <p:cNvSpPr/>
          <p:nvPr/>
        </p:nvSpPr>
        <p:spPr>
          <a:xfrm>
            <a:off x="35496" y="3717032"/>
            <a:ext cx="360040" cy="344429"/>
          </a:xfrm>
          <a:prstGeom prst="star8">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新</a:t>
            </a:r>
            <a:endParaRPr lang="zh-TW" altLang="en-US" dirty="0"/>
          </a:p>
        </p:txBody>
      </p:sp>
      <p:sp>
        <p:nvSpPr>
          <p:cNvPr id="23" name="AutoShape 6"/>
          <p:cNvSpPr>
            <a:spLocks noChangeArrowheads="1"/>
          </p:cNvSpPr>
          <p:nvPr/>
        </p:nvSpPr>
        <p:spPr bwMode="auto">
          <a:xfrm>
            <a:off x="6553200" y="4492776"/>
            <a:ext cx="2232248" cy="950218"/>
          </a:xfrm>
          <a:prstGeom prst="wedgeRectCallout">
            <a:avLst>
              <a:gd name="adj1" fmla="val 40722"/>
              <a:gd name="adj2" fmla="val -1070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000000"/>
                </a:solidFill>
                <a:latin typeface="標楷體" panose="03000509000000000000" pitchFamily="65" charset="-120"/>
                <a:ea typeface="標楷體" panose="03000509000000000000" pitchFamily="65" charset="-120"/>
              </a:rPr>
              <a:t>依</a:t>
            </a:r>
            <a:r>
              <a:rPr kumimoji="0" lang="zh-TW" altLang="en-US" dirty="0">
                <a:solidFill>
                  <a:srgbClr val="000000"/>
                </a:solidFill>
                <a:latin typeface="標楷體" panose="03000509000000000000" pitchFamily="65" charset="-120"/>
                <a:ea typeface="標楷體" panose="03000509000000000000" pitchFamily="65" charset="-120"/>
              </a:rPr>
              <a:t>承辦作業需要</a:t>
            </a:r>
            <a:r>
              <a:rPr kumimoji="0" lang="zh-TW" altLang="en-US" dirty="0" smtClean="0">
                <a:solidFill>
                  <a:srgbClr val="000000"/>
                </a:solidFill>
                <a:latin typeface="標楷體" panose="03000509000000000000" pitchFamily="65" charset="-120"/>
                <a:ea typeface="標楷體" panose="03000509000000000000" pitchFamily="65" charset="-120"/>
              </a:rPr>
              <a:t>，分</a:t>
            </a:r>
            <a:r>
              <a:rPr kumimoji="0" lang="zh-TW" altLang="en-US" b="1" dirty="0" smtClean="0">
                <a:solidFill>
                  <a:srgbClr val="000000"/>
                </a:solidFill>
                <a:latin typeface="標楷體" panose="03000509000000000000" pitchFamily="65" charset="-120"/>
                <a:ea typeface="標楷體" panose="03000509000000000000" pitchFamily="65" charset="-120"/>
              </a:rPr>
              <a:t>班級</a:t>
            </a:r>
            <a:r>
              <a:rPr kumimoji="0" lang="zh-TW" altLang="en-US" dirty="0" smtClean="0">
                <a:solidFill>
                  <a:srgbClr val="000000"/>
                </a:solidFill>
                <a:latin typeface="標楷體" panose="03000509000000000000" pitchFamily="65" charset="-120"/>
                <a:ea typeface="標楷體" panose="03000509000000000000" pitchFamily="65" charset="-120"/>
              </a:rPr>
              <a:t>或</a:t>
            </a:r>
            <a:r>
              <a:rPr kumimoji="0" lang="zh-TW" altLang="en-US" b="1" dirty="0" smtClean="0">
                <a:solidFill>
                  <a:srgbClr val="000000"/>
                </a:solidFill>
                <a:latin typeface="標楷體" panose="03000509000000000000" pitchFamily="65" charset="-120"/>
                <a:ea typeface="標楷體" panose="03000509000000000000" pitchFamily="65" charset="-120"/>
              </a:rPr>
              <a:t>個人</a:t>
            </a:r>
            <a:r>
              <a:rPr kumimoji="0" lang="zh-TW" altLang="en-US" dirty="0" smtClean="0">
                <a:solidFill>
                  <a:srgbClr val="000000"/>
                </a:solidFill>
                <a:latin typeface="標楷體" panose="03000509000000000000" pitchFamily="65" charset="-120"/>
                <a:ea typeface="標楷體" panose="03000509000000000000" pitchFamily="65" charset="-120"/>
              </a:rPr>
              <a:t>列印「考生調查表」</a:t>
            </a:r>
            <a:endParaRPr kumimoji="0" lang="zh-TW" altLang="en-US"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79512" y="1222394"/>
            <a:ext cx="8784976" cy="4150821"/>
          </a:xfrm>
          <a:prstGeom prst="rect">
            <a:avLst/>
          </a:prstGeom>
        </p:spPr>
      </p:pic>
      <p:sp>
        <p:nvSpPr>
          <p:cNvPr id="296965" name="Rectangle 3"/>
          <p:cNvSpPr>
            <a:spLocks noGrp="1" noChangeArrowheads="1"/>
          </p:cNvSpPr>
          <p:nvPr>
            <p:ph type="title" idx="4294967295"/>
          </p:nvPr>
        </p:nvSpPr>
        <p:spPr>
          <a:xfrm>
            <a:off x="374650" y="214313"/>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報名單位確認</a:t>
            </a:r>
          </a:p>
        </p:txBody>
      </p:sp>
      <p:sp>
        <p:nvSpPr>
          <p:cNvPr id="346118" name="AutoShape 6"/>
          <p:cNvSpPr>
            <a:spLocks noChangeArrowheads="1"/>
          </p:cNvSpPr>
          <p:nvPr/>
        </p:nvSpPr>
        <p:spPr bwMode="auto">
          <a:xfrm>
            <a:off x="251520" y="1340768"/>
            <a:ext cx="4592885" cy="952376"/>
          </a:xfrm>
          <a:prstGeom prst="wedgeRectCallout">
            <a:avLst>
              <a:gd name="adj1" fmla="val -20016"/>
              <a:gd name="adj2" fmla="val 7698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標楷體" panose="03000509000000000000" pitchFamily="65" charset="-120"/>
                <a:ea typeface="標楷體" panose="03000509000000000000" pitchFamily="65" charset="-120"/>
              </a:rPr>
              <a:t>系統</a:t>
            </a:r>
            <a:r>
              <a:rPr kumimoji="0" lang="zh-TW" altLang="en-US" dirty="0">
                <a:solidFill>
                  <a:srgbClr val="000000"/>
                </a:solidFill>
                <a:latin typeface="標楷體" panose="03000509000000000000" pitchFamily="65" charset="-120"/>
                <a:ea typeface="標楷體" panose="03000509000000000000" pitchFamily="65" charset="-120"/>
              </a:rPr>
              <a:t>若有未完成資料，</a:t>
            </a:r>
            <a:r>
              <a:rPr kumimoji="0" lang="zh-TW" altLang="en-US" dirty="0" smtClean="0">
                <a:solidFill>
                  <a:srgbClr val="000000"/>
                </a:solidFill>
                <a:latin typeface="標楷體" panose="03000509000000000000" pitchFamily="65" charset="-120"/>
                <a:ea typeface="標楷體" panose="03000509000000000000" pitchFamily="65" charset="-120"/>
              </a:rPr>
              <a:t>則無法進行單位確定送出，</a:t>
            </a:r>
            <a:r>
              <a:rPr kumimoji="0" lang="zh-TW" altLang="en-US" dirty="0">
                <a:solidFill>
                  <a:srgbClr val="000000"/>
                </a:solidFill>
                <a:latin typeface="標楷體" panose="03000509000000000000" pitchFamily="65" charset="-120"/>
                <a:ea typeface="標楷體" panose="03000509000000000000" pitchFamily="65" charset="-120"/>
              </a:rPr>
              <a:t>請承辦人員務必</a:t>
            </a:r>
            <a:r>
              <a:rPr kumimoji="0" lang="zh-TW" altLang="en-US" dirty="0" smtClean="0">
                <a:solidFill>
                  <a:srgbClr val="000000"/>
                </a:solidFill>
                <a:latin typeface="標楷體" panose="03000509000000000000" pitchFamily="65" charset="-120"/>
                <a:ea typeface="標楷體" panose="03000509000000000000" pitchFamily="65" charset="-120"/>
              </a:rPr>
              <a:t>於「一階報名」、「三、檢核考生報名資料」</a:t>
            </a:r>
            <a:r>
              <a:rPr kumimoji="0" lang="zh-TW" altLang="en-US" dirty="0">
                <a:solidFill>
                  <a:srgbClr val="000000"/>
                </a:solidFill>
                <a:latin typeface="標楷體" panose="03000509000000000000" pitchFamily="65" charset="-120"/>
                <a:ea typeface="標楷體" panose="03000509000000000000" pitchFamily="65" charset="-120"/>
              </a:rPr>
              <a:t>檢核報名</a:t>
            </a:r>
            <a:r>
              <a:rPr kumimoji="0" lang="zh-TW" altLang="en-US" dirty="0" smtClean="0">
                <a:solidFill>
                  <a:srgbClr val="000000"/>
                </a:solidFill>
                <a:latin typeface="標楷體" panose="03000509000000000000" pitchFamily="65" charset="-120"/>
                <a:ea typeface="標楷體" panose="03000509000000000000" pitchFamily="65" charset="-120"/>
              </a:rPr>
              <a:t>資料</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346116" name="AutoShape 4"/>
          <p:cNvSpPr>
            <a:spLocks noChangeArrowheads="1"/>
          </p:cNvSpPr>
          <p:nvPr/>
        </p:nvSpPr>
        <p:spPr bwMode="auto">
          <a:xfrm>
            <a:off x="251520" y="5430167"/>
            <a:ext cx="4006775" cy="879154"/>
          </a:xfrm>
          <a:prstGeom prst="wedgeRectCallout">
            <a:avLst>
              <a:gd name="adj1" fmla="val 40152"/>
              <a:gd name="adj2" fmla="val -8781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最後完成報名確認，請仔細閱讀注意事項，</a:t>
            </a:r>
            <a:r>
              <a:rPr kumimoji="0" lang="zh-TW" altLang="en-US" dirty="0" smtClean="0">
                <a:solidFill>
                  <a:srgbClr val="000000"/>
                </a:solidFill>
                <a:latin typeface="標楷體" panose="03000509000000000000" pitchFamily="65" charset="-120"/>
                <a:ea typeface="標楷體" panose="03000509000000000000" pitchFamily="65" charset="-120"/>
              </a:rPr>
              <a:t>一經確定送出送出，即</a:t>
            </a:r>
            <a:r>
              <a:rPr kumimoji="0" lang="zh-TW" altLang="en-US" dirty="0">
                <a:solidFill>
                  <a:srgbClr val="000000"/>
                </a:solidFill>
                <a:latin typeface="標楷體" panose="03000509000000000000" pitchFamily="65" charset="-120"/>
                <a:ea typeface="標楷體" panose="03000509000000000000" pitchFamily="65" charset="-120"/>
              </a:rPr>
              <a:t>無法再修改任何報名資料， 也不予以退費</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54</a:t>
            </a:fld>
            <a:endParaRPr lang="en-US" altLang="zh-TW"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4"/>
          <a:stretch>
            <a:fillRect/>
          </a:stretch>
        </p:blipFill>
        <p:spPr>
          <a:xfrm>
            <a:off x="5382038" y="3092901"/>
            <a:ext cx="3304762" cy="1847619"/>
          </a:xfrm>
          <a:prstGeom prst="rect">
            <a:avLst/>
          </a:prstGeom>
        </p:spPr>
      </p:pic>
      <p:sp>
        <p:nvSpPr>
          <p:cNvPr id="3" name="文字方塊 2"/>
          <p:cNvSpPr txBox="1"/>
          <p:nvPr/>
        </p:nvSpPr>
        <p:spPr>
          <a:xfrm>
            <a:off x="4498578" y="5472615"/>
            <a:ext cx="4321894" cy="977507"/>
          </a:xfrm>
          <a:prstGeom prst="rect">
            <a:avLst/>
          </a:prstGeom>
          <a:solidFill>
            <a:srgbClr val="FF0000"/>
          </a:solidFill>
          <a:ln w="9525" algn="ctr">
            <a:solidFill>
              <a:srgbClr val="78C85D"/>
            </a:solidFill>
            <a:miter lim="800000"/>
            <a:headEnd/>
            <a:tailEnd/>
          </a:ln>
          <a:effectLst>
            <a:outerShdw dist="20000" dir="5400000" rotWithShape="0">
              <a:srgbClr val="000000">
                <a:alpha val="37999"/>
              </a:srgbClr>
            </a:outerShdw>
          </a:effectLst>
        </p:spPr>
        <p:txBody>
          <a:bodyPr/>
          <a:lstStyle>
            <a:defPPr>
              <a:defRPr lang="zh-TW"/>
            </a:defPPr>
            <a:lvl1pPr>
              <a:defRPr kumimoji="0">
                <a:solidFill>
                  <a:srgbClr val="000000"/>
                </a:solidFill>
                <a:latin typeface="微軟正黑體" pitchFamily="34" charset="-120"/>
                <a:ea typeface="微軟正黑體" pitchFamily="34" charset="-120"/>
              </a:defRPr>
            </a:lvl1pPr>
          </a:lstStyle>
          <a:p>
            <a:r>
              <a:rPr lang="zh-TW" altLang="zh-TW" dirty="0">
                <a:solidFill>
                  <a:schemeClr val="bg1"/>
                </a:solidFill>
                <a:latin typeface="標楷體" panose="03000509000000000000" pitchFamily="65" charset="-120"/>
                <a:ea typeface="標楷體" panose="03000509000000000000" pitchFamily="65" charset="-120"/>
              </a:rPr>
              <a:t>因申請統一入學測驗成績複查而獲成績異動之考生，得</a:t>
            </a:r>
            <a:r>
              <a:rPr lang="zh-TW" altLang="en-US" dirty="0">
                <a:solidFill>
                  <a:schemeClr val="bg1"/>
                </a:solidFill>
                <a:latin typeface="標楷體" panose="03000509000000000000" pitchFamily="65" charset="-120"/>
                <a:ea typeface="標楷體" panose="03000509000000000000" pitchFamily="65" charset="-120"/>
              </a:rPr>
              <a:t>向本會</a:t>
            </a:r>
            <a:r>
              <a:rPr lang="zh-TW" altLang="zh-TW" dirty="0">
                <a:solidFill>
                  <a:schemeClr val="bg1"/>
                </a:solidFill>
                <a:latin typeface="標楷體" panose="03000509000000000000" pitchFamily="65" charset="-120"/>
                <a:ea typeface="標楷體" panose="03000509000000000000" pitchFamily="65" charset="-120"/>
              </a:rPr>
              <a:t>申請變更第一階段報名校系科（組）、學</a:t>
            </a:r>
            <a:r>
              <a:rPr lang="zh-TW" altLang="zh-TW" dirty="0" smtClean="0">
                <a:solidFill>
                  <a:schemeClr val="bg1"/>
                </a:solidFill>
                <a:latin typeface="標楷體" panose="03000509000000000000" pitchFamily="65" charset="-120"/>
                <a:ea typeface="標楷體" panose="03000509000000000000" pitchFamily="65" charset="-120"/>
              </a:rPr>
              <a:t>程</a:t>
            </a:r>
            <a:r>
              <a:rPr lang="en-US" altLang="zh-TW" dirty="0" smtClean="0">
                <a:solidFill>
                  <a:schemeClr val="bg1"/>
                </a:solidFill>
                <a:latin typeface="標楷體" panose="03000509000000000000" pitchFamily="65" charset="-120"/>
                <a:ea typeface="標楷體" panose="03000509000000000000" pitchFamily="65" charset="-120"/>
              </a:rPr>
              <a:t>(107.6.1)</a:t>
            </a:r>
            <a:endParaRPr lang="zh-TW" altLang="en-US"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79512" y="1194517"/>
            <a:ext cx="8798615" cy="3448920"/>
          </a:xfrm>
          <a:prstGeom prst="rect">
            <a:avLst/>
          </a:prstGeom>
        </p:spPr>
      </p:pic>
      <p:sp>
        <p:nvSpPr>
          <p:cNvPr id="300036" name="Rectangle 3"/>
          <p:cNvSpPr>
            <a:spLocks noGrp="1" noChangeArrowheads="1"/>
          </p:cNvSpPr>
          <p:nvPr>
            <p:ph type="title" idx="4294967295"/>
          </p:nvPr>
        </p:nvSpPr>
        <p:spPr>
          <a:xfrm>
            <a:off x="0" y="204788"/>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報名資料</a:t>
            </a:r>
            <a:r>
              <a:rPr kumimoji="0" lang="zh-TW" altLang="en-US" sz="3600" kern="1200" dirty="0" smtClean="0">
                <a:solidFill>
                  <a:schemeClr val="tx1"/>
                </a:solidFill>
                <a:latin typeface="標楷體" panose="03000509000000000000" pitchFamily="65" charset="-120"/>
                <a:ea typeface="標楷體" panose="03000509000000000000" pitchFamily="65" charset="-120"/>
              </a:rPr>
              <a:t>查詢</a:t>
            </a:r>
            <a:r>
              <a:rPr lang="en-US" altLang="zh-TW" sz="3200" kern="1200" dirty="0" smtClean="0">
                <a:solidFill>
                  <a:srgbClr val="FF0000"/>
                </a:solidFill>
                <a:latin typeface="標楷體" panose="03000509000000000000" pitchFamily="65" charset="-120"/>
                <a:ea typeface="標楷體" panose="03000509000000000000" pitchFamily="65" charset="-120"/>
              </a:rPr>
              <a:t>-</a:t>
            </a:r>
            <a:r>
              <a:rPr lang="zh-TW" altLang="en-US" sz="3200" kern="1200" dirty="0" smtClean="0">
                <a:solidFill>
                  <a:srgbClr val="FF0000"/>
                </a:solidFill>
                <a:latin typeface="標楷體" panose="03000509000000000000" pitchFamily="65" charset="-120"/>
                <a:ea typeface="標楷體" panose="03000509000000000000" pitchFamily="65" charset="-120"/>
              </a:rPr>
              <a:t>學校</a:t>
            </a:r>
            <a:r>
              <a:rPr lang="zh-TW" altLang="en-US" sz="3200" kern="1200" dirty="0">
                <a:solidFill>
                  <a:srgbClr val="FF0000"/>
                </a:solidFill>
                <a:latin typeface="標楷體" panose="03000509000000000000" pitchFamily="65" charset="-120"/>
                <a:ea typeface="標楷體" panose="03000509000000000000" pitchFamily="65" charset="-120"/>
              </a:rPr>
              <a:t>報名</a:t>
            </a:r>
            <a:r>
              <a:rPr lang="zh-TW" altLang="en-US" sz="3200" kern="1200" dirty="0" smtClean="0">
                <a:solidFill>
                  <a:srgbClr val="FF0000"/>
                </a:solidFill>
                <a:latin typeface="標楷體" panose="03000509000000000000" pitchFamily="65" charset="-120"/>
                <a:ea typeface="標楷體" panose="03000509000000000000" pitchFamily="65" charset="-120"/>
              </a:rPr>
              <a:t>人數</a:t>
            </a:r>
            <a:endParaRPr lang="zh-TW" altLang="en-US" sz="3200" kern="1200" dirty="0">
              <a:solidFill>
                <a:srgbClr val="FF0000"/>
              </a:solidFill>
              <a:latin typeface="標楷體" panose="03000509000000000000" pitchFamily="65" charset="-120"/>
              <a:ea typeface="標楷體" panose="03000509000000000000" pitchFamily="65" charset="-120"/>
            </a:endParaRPr>
          </a:p>
        </p:txBody>
      </p:sp>
      <p:sp>
        <p:nvSpPr>
          <p:cNvPr id="348164" name="AutoShape 4"/>
          <p:cNvSpPr>
            <a:spLocks noChangeArrowheads="1"/>
          </p:cNvSpPr>
          <p:nvPr/>
        </p:nvSpPr>
        <p:spPr bwMode="auto">
          <a:xfrm>
            <a:off x="467544" y="1844824"/>
            <a:ext cx="2848201" cy="447675"/>
          </a:xfrm>
          <a:prstGeom prst="wedgeRectCallout">
            <a:avLst>
              <a:gd name="adj1" fmla="val 22213"/>
              <a:gd name="adj2" fmla="val 11091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顯示該校各班級報名</a:t>
            </a:r>
            <a:r>
              <a:rPr kumimoji="0" lang="zh-TW" altLang="en-US" dirty="0" smtClean="0">
                <a:solidFill>
                  <a:srgbClr val="000000"/>
                </a:solidFill>
                <a:latin typeface="標楷體" panose="03000509000000000000" pitchFamily="65" charset="-120"/>
                <a:ea typeface="標楷體" panose="03000509000000000000" pitchFamily="65" charset="-120"/>
              </a:rPr>
              <a:t>人數</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55</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7504" y="1556792"/>
            <a:ext cx="9238801" cy="4082051"/>
          </a:xfrm>
          <a:prstGeom prst="rect">
            <a:avLst/>
          </a:prstGeom>
        </p:spPr>
      </p:pic>
      <p:sp>
        <p:nvSpPr>
          <p:cNvPr id="301060" name="Rectangle 3"/>
          <p:cNvSpPr>
            <a:spLocks noGrp="1" noChangeArrowheads="1"/>
          </p:cNvSpPr>
          <p:nvPr>
            <p:ph type="title" idx="4294967295"/>
          </p:nvPr>
        </p:nvSpPr>
        <p:spPr>
          <a:xfrm>
            <a:off x="0" y="141288"/>
            <a:ext cx="8229600" cy="938212"/>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報名資料查詢</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學生報名系科</a:t>
            </a:r>
          </a:p>
        </p:txBody>
      </p:sp>
      <p:sp>
        <p:nvSpPr>
          <p:cNvPr id="349188" name="AutoShape 4"/>
          <p:cNvSpPr>
            <a:spLocks noChangeArrowheads="1"/>
          </p:cNvSpPr>
          <p:nvPr/>
        </p:nvSpPr>
        <p:spPr bwMode="auto">
          <a:xfrm>
            <a:off x="6512130" y="3933056"/>
            <a:ext cx="1839913" cy="736600"/>
          </a:xfrm>
          <a:prstGeom prst="wedgeRectCallout">
            <a:avLst>
              <a:gd name="adj1" fmla="val -68098"/>
              <a:gd name="adj2" fmla="val -9098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顯示學生報名相關資料</a:t>
            </a:r>
          </a:p>
        </p:txBody>
      </p:sp>
      <p:sp>
        <p:nvSpPr>
          <p:cNvPr id="349189" name="AutoShape 5"/>
          <p:cNvSpPr>
            <a:spLocks noChangeArrowheads="1"/>
          </p:cNvSpPr>
          <p:nvPr/>
        </p:nvSpPr>
        <p:spPr bwMode="auto">
          <a:xfrm>
            <a:off x="5785465" y="1863601"/>
            <a:ext cx="3043460" cy="349250"/>
          </a:xfrm>
          <a:prstGeom prst="wedgeRectCallout">
            <a:avLst>
              <a:gd name="adj1" fmla="val -62594"/>
              <a:gd name="adj2" fmla="val 9054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可將查詢結果匯出</a:t>
            </a:r>
            <a:r>
              <a:rPr kumimoji="0" lang="en-US" altLang="zh-TW" dirty="0">
                <a:solidFill>
                  <a:srgbClr val="000000"/>
                </a:solidFill>
                <a:latin typeface="標楷體" panose="03000509000000000000" pitchFamily="65" charset="-120"/>
                <a:ea typeface="標楷體" panose="03000509000000000000" pitchFamily="65" charset="-120"/>
              </a:rPr>
              <a:t>Excel</a:t>
            </a:r>
            <a:r>
              <a:rPr kumimoji="0" lang="zh-TW" altLang="en-US" dirty="0">
                <a:solidFill>
                  <a:srgbClr val="000000"/>
                </a:solidFill>
                <a:latin typeface="標楷體" panose="03000509000000000000" pitchFamily="65" charset="-120"/>
                <a:ea typeface="標楷體" panose="03000509000000000000" pitchFamily="65" charset="-120"/>
              </a:rPr>
              <a:t>名單</a:t>
            </a:r>
          </a:p>
        </p:txBody>
      </p:sp>
      <p:sp>
        <p:nvSpPr>
          <p:cNvPr id="349190" name="AutoShape 6"/>
          <p:cNvSpPr>
            <a:spLocks noChangeArrowheads="1"/>
          </p:cNvSpPr>
          <p:nvPr/>
        </p:nvSpPr>
        <p:spPr bwMode="auto">
          <a:xfrm>
            <a:off x="528881" y="2132856"/>
            <a:ext cx="2028825" cy="414337"/>
          </a:xfrm>
          <a:prstGeom prst="wedgeRectCallout">
            <a:avLst>
              <a:gd name="adj1" fmla="val 64243"/>
              <a:gd name="adj2" fmla="val 5616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可依班級查詢</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56</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l="1558" r="2718"/>
          <a:stretch/>
        </p:blipFill>
        <p:spPr>
          <a:xfrm>
            <a:off x="35496" y="1200534"/>
            <a:ext cx="8856984" cy="4752381"/>
          </a:xfrm>
          <a:prstGeom prst="rect">
            <a:avLst/>
          </a:prstGeom>
        </p:spPr>
      </p:pic>
      <p:sp>
        <p:nvSpPr>
          <p:cNvPr id="303108" name="Rectangle 3"/>
          <p:cNvSpPr>
            <a:spLocks noGrp="1" noChangeArrowheads="1"/>
          </p:cNvSpPr>
          <p:nvPr>
            <p:ph type="title" idx="4294967295"/>
          </p:nvPr>
        </p:nvSpPr>
        <p:spPr>
          <a:xfrm>
            <a:off x="0" y="214313"/>
            <a:ext cx="8229600" cy="866775"/>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報名資料查詢</a:t>
            </a:r>
            <a:r>
              <a:rPr lang="en-US" altLang="zh-TW" sz="3200" kern="1200" dirty="0" smtClean="0">
                <a:solidFill>
                  <a:srgbClr val="FF0000"/>
                </a:solidFill>
                <a:latin typeface="標楷體" panose="03000509000000000000" pitchFamily="65" charset="-120"/>
                <a:ea typeface="標楷體" panose="03000509000000000000" pitchFamily="65" charset="-120"/>
              </a:rPr>
              <a:t>-</a:t>
            </a:r>
            <a:r>
              <a:rPr lang="zh-TW" altLang="en-US" sz="3200" kern="1200" dirty="0" smtClean="0">
                <a:solidFill>
                  <a:srgbClr val="FF0000"/>
                </a:solidFill>
                <a:latin typeface="標楷體" panose="03000509000000000000" pitchFamily="65" charset="-120"/>
                <a:ea typeface="標楷體" panose="03000509000000000000" pitchFamily="65" charset="-120"/>
              </a:rPr>
              <a:t>學生基本資料</a:t>
            </a:r>
            <a:endParaRPr lang="zh-TW" altLang="en-US" sz="3200" kern="1200" dirty="0">
              <a:solidFill>
                <a:srgbClr val="FF0000"/>
              </a:solidFill>
              <a:latin typeface="標楷體" panose="03000509000000000000" pitchFamily="65" charset="-120"/>
              <a:ea typeface="標楷體" panose="03000509000000000000" pitchFamily="65" charset="-120"/>
            </a:endParaRPr>
          </a:p>
        </p:txBody>
      </p:sp>
      <p:sp>
        <p:nvSpPr>
          <p:cNvPr id="352260" name="AutoShape 4"/>
          <p:cNvSpPr>
            <a:spLocks noChangeArrowheads="1"/>
          </p:cNvSpPr>
          <p:nvPr/>
        </p:nvSpPr>
        <p:spPr bwMode="auto">
          <a:xfrm>
            <a:off x="5436097" y="1268760"/>
            <a:ext cx="3250704" cy="406400"/>
          </a:xfrm>
          <a:prstGeom prst="wedgeRectCallout">
            <a:avLst>
              <a:gd name="adj1" fmla="val -28237"/>
              <a:gd name="adj2" fmla="val 13657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可將查詢結果匯出</a:t>
            </a:r>
            <a:r>
              <a:rPr kumimoji="0" lang="en-US" altLang="zh-TW" dirty="0">
                <a:solidFill>
                  <a:srgbClr val="000000"/>
                </a:solidFill>
                <a:latin typeface="標楷體" panose="03000509000000000000" pitchFamily="65" charset="-120"/>
                <a:ea typeface="標楷體" panose="03000509000000000000" pitchFamily="65" charset="-120"/>
              </a:rPr>
              <a:t>Excel</a:t>
            </a:r>
            <a:r>
              <a:rPr kumimoji="0" lang="zh-TW" altLang="en-US" dirty="0">
                <a:solidFill>
                  <a:srgbClr val="000000"/>
                </a:solidFill>
                <a:latin typeface="標楷體" panose="03000509000000000000" pitchFamily="65" charset="-120"/>
                <a:ea typeface="標楷體" panose="03000509000000000000" pitchFamily="65" charset="-120"/>
              </a:rPr>
              <a:t>名單</a:t>
            </a:r>
          </a:p>
        </p:txBody>
      </p:sp>
      <p:sp>
        <p:nvSpPr>
          <p:cNvPr id="352261" name="AutoShape 5"/>
          <p:cNvSpPr>
            <a:spLocks noChangeArrowheads="1"/>
          </p:cNvSpPr>
          <p:nvPr/>
        </p:nvSpPr>
        <p:spPr bwMode="auto">
          <a:xfrm>
            <a:off x="683568" y="1844824"/>
            <a:ext cx="2198688" cy="312738"/>
          </a:xfrm>
          <a:prstGeom prst="wedgeRectCallout">
            <a:avLst>
              <a:gd name="adj1" fmla="val 68852"/>
              <a:gd name="adj2" fmla="val 5521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可依班級查詢</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57</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7504" y="1069975"/>
            <a:ext cx="8964066" cy="4827486"/>
          </a:xfrm>
          <a:prstGeom prst="rect">
            <a:avLst/>
          </a:prstGeom>
        </p:spPr>
      </p:pic>
      <p:sp>
        <p:nvSpPr>
          <p:cNvPr id="297988" name="Rectangle 3"/>
          <p:cNvSpPr>
            <a:spLocks noGrp="1" noChangeArrowheads="1"/>
          </p:cNvSpPr>
          <p:nvPr>
            <p:ph type="title" idx="4294967295"/>
          </p:nvPr>
        </p:nvSpPr>
        <p:spPr>
          <a:xfrm>
            <a:off x="374650" y="141288"/>
            <a:ext cx="8229600" cy="92868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報表列印</a:t>
            </a:r>
          </a:p>
        </p:txBody>
      </p:sp>
      <p:sp>
        <p:nvSpPr>
          <p:cNvPr id="297990" name="Text Box 5"/>
          <p:cNvSpPr txBox="1">
            <a:spLocks noChangeArrowheads="1"/>
          </p:cNvSpPr>
          <p:nvPr/>
        </p:nvSpPr>
        <p:spPr bwMode="auto">
          <a:xfrm>
            <a:off x="5508104" y="332656"/>
            <a:ext cx="3456384" cy="1532727"/>
          </a:xfrm>
          <a:prstGeom prst="rect">
            <a:avLst/>
          </a:prstGeom>
          <a:solidFill>
            <a:srgbClr val="FFCC99"/>
          </a:solidFill>
          <a:ln w="9525">
            <a:solidFill>
              <a:srgbClr val="800000"/>
            </a:solidFill>
            <a:miter lim="800000"/>
            <a:headEnd/>
            <a:tailEnd/>
          </a:ln>
        </p:spPr>
        <p:txBody>
          <a:bodyPr wrap="square">
            <a:spAutoFit/>
          </a:bodyPr>
          <a:lstStyle/>
          <a:p>
            <a:pPr marL="209550" indent="-209550">
              <a:lnSpc>
                <a:spcPct val="130000"/>
              </a:lnSpc>
            </a:pPr>
            <a:r>
              <a:rPr kumimoji="0" lang="en-US" altLang="zh-TW" dirty="0" smtClean="0">
                <a:solidFill>
                  <a:srgbClr val="000000"/>
                </a:solidFill>
                <a:latin typeface="標楷體" panose="03000509000000000000" pitchFamily="65" charset="-120"/>
                <a:ea typeface="標楷體" panose="03000509000000000000" pitchFamily="65" charset="-120"/>
              </a:rPr>
              <a:t>1.A3-1</a:t>
            </a:r>
            <a:r>
              <a:rPr kumimoji="0" lang="zh-TW" altLang="en-US" dirty="0" smtClean="0">
                <a:solidFill>
                  <a:srgbClr val="000000"/>
                </a:solidFill>
                <a:latin typeface="標楷體" panose="03000509000000000000" pitchFamily="65" charset="-120"/>
                <a:ea typeface="標楷體" panose="03000509000000000000" pitchFamily="65" charset="-120"/>
              </a:rPr>
              <a:t>、</a:t>
            </a:r>
            <a:r>
              <a:rPr kumimoji="0" lang="en-US" altLang="zh-TW" dirty="0" smtClean="0">
                <a:solidFill>
                  <a:srgbClr val="000000"/>
                </a:solidFill>
                <a:latin typeface="標楷體" panose="03000509000000000000" pitchFamily="65" charset="-120"/>
                <a:ea typeface="標楷體" panose="03000509000000000000" pitchFamily="65" charset="-120"/>
              </a:rPr>
              <a:t>A3-2</a:t>
            </a:r>
            <a:r>
              <a:rPr kumimoji="0" lang="zh-TW" altLang="en-US" dirty="0" smtClean="0">
                <a:solidFill>
                  <a:srgbClr val="000000"/>
                </a:solidFill>
                <a:latin typeface="標楷體" panose="03000509000000000000" pitchFamily="65" charset="-120"/>
                <a:ea typeface="標楷體" panose="03000509000000000000" pitchFamily="65" charset="-120"/>
              </a:rPr>
              <a:t>、</a:t>
            </a:r>
            <a:r>
              <a:rPr kumimoji="0" lang="en-US" altLang="zh-TW" dirty="0" smtClean="0">
                <a:solidFill>
                  <a:srgbClr val="000000"/>
                </a:solidFill>
                <a:latin typeface="標楷體" panose="03000509000000000000" pitchFamily="65" charset="-120"/>
                <a:ea typeface="標楷體" panose="03000509000000000000" pitchFamily="65" charset="-120"/>
              </a:rPr>
              <a:t>A11</a:t>
            </a:r>
            <a:r>
              <a:rPr kumimoji="0" lang="zh-TW" altLang="en-US" dirty="0" smtClean="0">
                <a:solidFill>
                  <a:srgbClr val="000000"/>
                </a:solidFill>
                <a:latin typeface="標楷體" panose="03000509000000000000" pitchFamily="65" charset="-120"/>
                <a:ea typeface="標楷體" panose="03000509000000000000" pitchFamily="65" charset="-120"/>
              </a:rPr>
              <a:t>需寄回本委員會</a:t>
            </a:r>
            <a:r>
              <a:rPr kumimoji="0" lang="en-US" altLang="zh-TW" dirty="0" smtClean="0">
                <a:solidFill>
                  <a:srgbClr val="000000"/>
                </a:solidFill>
                <a:latin typeface="標楷體" panose="03000509000000000000" pitchFamily="65" charset="-120"/>
                <a:ea typeface="標楷體" panose="03000509000000000000" pitchFamily="65" charset="-120"/>
              </a:rPr>
              <a:t>(A11</a:t>
            </a:r>
            <a:r>
              <a:rPr kumimoji="0" lang="zh-TW" altLang="en-US" dirty="0" smtClean="0">
                <a:solidFill>
                  <a:srgbClr val="000000"/>
                </a:solidFill>
                <a:latin typeface="標楷體" panose="03000509000000000000" pitchFamily="65" charset="-120"/>
                <a:ea typeface="標楷體" panose="03000509000000000000" pitchFamily="65" charset="-120"/>
              </a:rPr>
              <a:t>先傳真並來電確認</a:t>
            </a:r>
            <a:r>
              <a:rPr kumimoji="0" lang="en-US" altLang="zh-TW" dirty="0" smtClean="0">
                <a:solidFill>
                  <a:srgbClr val="000000"/>
                </a:solidFill>
                <a:latin typeface="標楷體" panose="03000509000000000000" pitchFamily="65" charset="-120"/>
                <a:ea typeface="標楷體" panose="03000509000000000000" pitchFamily="65" charset="-120"/>
              </a:rPr>
              <a:t>)</a:t>
            </a:r>
            <a:endParaRPr kumimoji="0" lang="zh-TW" altLang="en-US" dirty="0" smtClean="0">
              <a:solidFill>
                <a:srgbClr val="000000"/>
              </a:solidFill>
              <a:latin typeface="標楷體" panose="03000509000000000000" pitchFamily="65" charset="-120"/>
              <a:ea typeface="標楷體" panose="03000509000000000000" pitchFamily="65" charset="-120"/>
            </a:endParaRPr>
          </a:p>
          <a:p>
            <a:pPr marL="209550" indent="-209550">
              <a:lnSpc>
                <a:spcPct val="130000"/>
              </a:lnSpc>
            </a:pPr>
            <a:r>
              <a:rPr kumimoji="0" lang="en-US" altLang="zh-TW" dirty="0" smtClean="0">
                <a:solidFill>
                  <a:srgbClr val="000000"/>
                </a:solidFill>
                <a:latin typeface="標楷體" panose="03000509000000000000" pitchFamily="65" charset="-120"/>
                <a:ea typeface="標楷體" panose="03000509000000000000" pitchFamily="65" charset="-120"/>
              </a:rPr>
              <a:t>2.A14</a:t>
            </a:r>
            <a:r>
              <a:rPr kumimoji="0" lang="zh-TW" altLang="en-US" dirty="0" smtClean="0">
                <a:solidFill>
                  <a:srgbClr val="000000"/>
                </a:solidFill>
                <a:latin typeface="標楷體" panose="03000509000000000000" pitchFamily="65" charset="-120"/>
                <a:ea typeface="標楷體" panose="03000509000000000000" pitchFamily="65" charset="-120"/>
              </a:rPr>
              <a:t>發給考生</a:t>
            </a:r>
            <a:endParaRPr kumimoji="0" lang="en-US" altLang="zh-TW" dirty="0" smtClean="0">
              <a:solidFill>
                <a:srgbClr val="000000"/>
              </a:solidFill>
              <a:latin typeface="標楷體" panose="03000509000000000000" pitchFamily="65" charset="-120"/>
              <a:ea typeface="標楷體" panose="03000509000000000000" pitchFamily="65" charset="-120"/>
            </a:endParaRPr>
          </a:p>
          <a:p>
            <a:pPr marL="209550" indent="-209550">
              <a:lnSpc>
                <a:spcPct val="130000"/>
              </a:lnSpc>
            </a:pPr>
            <a:r>
              <a:rPr kumimoji="0" lang="en-US" altLang="zh-TW" dirty="0" smtClean="0">
                <a:solidFill>
                  <a:srgbClr val="000000"/>
                </a:solidFill>
                <a:latin typeface="標楷體" panose="03000509000000000000" pitchFamily="65" charset="-120"/>
                <a:ea typeface="標楷體" panose="03000509000000000000" pitchFamily="65" charset="-120"/>
              </a:rPr>
              <a:t>3.</a:t>
            </a:r>
            <a:r>
              <a:rPr kumimoji="0" lang="zh-TW" altLang="en-US" dirty="0" smtClean="0">
                <a:solidFill>
                  <a:srgbClr val="000000"/>
                </a:solidFill>
                <a:latin typeface="標楷體" panose="03000509000000000000" pitchFamily="65" charset="-120"/>
                <a:ea typeface="標楷體" panose="03000509000000000000" pitchFamily="65" charset="-120"/>
              </a:rPr>
              <a:t>其餘報表自行留存</a:t>
            </a:r>
            <a:endParaRPr kumimoji="0" lang="en-US" altLang="zh-TW" dirty="0" smtClean="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58</a:t>
            </a:fld>
            <a:endParaRPr lang="en-US" altLang="zh-TW" dirty="0">
              <a:latin typeface="標楷體" panose="03000509000000000000" pitchFamily="65" charset="-120"/>
              <a:ea typeface="標楷體" panose="03000509000000000000" pitchFamily="65" charset="-120"/>
            </a:endParaRPr>
          </a:p>
        </p:txBody>
      </p:sp>
      <p:sp>
        <p:nvSpPr>
          <p:cNvPr id="6" name="矩形 5"/>
          <p:cNvSpPr/>
          <p:nvPr/>
        </p:nvSpPr>
        <p:spPr>
          <a:xfrm>
            <a:off x="4576909" y="4437112"/>
            <a:ext cx="309634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7" name="文字方塊 6"/>
          <p:cNvSpPr txBox="1"/>
          <p:nvPr/>
        </p:nvSpPr>
        <p:spPr>
          <a:xfrm>
            <a:off x="223582" y="5809837"/>
            <a:ext cx="8568951" cy="276999"/>
          </a:xfrm>
          <a:prstGeom prst="rect">
            <a:avLst/>
          </a:prstGeom>
          <a:solidFill>
            <a:srgbClr val="FF0000"/>
          </a:solidFill>
          <a:ln w="15875">
            <a:solidFill>
              <a:srgbClr val="C00000"/>
            </a:solidFill>
          </a:ln>
        </p:spPr>
        <p:txBody>
          <a:bodyPr wrap="square" rtlCol="0">
            <a:spAutoFit/>
          </a:bodyPr>
          <a:lstStyle/>
          <a:p>
            <a:pPr algn="ctr"/>
            <a:r>
              <a:rPr lang="zh-TW" altLang="en-US" sz="1200" b="1" dirty="0" smtClean="0">
                <a:solidFill>
                  <a:schemeClr val="bg1"/>
                </a:solidFill>
                <a:latin typeface="標楷體" panose="03000509000000000000" pitchFamily="65" charset="-120"/>
                <a:ea typeface="標楷體" panose="03000509000000000000" pitchFamily="65" charset="-120"/>
              </a:rPr>
              <a:t>考生使用本招生各系統查詢或登錄資料均須通行碼，請務必通知考生領取，並囑妥善保存，切勿遺失或交付他人使用。</a:t>
            </a:r>
            <a:endParaRPr lang="en-US" altLang="zh-TW" sz="1200" b="1" dirty="0" smtClean="0">
              <a:solidFill>
                <a:schemeClr val="bg1"/>
              </a:solidFill>
              <a:latin typeface="標楷體" panose="03000509000000000000" pitchFamily="65" charset="-120"/>
              <a:ea typeface="標楷體" panose="03000509000000000000" pitchFamily="65" charset="-120"/>
            </a:endParaRPr>
          </a:p>
        </p:txBody>
      </p:sp>
      <p:sp>
        <p:nvSpPr>
          <p:cNvPr id="8" name="向右箭號 7"/>
          <p:cNvSpPr/>
          <p:nvPr/>
        </p:nvSpPr>
        <p:spPr>
          <a:xfrm>
            <a:off x="611560" y="2420888"/>
            <a:ext cx="936104" cy="432048"/>
          </a:xfrm>
          <a:prstGeom prst="rightArrow">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寄回</a:t>
            </a:r>
            <a:endParaRPr lang="zh-TW" altLang="en-US" dirty="0">
              <a:solidFill>
                <a:schemeClr val="tx1"/>
              </a:solidFill>
            </a:endParaRPr>
          </a:p>
        </p:txBody>
      </p:sp>
      <p:sp>
        <p:nvSpPr>
          <p:cNvPr id="9" name="向右箭號 8"/>
          <p:cNvSpPr/>
          <p:nvPr/>
        </p:nvSpPr>
        <p:spPr>
          <a:xfrm>
            <a:off x="611560" y="2885875"/>
            <a:ext cx="936104" cy="432048"/>
          </a:xfrm>
          <a:prstGeom prst="rightArrow">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寄回</a:t>
            </a:r>
            <a:endParaRPr lang="zh-TW" altLang="en-US" dirty="0">
              <a:solidFill>
                <a:schemeClr val="tx1"/>
              </a:solidFill>
            </a:endParaRPr>
          </a:p>
        </p:txBody>
      </p:sp>
      <p:sp>
        <p:nvSpPr>
          <p:cNvPr id="10" name="向右箭號 9"/>
          <p:cNvSpPr/>
          <p:nvPr/>
        </p:nvSpPr>
        <p:spPr>
          <a:xfrm>
            <a:off x="3743908" y="4037989"/>
            <a:ext cx="936104" cy="432048"/>
          </a:xfrm>
          <a:prstGeom prst="rightArrow">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寄回</a:t>
            </a:r>
            <a:endParaRPr lang="zh-TW" altLang="en-US" dirty="0">
              <a:solidFill>
                <a:schemeClr val="tx1"/>
              </a:solidFill>
            </a:endParaRPr>
          </a:p>
        </p:txBody>
      </p:sp>
      <p:sp>
        <p:nvSpPr>
          <p:cNvPr id="11" name="向右箭號 10"/>
          <p:cNvSpPr/>
          <p:nvPr/>
        </p:nvSpPr>
        <p:spPr>
          <a:xfrm>
            <a:off x="3774216" y="4961526"/>
            <a:ext cx="936104" cy="432048"/>
          </a:xfrm>
          <a:prstGeom prst="rightArrow">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寄回</a:t>
            </a:r>
            <a:endParaRPr lang="zh-TW" altLang="en-US" dirty="0">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284170" y="1141930"/>
            <a:ext cx="8681932" cy="5042453"/>
          </a:xfrm>
          <a:prstGeom prst="rect">
            <a:avLst/>
          </a:prstGeom>
        </p:spPr>
      </p:pic>
      <p:sp>
        <p:nvSpPr>
          <p:cNvPr id="299012" name="Rectangle 3"/>
          <p:cNvSpPr>
            <a:spLocks noGrp="1" noChangeArrowheads="1"/>
          </p:cNvSpPr>
          <p:nvPr>
            <p:ph type="title" idx="4294967295"/>
          </p:nvPr>
        </p:nvSpPr>
        <p:spPr>
          <a:xfrm>
            <a:off x="0" y="285750"/>
            <a:ext cx="8229600" cy="795338"/>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一階報表列印</a:t>
            </a:r>
            <a:r>
              <a:rPr lang="zh-TW" altLang="en-US" sz="3200" kern="1200" dirty="0">
                <a:solidFill>
                  <a:srgbClr val="FF0000"/>
                </a:solidFill>
                <a:latin typeface="標楷體" panose="03000509000000000000" pitchFamily="65" charset="-120"/>
                <a:ea typeface="標楷體" panose="03000509000000000000" pitchFamily="65" charset="-120"/>
              </a:rPr>
              <a:t>－繳費單列印</a:t>
            </a:r>
          </a:p>
        </p:txBody>
      </p:sp>
      <p:sp>
        <p:nvSpPr>
          <p:cNvPr id="347142" name="AutoShape 6"/>
          <p:cNvSpPr>
            <a:spLocks noChangeArrowheads="1"/>
          </p:cNvSpPr>
          <p:nvPr/>
        </p:nvSpPr>
        <p:spPr bwMode="auto">
          <a:xfrm>
            <a:off x="5220072" y="1800073"/>
            <a:ext cx="1120653" cy="425450"/>
          </a:xfrm>
          <a:prstGeom prst="wedgeRectCallout">
            <a:avLst>
              <a:gd name="adj1" fmla="val -74255"/>
              <a:gd name="adj2" fmla="val 10708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標楷體" panose="03000509000000000000" pitchFamily="65" charset="-120"/>
                <a:ea typeface="標楷體" panose="03000509000000000000" pitchFamily="65" charset="-120"/>
              </a:rPr>
              <a:t>繳費資訊</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347144" name="AutoShape 8"/>
          <p:cNvSpPr>
            <a:spLocks noChangeArrowheads="1"/>
          </p:cNvSpPr>
          <p:nvPr/>
        </p:nvSpPr>
        <p:spPr bwMode="auto">
          <a:xfrm>
            <a:off x="2825184" y="6130408"/>
            <a:ext cx="2425700" cy="360363"/>
          </a:xfrm>
          <a:prstGeom prst="wedgeRectCallout">
            <a:avLst>
              <a:gd name="adj1" fmla="val 89368"/>
              <a:gd name="adj2" fmla="val -11635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請於此下載繳費單</a:t>
            </a:r>
          </a:p>
        </p:txBody>
      </p:sp>
      <p:sp>
        <p:nvSpPr>
          <p:cNvPr id="347145" name="AutoShape 9"/>
          <p:cNvSpPr>
            <a:spLocks noChangeArrowheads="1"/>
          </p:cNvSpPr>
          <p:nvPr/>
        </p:nvSpPr>
        <p:spPr bwMode="auto">
          <a:xfrm>
            <a:off x="7434196" y="5373216"/>
            <a:ext cx="1590808" cy="334962"/>
          </a:xfrm>
          <a:prstGeom prst="wedgeRectCallout">
            <a:avLst>
              <a:gd name="adj1" fmla="val -65671"/>
              <a:gd name="adj2" fmla="val 4169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標楷體" panose="03000509000000000000" pitchFamily="65" charset="-120"/>
                <a:ea typeface="標楷體" panose="03000509000000000000" pitchFamily="65" charset="-120"/>
              </a:rPr>
              <a:t>顯示繳費情形</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59</a:t>
            </a:fld>
            <a:endParaRPr lang="en-US" altLang="zh-TW" dirty="0">
              <a:latin typeface="標楷體" panose="03000509000000000000" pitchFamily="65" charset="-120"/>
              <a:ea typeface="標楷體" panose="03000509000000000000" pitchFamily="65" charset="-120"/>
            </a:endParaRPr>
          </a:p>
        </p:txBody>
      </p:sp>
      <p:sp>
        <p:nvSpPr>
          <p:cNvPr id="3" name="矩形 2"/>
          <p:cNvSpPr/>
          <p:nvPr/>
        </p:nvSpPr>
        <p:spPr>
          <a:xfrm>
            <a:off x="1089129" y="1844824"/>
            <a:ext cx="3536007" cy="449512"/>
          </a:xfrm>
          <a:prstGeom prst="rect">
            <a:avLst/>
          </a:prstGeom>
          <a:solidFill>
            <a:srgbClr val="FDF2BA">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6" name="矩形 5"/>
          <p:cNvSpPr/>
          <p:nvPr/>
        </p:nvSpPr>
        <p:spPr>
          <a:xfrm>
            <a:off x="5098444" y="2883666"/>
            <a:ext cx="3867658" cy="147188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bg1"/>
                </a:solidFill>
                <a:latin typeface="標楷體" panose="03000509000000000000" pitchFamily="65" charset="-120"/>
                <a:ea typeface="標楷體" panose="03000509000000000000" pitchFamily="65" charset="-120"/>
              </a:rPr>
              <a:t>重要作業說明：</a:t>
            </a:r>
            <a:endParaRPr lang="en-US" altLang="zh-TW" sz="2000" dirty="0">
              <a:solidFill>
                <a:schemeClr val="bg1"/>
              </a:solidFill>
              <a:latin typeface="標楷體" panose="03000509000000000000" pitchFamily="65" charset="-120"/>
              <a:ea typeface="標楷體" panose="03000509000000000000" pitchFamily="65" charset="-120"/>
            </a:endParaRPr>
          </a:p>
          <a:p>
            <a:r>
              <a:rPr lang="en-US" altLang="zh-TW" sz="2000" dirty="0">
                <a:solidFill>
                  <a:schemeClr val="bg1"/>
                </a:solidFill>
                <a:latin typeface="標楷體" panose="03000509000000000000" pitchFamily="65" charset="-120"/>
                <a:ea typeface="標楷體" panose="03000509000000000000" pitchFamily="65" charset="-120"/>
              </a:rPr>
              <a:t>1.</a:t>
            </a:r>
            <a:r>
              <a:rPr lang="zh-TW" altLang="en-US" sz="2000" dirty="0">
                <a:solidFill>
                  <a:schemeClr val="bg1"/>
                </a:solidFill>
                <a:latin typeface="標楷體" panose="03000509000000000000" pitchFamily="65" charset="-120"/>
                <a:ea typeface="標楷體" panose="03000509000000000000" pitchFamily="65" charset="-120"/>
              </a:rPr>
              <a:t>中低收入戶減免</a:t>
            </a:r>
            <a:r>
              <a:rPr lang="en-US" altLang="zh-TW" sz="2000" dirty="0">
                <a:solidFill>
                  <a:schemeClr val="bg1"/>
                </a:solidFill>
                <a:latin typeface="標楷體" panose="03000509000000000000" pitchFamily="65" charset="-120"/>
                <a:ea typeface="標楷體" panose="03000509000000000000" pitchFamily="65" charset="-120"/>
              </a:rPr>
              <a:t>60%</a:t>
            </a:r>
            <a:r>
              <a:rPr lang="zh-TW" altLang="en-US" sz="2000" dirty="0">
                <a:solidFill>
                  <a:schemeClr val="bg1"/>
                </a:solidFill>
                <a:latin typeface="標楷體" panose="03000509000000000000" pitchFamily="65" charset="-120"/>
                <a:ea typeface="標楷體" panose="03000509000000000000" pitchFamily="65" charset="-120"/>
              </a:rPr>
              <a:t>之報名費</a:t>
            </a:r>
            <a:endParaRPr lang="en-US" altLang="zh-TW" sz="2000" dirty="0">
              <a:solidFill>
                <a:schemeClr val="bg1"/>
              </a:solidFill>
              <a:latin typeface="標楷體" panose="03000509000000000000" pitchFamily="65" charset="-120"/>
              <a:ea typeface="標楷體" panose="03000509000000000000" pitchFamily="65" charset="-120"/>
            </a:endParaRPr>
          </a:p>
          <a:p>
            <a:r>
              <a:rPr lang="en-US" altLang="zh-TW" sz="2000" dirty="0">
                <a:solidFill>
                  <a:schemeClr val="bg1"/>
                </a:solidFill>
                <a:latin typeface="標楷體" panose="03000509000000000000" pitchFamily="65" charset="-120"/>
                <a:ea typeface="標楷體" panose="03000509000000000000" pitchFamily="65" charset="-120"/>
              </a:rPr>
              <a:t>2.</a:t>
            </a:r>
            <a:r>
              <a:rPr lang="zh-TW" altLang="en-US" sz="2000" dirty="0">
                <a:solidFill>
                  <a:schemeClr val="bg1"/>
                </a:solidFill>
                <a:latin typeface="標楷體" panose="03000509000000000000" pitchFamily="65" charset="-120"/>
                <a:ea typeface="標楷體" panose="03000509000000000000" pitchFamily="65" charset="-120"/>
              </a:rPr>
              <a:t>作業費</a:t>
            </a:r>
            <a:r>
              <a:rPr lang="zh-TW" altLang="en-US" sz="2000" dirty="0" smtClean="0">
                <a:solidFill>
                  <a:schemeClr val="bg1"/>
                </a:solidFill>
                <a:latin typeface="標楷體" panose="03000509000000000000" pitchFamily="65" charset="-120"/>
                <a:ea typeface="標楷體" panose="03000509000000000000" pitchFamily="65" charset="-120"/>
              </a:rPr>
              <a:t>每名考生</a:t>
            </a:r>
            <a:r>
              <a:rPr lang="en-US" altLang="zh-TW" sz="2000" dirty="0" smtClean="0">
                <a:solidFill>
                  <a:schemeClr val="bg1"/>
                </a:solidFill>
                <a:latin typeface="標楷體" panose="03000509000000000000" pitchFamily="65" charset="-120"/>
                <a:ea typeface="標楷體" panose="03000509000000000000" pitchFamily="65" charset="-120"/>
              </a:rPr>
              <a:t>60</a:t>
            </a:r>
            <a:r>
              <a:rPr lang="zh-TW" altLang="en-US" sz="2000" dirty="0">
                <a:solidFill>
                  <a:schemeClr val="bg1"/>
                </a:solidFill>
                <a:latin typeface="標楷體" panose="03000509000000000000" pitchFamily="65" charset="-120"/>
                <a:ea typeface="標楷體" panose="03000509000000000000" pitchFamily="65" charset="-120"/>
              </a:rPr>
              <a:t>元</a:t>
            </a:r>
            <a:r>
              <a:rPr lang="zh-TW" altLang="en-US" sz="2000" dirty="0" smtClean="0">
                <a:solidFill>
                  <a:schemeClr val="bg1"/>
                </a:solidFill>
                <a:latin typeface="標楷體" panose="03000509000000000000" pitchFamily="65" charset="-120"/>
                <a:ea typeface="標楷體" panose="03000509000000000000" pitchFamily="65" charset="-120"/>
              </a:rPr>
              <a:t>整</a:t>
            </a:r>
            <a:endParaRPr lang="en-US" altLang="zh-TW" sz="2000" dirty="0" smtClean="0">
              <a:solidFill>
                <a:schemeClr val="bg1"/>
              </a:solidFill>
              <a:latin typeface="標楷體" panose="03000509000000000000" pitchFamily="65" charset="-120"/>
              <a:ea typeface="標楷體" panose="03000509000000000000" pitchFamily="65" charset="-120"/>
            </a:endParaRPr>
          </a:p>
          <a:p>
            <a:pPr marL="0" lvl="4"/>
            <a:r>
              <a:rPr lang="en-US" altLang="zh-TW" sz="2000" dirty="0" smtClean="0">
                <a:solidFill>
                  <a:schemeClr val="bg1"/>
                </a:solidFill>
                <a:latin typeface="標楷體" panose="03000509000000000000" pitchFamily="65" charset="-120"/>
                <a:ea typeface="標楷體" panose="03000509000000000000" pitchFamily="65" charset="-120"/>
              </a:rPr>
              <a:t>3.</a:t>
            </a:r>
            <a:r>
              <a:rPr lang="zh-TW" altLang="en-US" sz="2000" dirty="0">
                <a:solidFill>
                  <a:schemeClr val="bg1"/>
                </a:solidFill>
                <a:latin typeface="標楷體" panose="03000509000000000000" pitchFamily="65" charset="-120"/>
                <a:ea typeface="標楷體" panose="03000509000000000000" pitchFamily="65" charset="-120"/>
              </a:rPr>
              <a:t>報名費匯款</a:t>
            </a:r>
            <a:r>
              <a:rPr lang="en-US" altLang="zh-TW" sz="2000" dirty="0">
                <a:solidFill>
                  <a:schemeClr val="bg1"/>
                </a:solidFill>
                <a:latin typeface="標楷體" panose="03000509000000000000" pitchFamily="65" charset="-120"/>
                <a:ea typeface="標楷體" panose="03000509000000000000" pitchFamily="65" charset="-120"/>
              </a:rPr>
              <a:t>(</a:t>
            </a:r>
            <a:r>
              <a:rPr lang="en-US" altLang="zh-TW" sz="2000" dirty="0" smtClean="0">
                <a:solidFill>
                  <a:schemeClr val="bg1"/>
                </a:solidFill>
                <a:latin typeface="標楷體" panose="03000509000000000000" pitchFamily="65" charset="-120"/>
                <a:ea typeface="標楷體" panose="03000509000000000000" pitchFamily="65" charset="-120"/>
              </a:rPr>
              <a:t>107/5/31 </a:t>
            </a:r>
            <a:r>
              <a:rPr lang="en-US" altLang="zh-TW" sz="2000" dirty="0">
                <a:solidFill>
                  <a:schemeClr val="bg1"/>
                </a:solidFill>
                <a:latin typeface="標楷體" panose="03000509000000000000" pitchFamily="65" charset="-120"/>
                <a:ea typeface="標楷體" panose="03000509000000000000" pitchFamily="65" charset="-120"/>
              </a:rPr>
              <a:t>24:00</a:t>
            </a:r>
            <a:r>
              <a:rPr lang="zh-TW" altLang="en-US" sz="2000" dirty="0">
                <a:solidFill>
                  <a:schemeClr val="bg1"/>
                </a:solidFill>
                <a:latin typeface="標楷體" panose="03000509000000000000" pitchFamily="65" charset="-120"/>
                <a:ea typeface="標楷體" panose="03000509000000000000" pitchFamily="65" charset="-120"/>
              </a:rPr>
              <a:t>前</a:t>
            </a:r>
            <a:r>
              <a:rPr lang="en-US" altLang="zh-TW" sz="2000" dirty="0" smtClean="0">
                <a:solidFill>
                  <a:schemeClr val="bg1"/>
                </a:solidFill>
                <a:latin typeface="標楷體" panose="03000509000000000000" pitchFamily="65" charset="-120"/>
                <a:ea typeface="標楷體" panose="03000509000000000000" pitchFamily="65" charset="-120"/>
              </a:rPr>
              <a:t>)</a:t>
            </a:r>
            <a:endParaRPr lang="zh-TW" altLang="en-US" sz="2000" dirty="0">
              <a:solidFill>
                <a:schemeClr val="bg1"/>
              </a:solidFill>
              <a:latin typeface="標楷體" panose="03000509000000000000" pitchFamily="65" charset="-120"/>
              <a:ea typeface="標楷體" panose="03000509000000000000" pitchFamily="65" charset="-120"/>
            </a:endParaRPr>
          </a:p>
        </p:txBody>
      </p:sp>
      <p:sp>
        <p:nvSpPr>
          <p:cNvPr id="4" name="矩形 3"/>
          <p:cNvSpPr/>
          <p:nvPr/>
        </p:nvSpPr>
        <p:spPr>
          <a:xfrm>
            <a:off x="5202488" y="5606824"/>
            <a:ext cx="864096" cy="118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7" name="矩形 6"/>
          <p:cNvSpPr/>
          <p:nvPr/>
        </p:nvSpPr>
        <p:spPr>
          <a:xfrm>
            <a:off x="1619672" y="3088010"/>
            <a:ext cx="273630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val="2474082411"/>
              </p:ext>
            </p:extLst>
          </p:nvPr>
        </p:nvGraphicFramePr>
        <p:xfrm>
          <a:off x="221845" y="1251992"/>
          <a:ext cx="8712968" cy="5124678"/>
        </p:xfrm>
        <a:graphic>
          <a:graphicData uri="http://schemas.openxmlformats.org/drawingml/2006/table">
            <a:tbl>
              <a:tblPr bandRow="1">
                <a:tableStyleId>{93296810-A885-4BE3-A3E7-6D5BEEA58F35}</a:tableStyleId>
              </a:tblPr>
              <a:tblGrid>
                <a:gridCol w="492213"/>
                <a:gridCol w="3566213"/>
                <a:gridCol w="1270166"/>
                <a:gridCol w="1152128"/>
                <a:gridCol w="867871"/>
                <a:gridCol w="1364377"/>
              </a:tblGrid>
              <a:tr h="246146">
                <a:tc rowSpan="2" gridSpan="2">
                  <a:txBody>
                    <a:bodyPr/>
                    <a:lstStyle/>
                    <a:p>
                      <a:pPr marL="0" indent="0" algn="ctr" defTabSz="685800" rtl="0" eaLnBrk="1" latinLnBrk="0" hangingPunct="1">
                        <a:spcAft>
                          <a:spcPts val="0"/>
                        </a:spcAft>
                      </a:pPr>
                      <a:r>
                        <a:rPr lang="zh-TW" sz="2000" b="1" kern="0" dirty="0">
                          <a:effectLst/>
                          <a:latin typeface="標楷體" panose="03000509000000000000" pitchFamily="65" charset="-120"/>
                          <a:ea typeface="標楷體" panose="03000509000000000000" pitchFamily="65" charset="-120"/>
                        </a:rPr>
                        <a:t>備審資料繳寄項目</a:t>
                      </a:r>
                      <a:endParaRPr lang="zh-TW" sz="2000" b="1" kern="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solidFill>
                      <a:srgbClr val="FFC000"/>
                    </a:solidFill>
                  </a:tcPr>
                </a:tc>
                <a:tc rowSpan="2" hMerge="1">
                  <a:txBody>
                    <a:bodyPr/>
                    <a:lstStyle/>
                    <a:p>
                      <a:endParaRPr lang="zh-TW" altLang="en-US"/>
                    </a:p>
                  </a:txBody>
                  <a:tcPr/>
                </a:tc>
                <a:tc gridSpan="3">
                  <a:txBody>
                    <a:bodyPr/>
                    <a:lstStyle/>
                    <a:p>
                      <a:pPr marL="0" indent="0" algn="ctr" defTabSz="685800" rtl="0" eaLnBrk="1" latinLnBrk="0" hangingPunct="1">
                        <a:spcAft>
                          <a:spcPts val="0"/>
                        </a:spcAft>
                      </a:pPr>
                      <a:r>
                        <a:rPr lang="zh-TW" sz="2000" b="1" kern="0" dirty="0">
                          <a:effectLst/>
                          <a:latin typeface="標楷體" panose="03000509000000000000" pitchFamily="65" charset="-120"/>
                          <a:ea typeface="標楷體" panose="03000509000000000000" pitchFamily="65" charset="-120"/>
                        </a:rPr>
                        <a:t>系科</a:t>
                      </a:r>
                      <a:r>
                        <a:rPr lang="en-US" sz="2000" b="1" kern="0" dirty="0">
                          <a:effectLst/>
                          <a:latin typeface="標楷體" panose="03000509000000000000" pitchFamily="65" charset="-120"/>
                          <a:ea typeface="標楷體" panose="03000509000000000000" pitchFamily="65" charset="-120"/>
                        </a:rPr>
                        <a:t>(</a:t>
                      </a:r>
                      <a:r>
                        <a:rPr lang="zh-TW" sz="2000" b="1" kern="0" dirty="0">
                          <a:effectLst/>
                          <a:latin typeface="標楷體" panose="03000509000000000000" pitchFamily="65" charset="-120"/>
                          <a:ea typeface="標楷體" panose="03000509000000000000" pitchFamily="65" charset="-120"/>
                        </a:rPr>
                        <a:t>組</a:t>
                      </a:r>
                      <a:r>
                        <a:rPr lang="en-US" sz="2000" b="1" kern="0" dirty="0">
                          <a:effectLst/>
                          <a:latin typeface="標楷體" panose="03000509000000000000" pitchFamily="65" charset="-120"/>
                          <a:ea typeface="標楷體" panose="03000509000000000000" pitchFamily="65" charset="-120"/>
                        </a:rPr>
                        <a:t>)</a:t>
                      </a:r>
                      <a:r>
                        <a:rPr lang="zh-TW" sz="2000" b="1" kern="0" dirty="0">
                          <a:effectLst/>
                          <a:latin typeface="標楷體" panose="03000509000000000000" pitchFamily="65" charset="-120"/>
                          <a:ea typeface="標楷體" panose="03000509000000000000" pitchFamily="65" charset="-120"/>
                        </a:rPr>
                        <a:t>數</a:t>
                      </a:r>
                      <a:endParaRPr lang="zh-TW" sz="2000" b="1" kern="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solidFill>
                      <a:srgbClr val="FFC000"/>
                    </a:solidFill>
                  </a:tcPr>
                </a:tc>
                <a:tc hMerge="1">
                  <a:txBody>
                    <a:bodyPr/>
                    <a:lstStyle/>
                    <a:p>
                      <a:endParaRPr lang="zh-TW" altLang="en-US"/>
                    </a:p>
                  </a:txBody>
                  <a:tcPr/>
                </a:tc>
                <a:tc hMerge="1">
                  <a:txBody>
                    <a:bodyPr/>
                    <a:lstStyle/>
                    <a:p>
                      <a:endParaRPr lang="zh-TW" altLang="en-US"/>
                    </a:p>
                  </a:txBody>
                  <a:tcPr/>
                </a:tc>
                <a:tc rowSpan="2">
                  <a:txBody>
                    <a:bodyPr/>
                    <a:lstStyle/>
                    <a:p>
                      <a:pPr marL="0" indent="0" algn="ctr" defTabSz="685800" rtl="0" eaLnBrk="1" latinLnBrk="0" hangingPunct="1">
                        <a:spcAft>
                          <a:spcPts val="0"/>
                        </a:spcAft>
                      </a:pPr>
                      <a:r>
                        <a:rPr lang="zh-TW" sz="2000" b="1" kern="0" dirty="0">
                          <a:effectLst/>
                          <a:latin typeface="標楷體" panose="03000509000000000000" pitchFamily="65" charset="-120"/>
                          <a:ea typeface="標楷體" panose="03000509000000000000" pitchFamily="65" charset="-120"/>
                        </a:rPr>
                        <a:t>百分比</a:t>
                      </a:r>
                      <a:r>
                        <a:rPr lang="en-US" sz="2000" b="1" kern="0" dirty="0">
                          <a:effectLst/>
                          <a:latin typeface="標楷體" panose="03000509000000000000" pitchFamily="65" charset="-120"/>
                          <a:ea typeface="標楷體" panose="03000509000000000000" pitchFamily="65" charset="-120"/>
                        </a:rPr>
                        <a:t>(%)</a:t>
                      </a:r>
                      <a:endParaRPr lang="zh-TW" sz="2000" b="1" kern="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solidFill>
                      <a:srgbClr val="FFC000"/>
                    </a:solidFill>
                  </a:tcPr>
                </a:tc>
              </a:tr>
              <a:tr h="246146">
                <a:tc gridSpan="2" vMerge="1">
                  <a:txBody>
                    <a:bodyPr/>
                    <a:lstStyle/>
                    <a:p>
                      <a:endParaRPr lang="zh-TW" altLang="en-US"/>
                    </a:p>
                  </a:txBody>
                  <a:tcPr/>
                </a:tc>
                <a:tc hMerge="1" vMerge="1">
                  <a:txBody>
                    <a:bodyPr/>
                    <a:lstStyle/>
                    <a:p>
                      <a:endParaRPr lang="zh-TW" altLang="en-US"/>
                    </a:p>
                  </a:txBody>
                  <a:tcPr/>
                </a:tc>
                <a:tc>
                  <a:txBody>
                    <a:bodyPr/>
                    <a:lstStyle/>
                    <a:p>
                      <a:pPr marL="0" indent="0" algn="ctr" defTabSz="685800" rtl="0" eaLnBrk="1" latinLnBrk="0" hangingPunct="1">
                        <a:spcAft>
                          <a:spcPts val="0"/>
                        </a:spcAft>
                      </a:pPr>
                      <a:r>
                        <a:rPr lang="zh-TW" sz="2000" b="1" kern="0" dirty="0">
                          <a:effectLst/>
                          <a:latin typeface="標楷體" panose="03000509000000000000" pitchFamily="65" charset="-120"/>
                          <a:ea typeface="標楷體" panose="03000509000000000000" pitchFamily="65" charset="-120"/>
                        </a:rPr>
                        <a:t>必繳資料</a:t>
                      </a:r>
                      <a:endParaRPr lang="zh-TW" sz="2000" b="1" kern="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solidFill>
                      <a:srgbClr val="FFC000"/>
                    </a:solidFill>
                  </a:tcPr>
                </a:tc>
                <a:tc>
                  <a:txBody>
                    <a:bodyPr/>
                    <a:lstStyle/>
                    <a:p>
                      <a:pPr marL="0" indent="0" algn="ctr" defTabSz="685800" rtl="0" eaLnBrk="1" latinLnBrk="0" hangingPunct="1">
                        <a:spcAft>
                          <a:spcPts val="0"/>
                        </a:spcAft>
                      </a:pPr>
                      <a:r>
                        <a:rPr lang="zh-TW" sz="2000" b="1" kern="0" dirty="0">
                          <a:effectLst/>
                          <a:latin typeface="標楷體" panose="03000509000000000000" pitchFamily="65" charset="-120"/>
                          <a:ea typeface="標楷體" panose="03000509000000000000" pitchFamily="65" charset="-120"/>
                        </a:rPr>
                        <a:t>選繳資料</a:t>
                      </a:r>
                      <a:endParaRPr lang="zh-TW" sz="2000" b="1" kern="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solidFill>
                      <a:srgbClr val="FFC000"/>
                    </a:solidFill>
                  </a:tcPr>
                </a:tc>
                <a:tc>
                  <a:txBody>
                    <a:bodyPr/>
                    <a:lstStyle/>
                    <a:p>
                      <a:pPr marL="0" indent="0" algn="ctr" defTabSz="685800" rtl="0" eaLnBrk="1" latinLnBrk="0" hangingPunct="1">
                        <a:spcAft>
                          <a:spcPts val="0"/>
                        </a:spcAft>
                      </a:pPr>
                      <a:r>
                        <a:rPr lang="zh-TW" sz="2000" b="1" kern="0" dirty="0">
                          <a:effectLst/>
                          <a:latin typeface="標楷體" panose="03000509000000000000" pitchFamily="65" charset="-120"/>
                          <a:ea typeface="標楷體" panose="03000509000000000000" pitchFamily="65" charset="-120"/>
                        </a:rPr>
                        <a:t>合計</a:t>
                      </a:r>
                      <a:endParaRPr lang="zh-TW" sz="2000" b="1" kern="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solidFill>
                      <a:srgbClr val="FFC000"/>
                    </a:solidFill>
                  </a:tcPr>
                </a:tc>
                <a:tc vMerge="1">
                  <a:txBody>
                    <a:bodyPr/>
                    <a:lstStyle/>
                    <a:p>
                      <a:endParaRPr lang="zh-TW" altLang="en-US"/>
                    </a:p>
                  </a:txBody>
                  <a:tcPr/>
                </a:tc>
              </a:tr>
              <a:tr h="253412">
                <a:tc>
                  <a:txBody>
                    <a:bodyPr/>
                    <a:lstStyle/>
                    <a:p>
                      <a:pPr marL="0" indent="0" algn="ct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1</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標楷體" panose="03000509000000000000" pitchFamily="65" charset="-120"/>
                          <a:ea typeface="標楷體" panose="03000509000000000000" pitchFamily="65" charset="-120"/>
                        </a:rPr>
                        <a:t>自傳</a:t>
                      </a:r>
                      <a:endParaRPr lang="zh-TW" altLang="en-US"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879</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96</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975</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7.44</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2</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標楷體" panose="03000509000000000000" pitchFamily="65" charset="-120"/>
                          <a:ea typeface="標楷體" panose="03000509000000000000" pitchFamily="65" charset="-120"/>
                        </a:rPr>
                        <a:t>讀書計畫</a:t>
                      </a:r>
                      <a:endParaRPr lang="zh-TW" altLang="en-US"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263</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57</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320</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2.44</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3</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b="1" kern="0" dirty="0">
                          <a:effectLst/>
                          <a:latin typeface="標楷體" panose="03000509000000000000" pitchFamily="65" charset="-120"/>
                          <a:ea typeface="標楷體" panose="03000509000000000000" pitchFamily="65" charset="-120"/>
                        </a:rPr>
                        <a:t>自傳及讀書計畫</a:t>
                      </a:r>
                      <a:endParaRPr lang="zh-TW" altLang="en-US"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1401</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263</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1664</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12.69</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4</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標楷體" panose="03000509000000000000" pitchFamily="65" charset="-120"/>
                          <a:ea typeface="標楷體" panose="03000509000000000000" pitchFamily="65" charset="-120"/>
                        </a:rPr>
                        <a:t>社團參與</a:t>
                      </a:r>
                      <a:endParaRPr lang="zh-TW" altLang="en-US"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25</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94</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119</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0.91</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5</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標楷體" panose="03000509000000000000" pitchFamily="65" charset="-120"/>
                          <a:ea typeface="標楷體" panose="03000509000000000000" pitchFamily="65" charset="-120"/>
                        </a:rPr>
                        <a:t>學校幹部</a:t>
                      </a:r>
                      <a:endParaRPr lang="zh-TW" altLang="en-US"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6</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43</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49</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0.37</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6</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b="1" kern="0" dirty="0">
                          <a:effectLst/>
                          <a:latin typeface="標楷體" panose="03000509000000000000" pitchFamily="65" charset="-120"/>
                          <a:ea typeface="標楷體" panose="03000509000000000000" pitchFamily="65" charset="-120"/>
                        </a:rPr>
                        <a:t>社團參與及學校幹部</a:t>
                      </a:r>
                      <a:endParaRPr lang="zh-TW" altLang="en-US"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280</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1242</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1522</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11.61</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7</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標楷體" panose="03000509000000000000" pitchFamily="65" charset="-120"/>
                          <a:ea typeface="標楷體" panose="03000509000000000000" pitchFamily="65" charset="-120"/>
                        </a:rPr>
                        <a:t>專題製作學習成果</a:t>
                      </a:r>
                      <a:endParaRPr lang="zh-TW" altLang="en-US"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545</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964</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1509</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11.51</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401100">
                <a:tc>
                  <a:txBody>
                    <a:bodyPr/>
                    <a:lstStyle/>
                    <a:p>
                      <a:pPr marL="0" indent="0" algn="ct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8</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標楷體" panose="03000509000000000000" pitchFamily="65" charset="-120"/>
                          <a:ea typeface="標楷體" panose="03000509000000000000" pitchFamily="65" charset="-120"/>
                        </a:rPr>
                        <a:t>專業</a:t>
                      </a:r>
                      <a:r>
                        <a:rPr lang="zh-TW" altLang="en-US" sz="1800" kern="0" dirty="0" smtClean="0">
                          <a:effectLst/>
                          <a:latin typeface="標楷體" panose="03000509000000000000" pitchFamily="65" charset="-120"/>
                          <a:ea typeface="標楷體" panose="03000509000000000000" pitchFamily="65" charset="-120"/>
                        </a:rPr>
                        <a:t>實習</a:t>
                      </a:r>
                      <a:r>
                        <a:rPr lang="en-US" altLang="zh-TW" sz="1800" kern="0" dirty="0" smtClean="0">
                          <a:effectLst/>
                          <a:latin typeface="標楷體" panose="03000509000000000000" pitchFamily="65" charset="-120"/>
                          <a:ea typeface="標楷體" panose="03000509000000000000" pitchFamily="65" charset="-120"/>
                        </a:rPr>
                        <a:t>(</a:t>
                      </a:r>
                      <a:r>
                        <a:rPr lang="zh-TW" altLang="en-US" sz="1800" kern="0" dirty="0" smtClean="0">
                          <a:effectLst/>
                          <a:latin typeface="標楷體" panose="03000509000000000000" pitchFamily="65" charset="-120"/>
                          <a:ea typeface="標楷體" panose="03000509000000000000" pitchFamily="65" charset="-120"/>
                        </a:rPr>
                        <a:t>含</a:t>
                      </a:r>
                      <a:r>
                        <a:rPr lang="zh-TW" altLang="en-US" sz="1800" kern="0" dirty="0">
                          <a:effectLst/>
                          <a:latin typeface="標楷體" panose="03000509000000000000" pitchFamily="65" charset="-120"/>
                          <a:ea typeface="標楷體" panose="03000509000000000000" pitchFamily="65" charset="-120"/>
                        </a:rPr>
                        <a:t>實驗、</a:t>
                      </a:r>
                      <a:r>
                        <a:rPr lang="zh-TW" altLang="en-US" sz="1800" kern="0" dirty="0" smtClean="0">
                          <a:effectLst/>
                          <a:latin typeface="標楷體" panose="03000509000000000000" pitchFamily="65" charset="-120"/>
                          <a:ea typeface="標楷體" panose="03000509000000000000" pitchFamily="65" charset="-120"/>
                        </a:rPr>
                        <a:t>實務</a:t>
                      </a:r>
                      <a:r>
                        <a:rPr lang="en-US" altLang="zh-TW" sz="1800" kern="0" dirty="0" smtClean="0">
                          <a:effectLst/>
                          <a:latin typeface="標楷體" panose="03000509000000000000" pitchFamily="65" charset="-120"/>
                          <a:ea typeface="標楷體" panose="03000509000000000000" pitchFamily="65" charset="-120"/>
                        </a:rPr>
                        <a:t>)</a:t>
                      </a:r>
                      <a:r>
                        <a:rPr lang="zh-TW" altLang="en-US" sz="1800" kern="0" dirty="0" smtClean="0">
                          <a:effectLst/>
                          <a:latin typeface="標楷體" panose="03000509000000000000" pitchFamily="65" charset="-120"/>
                          <a:ea typeface="標楷體" panose="03000509000000000000" pitchFamily="65" charset="-120"/>
                        </a:rPr>
                        <a:t>科目</a:t>
                      </a:r>
                      <a:r>
                        <a:rPr lang="zh-TW" altLang="en-US" sz="1800" kern="0" dirty="0">
                          <a:effectLst/>
                          <a:latin typeface="標楷體" panose="03000509000000000000" pitchFamily="65" charset="-120"/>
                          <a:ea typeface="標楷體" panose="03000509000000000000" pitchFamily="65" charset="-120"/>
                        </a:rPr>
                        <a:t>學習</a:t>
                      </a:r>
                      <a:r>
                        <a:rPr lang="zh-TW" altLang="en-US" sz="1800" kern="0" dirty="0" smtClean="0">
                          <a:effectLst/>
                          <a:latin typeface="標楷體" panose="03000509000000000000" pitchFamily="65" charset="-120"/>
                          <a:ea typeface="標楷體" panose="03000509000000000000" pitchFamily="65" charset="-120"/>
                        </a:rPr>
                        <a:t>報告</a:t>
                      </a:r>
                      <a:r>
                        <a:rPr lang="en-US" altLang="zh-TW" sz="1800" kern="0" dirty="0" smtClean="0">
                          <a:effectLst/>
                          <a:latin typeface="標楷體" panose="03000509000000000000" pitchFamily="65" charset="-120"/>
                          <a:ea typeface="標楷體" panose="03000509000000000000" pitchFamily="65" charset="-120"/>
                        </a:rPr>
                        <a:t>(</a:t>
                      </a:r>
                      <a:r>
                        <a:rPr lang="zh-TW" altLang="en-US" sz="1800" kern="0" dirty="0" smtClean="0">
                          <a:effectLst/>
                          <a:latin typeface="標楷體" panose="03000509000000000000" pitchFamily="65" charset="-120"/>
                          <a:ea typeface="標楷體" panose="03000509000000000000" pitchFamily="65" charset="-120"/>
                        </a:rPr>
                        <a:t>成果</a:t>
                      </a:r>
                      <a:r>
                        <a:rPr lang="en-US" altLang="zh-TW" sz="1800" kern="0" dirty="0" smtClean="0">
                          <a:effectLst/>
                          <a:latin typeface="標楷體" panose="03000509000000000000" pitchFamily="65" charset="-120"/>
                          <a:ea typeface="標楷體" panose="03000509000000000000" pitchFamily="65" charset="-120"/>
                        </a:rPr>
                        <a:t>)</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136</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180</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316</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2.41</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401100">
                <a:tc>
                  <a:txBody>
                    <a:bodyPr/>
                    <a:lstStyle/>
                    <a:p>
                      <a:pPr marL="0" indent="0" algn="ct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9</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標楷體" panose="03000509000000000000" pitchFamily="65" charset="-120"/>
                          <a:ea typeface="標楷體" panose="03000509000000000000" pitchFamily="65" charset="-120"/>
                        </a:rPr>
                        <a:t>專題製作學習成果及專業</a:t>
                      </a:r>
                      <a:r>
                        <a:rPr lang="zh-TW" altLang="en-US" sz="1800" kern="0" dirty="0" smtClean="0">
                          <a:effectLst/>
                          <a:latin typeface="標楷體" panose="03000509000000000000" pitchFamily="65" charset="-120"/>
                          <a:ea typeface="標楷體" panose="03000509000000000000" pitchFamily="65" charset="-120"/>
                        </a:rPr>
                        <a:t>實習</a:t>
                      </a:r>
                      <a:r>
                        <a:rPr lang="en-US" altLang="zh-TW" sz="1800" kern="0" dirty="0" smtClean="0">
                          <a:effectLst/>
                          <a:latin typeface="標楷體" panose="03000509000000000000" pitchFamily="65" charset="-120"/>
                          <a:ea typeface="標楷體" panose="03000509000000000000" pitchFamily="65" charset="-120"/>
                        </a:rPr>
                        <a:t>(</a:t>
                      </a:r>
                      <a:r>
                        <a:rPr lang="zh-TW" altLang="en-US" sz="1800" kern="0" dirty="0" smtClean="0">
                          <a:effectLst/>
                          <a:latin typeface="標楷體" panose="03000509000000000000" pitchFamily="65" charset="-120"/>
                          <a:ea typeface="標楷體" panose="03000509000000000000" pitchFamily="65" charset="-120"/>
                        </a:rPr>
                        <a:t>含</a:t>
                      </a:r>
                      <a:r>
                        <a:rPr lang="zh-TW" altLang="en-US" sz="1800" kern="0" dirty="0">
                          <a:effectLst/>
                          <a:latin typeface="標楷體" panose="03000509000000000000" pitchFamily="65" charset="-120"/>
                          <a:ea typeface="標楷體" panose="03000509000000000000" pitchFamily="65" charset="-120"/>
                        </a:rPr>
                        <a:t>實驗、</a:t>
                      </a:r>
                      <a:r>
                        <a:rPr lang="zh-TW" altLang="en-US" sz="1800" kern="0" dirty="0" smtClean="0">
                          <a:effectLst/>
                          <a:latin typeface="標楷體" panose="03000509000000000000" pitchFamily="65" charset="-120"/>
                          <a:ea typeface="標楷體" panose="03000509000000000000" pitchFamily="65" charset="-120"/>
                        </a:rPr>
                        <a:t>實務</a:t>
                      </a:r>
                      <a:r>
                        <a:rPr lang="en-US" altLang="zh-TW" sz="1800" kern="0" dirty="0" smtClean="0">
                          <a:effectLst/>
                          <a:latin typeface="標楷體" panose="03000509000000000000" pitchFamily="65" charset="-120"/>
                          <a:ea typeface="標楷體" panose="03000509000000000000" pitchFamily="65" charset="-120"/>
                        </a:rPr>
                        <a:t>)</a:t>
                      </a:r>
                      <a:r>
                        <a:rPr lang="zh-TW" altLang="en-US" sz="1800" kern="0" dirty="0" smtClean="0">
                          <a:effectLst/>
                          <a:latin typeface="標楷體" panose="03000509000000000000" pitchFamily="65" charset="-120"/>
                          <a:ea typeface="標楷體" panose="03000509000000000000" pitchFamily="65" charset="-120"/>
                        </a:rPr>
                        <a:t>科目</a:t>
                      </a:r>
                      <a:r>
                        <a:rPr lang="zh-TW" altLang="en-US" sz="1800" kern="0" dirty="0">
                          <a:effectLst/>
                          <a:latin typeface="標楷體" panose="03000509000000000000" pitchFamily="65" charset="-120"/>
                          <a:ea typeface="標楷體" panose="03000509000000000000" pitchFamily="65" charset="-120"/>
                        </a:rPr>
                        <a:t>學習</a:t>
                      </a:r>
                      <a:r>
                        <a:rPr lang="zh-TW" altLang="en-US" sz="1800" kern="0" dirty="0" smtClean="0">
                          <a:effectLst/>
                          <a:latin typeface="標楷體" panose="03000509000000000000" pitchFamily="65" charset="-120"/>
                          <a:ea typeface="標楷體" panose="03000509000000000000" pitchFamily="65" charset="-120"/>
                        </a:rPr>
                        <a:t>報告</a:t>
                      </a:r>
                      <a:r>
                        <a:rPr lang="en-US" altLang="zh-TW" sz="1800" kern="0" dirty="0" smtClean="0">
                          <a:effectLst/>
                          <a:latin typeface="標楷體" panose="03000509000000000000" pitchFamily="65" charset="-120"/>
                          <a:ea typeface="標楷體" panose="03000509000000000000" pitchFamily="65" charset="-120"/>
                        </a:rPr>
                        <a:t>(</a:t>
                      </a:r>
                      <a:r>
                        <a:rPr lang="zh-TW" altLang="en-US" sz="1800" kern="0" dirty="0" smtClean="0">
                          <a:effectLst/>
                          <a:latin typeface="標楷體" panose="03000509000000000000" pitchFamily="65" charset="-120"/>
                          <a:ea typeface="標楷體" panose="03000509000000000000" pitchFamily="65" charset="-120"/>
                        </a:rPr>
                        <a:t>成果</a:t>
                      </a:r>
                      <a:r>
                        <a:rPr lang="en-US" altLang="zh-TW" sz="1800" kern="0" dirty="0" smtClean="0">
                          <a:effectLst/>
                          <a:latin typeface="標楷體" panose="03000509000000000000" pitchFamily="65" charset="-120"/>
                          <a:ea typeface="標楷體" panose="03000509000000000000" pitchFamily="65" charset="-120"/>
                        </a:rPr>
                        <a:t>)</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172</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599</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771</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5.88</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dirty="0" smtClean="0">
                          <a:effectLst/>
                          <a:latin typeface="標楷體" panose="03000509000000000000" pitchFamily="65" charset="-120"/>
                          <a:ea typeface="標楷體" panose="03000509000000000000" pitchFamily="65" charset="-120"/>
                        </a:rPr>
                        <a:t>10</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標楷體" panose="03000509000000000000" pitchFamily="65" charset="-120"/>
                          <a:ea typeface="標楷體" panose="03000509000000000000" pitchFamily="65" charset="-120"/>
                        </a:rPr>
                        <a:t>其他</a:t>
                      </a:r>
                      <a:r>
                        <a:rPr lang="zh-TW" altLang="en-US" sz="1800" kern="0" dirty="0" smtClean="0">
                          <a:effectLst/>
                          <a:latin typeface="標楷體" panose="03000509000000000000" pitchFamily="65" charset="-120"/>
                          <a:ea typeface="標楷體" panose="03000509000000000000" pitchFamily="65" charset="-120"/>
                        </a:rPr>
                        <a:t>學習</a:t>
                      </a:r>
                      <a:r>
                        <a:rPr lang="en-US" altLang="zh-TW" sz="1800" kern="0" dirty="0" smtClean="0">
                          <a:effectLst/>
                          <a:latin typeface="標楷體" panose="03000509000000000000" pitchFamily="65" charset="-120"/>
                          <a:ea typeface="標楷體" panose="03000509000000000000" pitchFamily="65" charset="-120"/>
                        </a:rPr>
                        <a:t>(</a:t>
                      </a:r>
                      <a:r>
                        <a:rPr lang="zh-TW" altLang="en-US" sz="1800" kern="0" dirty="0" smtClean="0">
                          <a:effectLst/>
                          <a:latin typeface="標楷體" panose="03000509000000000000" pitchFamily="65" charset="-120"/>
                          <a:ea typeface="標楷體" panose="03000509000000000000" pitchFamily="65" charset="-120"/>
                        </a:rPr>
                        <a:t>作品</a:t>
                      </a:r>
                      <a:r>
                        <a:rPr lang="en-US" altLang="zh-TW" sz="1800" kern="0" dirty="0" smtClean="0">
                          <a:effectLst/>
                          <a:latin typeface="標楷體" panose="03000509000000000000" pitchFamily="65" charset="-120"/>
                          <a:ea typeface="標楷體" panose="03000509000000000000" pitchFamily="65" charset="-120"/>
                        </a:rPr>
                        <a:t>)</a:t>
                      </a:r>
                      <a:r>
                        <a:rPr lang="zh-TW" altLang="en-US" sz="1800" kern="0" dirty="0" smtClean="0">
                          <a:effectLst/>
                          <a:latin typeface="標楷體" panose="03000509000000000000" pitchFamily="65" charset="-120"/>
                          <a:ea typeface="標楷體" panose="03000509000000000000" pitchFamily="65" charset="-120"/>
                        </a:rPr>
                        <a:t>成果</a:t>
                      </a:r>
                      <a:endParaRPr lang="zh-TW" altLang="en-US"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84</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165</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249</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1.90</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dirty="0" smtClean="0">
                          <a:effectLst/>
                          <a:latin typeface="標楷體" panose="03000509000000000000" pitchFamily="65" charset="-120"/>
                          <a:ea typeface="標楷體" panose="03000509000000000000" pitchFamily="65" charset="-120"/>
                        </a:rPr>
                        <a:t>11</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標楷體" panose="03000509000000000000" pitchFamily="65" charset="-120"/>
                          <a:ea typeface="標楷體" panose="03000509000000000000" pitchFamily="65" charset="-120"/>
                        </a:rPr>
                        <a:t>外語能力證明</a:t>
                      </a:r>
                      <a:endParaRPr lang="zh-TW" altLang="en-US"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128</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575</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703</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5.36</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b="1" kern="0" dirty="0" smtClean="0">
                          <a:effectLst/>
                          <a:latin typeface="標楷體" panose="03000509000000000000" pitchFamily="65" charset="-120"/>
                          <a:ea typeface="標楷體" panose="03000509000000000000" pitchFamily="65" charset="-120"/>
                        </a:rPr>
                        <a:t>12</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b="1" kern="0" dirty="0">
                          <a:effectLst/>
                          <a:latin typeface="標楷體" panose="03000509000000000000" pitchFamily="65" charset="-120"/>
                          <a:ea typeface="標楷體" panose="03000509000000000000" pitchFamily="65" charset="-120"/>
                        </a:rPr>
                        <a:t>競賽獲獎或證照證明</a:t>
                      </a:r>
                      <a:endParaRPr lang="zh-TW" altLang="en-US"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a:effectLst/>
                          <a:latin typeface="標楷體" panose="03000509000000000000" pitchFamily="65" charset="-120"/>
                          <a:ea typeface="標楷體" panose="03000509000000000000" pitchFamily="65" charset="-120"/>
                        </a:rPr>
                        <a:t>459</a:t>
                      </a:r>
                      <a:endParaRPr lang="en-US" altLang="zh-TW" sz="1800" b="1"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a:effectLst/>
                          <a:latin typeface="標楷體" panose="03000509000000000000" pitchFamily="65" charset="-120"/>
                          <a:ea typeface="標楷體" panose="03000509000000000000" pitchFamily="65" charset="-120"/>
                        </a:rPr>
                        <a:t>1719</a:t>
                      </a:r>
                      <a:endParaRPr lang="en-US" altLang="zh-TW" sz="1800" b="1"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2178</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標楷體" panose="03000509000000000000" pitchFamily="65" charset="-120"/>
                          <a:ea typeface="標楷體" panose="03000509000000000000" pitchFamily="65" charset="-120"/>
                        </a:rPr>
                        <a:t>16.61</a:t>
                      </a:r>
                      <a:endParaRPr lang="en-US" altLang="zh-TW" sz="1800" b="1"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dirty="0" smtClean="0">
                          <a:effectLst/>
                          <a:latin typeface="標楷體" panose="03000509000000000000" pitchFamily="65" charset="-120"/>
                          <a:ea typeface="標楷體" panose="03000509000000000000" pitchFamily="65" charset="-120"/>
                        </a:rPr>
                        <a:t>13</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標楷體" panose="03000509000000000000" pitchFamily="65" charset="-120"/>
                          <a:ea typeface="標楷體" panose="03000509000000000000" pitchFamily="65" charset="-120"/>
                        </a:rPr>
                        <a:t>社會服務</a:t>
                      </a:r>
                      <a:endParaRPr lang="zh-TW" altLang="en-US"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33</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115</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148</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1.13</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14</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標楷體" panose="03000509000000000000" pitchFamily="65" charset="-120"/>
                          <a:ea typeface="標楷體" panose="03000509000000000000" pitchFamily="65" charset="-120"/>
                        </a:rPr>
                        <a:t>其他有利審查文件</a:t>
                      </a:r>
                      <a:endParaRPr lang="zh-TW" altLang="en-US"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277</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2313</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標楷體" panose="03000509000000000000" pitchFamily="65" charset="-120"/>
                          <a:ea typeface="標楷體" panose="03000509000000000000" pitchFamily="65" charset="-120"/>
                        </a:rPr>
                        <a:t>2590</a:t>
                      </a:r>
                      <a:endParaRPr lang="en-US" altLang="zh-TW" sz="1800" kern="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標楷體" panose="03000509000000000000" pitchFamily="65" charset="-120"/>
                          <a:ea typeface="標楷體" panose="03000509000000000000" pitchFamily="65" charset="-120"/>
                        </a:rPr>
                        <a:t>19.75</a:t>
                      </a:r>
                      <a:endParaRPr lang="en-US" altLang="zh-TW" sz="1800" kern="0" dirty="0">
                        <a:solidFill>
                          <a:schemeClr val="dk1"/>
                        </a:solidFill>
                        <a:effectLst/>
                        <a:latin typeface="標楷體" panose="03000509000000000000" pitchFamily="65" charset="-120"/>
                        <a:ea typeface="標楷體" panose="03000509000000000000" pitchFamily="65" charset="-120"/>
                        <a:cs typeface="+mn-cs"/>
                      </a:endParaRPr>
                    </a:p>
                  </a:txBody>
                  <a:tcPr marL="8997" marR="8997" marT="8997" marB="0" anchor="ctr"/>
                </a:tc>
              </a:tr>
            </a:tbl>
          </a:graphicData>
        </a:graphic>
      </p:graphicFrame>
      <p:sp>
        <p:nvSpPr>
          <p:cNvPr id="4" name="投影片編號版面配置區 3"/>
          <p:cNvSpPr>
            <a:spLocks noGrp="1"/>
          </p:cNvSpPr>
          <p:nvPr>
            <p:ph type="sldNum" sz="quarter" idx="12"/>
          </p:nvPr>
        </p:nvSpPr>
        <p:spPr>
          <a:xfrm>
            <a:off x="6999973" y="6525344"/>
            <a:ext cx="2133600" cy="476250"/>
          </a:xfrm>
        </p:spPr>
        <p:txBody>
          <a:bodyPr/>
          <a:lstStyle/>
          <a:p>
            <a:pPr>
              <a:defRPr/>
            </a:pPr>
            <a:fld id="{52B5522C-A27E-428C-8770-BD9512493397}" type="slidenum">
              <a:rPr lang="zh-TW" altLang="en-US" smtClean="0"/>
              <a:pPr>
                <a:defRPr/>
              </a:pPr>
              <a:t>6</a:t>
            </a:fld>
            <a:endParaRPr lang="en-US" altLang="zh-TW" dirty="0"/>
          </a:p>
        </p:txBody>
      </p:sp>
      <p:sp>
        <p:nvSpPr>
          <p:cNvPr id="8" name="Rectangle 2"/>
          <p:cNvSpPr txBox="1">
            <a:spLocks noChangeArrowheads="1"/>
          </p:cNvSpPr>
          <p:nvPr/>
        </p:nvSpPr>
        <p:spPr bwMode="auto">
          <a:xfrm>
            <a:off x="45860" y="141287"/>
            <a:ext cx="10502804"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kumimoji="0" lang="zh-TW" altLang="en-US" sz="3200" dirty="0">
                <a:solidFill>
                  <a:schemeClr val="tx1"/>
                </a:solidFill>
                <a:latin typeface="標楷體" panose="03000509000000000000" pitchFamily="65" charset="-120"/>
                <a:ea typeface="標楷體" panose="03000509000000000000" pitchFamily="65" charset="-120"/>
              </a:rPr>
              <a:t>二、招生簡章查詢</a:t>
            </a:r>
            <a:r>
              <a:rPr kumimoji="0" lang="zh-TW" altLang="en-US" sz="3200" dirty="0" smtClean="0">
                <a:solidFill>
                  <a:schemeClr val="tx1"/>
                </a:solidFill>
                <a:latin typeface="標楷體" panose="03000509000000000000" pitchFamily="65" charset="-120"/>
                <a:ea typeface="標楷體" panose="03000509000000000000" pitchFamily="65" charset="-120"/>
              </a:rPr>
              <a:t>系統</a:t>
            </a:r>
            <a:endParaRPr kumimoji="0" lang="zh-TW" altLang="en-US" sz="3200" dirty="0">
              <a:solidFill>
                <a:schemeClr val="tx1"/>
              </a:solidFill>
              <a:latin typeface="標楷體" panose="03000509000000000000" pitchFamily="65" charset="-120"/>
              <a:ea typeface="標楷體" panose="03000509000000000000" pitchFamily="65" charset="-120"/>
            </a:endParaRPr>
          </a:p>
        </p:txBody>
      </p:sp>
      <p:sp>
        <p:nvSpPr>
          <p:cNvPr id="3" name="矩形 2"/>
          <p:cNvSpPr/>
          <p:nvPr/>
        </p:nvSpPr>
        <p:spPr>
          <a:xfrm>
            <a:off x="4291011" y="346708"/>
            <a:ext cx="3647152" cy="400110"/>
          </a:xfrm>
          <a:prstGeom prst="rect">
            <a:avLst/>
          </a:prstGeom>
        </p:spPr>
        <p:txBody>
          <a:bodyPr wrap="none">
            <a:spAutoFit/>
          </a:bodyPr>
          <a:lstStyle/>
          <a:p>
            <a:pPr eaLnBrk="0" hangingPunct="0"/>
            <a:r>
              <a:rPr lang="en-US" altLang="zh-TW" sz="2000" b="1" dirty="0">
                <a:solidFill>
                  <a:schemeClr val="accent2">
                    <a:lumMod val="50000"/>
                  </a:schemeClr>
                </a:solidFill>
                <a:latin typeface="Book Antiqua" panose="02040602050305030304" pitchFamily="18" charset="0"/>
                <a:ea typeface="華康儷楷書" panose="03000509000000000000" pitchFamily="65" charset="-120"/>
              </a:rPr>
              <a:t>107</a:t>
            </a:r>
            <a:r>
              <a:rPr lang="zh-TW" altLang="en-US" sz="2000" b="1" dirty="0">
                <a:solidFill>
                  <a:schemeClr val="accent2">
                    <a:lumMod val="50000"/>
                  </a:schemeClr>
                </a:solidFill>
                <a:latin typeface="Book Antiqua" panose="02040602050305030304" pitchFamily="18" charset="0"/>
                <a:ea typeface="華康儷楷書" panose="03000509000000000000" pitchFamily="65" charset="-120"/>
              </a:rPr>
              <a:t>學年度備審資料項目統計表</a:t>
            </a:r>
          </a:p>
        </p:txBody>
      </p:sp>
    </p:spTree>
    <p:extLst>
      <p:ext uri="{BB962C8B-B14F-4D97-AF65-F5344CB8AC3E}">
        <p14:creationId xmlns:p14="http://schemas.microsoft.com/office/powerpoint/2010/main" val="29023913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79512" y="838873"/>
            <a:ext cx="8640960" cy="5855222"/>
          </a:xfrm>
          <a:prstGeom prst="rect">
            <a:avLst/>
          </a:prstGeom>
        </p:spPr>
      </p:pic>
      <p:sp>
        <p:nvSpPr>
          <p:cNvPr id="3" name="Rectangle 3"/>
          <p:cNvSpPr txBox="1">
            <a:spLocks noChangeArrowheads="1"/>
          </p:cNvSpPr>
          <p:nvPr/>
        </p:nvSpPr>
        <p:spPr>
          <a:xfrm>
            <a:off x="31881" y="292810"/>
            <a:ext cx="8566209" cy="535781"/>
          </a:xfrm>
          <a:prstGeom prst="rect">
            <a:avLst/>
          </a:prstGeom>
          <a:ln/>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3000" dirty="0">
                <a:solidFill>
                  <a:prstClr val="black"/>
                </a:solidFill>
                <a:latin typeface="標楷體" panose="03000509000000000000" pitchFamily="65" charset="-120"/>
                <a:ea typeface="標楷體" panose="03000509000000000000" pitchFamily="65" charset="-120"/>
              </a:rPr>
              <a:t>集體報名作業</a:t>
            </a: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二階報名</a:t>
            </a:r>
            <a:r>
              <a:rPr kumimoji="0" lang="en-US" altLang="zh-TW" sz="3000" dirty="0">
                <a:solidFill>
                  <a:srgbClr val="FF0000"/>
                </a:solidFill>
                <a:latin typeface="標楷體" panose="03000509000000000000" pitchFamily="65" charset="-120"/>
                <a:ea typeface="標楷體" panose="03000509000000000000" pitchFamily="65" charset="-120"/>
              </a:rPr>
              <a:t>-</a:t>
            </a:r>
            <a:r>
              <a:rPr kumimoji="0" lang="zh-TW" altLang="en-US" sz="3000" dirty="0">
                <a:solidFill>
                  <a:srgbClr val="FF0000"/>
                </a:solidFill>
                <a:latin typeface="標楷體" panose="03000509000000000000" pitchFamily="65" charset="-120"/>
                <a:ea typeface="標楷體" panose="03000509000000000000" pitchFamily="65" charset="-120"/>
              </a:rPr>
              <a:t>下載一階篩選通過名單電子檔</a:t>
            </a:r>
          </a:p>
        </p:txBody>
      </p:sp>
      <p:graphicFrame>
        <p:nvGraphicFramePr>
          <p:cNvPr id="6" name="表格 5"/>
          <p:cNvGraphicFramePr>
            <a:graphicFrameLocks noGrp="1"/>
          </p:cNvGraphicFramePr>
          <p:nvPr>
            <p:extLst>
              <p:ext uri="{D42A27DB-BD31-4B8C-83A1-F6EECF244321}">
                <p14:modId xmlns:p14="http://schemas.microsoft.com/office/powerpoint/2010/main" val="2102038920"/>
              </p:ext>
            </p:extLst>
          </p:nvPr>
        </p:nvGraphicFramePr>
        <p:xfrm>
          <a:off x="6300192" y="2979673"/>
          <a:ext cx="2007184" cy="2485408"/>
        </p:xfrm>
        <a:graphic>
          <a:graphicData uri="http://schemas.openxmlformats.org/drawingml/2006/table">
            <a:tbl>
              <a:tblPr>
                <a:tableStyleId>{5C22544A-7EE6-4342-B048-85BDC9FD1C3A}</a:tableStyleId>
              </a:tblPr>
              <a:tblGrid>
                <a:gridCol w="308642"/>
                <a:gridCol w="1698542"/>
              </a:tblGrid>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NO</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algn="l" rtl="0" fontAlgn="ctr"/>
                      <a:r>
                        <a:rPr lang="zh-TW" altLang="en-US" sz="900" b="0" i="0" u="none" strike="noStrike" dirty="0" smtClean="0">
                          <a:solidFill>
                            <a:schemeClr val="tx1"/>
                          </a:solidFill>
                          <a:effectLst/>
                          <a:latin typeface="Arial" panose="020B0604020202020204" pitchFamily="34" charset="0"/>
                        </a:rPr>
                        <a:t>欄位名稱</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1</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統測報名序號</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2</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班級</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3</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身分證號</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4</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姓名</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5</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系科組學程代碼</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6</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校名</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7</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系科組名稱</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8</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招生群類</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9</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報名身分</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10</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通過一階篩選</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11</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通過身分</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12</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繳費註記</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13</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不通過原因</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14</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指定項目應繳金額</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155338">
                <a:tc>
                  <a:txBody>
                    <a:bodyPr/>
                    <a:lstStyle/>
                    <a:p>
                      <a:pPr algn="l" rtl="0" fontAlgn="ctr"/>
                      <a:r>
                        <a:rPr lang="en-US" altLang="zh-TW" sz="900" b="0" i="0" u="none" strike="noStrike" dirty="0" smtClean="0">
                          <a:solidFill>
                            <a:schemeClr val="tx1"/>
                          </a:solidFill>
                          <a:effectLst/>
                          <a:latin typeface="Arial" panose="020B0604020202020204" pitchFamily="34" charset="0"/>
                        </a:rPr>
                        <a:t>15</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0" u="none" strike="noStrike" dirty="0">
                          <a:solidFill>
                            <a:schemeClr val="tx1"/>
                          </a:solidFill>
                          <a:effectLst/>
                        </a:rPr>
                        <a:t>備註</a:t>
                      </a:r>
                      <a:endParaRPr lang="zh-TW" altLang="en-US" sz="900" b="0" i="0" u="none" strike="noStrike" dirty="0">
                        <a:solidFill>
                          <a:schemeClr val="tx1"/>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bl>
          </a:graphicData>
        </a:graphic>
      </p:graphicFrame>
      <p:sp>
        <p:nvSpPr>
          <p:cNvPr id="2" name="投影片編號版面配置區 1"/>
          <p:cNvSpPr>
            <a:spLocks noGrp="1"/>
          </p:cNvSpPr>
          <p:nvPr>
            <p:ph type="sldNum" sz="quarter" idx="12"/>
          </p:nvPr>
        </p:nvSpPr>
        <p:spPr/>
        <p:txBody>
          <a:bodyPr/>
          <a:lstStyle/>
          <a:p>
            <a:fld id="{34EC34A2-0CEA-4579-984D-7DD7EB565D05}" type="slidenum">
              <a:rPr lang="zh-TW" altLang="en-US" smtClean="0">
                <a:solidFill>
                  <a:prstClr val="black"/>
                </a:solidFill>
              </a:rPr>
              <a:pPr/>
              <a:t>60</a:t>
            </a:fld>
            <a:endParaRPr lang="zh-TW" altLang="en-US">
              <a:solidFill>
                <a:prstClr val="black"/>
              </a:solidFill>
            </a:endParaRPr>
          </a:p>
        </p:txBody>
      </p:sp>
      <p:sp>
        <p:nvSpPr>
          <p:cNvPr id="5" name="矩形 4"/>
          <p:cNvSpPr/>
          <p:nvPr/>
        </p:nvSpPr>
        <p:spPr>
          <a:xfrm>
            <a:off x="1979712" y="1052736"/>
            <a:ext cx="3024336" cy="2041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27895499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A272ACB8-32D6-4BA3-A453-EE320421D775}" type="slidenum">
              <a:rPr lang="zh-TW" altLang="en-US" smtClean="0"/>
              <a:pPr>
                <a:defRPr/>
              </a:pPr>
              <a:t>61</a:t>
            </a:fld>
            <a:endParaRPr lang="en-US" altLang="zh-TW" dirty="0"/>
          </a:p>
        </p:txBody>
      </p:sp>
      <p:pic>
        <p:nvPicPr>
          <p:cNvPr id="5" name="圖片 4"/>
          <p:cNvPicPr>
            <a:picLocks noChangeAspect="1"/>
          </p:cNvPicPr>
          <p:nvPr/>
        </p:nvPicPr>
        <p:blipFill>
          <a:blip r:embed="rId2"/>
          <a:stretch>
            <a:fillRect/>
          </a:stretch>
        </p:blipFill>
        <p:spPr>
          <a:xfrm>
            <a:off x="0" y="1177711"/>
            <a:ext cx="9144000" cy="5273709"/>
          </a:xfrm>
          <a:prstGeom prst="rect">
            <a:avLst/>
          </a:prstGeom>
        </p:spPr>
      </p:pic>
      <p:sp>
        <p:nvSpPr>
          <p:cNvPr id="6" name="Rectangle 3"/>
          <p:cNvSpPr txBox="1">
            <a:spLocks noChangeArrowheads="1"/>
          </p:cNvSpPr>
          <p:nvPr/>
        </p:nvSpPr>
        <p:spPr>
          <a:xfrm>
            <a:off x="0" y="260648"/>
            <a:ext cx="8566209" cy="535781"/>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2700" dirty="0">
                <a:solidFill>
                  <a:prstClr val="black"/>
                </a:solidFill>
                <a:latin typeface="標楷體" panose="03000509000000000000" pitchFamily="65" charset="-120"/>
                <a:ea typeface="標楷體" panose="03000509000000000000" pitchFamily="65" charset="-120"/>
              </a:rPr>
              <a:t>集體報名作業</a:t>
            </a:r>
            <a:r>
              <a:rPr kumimoji="0" lang="en-US" altLang="zh-TW" sz="2700" dirty="0">
                <a:solidFill>
                  <a:prstClr val="black"/>
                </a:solidFill>
                <a:latin typeface="標楷體" panose="03000509000000000000" pitchFamily="65" charset="-120"/>
                <a:ea typeface="標楷體" panose="03000509000000000000" pitchFamily="65" charset="-120"/>
              </a:rPr>
              <a:t>-</a:t>
            </a:r>
            <a:r>
              <a:rPr kumimoji="0" lang="zh-TW" altLang="en-US" sz="2700" dirty="0">
                <a:solidFill>
                  <a:prstClr val="black"/>
                </a:solidFill>
                <a:latin typeface="標楷體" panose="03000509000000000000" pitchFamily="65" charset="-120"/>
                <a:ea typeface="標楷體" panose="03000509000000000000" pitchFamily="65" charset="-120"/>
              </a:rPr>
              <a:t>二階報名</a:t>
            </a:r>
            <a:r>
              <a:rPr kumimoji="0" lang="en-US" altLang="zh-TW" sz="2700" dirty="0">
                <a:solidFill>
                  <a:srgbClr val="FF0000"/>
                </a:solidFill>
                <a:latin typeface="標楷體" panose="03000509000000000000" pitchFamily="65" charset="-120"/>
                <a:ea typeface="標楷體" panose="03000509000000000000" pitchFamily="65" charset="-120"/>
              </a:rPr>
              <a:t>-</a:t>
            </a:r>
            <a:r>
              <a:rPr kumimoji="0" lang="zh-TW" altLang="en-US" sz="2700" dirty="0">
                <a:solidFill>
                  <a:srgbClr val="FF0000"/>
                </a:solidFill>
                <a:latin typeface="標楷體" panose="03000509000000000000" pitchFamily="65" charset="-120"/>
                <a:ea typeface="標楷體" panose="03000509000000000000" pitchFamily="65" charset="-120"/>
              </a:rPr>
              <a:t>依班級排序</a:t>
            </a:r>
          </a:p>
        </p:txBody>
      </p:sp>
    </p:spTree>
    <p:extLst>
      <p:ext uri="{BB962C8B-B14F-4D97-AF65-F5344CB8AC3E}">
        <p14:creationId xmlns:p14="http://schemas.microsoft.com/office/powerpoint/2010/main" val="1813003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0" y="241286"/>
            <a:ext cx="8566209" cy="535781"/>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2700" dirty="0">
                <a:solidFill>
                  <a:prstClr val="black"/>
                </a:solidFill>
                <a:latin typeface="標楷體" panose="03000509000000000000" pitchFamily="65" charset="-120"/>
                <a:ea typeface="標楷體" panose="03000509000000000000" pitchFamily="65" charset="-120"/>
              </a:rPr>
              <a:t>集體報名作業</a:t>
            </a:r>
            <a:r>
              <a:rPr kumimoji="0" lang="en-US" altLang="zh-TW" sz="2700" dirty="0">
                <a:solidFill>
                  <a:prstClr val="black"/>
                </a:solidFill>
                <a:latin typeface="標楷體" panose="03000509000000000000" pitchFamily="65" charset="-120"/>
                <a:ea typeface="標楷體" panose="03000509000000000000" pitchFamily="65" charset="-120"/>
              </a:rPr>
              <a:t>-</a:t>
            </a:r>
            <a:r>
              <a:rPr kumimoji="0" lang="zh-TW" altLang="en-US" sz="2700" dirty="0">
                <a:solidFill>
                  <a:prstClr val="black"/>
                </a:solidFill>
                <a:latin typeface="標楷體" panose="03000509000000000000" pitchFamily="65" charset="-120"/>
                <a:ea typeface="標楷體" panose="03000509000000000000" pitchFamily="65" charset="-120"/>
              </a:rPr>
              <a:t>二階報名</a:t>
            </a:r>
            <a:r>
              <a:rPr kumimoji="0" lang="en-US" altLang="zh-TW" sz="2700" dirty="0">
                <a:solidFill>
                  <a:srgbClr val="FF0000"/>
                </a:solidFill>
                <a:latin typeface="標楷體" panose="03000509000000000000" pitchFamily="65" charset="-120"/>
                <a:ea typeface="標楷體" panose="03000509000000000000" pitchFamily="65" charset="-120"/>
              </a:rPr>
              <a:t>-</a:t>
            </a:r>
            <a:r>
              <a:rPr kumimoji="0" lang="zh-TW" altLang="en-US" sz="2700" dirty="0">
                <a:solidFill>
                  <a:srgbClr val="FF0000"/>
                </a:solidFill>
                <a:latin typeface="標楷體" panose="03000509000000000000" pitchFamily="65" charset="-120"/>
                <a:ea typeface="標楷體" panose="03000509000000000000" pitchFamily="65" charset="-120"/>
              </a:rPr>
              <a:t>依科技校院排序</a:t>
            </a:r>
          </a:p>
        </p:txBody>
      </p:sp>
      <p:sp>
        <p:nvSpPr>
          <p:cNvPr id="3" name="投影片編號版面配置區 2"/>
          <p:cNvSpPr>
            <a:spLocks noGrp="1"/>
          </p:cNvSpPr>
          <p:nvPr>
            <p:ph type="sldNum" sz="quarter" idx="12"/>
          </p:nvPr>
        </p:nvSpPr>
        <p:spPr/>
        <p:txBody>
          <a:bodyPr/>
          <a:lstStyle/>
          <a:p>
            <a:fld id="{34EC34A2-0CEA-4579-984D-7DD7EB565D05}" type="slidenum">
              <a:rPr lang="zh-TW" altLang="en-US" smtClean="0">
                <a:solidFill>
                  <a:prstClr val="black"/>
                </a:solidFill>
              </a:rPr>
              <a:pPr/>
              <a:t>62</a:t>
            </a:fld>
            <a:endParaRPr lang="zh-TW" altLang="en-US">
              <a:solidFill>
                <a:prstClr val="black"/>
              </a:solidFill>
            </a:endParaRPr>
          </a:p>
        </p:txBody>
      </p:sp>
      <p:pic>
        <p:nvPicPr>
          <p:cNvPr id="2" name="圖片 1"/>
          <p:cNvPicPr>
            <a:picLocks noChangeAspect="1"/>
          </p:cNvPicPr>
          <p:nvPr/>
        </p:nvPicPr>
        <p:blipFill>
          <a:blip r:embed="rId2"/>
          <a:stretch>
            <a:fillRect/>
          </a:stretch>
        </p:blipFill>
        <p:spPr>
          <a:xfrm>
            <a:off x="0" y="2223774"/>
            <a:ext cx="9144000" cy="2410452"/>
          </a:xfrm>
          <a:prstGeom prst="rect">
            <a:avLst/>
          </a:prstGeom>
        </p:spPr>
      </p:pic>
    </p:spTree>
    <p:extLst>
      <p:ext uri="{BB962C8B-B14F-4D97-AF65-F5344CB8AC3E}">
        <p14:creationId xmlns:p14="http://schemas.microsoft.com/office/powerpoint/2010/main" val="34687886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5430" y="316461"/>
            <a:ext cx="8566209" cy="535781"/>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2700" dirty="0">
                <a:solidFill>
                  <a:prstClr val="black"/>
                </a:solidFill>
                <a:latin typeface="標楷體" panose="03000509000000000000" pitchFamily="65" charset="-120"/>
                <a:ea typeface="標楷體" panose="03000509000000000000" pitchFamily="65" charset="-120"/>
              </a:rPr>
              <a:t>集體報名作業</a:t>
            </a:r>
            <a:r>
              <a:rPr kumimoji="0" lang="en-US" altLang="zh-TW" sz="2700" dirty="0">
                <a:solidFill>
                  <a:prstClr val="black"/>
                </a:solidFill>
                <a:latin typeface="標楷體" panose="03000509000000000000" pitchFamily="65" charset="-120"/>
                <a:ea typeface="標楷體" panose="03000509000000000000" pitchFamily="65" charset="-120"/>
              </a:rPr>
              <a:t>-</a:t>
            </a:r>
            <a:r>
              <a:rPr kumimoji="0" lang="zh-TW" altLang="en-US" sz="2700" dirty="0">
                <a:solidFill>
                  <a:prstClr val="black"/>
                </a:solidFill>
                <a:latin typeface="標楷體" panose="03000509000000000000" pitchFamily="65" charset="-120"/>
                <a:ea typeface="標楷體" panose="03000509000000000000" pitchFamily="65" charset="-120"/>
              </a:rPr>
              <a:t>二階報名</a:t>
            </a:r>
            <a:r>
              <a:rPr kumimoji="0" lang="en-US" altLang="zh-TW" sz="2700" dirty="0">
                <a:solidFill>
                  <a:srgbClr val="FF0000"/>
                </a:solidFill>
                <a:latin typeface="標楷體" panose="03000509000000000000" pitchFamily="65" charset="-120"/>
                <a:ea typeface="標楷體" panose="03000509000000000000" pitchFamily="65" charset="-120"/>
              </a:rPr>
              <a:t>-</a:t>
            </a:r>
            <a:r>
              <a:rPr kumimoji="0" lang="zh-TW" altLang="en-US" sz="2700" dirty="0">
                <a:solidFill>
                  <a:srgbClr val="FF0000"/>
                </a:solidFill>
                <a:latin typeface="標楷體" panose="03000509000000000000" pitchFamily="65" charset="-120"/>
                <a:ea typeface="標楷體" panose="03000509000000000000" pitchFamily="65" charset="-120"/>
              </a:rPr>
              <a:t>未完成二階報名考生查詢</a:t>
            </a:r>
            <a:endParaRPr kumimoji="0" lang="zh-TW" altLang="en-US" sz="2400" dirty="0">
              <a:solidFill>
                <a:srgbClr val="FF0000"/>
              </a:solidFill>
              <a:latin typeface="標楷體" panose="03000509000000000000" pitchFamily="65" charset="-120"/>
              <a:ea typeface="標楷體" panose="03000509000000000000" pitchFamily="65" charset="-120"/>
            </a:endParaRPr>
          </a:p>
        </p:txBody>
      </p:sp>
      <p:sp>
        <p:nvSpPr>
          <p:cNvPr id="20" name="投影片編號版面配置區 19"/>
          <p:cNvSpPr>
            <a:spLocks noGrp="1"/>
          </p:cNvSpPr>
          <p:nvPr>
            <p:ph type="sldNum" sz="quarter" idx="12"/>
          </p:nvPr>
        </p:nvSpPr>
        <p:spPr/>
        <p:txBody>
          <a:bodyPr/>
          <a:lstStyle/>
          <a:p>
            <a:fld id="{34EC34A2-0CEA-4579-984D-7DD7EB565D05}" type="slidenum">
              <a:rPr lang="zh-TW" altLang="en-US" smtClean="0">
                <a:solidFill>
                  <a:prstClr val="black"/>
                </a:solidFill>
              </a:rPr>
              <a:pPr/>
              <a:t>63</a:t>
            </a:fld>
            <a:endParaRPr lang="zh-TW" altLang="en-US">
              <a:solidFill>
                <a:prstClr val="black"/>
              </a:solidFill>
            </a:endParaRPr>
          </a:p>
        </p:txBody>
      </p:sp>
      <p:pic>
        <p:nvPicPr>
          <p:cNvPr id="4" name="圖片 3"/>
          <p:cNvPicPr>
            <a:picLocks noChangeAspect="1"/>
          </p:cNvPicPr>
          <p:nvPr/>
        </p:nvPicPr>
        <p:blipFill>
          <a:blip r:embed="rId2"/>
          <a:stretch>
            <a:fillRect/>
          </a:stretch>
        </p:blipFill>
        <p:spPr>
          <a:xfrm>
            <a:off x="0" y="1213334"/>
            <a:ext cx="9144000" cy="5270016"/>
          </a:xfrm>
          <a:prstGeom prst="rect">
            <a:avLst/>
          </a:prstGeom>
        </p:spPr>
      </p:pic>
    </p:spTree>
    <p:extLst>
      <p:ext uri="{BB962C8B-B14F-4D97-AF65-F5344CB8AC3E}">
        <p14:creationId xmlns:p14="http://schemas.microsoft.com/office/powerpoint/2010/main" val="5657492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0" y="3776677"/>
            <a:ext cx="9144000" cy="2728114"/>
          </a:xfrm>
          <a:prstGeom prst="rect">
            <a:avLst/>
          </a:prstGeom>
        </p:spPr>
      </p:pic>
      <p:sp>
        <p:nvSpPr>
          <p:cNvPr id="4" name="投影片編號版面配置區 3"/>
          <p:cNvSpPr>
            <a:spLocks noGrp="1"/>
          </p:cNvSpPr>
          <p:nvPr>
            <p:ph type="sldNum" sz="quarter" idx="12"/>
          </p:nvPr>
        </p:nvSpPr>
        <p:spPr>
          <a:xfrm>
            <a:off x="6588224" y="6464679"/>
            <a:ext cx="2133600" cy="476250"/>
          </a:xfrm>
        </p:spPr>
        <p:txBody>
          <a:bodyPr/>
          <a:lstStyle/>
          <a:p>
            <a:pPr>
              <a:defRPr/>
            </a:pPr>
            <a:fld id="{A272ACB8-32D6-4BA3-A453-EE320421D775}" type="slidenum">
              <a:rPr lang="zh-TW" altLang="en-US" smtClean="0"/>
              <a:pPr>
                <a:defRPr/>
              </a:pPr>
              <a:t>64</a:t>
            </a:fld>
            <a:endParaRPr lang="en-US" altLang="zh-TW" dirty="0"/>
          </a:p>
        </p:txBody>
      </p:sp>
      <p:pic>
        <p:nvPicPr>
          <p:cNvPr id="5" name="圖片 4"/>
          <p:cNvPicPr>
            <a:picLocks noChangeAspect="1"/>
          </p:cNvPicPr>
          <p:nvPr/>
        </p:nvPicPr>
        <p:blipFill>
          <a:blip r:embed="rId3"/>
          <a:stretch>
            <a:fillRect/>
          </a:stretch>
        </p:blipFill>
        <p:spPr>
          <a:xfrm>
            <a:off x="107504" y="481218"/>
            <a:ext cx="8928992" cy="2975938"/>
          </a:xfrm>
          <a:prstGeom prst="rect">
            <a:avLst/>
          </a:prstGeom>
        </p:spPr>
      </p:pic>
      <p:sp>
        <p:nvSpPr>
          <p:cNvPr id="7" name="矩形 6"/>
          <p:cNvSpPr/>
          <p:nvPr/>
        </p:nvSpPr>
        <p:spPr>
          <a:xfrm>
            <a:off x="160901" y="3490559"/>
            <a:ext cx="7075395" cy="369332"/>
          </a:xfrm>
          <a:prstGeom prst="rect">
            <a:avLst/>
          </a:prstGeom>
          <a:solidFill>
            <a:schemeClr val="accent1">
              <a:lumMod val="75000"/>
            </a:schemeClr>
          </a:solidFill>
        </p:spPr>
        <p:txBody>
          <a:bodyPr wrap="square">
            <a:spAutoFit/>
          </a:bodyPr>
          <a:lstStyle/>
          <a:p>
            <a:r>
              <a:rPr lang="zh-TW" altLang="en-US" dirty="0" smtClean="0">
                <a:latin typeface="標楷體" panose="03000509000000000000" pitchFamily="65" charset="-120"/>
                <a:ea typeface="標楷體" panose="03000509000000000000" pitchFamily="65" charset="-120"/>
              </a:rPr>
              <a:t>表</a:t>
            </a:r>
            <a:r>
              <a:rPr lang="en-US" altLang="zh-TW" dirty="0" smtClean="0">
                <a:latin typeface="標楷體" panose="03000509000000000000" pitchFamily="65" charset="-120"/>
                <a:ea typeface="標楷體" panose="03000509000000000000" pitchFamily="65" charset="-120"/>
              </a:rPr>
              <a:t>16-2</a:t>
            </a: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通過一階篩選」考生名條</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依班級及統測序號排序</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8" name="矩形 7"/>
          <p:cNvSpPr/>
          <p:nvPr/>
        </p:nvSpPr>
        <p:spPr>
          <a:xfrm>
            <a:off x="107504" y="161697"/>
            <a:ext cx="7128792" cy="369332"/>
          </a:xfrm>
          <a:prstGeom prst="rect">
            <a:avLst/>
          </a:prstGeom>
          <a:solidFill>
            <a:schemeClr val="accent1">
              <a:lumMod val="75000"/>
            </a:schemeClr>
          </a:solidFill>
        </p:spPr>
        <p:txBody>
          <a:bodyPr wrap="square">
            <a:spAutoFit/>
          </a:bodyPr>
          <a:lstStyle/>
          <a:p>
            <a:r>
              <a:rPr lang="zh-TW" altLang="en-US" dirty="0" smtClean="0">
                <a:latin typeface="標楷體" panose="03000509000000000000" pitchFamily="65" charset="-120"/>
                <a:ea typeface="標楷體" panose="03000509000000000000" pitchFamily="65" charset="-120"/>
              </a:rPr>
              <a:t>表</a:t>
            </a:r>
            <a:r>
              <a:rPr lang="en-US" altLang="zh-TW" dirty="0" smtClean="0">
                <a:latin typeface="標楷體" panose="03000509000000000000" pitchFamily="65" charset="-120"/>
                <a:ea typeface="標楷體" panose="03000509000000000000" pitchFamily="65" charset="-120"/>
              </a:rPr>
              <a:t>16-1</a:t>
            </a: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通過一階篩選」考生名條</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依甄選學校排序</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9" name="矩形 8"/>
          <p:cNvSpPr/>
          <p:nvPr/>
        </p:nvSpPr>
        <p:spPr>
          <a:xfrm>
            <a:off x="1691680" y="1484784"/>
            <a:ext cx="2736304"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259632" y="4543525"/>
            <a:ext cx="1880078" cy="1498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84229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Rectangle 3"/>
          <p:cNvSpPr>
            <a:spLocks noGrp="1" noChangeArrowheads="1"/>
          </p:cNvSpPr>
          <p:nvPr>
            <p:ph type="title" idx="4294967295"/>
          </p:nvPr>
        </p:nvSpPr>
        <p:spPr>
          <a:xfrm>
            <a:off x="0" y="141288"/>
            <a:ext cx="6786563" cy="785812"/>
          </a:xfrm>
        </p:spPr>
        <p:txBody>
          <a:bodyPr/>
          <a:lstStyle/>
          <a:p>
            <a:pPr eaLnBrk="1" hangingPunct="1"/>
            <a:r>
              <a:rPr kumimoji="0" lang="zh-TW" altLang="en-US" sz="3600" dirty="0">
                <a:solidFill>
                  <a:prstClr val="black"/>
                </a:solidFill>
              </a:rPr>
              <a:t>集體報名作業</a:t>
            </a:r>
            <a:r>
              <a:rPr kumimoji="0" lang="en-US" altLang="zh-TW" sz="3600" dirty="0">
                <a:solidFill>
                  <a:prstClr val="black"/>
                </a:solidFill>
              </a:rPr>
              <a:t>-</a:t>
            </a:r>
            <a:r>
              <a:rPr kumimoji="0" lang="zh-TW" altLang="en-US" sz="3600" kern="1200" dirty="0" smtClean="0">
                <a:solidFill>
                  <a:schemeClr val="tx1"/>
                </a:solidFill>
                <a:latin typeface="標楷體" panose="03000509000000000000" pitchFamily="65" charset="-120"/>
                <a:ea typeface="標楷體" panose="03000509000000000000" pitchFamily="65" charset="-120"/>
              </a:rPr>
              <a:t>其他</a:t>
            </a:r>
            <a:r>
              <a:rPr kumimoji="0" lang="zh-TW" altLang="en-US" sz="3600" kern="1200" dirty="0">
                <a:solidFill>
                  <a:schemeClr val="tx1"/>
                </a:solidFill>
                <a:latin typeface="標楷體" panose="03000509000000000000" pitchFamily="65" charset="-120"/>
                <a:ea typeface="標楷體" panose="03000509000000000000" pitchFamily="65" charset="-120"/>
              </a:rPr>
              <a:t>查詢</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65</a:t>
            </a:fld>
            <a:endParaRPr lang="en-US" altLang="zh-TW" dirty="0">
              <a:latin typeface="標楷體" panose="03000509000000000000" pitchFamily="65" charset="-120"/>
              <a:ea typeface="標楷體" panose="03000509000000000000" pitchFamily="65" charset="-120"/>
            </a:endParaRPr>
          </a:p>
        </p:txBody>
      </p:sp>
      <p:sp>
        <p:nvSpPr>
          <p:cNvPr id="6" name="Rectangle 3"/>
          <p:cNvSpPr txBox="1">
            <a:spLocks noChangeArrowheads="1"/>
          </p:cNvSpPr>
          <p:nvPr/>
        </p:nvSpPr>
        <p:spPr bwMode="auto">
          <a:xfrm>
            <a:off x="323528" y="1052736"/>
            <a:ext cx="8363272" cy="36004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just" eaLnBrk="1" hangingPunct="1">
              <a:lnSpc>
                <a:spcPct val="150000"/>
              </a:lnSpc>
              <a:spcBef>
                <a:spcPts val="600"/>
              </a:spcBef>
              <a:buClr>
                <a:schemeClr val="tx1"/>
              </a:buClr>
              <a:buFontTx/>
              <a:buNone/>
              <a:defRPr/>
            </a:pPr>
            <a:r>
              <a:rPr lang="zh-TW" altLang="en-US" sz="1800" kern="0" dirty="0" smtClean="0">
                <a:latin typeface="標楷體" panose="03000509000000000000" pitchFamily="65" charset="-120"/>
                <a:ea typeface="標楷體" panose="03000509000000000000" pitchFamily="65" charset="-120"/>
              </a:rPr>
              <a:t>各校得於下列時間下載或查詢所屬學生參加甄選入學資料</a:t>
            </a:r>
            <a:r>
              <a:rPr lang="en-US" altLang="zh-TW" sz="1800" kern="0" dirty="0" smtClean="0">
                <a:latin typeface="標楷體" panose="03000509000000000000" pitchFamily="65" charset="-120"/>
                <a:ea typeface="標楷體" panose="03000509000000000000" pitchFamily="65" charset="-120"/>
              </a:rPr>
              <a:t>(</a:t>
            </a:r>
            <a:r>
              <a:rPr lang="zh-TW" altLang="en-US" sz="1800" kern="0" dirty="0" smtClean="0">
                <a:latin typeface="標楷體" panose="03000509000000000000" pitchFamily="65" charset="-120"/>
                <a:ea typeface="標楷體" panose="03000509000000000000" pitchFamily="65" charset="-120"/>
              </a:rPr>
              <a:t>可下載</a:t>
            </a:r>
            <a:r>
              <a:rPr lang="en-US" altLang="zh-TW" sz="1800" kern="0" dirty="0" smtClean="0">
                <a:latin typeface="標楷體" panose="03000509000000000000" pitchFamily="65" charset="-120"/>
                <a:ea typeface="標楷體" panose="03000509000000000000" pitchFamily="65" charset="-120"/>
              </a:rPr>
              <a:t>excel</a:t>
            </a:r>
            <a:r>
              <a:rPr lang="zh-TW" altLang="en-US" sz="1800" kern="0" dirty="0" smtClean="0">
                <a:latin typeface="標楷體" panose="03000509000000000000" pitchFamily="65" charset="-120"/>
                <a:ea typeface="標楷體" panose="03000509000000000000" pitchFamily="65" charset="-120"/>
              </a:rPr>
              <a:t>檔）：</a:t>
            </a:r>
          </a:p>
          <a:p>
            <a:pPr marL="355600" lvl="1" indent="-177800" algn="just" eaLnBrk="1" hangingPunct="1">
              <a:lnSpc>
                <a:spcPct val="150000"/>
              </a:lnSpc>
              <a:spcBef>
                <a:spcPts val="600"/>
              </a:spcBef>
              <a:buClr>
                <a:schemeClr val="tx1"/>
              </a:buClr>
              <a:buNone/>
              <a:defRPr/>
            </a:pPr>
            <a:r>
              <a:rPr lang="zh-TW" altLang="en-US" sz="1800" kern="0" dirty="0">
                <a:latin typeface="標楷體" panose="03000509000000000000" pitchFamily="65" charset="-120"/>
                <a:ea typeface="標楷體" panose="03000509000000000000" pitchFamily="65" charset="-120"/>
              </a:rPr>
              <a:t>◎</a:t>
            </a:r>
            <a:r>
              <a:rPr lang="en-US" altLang="zh-TW" sz="1800" kern="0" dirty="0" smtClean="0">
                <a:solidFill>
                  <a:srgbClr val="CC0000"/>
                </a:solidFill>
                <a:latin typeface="標楷體" panose="03000509000000000000" pitchFamily="65" charset="-120"/>
                <a:ea typeface="標楷體" panose="03000509000000000000" pitchFamily="65" charset="-120"/>
              </a:rPr>
              <a:t>107/6/15(</a:t>
            </a:r>
            <a:r>
              <a:rPr lang="zh-TW" altLang="en-US" sz="1800" kern="0" dirty="0" smtClean="0">
                <a:solidFill>
                  <a:srgbClr val="CC0000"/>
                </a:solidFill>
                <a:latin typeface="標楷體" panose="03000509000000000000" pitchFamily="65" charset="-120"/>
                <a:ea typeface="標楷體" panose="03000509000000000000" pitchFamily="65" charset="-120"/>
              </a:rPr>
              <a:t>五</a:t>
            </a:r>
            <a:r>
              <a:rPr lang="en-US" altLang="zh-TW" sz="1800" kern="0" dirty="0" smtClean="0">
                <a:solidFill>
                  <a:srgbClr val="CC0000"/>
                </a:solidFill>
                <a:latin typeface="標楷體" panose="03000509000000000000" pitchFamily="65" charset="-120"/>
                <a:ea typeface="標楷體" panose="03000509000000000000" pitchFamily="65" charset="-120"/>
              </a:rPr>
              <a:t>)10:00</a:t>
            </a:r>
            <a:r>
              <a:rPr lang="zh-TW" altLang="en-US" sz="1800" kern="0" dirty="0" smtClean="0">
                <a:solidFill>
                  <a:srgbClr val="CC0000"/>
                </a:solidFill>
                <a:latin typeface="標楷體" panose="03000509000000000000" pitchFamily="65" charset="-120"/>
                <a:ea typeface="標楷體" panose="03000509000000000000" pitchFamily="65" charset="-120"/>
              </a:rPr>
              <a:t>起：</a:t>
            </a:r>
            <a:r>
              <a:rPr lang="zh-TW" altLang="en-US" sz="1800" kern="0" dirty="0">
                <a:latin typeface="標楷體" panose="03000509000000000000" pitchFamily="65" charset="-120"/>
                <a:ea typeface="標楷體" panose="03000509000000000000" pitchFamily="65" charset="-120"/>
              </a:rPr>
              <a:t>考生二階</a:t>
            </a:r>
            <a:r>
              <a:rPr lang="zh-TW" altLang="en-US" sz="1800" kern="0" dirty="0" smtClean="0">
                <a:latin typeface="標楷體" panose="03000509000000000000" pitchFamily="65" charset="-120"/>
                <a:ea typeface="標楷體" panose="03000509000000000000" pitchFamily="65" charset="-120"/>
              </a:rPr>
              <a:t>報名</a:t>
            </a:r>
            <a:r>
              <a:rPr lang="en-US" altLang="zh-TW" sz="1800" kern="0" dirty="0" smtClean="0">
                <a:latin typeface="標楷體" panose="03000509000000000000" pitchFamily="65" charset="-120"/>
                <a:ea typeface="標楷體" panose="03000509000000000000" pitchFamily="65" charset="-120"/>
              </a:rPr>
              <a:t>(</a:t>
            </a:r>
            <a:r>
              <a:rPr lang="zh-TW" altLang="en-US" sz="1800" kern="0" dirty="0" smtClean="0">
                <a:latin typeface="標楷體" panose="03000509000000000000" pitchFamily="65" charset="-120"/>
                <a:ea typeface="標楷體" panose="03000509000000000000" pitchFamily="65" charset="-120"/>
              </a:rPr>
              <a:t>指定項目甄試日期</a:t>
            </a:r>
            <a:r>
              <a:rPr lang="en-US" altLang="zh-TW" sz="1800" kern="0" dirty="0" smtClean="0">
                <a:latin typeface="標楷體" panose="03000509000000000000" pitchFamily="65" charset="-120"/>
                <a:ea typeface="標楷體" panose="03000509000000000000" pitchFamily="65" charset="-120"/>
              </a:rPr>
              <a:t>)</a:t>
            </a:r>
            <a:r>
              <a:rPr lang="zh-TW" altLang="en-US" sz="1800" kern="0" dirty="0" smtClean="0">
                <a:latin typeface="標楷體" panose="03000509000000000000" pitchFamily="65" charset="-120"/>
                <a:ea typeface="標楷體" panose="03000509000000000000" pitchFamily="65" charset="-120"/>
              </a:rPr>
              <a:t>及繳費</a:t>
            </a:r>
            <a:r>
              <a:rPr lang="zh-TW" altLang="en-US" sz="1800" kern="0" dirty="0">
                <a:latin typeface="標楷體" panose="03000509000000000000" pitchFamily="65" charset="-120"/>
                <a:ea typeface="標楷體" panose="03000509000000000000" pitchFamily="65" charset="-120"/>
              </a:rPr>
              <a:t>狀態查詢</a:t>
            </a:r>
            <a:endParaRPr lang="en-US" altLang="zh-TW" sz="1800" kern="0" dirty="0">
              <a:latin typeface="標楷體" panose="03000509000000000000" pitchFamily="65" charset="-120"/>
              <a:ea typeface="標楷體" panose="03000509000000000000" pitchFamily="65" charset="-120"/>
            </a:endParaRPr>
          </a:p>
          <a:p>
            <a:pPr marL="355600" lvl="1" indent="-177800" algn="just" eaLnBrk="1" hangingPunct="1">
              <a:lnSpc>
                <a:spcPct val="150000"/>
              </a:lnSpc>
              <a:spcBef>
                <a:spcPts val="600"/>
              </a:spcBef>
              <a:buClr>
                <a:schemeClr val="tx1"/>
              </a:buClr>
              <a:buFontTx/>
              <a:buNone/>
              <a:defRPr/>
            </a:pPr>
            <a:r>
              <a:rPr lang="zh-TW" altLang="en-US" sz="1800" kern="0" dirty="0" smtClean="0">
                <a:latin typeface="標楷體" panose="03000509000000000000" pitchFamily="65" charset="-120"/>
                <a:ea typeface="標楷體" panose="03000509000000000000" pitchFamily="65" charset="-120"/>
              </a:rPr>
              <a:t>◎</a:t>
            </a:r>
            <a:r>
              <a:rPr lang="en-US" altLang="zh-TW" sz="1800" kern="0" dirty="0" smtClean="0">
                <a:solidFill>
                  <a:srgbClr val="CC0000"/>
                </a:solidFill>
                <a:latin typeface="標楷體" panose="03000509000000000000" pitchFamily="65" charset="-120"/>
                <a:ea typeface="標楷體" panose="03000509000000000000" pitchFamily="65" charset="-120"/>
              </a:rPr>
              <a:t>107/6/19(</a:t>
            </a:r>
            <a:r>
              <a:rPr lang="zh-TW" altLang="en-US" sz="1800" kern="0" dirty="0" smtClean="0">
                <a:solidFill>
                  <a:srgbClr val="CC0000"/>
                </a:solidFill>
                <a:latin typeface="標楷體" panose="03000509000000000000" pitchFamily="65" charset="-120"/>
                <a:ea typeface="標楷體" panose="03000509000000000000" pitchFamily="65" charset="-120"/>
              </a:rPr>
              <a:t>二</a:t>
            </a:r>
            <a:r>
              <a:rPr lang="en-US" altLang="zh-TW" sz="1800" kern="0" dirty="0" smtClean="0">
                <a:solidFill>
                  <a:srgbClr val="CC0000"/>
                </a:solidFill>
                <a:latin typeface="標楷體" panose="03000509000000000000" pitchFamily="65" charset="-120"/>
                <a:ea typeface="標楷體" panose="03000509000000000000" pitchFamily="65" charset="-120"/>
              </a:rPr>
              <a:t>)10:00</a:t>
            </a:r>
            <a:r>
              <a:rPr lang="zh-TW" altLang="en-US" sz="1800" kern="0" dirty="0">
                <a:solidFill>
                  <a:srgbClr val="CC0000"/>
                </a:solidFill>
                <a:latin typeface="標楷體" panose="03000509000000000000" pitchFamily="65" charset="-120"/>
                <a:ea typeface="標楷體" panose="03000509000000000000" pitchFamily="65" charset="-120"/>
              </a:rPr>
              <a:t>起</a:t>
            </a:r>
            <a:r>
              <a:rPr lang="zh-TW" altLang="en-US" sz="1800" kern="0" dirty="0" smtClean="0">
                <a:latin typeface="標楷體" panose="03000509000000000000" pitchFamily="65" charset="-120"/>
                <a:ea typeface="標楷體" panose="03000509000000000000" pitchFamily="65" charset="-120"/>
              </a:rPr>
              <a:t>：第二階段甄選總成績</a:t>
            </a:r>
          </a:p>
          <a:p>
            <a:pPr marL="355600" lvl="1" indent="-177800" algn="just" eaLnBrk="1" hangingPunct="1">
              <a:lnSpc>
                <a:spcPct val="150000"/>
              </a:lnSpc>
              <a:spcBef>
                <a:spcPts val="600"/>
              </a:spcBef>
              <a:buClr>
                <a:schemeClr val="tx1"/>
              </a:buClr>
              <a:buFontTx/>
              <a:buNone/>
              <a:defRPr/>
            </a:pPr>
            <a:r>
              <a:rPr lang="zh-TW" altLang="en-US" sz="1800" kern="0" dirty="0" smtClean="0">
                <a:latin typeface="標楷體" panose="03000509000000000000" pitchFamily="65" charset="-120"/>
                <a:ea typeface="標楷體" panose="03000509000000000000" pitchFamily="65" charset="-120"/>
              </a:rPr>
              <a:t>◎</a:t>
            </a:r>
            <a:r>
              <a:rPr lang="en-US" altLang="zh-TW" sz="1800" kern="0" dirty="0" smtClean="0">
                <a:solidFill>
                  <a:srgbClr val="CC0000"/>
                </a:solidFill>
                <a:latin typeface="標楷體" panose="03000509000000000000" pitchFamily="65" charset="-120"/>
                <a:ea typeface="標楷體" panose="03000509000000000000" pitchFamily="65" charset="-120"/>
              </a:rPr>
              <a:t>107/6/22(</a:t>
            </a:r>
            <a:r>
              <a:rPr lang="zh-TW" altLang="en-US" sz="1800" kern="0" dirty="0" smtClean="0">
                <a:solidFill>
                  <a:srgbClr val="CC0000"/>
                </a:solidFill>
                <a:latin typeface="標楷體" panose="03000509000000000000" pitchFamily="65" charset="-120"/>
                <a:ea typeface="標楷體" panose="03000509000000000000" pitchFamily="65" charset="-120"/>
              </a:rPr>
              <a:t>五</a:t>
            </a:r>
            <a:r>
              <a:rPr lang="en-US" altLang="zh-TW" sz="1800" kern="0" dirty="0" smtClean="0">
                <a:solidFill>
                  <a:srgbClr val="CC0000"/>
                </a:solidFill>
                <a:latin typeface="標楷體" panose="03000509000000000000" pitchFamily="65" charset="-120"/>
                <a:ea typeface="標楷體" panose="03000509000000000000" pitchFamily="65" charset="-120"/>
              </a:rPr>
              <a:t>)10:00</a:t>
            </a:r>
            <a:r>
              <a:rPr lang="zh-TW" altLang="en-US" sz="1800" kern="0" dirty="0">
                <a:solidFill>
                  <a:srgbClr val="CC0000"/>
                </a:solidFill>
                <a:latin typeface="標楷體" panose="03000509000000000000" pitchFamily="65" charset="-120"/>
                <a:ea typeface="標楷體" panose="03000509000000000000" pitchFamily="65" charset="-120"/>
              </a:rPr>
              <a:t>起</a:t>
            </a:r>
            <a:r>
              <a:rPr lang="zh-TW" altLang="en-US" sz="1800" kern="0" dirty="0" smtClean="0">
                <a:latin typeface="標楷體" panose="03000509000000000000" pitchFamily="65" charset="-120"/>
                <a:ea typeface="標楷體" panose="03000509000000000000" pitchFamily="65" charset="-120"/>
              </a:rPr>
              <a:t>：錄取正備取結果</a:t>
            </a:r>
            <a:endParaRPr lang="en-US" altLang="zh-TW" sz="1800" kern="0" dirty="0" smtClean="0">
              <a:latin typeface="標楷體" panose="03000509000000000000" pitchFamily="65" charset="-120"/>
              <a:ea typeface="標楷體" panose="03000509000000000000" pitchFamily="65" charset="-120"/>
            </a:endParaRPr>
          </a:p>
          <a:p>
            <a:pPr marL="355600" lvl="1" indent="-177800" algn="just" eaLnBrk="1" hangingPunct="1">
              <a:lnSpc>
                <a:spcPct val="150000"/>
              </a:lnSpc>
              <a:spcBef>
                <a:spcPts val="600"/>
              </a:spcBef>
              <a:buClr>
                <a:schemeClr val="tx1"/>
              </a:buClr>
              <a:buFontTx/>
              <a:buNone/>
              <a:defRPr/>
            </a:pPr>
            <a:r>
              <a:rPr lang="zh-TW" altLang="en-US" sz="1800" kern="0" dirty="0" smtClean="0">
                <a:latin typeface="標楷體" panose="03000509000000000000" pitchFamily="65" charset="-120"/>
                <a:ea typeface="標楷體" panose="03000509000000000000" pitchFamily="65" charset="-120"/>
              </a:rPr>
              <a:t>◎</a:t>
            </a:r>
            <a:r>
              <a:rPr lang="en-US" altLang="zh-TW" sz="1800" kern="0" dirty="0" smtClean="0">
                <a:solidFill>
                  <a:srgbClr val="CC0000"/>
                </a:solidFill>
                <a:latin typeface="標楷體" panose="03000509000000000000" pitchFamily="65" charset="-120"/>
                <a:ea typeface="標楷體" panose="03000509000000000000" pitchFamily="65" charset="-120"/>
              </a:rPr>
              <a:t>107/7/4(</a:t>
            </a:r>
            <a:r>
              <a:rPr lang="zh-TW" altLang="en-US" sz="1800" kern="0" dirty="0" smtClean="0">
                <a:solidFill>
                  <a:srgbClr val="CC0000"/>
                </a:solidFill>
                <a:latin typeface="標楷體" panose="03000509000000000000" pitchFamily="65" charset="-120"/>
                <a:ea typeface="標楷體" panose="03000509000000000000" pitchFamily="65" charset="-120"/>
              </a:rPr>
              <a:t>三</a:t>
            </a:r>
            <a:r>
              <a:rPr lang="en-US" altLang="zh-TW" sz="1800" kern="0" dirty="0" smtClean="0">
                <a:solidFill>
                  <a:srgbClr val="CC0000"/>
                </a:solidFill>
                <a:latin typeface="標楷體" panose="03000509000000000000" pitchFamily="65" charset="-120"/>
                <a:ea typeface="標楷體" panose="03000509000000000000" pitchFamily="65" charset="-120"/>
              </a:rPr>
              <a:t>)10:00</a:t>
            </a:r>
            <a:r>
              <a:rPr lang="zh-TW" altLang="en-US" sz="1800" kern="0" dirty="0" smtClean="0">
                <a:solidFill>
                  <a:srgbClr val="CC0000"/>
                </a:solidFill>
                <a:latin typeface="標楷體" panose="03000509000000000000" pitchFamily="65" charset="-120"/>
                <a:ea typeface="標楷體" panose="03000509000000000000" pitchFamily="65" charset="-120"/>
              </a:rPr>
              <a:t>起</a:t>
            </a:r>
            <a:r>
              <a:rPr lang="zh-TW" altLang="en-US" sz="1800" kern="0" dirty="0" smtClean="0">
                <a:latin typeface="標楷體" panose="03000509000000000000" pitchFamily="65" charset="-120"/>
                <a:ea typeface="標楷體" panose="03000509000000000000" pitchFamily="65" charset="-120"/>
              </a:rPr>
              <a:t>：就讀志願序選填登記狀態</a:t>
            </a:r>
            <a:endParaRPr lang="en-US" altLang="zh-TW" sz="1800" kern="0" dirty="0" smtClean="0">
              <a:latin typeface="標楷體" panose="03000509000000000000" pitchFamily="65" charset="-120"/>
              <a:ea typeface="標楷體" panose="03000509000000000000" pitchFamily="65" charset="-120"/>
            </a:endParaRPr>
          </a:p>
          <a:p>
            <a:pPr marL="355600" lvl="1" indent="-177800" algn="just" eaLnBrk="1" hangingPunct="1">
              <a:lnSpc>
                <a:spcPct val="150000"/>
              </a:lnSpc>
              <a:spcBef>
                <a:spcPts val="600"/>
              </a:spcBef>
              <a:buClr>
                <a:schemeClr val="tx1"/>
              </a:buClr>
              <a:buFontTx/>
              <a:buNone/>
              <a:defRPr/>
            </a:pPr>
            <a:r>
              <a:rPr lang="zh-TW" altLang="en-US" sz="1800" kern="0" dirty="0" smtClean="0">
                <a:latin typeface="標楷體" panose="03000509000000000000" pitchFamily="65" charset="-120"/>
                <a:ea typeface="標楷體" panose="03000509000000000000" pitchFamily="65" charset="-120"/>
              </a:rPr>
              <a:t>◎</a:t>
            </a:r>
            <a:r>
              <a:rPr lang="en-US" altLang="zh-TW" sz="1800" kern="0" dirty="0" smtClean="0">
                <a:solidFill>
                  <a:srgbClr val="CC0000"/>
                </a:solidFill>
                <a:latin typeface="標楷體" panose="03000509000000000000" pitchFamily="65" charset="-120"/>
                <a:ea typeface="標楷體" panose="03000509000000000000" pitchFamily="65" charset="-120"/>
              </a:rPr>
              <a:t>107/7/11(</a:t>
            </a:r>
            <a:r>
              <a:rPr lang="zh-TW" altLang="en-US" sz="1800" kern="0" dirty="0" smtClean="0">
                <a:solidFill>
                  <a:srgbClr val="CC0000"/>
                </a:solidFill>
                <a:latin typeface="標楷體" panose="03000509000000000000" pitchFamily="65" charset="-120"/>
                <a:ea typeface="標楷體" panose="03000509000000000000" pitchFamily="65" charset="-120"/>
              </a:rPr>
              <a:t>三</a:t>
            </a:r>
            <a:r>
              <a:rPr lang="en-US" altLang="zh-TW" sz="1800" kern="0" dirty="0" smtClean="0">
                <a:solidFill>
                  <a:srgbClr val="CC0000"/>
                </a:solidFill>
                <a:latin typeface="標楷體" panose="03000509000000000000" pitchFamily="65" charset="-120"/>
                <a:ea typeface="標楷體" panose="03000509000000000000" pitchFamily="65" charset="-120"/>
              </a:rPr>
              <a:t>)10:00</a:t>
            </a:r>
            <a:r>
              <a:rPr lang="zh-TW" altLang="en-US" sz="1800" kern="0" dirty="0">
                <a:solidFill>
                  <a:srgbClr val="CC0000"/>
                </a:solidFill>
                <a:latin typeface="標楷體" panose="03000509000000000000" pitchFamily="65" charset="-120"/>
                <a:ea typeface="標楷體" panose="03000509000000000000" pitchFamily="65" charset="-120"/>
              </a:rPr>
              <a:t>起</a:t>
            </a:r>
            <a:r>
              <a:rPr lang="zh-TW" altLang="en-US" sz="1800" kern="0" dirty="0" smtClean="0">
                <a:latin typeface="標楷體" panose="03000509000000000000" pitchFamily="65" charset="-120"/>
                <a:ea typeface="標楷體" panose="03000509000000000000" pitchFamily="65" charset="-120"/>
              </a:rPr>
              <a:t>：就讀志願序分發放榜</a:t>
            </a:r>
            <a:endParaRPr lang="en-US" altLang="zh-TW" sz="1800" kern="0" dirty="0" smtClean="0">
              <a:latin typeface="標楷體" panose="03000509000000000000" pitchFamily="65" charset="-120"/>
              <a:ea typeface="標楷體" panose="03000509000000000000" pitchFamily="65" charset="-120"/>
            </a:endParaRPr>
          </a:p>
          <a:p>
            <a:pPr marL="355600" lvl="1" indent="-177800" algn="just" eaLnBrk="1" hangingPunct="1">
              <a:lnSpc>
                <a:spcPct val="150000"/>
              </a:lnSpc>
              <a:spcBef>
                <a:spcPts val="600"/>
              </a:spcBef>
              <a:buClr>
                <a:schemeClr val="tx1"/>
              </a:buClr>
              <a:buFontTx/>
              <a:buNone/>
              <a:defRPr/>
            </a:pPr>
            <a:r>
              <a:rPr lang="zh-TW" altLang="en-US" sz="1800" kern="0" dirty="0" smtClean="0">
                <a:latin typeface="標楷體" panose="03000509000000000000" pitchFamily="65" charset="-120"/>
                <a:ea typeface="標楷體" panose="03000509000000000000" pitchFamily="65" charset="-120"/>
              </a:rPr>
              <a:t>◎</a:t>
            </a:r>
            <a:r>
              <a:rPr lang="en-US" altLang="zh-TW" sz="1800" kern="0" dirty="0" smtClean="0">
                <a:solidFill>
                  <a:srgbClr val="CC0000"/>
                </a:solidFill>
                <a:latin typeface="標楷體" panose="03000509000000000000" pitchFamily="65" charset="-120"/>
                <a:ea typeface="標楷體" panose="03000509000000000000" pitchFamily="65" charset="-120"/>
              </a:rPr>
              <a:t>107/7/17(</a:t>
            </a:r>
            <a:r>
              <a:rPr lang="zh-TW" altLang="en-US" sz="1800" kern="0" dirty="0" smtClean="0">
                <a:solidFill>
                  <a:srgbClr val="CC0000"/>
                </a:solidFill>
                <a:latin typeface="標楷體" panose="03000509000000000000" pitchFamily="65" charset="-120"/>
                <a:ea typeface="標楷體" panose="03000509000000000000" pitchFamily="65" charset="-120"/>
              </a:rPr>
              <a:t>二</a:t>
            </a:r>
            <a:r>
              <a:rPr lang="en-US" altLang="zh-TW" sz="1800" kern="0" dirty="0" smtClean="0">
                <a:solidFill>
                  <a:srgbClr val="CC0000"/>
                </a:solidFill>
                <a:latin typeface="標楷體" panose="03000509000000000000" pitchFamily="65" charset="-120"/>
                <a:ea typeface="標楷體" panose="03000509000000000000" pitchFamily="65" charset="-120"/>
              </a:rPr>
              <a:t>)17:00</a:t>
            </a:r>
            <a:r>
              <a:rPr lang="zh-TW" altLang="en-US" sz="1800" kern="0" dirty="0">
                <a:solidFill>
                  <a:srgbClr val="CC0000"/>
                </a:solidFill>
                <a:latin typeface="標楷體" panose="03000509000000000000" pitchFamily="65" charset="-120"/>
                <a:ea typeface="標楷體" panose="03000509000000000000" pitchFamily="65" charset="-120"/>
              </a:rPr>
              <a:t>起</a:t>
            </a:r>
            <a:r>
              <a:rPr lang="zh-TW" altLang="en-US" sz="1800" kern="0" dirty="0" smtClean="0">
                <a:latin typeface="標楷體" panose="03000509000000000000" pitchFamily="65" charset="-120"/>
                <a:ea typeface="標楷體" panose="03000509000000000000" pitchFamily="65" charset="-120"/>
              </a:rPr>
              <a:t>：分發錄取生報到結果</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idx="4294967295"/>
          </p:nvPr>
        </p:nvSpPr>
        <p:spPr>
          <a:xfrm>
            <a:off x="611560" y="1556792"/>
            <a:ext cx="7318771" cy="1890345"/>
          </a:xfrm>
        </p:spPr>
        <p:txBody>
          <a:bodyPr/>
          <a:lstStyle/>
          <a:p>
            <a:pPr marL="3227388" indent="-3227388" eaLnBrk="1" hangingPunct="1">
              <a:lnSpc>
                <a:spcPct val="150000"/>
              </a:lnSpc>
            </a:pPr>
            <a:r>
              <a:rPr lang="zh-TW" altLang="en-US" sz="4200" kern="1200" dirty="0" smtClean="0">
                <a:solidFill>
                  <a:srgbClr val="161645"/>
                </a:solidFill>
                <a:latin typeface="標楷體" panose="03000509000000000000" pitchFamily="65" charset="-120"/>
                <a:ea typeface="標楷體" panose="03000509000000000000" pitchFamily="65" charset="-120"/>
                <a:cs typeface="+mn-cs"/>
              </a:rPr>
              <a:t>七、甄選入學招生</a:t>
            </a:r>
            <a:r>
              <a:rPr lang="zh-TW" altLang="en-US" sz="4200" kern="1200" dirty="0" smtClean="0">
                <a:solidFill>
                  <a:srgbClr val="FF0000"/>
                </a:solidFill>
                <a:latin typeface="標楷體" panose="03000509000000000000" pitchFamily="65" charset="-120"/>
                <a:ea typeface="標楷體" panose="03000509000000000000" pitchFamily="65" charset="-120"/>
                <a:cs typeface="+mn-cs"/>
              </a:rPr>
              <a:t>個別報名</a:t>
            </a:r>
            <a:r>
              <a:rPr lang="en-US" altLang="zh-TW" sz="4200" kern="1200" dirty="0" smtClean="0">
                <a:solidFill>
                  <a:srgbClr val="FF0000"/>
                </a:solidFill>
                <a:latin typeface="標楷體" panose="03000509000000000000" pitchFamily="65" charset="-120"/>
                <a:ea typeface="標楷體" panose="03000509000000000000" pitchFamily="65" charset="-120"/>
                <a:cs typeface="+mn-cs"/>
              </a:rPr>
              <a:t/>
            </a:r>
            <a:br>
              <a:rPr lang="en-US" altLang="zh-TW" sz="4200" kern="1200" dirty="0" smtClean="0">
                <a:solidFill>
                  <a:srgbClr val="FF0000"/>
                </a:solidFill>
                <a:latin typeface="標楷體" panose="03000509000000000000" pitchFamily="65" charset="-120"/>
                <a:ea typeface="標楷體" panose="03000509000000000000" pitchFamily="65" charset="-120"/>
                <a:cs typeface="+mn-cs"/>
              </a:rPr>
            </a:br>
            <a:r>
              <a:rPr lang="zh-TW" altLang="en-US" sz="4200" kern="1200" dirty="0" smtClean="0">
                <a:solidFill>
                  <a:srgbClr val="161645"/>
                </a:solidFill>
                <a:latin typeface="標楷體" panose="03000509000000000000" pitchFamily="65" charset="-120"/>
                <a:ea typeface="標楷體" panose="03000509000000000000" pitchFamily="65" charset="-120"/>
                <a:cs typeface="+mn-cs"/>
              </a:rPr>
              <a:t>系統操作說明</a:t>
            </a:r>
          </a:p>
        </p:txBody>
      </p:sp>
      <p:sp>
        <p:nvSpPr>
          <p:cNvPr id="2" name="投影片編號版面配置區 1"/>
          <p:cNvSpPr>
            <a:spLocks noGrp="1"/>
          </p:cNvSpPr>
          <p:nvPr>
            <p:ph type="sldNum" sz="quarter" idx="12"/>
          </p:nvPr>
        </p:nvSpPr>
        <p:spPr/>
        <p:txBody>
          <a:bodyPr/>
          <a:lstStyle/>
          <a:p>
            <a:pPr>
              <a:defRPr/>
            </a:pPr>
            <a:fld id="{EBE3EE61-3F3D-47FA-8BA5-6513F9B77B0A}" type="slidenum">
              <a:rPr lang="zh-TW" altLang="en-US" smtClean="0">
                <a:latin typeface="標楷體" panose="03000509000000000000" pitchFamily="65" charset="-120"/>
                <a:ea typeface="標楷體" panose="03000509000000000000" pitchFamily="65" charset="-120"/>
              </a:rPr>
              <a:pPr>
                <a:defRPr/>
              </a:pPr>
              <a:t>66</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4"/>
          <p:cNvSpPr txBox="1">
            <a:spLocks noChangeArrowheads="1"/>
          </p:cNvSpPr>
          <p:nvPr/>
        </p:nvSpPr>
        <p:spPr bwMode="auto">
          <a:xfrm>
            <a:off x="239713" y="462655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標楷體" panose="03000509000000000000" pitchFamily="65" charset="-120"/>
                <a:ea typeface="標楷體" panose="03000509000000000000" pitchFamily="65" charset="-120"/>
              </a:rPr>
              <a:t>各甄選學校公告錄取正、備取生</a:t>
            </a:r>
            <a:r>
              <a:rPr lang="zh-TW" altLang="en-US" sz="1600" dirty="0" smtClean="0">
                <a:solidFill>
                  <a:srgbClr val="000000"/>
                </a:solidFill>
                <a:latin typeface="標楷體" panose="03000509000000000000" pitchFamily="65" charset="-120"/>
                <a:ea typeface="標楷體" panose="03000509000000000000" pitchFamily="65" charset="-120"/>
              </a:rPr>
              <a:t>名單</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a:solidFill>
                  <a:srgbClr val="FF0000"/>
                </a:solidFill>
                <a:latin typeface="標楷體" panose="03000509000000000000" pitchFamily="65" charset="-120"/>
                <a:ea typeface="標楷體" panose="03000509000000000000" pitchFamily="65" charset="-120"/>
              </a:rPr>
              <a:t>)</a:t>
            </a:r>
            <a:endParaRPr lang="zh-TW" altLang="en-US" sz="1600" dirty="0">
              <a:solidFill>
                <a:srgbClr val="000000"/>
              </a:solidFill>
              <a:latin typeface="標楷體" panose="03000509000000000000" pitchFamily="65" charset="-120"/>
              <a:ea typeface="標楷體" panose="03000509000000000000" pitchFamily="65" charset="-120"/>
            </a:endParaRPr>
          </a:p>
        </p:txBody>
      </p:sp>
      <p:sp>
        <p:nvSpPr>
          <p:cNvPr id="44" name="Text Box 17"/>
          <p:cNvSpPr txBox="1">
            <a:spLocks noChangeArrowheads="1"/>
          </p:cNvSpPr>
          <p:nvPr/>
        </p:nvSpPr>
        <p:spPr bwMode="auto">
          <a:xfrm>
            <a:off x="239713" y="515903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tx1"/>
                </a:solidFill>
                <a:latin typeface="標楷體" panose="03000509000000000000" pitchFamily="65" charset="-120"/>
                <a:ea typeface="標楷體" panose="03000509000000000000" pitchFamily="65" charset="-120"/>
              </a:rPr>
              <a:t>正取生及備取生至本委員會</a:t>
            </a:r>
            <a:r>
              <a:rPr lang="zh-TW" altLang="en-US" sz="1300" dirty="0" smtClean="0">
                <a:solidFill>
                  <a:schemeClr val="tx1"/>
                </a:solidFill>
                <a:latin typeface="標楷體" panose="03000509000000000000" pitchFamily="65" charset="-120"/>
                <a:ea typeface="標楷體" panose="03000509000000000000" pitchFamily="65" charset="-120"/>
              </a:rPr>
              <a:t>網路登記就讀</a:t>
            </a:r>
            <a:r>
              <a:rPr lang="zh-TW" altLang="en-US" sz="1300" dirty="0">
                <a:solidFill>
                  <a:schemeClr val="tx1"/>
                </a:solidFill>
                <a:latin typeface="標楷體" panose="03000509000000000000" pitchFamily="65" charset="-120"/>
                <a:ea typeface="標楷體" panose="03000509000000000000" pitchFamily="65" charset="-120"/>
              </a:rPr>
              <a:t>志願</a:t>
            </a:r>
            <a:r>
              <a:rPr lang="zh-TW" altLang="en-US" sz="1300" dirty="0" smtClean="0">
                <a:solidFill>
                  <a:schemeClr val="tx1"/>
                </a:solidFill>
                <a:latin typeface="標楷體" panose="03000509000000000000" pitchFamily="65" charset="-120"/>
                <a:ea typeface="標楷體" panose="03000509000000000000" pitchFamily="65" charset="-120"/>
              </a:rPr>
              <a:t>序</a:t>
            </a:r>
            <a:r>
              <a:rPr lang="en-US" altLang="zh-TW" sz="1300" dirty="0">
                <a:solidFill>
                  <a:srgbClr val="FF0000"/>
                </a:solidFill>
                <a:latin typeface="標楷體" panose="03000509000000000000" pitchFamily="65" charset="-120"/>
                <a:ea typeface="標楷體" panose="03000509000000000000" pitchFamily="65" charset="-120"/>
              </a:rPr>
              <a:t>(</a:t>
            </a:r>
            <a:r>
              <a:rPr lang="zh-TW" altLang="en-US" sz="1300" dirty="0">
                <a:solidFill>
                  <a:srgbClr val="FF0000"/>
                </a:solidFill>
                <a:latin typeface="標楷體" panose="03000509000000000000" pitchFamily="65" charset="-120"/>
                <a:ea typeface="標楷體" panose="03000509000000000000" pitchFamily="65" charset="-120"/>
              </a:rPr>
              <a:t>使用通行碼</a:t>
            </a:r>
            <a:r>
              <a:rPr lang="en-US" altLang="zh-TW" sz="1300" dirty="0">
                <a:solidFill>
                  <a:srgbClr val="FF0000"/>
                </a:solidFill>
                <a:latin typeface="標楷體" panose="03000509000000000000" pitchFamily="65" charset="-120"/>
                <a:ea typeface="標楷體" panose="03000509000000000000" pitchFamily="65" charset="-120"/>
              </a:rPr>
              <a:t>)</a:t>
            </a:r>
            <a:endParaRPr lang="zh-TW" altLang="en-US" sz="1300" dirty="0">
              <a:solidFill>
                <a:srgbClr val="FF0000"/>
              </a:solidFill>
              <a:latin typeface="標楷體" panose="03000509000000000000" pitchFamily="65" charset="-120"/>
              <a:ea typeface="標楷體" panose="03000509000000000000" pitchFamily="65" charset="-120"/>
            </a:endParaRPr>
          </a:p>
        </p:txBody>
      </p:sp>
      <p:sp>
        <p:nvSpPr>
          <p:cNvPr id="47" name="Text Box 19"/>
          <p:cNvSpPr txBox="1">
            <a:spLocks noChangeArrowheads="1"/>
          </p:cNvSpPr>
          <p:nvPr/>
        </p:nvSpPr>
        <p:spPr bwMode="auto">
          <a:xfrm>
            <a:off x="239713" y="1970504"/>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a:t>
            </a:r>
            <a:r>
              <a:rPr lang="zh-TW" altLang="en-US" dirty="0" smtClean="0">
                <a:solidFill>
                  <a:srgbClr val="000000"/>
                </a:solidFill>
                <a:latin typeface="標楷體" panose="03000509000000000000" pitchFamily="65" charset="-120"/>
                <a:ea typeface="標楷體" panose="03000509000000000000" pitchFamily="65" charset="-120"/>
              </a:rPr>
              <a:t>公告資格審查結果</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49" name="Text Box 20"/>
          <p:cNvSpPr txBox="1">
            <a:spLocks noChangeArrowheads="1"/>
          </p:cNvSpPr>
          <p:nvPr/>
        </p:nvSpPr>
        <p:spPr bwMode="auto">
          <a:xfrm>
            <a:off x="239713" y="2501396"/>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第一階段報名</a:t>
            </a:r>
          </a:p>
        </p:txBody>
      </p:sp>
      <p:sp>
        <p:nvSpPr>
          <p:cNvPr id="53" name="Text Box 24"/>
          <p:cNvSpPr txBox="1">
            <a:spLocks noChangeArrowheads="1"/>
          </p:cNvSpPr>
          <p:nvPr/>
        </p:nvSpPr>
        <p:spPr bwMode="auto">
          <a:xfrm>
            <a:off x="239713" y="3032288"/>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本委員會網站公告第一階段篩選結果</a:t>
            </a:r>
          </a:p>
        </p:txBody>
      </p:sp>
      <p:sp>
        <p:nvSpPr>
          <p:cNvPr id="55" name="Text Box 25"/>
          <p:cNvSpPr txBox="1">
            <a:spLocks noChangeArrowheads="1"/>
          </p:cNvSpPr>
          <p:nvPr/>
        </p:nvSpPr>
        <p:spPr bwMode="auto">
          <a:xfrm>
            <a:off x="239713" y="356318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mn-ea"/>
              </a:defRPr>
            </a:lvl1pPr>
          </a:lstStyle>
          <a:p>
            <a:pPr algn="r"/>
            <a:r>
              <a:rPr lang="zh-TW" altLang="en-US" sz="1600" dirty="0">
                <a:solidFill>
                  <a:schemeClr val="tx1"/>
                </a:solidFill>
                <a:latin typeface="標楷體" panose="03000509000000000000" pitchFamily="65" charset="-120"/>
                <a:ea typeface="標楷體" panose="03000509000000000000" pitchFamily="65" charset="-120"/>
              </a:rPr>
              <a:t>第二階段</a:t>
            </a:r>
            <a:r>
              <a:rPr lang="zh-TW" altLang="en-US" sz="1600" dirty="0" smtClean="0">
                <a:solidFill>
                  <a:schemeClr val="tx1"/>
                </a:solidFill>
                <a:latin typeface="標楷體" panose="03000509000000000000" pitchFamily="65" charset="-120"/>
                <a:ea typeface="標楷體" panose="03000509000000000000" pitchFamily="65" charset="-120"/>
              </a:rPr>
              <a:t>報名</a:t>
            </a:r>
            <a:r>
              <a:rPr lang="en-US" altLang="zh-TW" sz="1600" dirty="0">
                <a:solidFill>
                  <a:schemeClr val="tx1"/>
                </a:solidFill>
                <a:latin typeface="標楷體" panose="03000509000000000000" pitchFamily="65" charset="-120"/>
                <a:ea typeface="標楷體" panose="03000509000000000000" pitchFamily="65" charset="-120"/>
              </a:rPr>
              <a:t>(</a:t>
            </a:r>
            <a:r>
              <a:rPr lang="zh-TW" altLang="en-US" sz="1600" dirty="0" smtClean="0">
                <a:solidFill>
                  <a:schemeClr val="tx1"/>
                </a:solidFill>
                <a:latin typeface="標楷體" panose="03000509000000000000" pitchFamily="65" charset="-120"/>
                <a:ea typeface="標楷體" panose="03000509000000000000" pitchFamily="65" charset="-120"/>
              </a:rPr>
              <a:t>含</a:t>
            </a:r>
            <a:r>
              <a:rPr lang="zh-TW" altLang="en-US" sz="1600" dirty="0">
                <a:solidFill>
                  <a:schemeClr val="tx1"/>
                </a:solidFill>
                <a:latin typeface="標楷體" panose="03000509000000000000" pitchFamily="65" charset="-120"/>
                <a:ea typeface="標楷體" panose="03000509000000000000" pitchFamily="65" charset="-120"/>
              </a:rPr>
              <a:t>備審資料上</a:t>
            </a:r>
            <a:r>
              <a:rPr lang="zh-TW" altLang="en-US" sz="1600" dirty="0" smtClean="0">
                <a:solidFill>
                  <a:schemeClr val="tx1"/>
                </a:solidFill>
                <a:latin typeface="標楷體" panose="03000509000000000000" pitchFamily="65" charset="-120"/>
                <a:ea typeface="標楷體" panose="03000509000000000000" pitchFamily="65" charset="-120"/>
              </a:rPr>
              <a:t>傳</a:t>
            </a:r>
            <a:r>
              <a:rPr lang="en-US" altLang="zh-TW" sz="1600" dirty="0">
                <a:solidFill>
                  <a:schemeClr val="tx1"/>
                </a:solidFill>
                <a:latin typeface="標楷體" panose="03000509000000000000" pitchFamily="65" charset="-120"/>
                <a:ea typeface="標楷體" panose="03000509000000000000" pitchFamily="65" charset="-120"/>
              </a:rPr>
              <a:t>)</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a:solidFill>
                  <a:srgbClr val="FF0000"/>
                </a:solidFill>
                <a:latin typeface="標楷體" panose="03000509000000000000" pitchFamily="65" charset="-120"/>
                <a:ea typeface="標楷體" panose="03000509000000000000" pitchFamily="65" charset="-120"/>
              </a:rPr>
              <a:t>)</a:t>
            </a:r>
            <a:endParaRPr lang="zh-TW" altLang="en-US" sz="1600" dirty="0">
              <a:solidFill>
                <a:srgbClr val="FF0000"/>
              </a:solidFill>
              <a:latin typeface="標楷體" panose="03000509000000000000" pitchFamily="65" charset="-120"/>
              <a:ea typeface="標楷體" panose="03000509000000000000" pitchFamily="65" charset="-120"/>
            </a:endParaRPr>
          </a:p>
        </p:txBody>
      </p:sp>
      <p:sp>
        <p:nvSpPr>
          <p:cNvPr id="57" name="Text Box 28"/>
          <p:cNvSpPr txBox="1">
            <a:spLocks noChangeArrowheads="1"/>
          </p:cNvSpPr>
          <p:nvPr/>
        </p:nvSpPr>
        <p:spPr bwMode="auto">
          <a:xfrm>
            <a:off x="239713" y="409407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標楷體" panose="03000509000000000000" pitchFamily="65" charset="-120"/>
                <a:ea typeface="標楷體" panose="03000509000000000000" pitchFamily="65" charset="-120"/>
              </a:rPr>
              <a:t>本</a:t>
            </a:r>
            <a:r>
              <a:rPr lang="zh-TW" altLang="en-US" sz="1600" dirty="0">
                <a:solidFill>
                  <a:srgbClr val="000000"/>
                </a:solidFill>
                <a:latin typeface="標楷體" panose="03000509000000000000" pitchFamily="65" charset="-120"/>
                <a:ea typeface="標楷體" panose="03000509000000000000" pitchFamily="65" charset="-120"/>
              </a:rPr>
              <a:t>委員會網站</a:t>
            </a:r>
            <a:r>
              <a:rPr lang="zh-TW" altLang="en-US" sz="1600" dirty="0">
                <a:solidFill>
                  <a:schemeClr val="tx1"/>
                </a:solidFill>
                <a:latin typeface="標楷體" panose="03000509000000000000" pitchFamily="65" charset="-120"/>
                <a:ea typeface="標楷體" panose="03000509000000000000" pitchFamily="65" charset="-120"/>
              </a:rPr>
              <a:t>提供甄選總成績</a:t>
            </a:r>
            <a:r>
              <a:rPr lang="zh-TW" altLang="en-US" sz="1600" dirty="0" smtClean="0">
                <a:solidFill>
                  <a:schemeClr val="tx1"/>
                </a:solidFill>
                <a:latin typeface="標楷體" panose="03000509000000000000" pitchFamily="65" charset="-120"/>
                <a:ea typeface="標楷體" panose="03000509000000000000" pitchFamily="65" charset="-120"/>
              </a:rPr>
              <a:t>查詢</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smtClean="0">
                <a:solidFill>
                  <a:srgbClr val="FF0000"/>
                </a:solidFill>
                <a:latin typeface="標楷體" panose="03000509000000000000" pitchFamily="65" charset="-120"/>
                <a:ea typeface="標楷體" panose="03000509000000000000" pitchFamily="65" charset="-120"/>
              </a:rPr>
              <a:t>)</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59" name="Text Box 30"/>
          <p:cNvSpPr txBox="1">
            <a:spLocks noChangeArrowheads="1"/>
          </p:cNvSpPr>
          <p:nvPr/>
        </p:nvSpPr>
        <p:spPr bwMode="auto">
          <a:xfrm>
            <a:off x="239713" y="5691512"/>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就讀志願序統一分發放榜</a:t>
            </a:r>
          </a:p>
        </p:txBody>
      </p:sp>
      <p:sp>
        <p:nvSpPr>
          <p:cNvPr id="60" name="Text Box 32"/>
          <p:cNvSpPr txBox="1">
            <a:spLocks noChangeArrowheads="1"/>
          </p:cNvSpPr>
          <p:nvPr/>
        </p:nvSpPr>
        <p:spPr bwMode="auto">
          <a:xfrm>
            <a:off x="239713" y="908720"/>
            <a:ext cx="4510087" cy="395287"/>
          </a:xfrm>
          <a:prstGeom prst="rect">
            <a:avLst/>
          </a:prstGeom>
          <a:solidFill>
            <a:srgbClr val="FF0000"/>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dirty="0">
                <a:solidFill>
                  <a:schemeClr val="bg1"/>
                </a:solidFill>
              </a:rPr>
              <a:t>登錄基本資料及繳交報名資格文件</a:t>
            </a:r>
          </a:p>
        </p:txBody>
      </p:sp>
      <p:sp>
        <p:nvSpPr>
          <p:cNvPr id="61" name="Text Box 16"/>
          <p:cNvSpPr txBox="1">
            <a:spLocks noChangeArrowheads="1"/>
          </p:cNvSpPr>
          <p:nvPr/>
        </p:nvSpPr>
        <p:spPr bwMode="auto">
          <a:xfrm>
            <a:off x="4716016" y="964282"/>
            <a:ext cx="4134465"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107.4.25(</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)~107.5.9(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r>
              <a:rPr lang="zh-TW" altLang="en-US" sz="1400" dirty="0">
                <a:latin typeface="標楷體" panose="03000509000000000000" pitchFamily="65" charset="-120"/>
                <a:ea typeface="標楷體" panose="03000509000000000000" pitchFamily="65" charset="-120"/>
                <a:cs typeface="華康楷書體W3" pitchFamily="65" charset="-120"/>
              </a:rPr>
              <a:t>郵戳為憑</a:t>
            </a:r>
          </a:p>
        </p:txBody>
      </p:sp>
      <p:sp>
        <p:nvSpPr>
          <p:cNvPr id="62" name="Text Box 19"/>
          <p:cNvSpPr txBox="1">
            <a:spLocks noChangeArrowheads="1"/>
          </p:cNvSpPr>
          <p:nvPr/>
        </p:nvSpPr>
        <p:spPr bwMode="auto">
          <a:xfrm>
            <a:off x="4716016" y="2521527"/>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107.5.25(</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)10:00~107.6.1(</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63" name="Text Box 20"/>
          <p:cNvSpPr txBox="1">
            <a:spLocks noChangeArrowheads="1"/>
          </p:cNvSpPr>
          <p:nvPr/>
        </p:nvSpPr>
        <p:spPr bwMode="auto">
          <a:xfrm>
            <a:off x="4718581" y="4044472"/>
            <a:ext cx="4349220" cy="523220"/>
          </a:xfrm>
          <a:prstGeom prst="rect">
            <a:avLst/>
          </a:prstGeom>
          <a:noFill/>
          <a:ln w="9525">
            <a:noFill/>
            <a:miter lim="800000"/>
            <a:headEnd/>
            <a:tailEnd/>
          </a:ln>
        </p:spPr>
        <p:txBody>
          <a:bodyPr wrap="squar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pPr algn="l"/>
            <a:r>
              <a:rPr lang="zh-TW" altLang="en-US" dirty="0"/>
              <a:t>開放時間</a:t>
            </a:r>
            <a:r>
              <a:rPr lang="zh-TW" altLang="en-US" dirty="0" smtClean="0"/>
              <a:t>：</a:t>
            </a:r>
            <a:r>
              <a:rPr lang="en-US" altLang="zh-TW" dirty="0" smtClean="0"/>
              <a:t>107.6.19(</a:t>
            </a:r>
            <a:r>
              <a:rPr lang="zh-TW" altLang="en-US" dirty="0" smtClean="0"/>
              <a:t>二</a:t>
            </a:r>
            <a:r>
              <a:rPr lang="en-US" altLang="zh-TW" dirty="0" smtClean="0"/>
              <a:t>)</a:t>
            </a:r>
            <a:r>
              <a:rPr lang="en-US" altLang="zh-TW" dirty="0" smtClean="0">
                <a:solidFill>
                  <a:srgbClr val="000000"/>
                </a:solidFill>
              </a:rPr>
              <a:t>10:00</a:t>
            </a:r>
            <a:r>
              <a:rPr lang="zh-TW" altLang="en-US" dirty="0" smtClean="0">
                <a:solidFill>
                  <a:srgbClr val="000000"/>
                </a:solidFill>
              </a:rPr>
              <a:t>起</a:t>
            </a:r>
            <a:endParaRPr lang="en-US" altLang="zh-TW" dirty="0" smtClean="0">
              <a:solidFill>
                <a:srgbClr val="000000"/>
              </a:solidFill>
            </a:endParaRPr>
          </a:p>
          <a:p>
            <a:pPr algn="l"/>
            <a:r>
              <a:rPr lang="en-US" altLang="zh-TW" dirty="0" smtClean="0">
                <a:solidFill>
                  <a:srgbClr val="000000"/>
                </a:solidFill>
              </a:rPr>
              <a:t>(</a:t>
            </a:r>
            <a:r>
              <a:rPr lang="zh-TW" altLang="en-US" dirty="0" smtClean="0">
                <a:solidFill>
                  <a:srgbClr val="000000"/>
                </a:solidFill>
              </a:rPr>
              <a:t>依各校系科組學程所訂公告時間辦理）</a:t>
            </a:r>
            <a:endParaRPr lang="en-US" altLang="zh-TW" dirty="0"/>
          </a:p>
        </p:txBody>
      </p:sp>
      <p:sp>
        <p:nvSpPr>
          <p:cNvPr id="64" name="Text Box 21"/>
          <p:cNvSpPr txBox="1">
            <a:spLocks noChangeArrowheads="1"/>
          </p:cNvSpPr>
          <p:nvPr/>
        </p:nvSpPr>
        <p:spPr bwMode="auto">
          <a:xfrm>
            <a:off x="4718579" y="4561964"/>
            <a:ext cx="4349220" cy="523220"/>
          </a:xfrm>
          <a:prstGeom prst="rect">
            <a:avLst/>
          </a:prstGeom>
          <a:noFill/>
          <a:ln w="9525">
            <a:noFill/>
            <a:miter lim="800000"/>
            <a:headEnd/>
            <a:tailEnd/>
          </a:ln>
        </p:spPr>
        <p:txBody>
          <a:bodyPr wrap="squar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pPr algn="l"/>
            <a:r>
              <a:rPr lang="zh-TW" altLang="en-US" dirty="0"/>
              <a:t>開放時間</a:t>
            </a:r>
            <a:r>
              <a:rPr lang="zh-TW" altLang="en-US" dirty="0" smtClean="0"/>
              <a:t>：</a:t>
            </a:r>
            <a:r>
              <a:rPr lang="en-US" altLang="zh-TW" dirty="0" smtClean="0"/>
              <a:t>107.6.22(</a:t>
            </a:r>
            <a:r>
              <a:rPr lang="zh-TW" altLang="en-US" dirty="0" smtClean="0"/>
              <a:t>五</a:t>
            </a:r>
            <a:r>
              <a:rPr lang="en-US" altLang="zh-TW" dirty="0" smtClean="0"/>
              <a:t>)</a:t>
            </a:r>
            <a:r>
              <a:rPr lang="en-US" altLang="zh-TW" dirty="0" smtClean="0">
                <a:solidFill>
                  <a:srgbClr val="000000"/>
                </a:solidFill>
              </a:rPr>
              <a:t>10:00</a:t>
            </a:r>
            <a:r>
              <a:rPr lang="zh-TW" altLang="en-US" dirty="0" smtClean="0">
                <a:solidFill>
                  <a:srgbClr val="000000"/>
                </a:solidFill>
              </a:rPr>
              <a:t>起</a:t>
            </a:r>
            <a:endParaRPr lang="en-US" altLang="zh-TW" dirty="0" smtClean="0">
              <a:solidFill>
                <a:srgbClr val="000000"/>
              </a:solidFill>
            </a:endParaRPr>
          </a:p>
          <a:p>
            <a:pPr algn="l"/>
            <a:r>
              <a:rPr lang="en-US" altLang="zh-TW" dirty="0">
                <a:solidFill>
                  <a:srgbClr val="000000"/>
                </a:solidFill>
              </a:rPr>
              <a:t>(</a:t>
            </a:r>
            <a:r>
              <a:rPr lang="zh-TW" altLang="en-US" dirty="0">
                <a:solidFill>
                  <a:srgbClr val="000000"/>
                </a:solidFill>
              </a:rPr>
              <a:t>依各校系科組學程</a:t>
            </a:r>
            <a:r>
              <a:rPr lang="zh-TW" altLang="en-US" dirty="0" smtClean="0">
                <a:solidFill>
                  <a:srgbClr val="000000"/>
                </a:solidFill>
              </a:rPr>
              <a:t>所</a:t>
            </a:r>
            <a:r>
              <a:rPr lang="zh-TW" altLang="en-US" dirty="0">
                <a:solidFill>
                  <a:srgbClr val="000000"/>
                </a:solidFill>
              </a:rPr>
              <a:t>訂公告時間辦理</a:t>
            </a:r>
            <a:r>
              <a:rPr lang="zh-TW" altLang="en-US" dirty="0" smtClean="0">
                <a:solidFill>
                  <a:srgbClr val="000000"/>
                </a:solidFill>
              </a:rPr>
              <a:t>）</a:t>
            </a:r>
            <a:endParaRPr lang="en-US" altLang="zh-TW" dirty="0"/>
          </a:p>
        </p:txBody>
      </p:sp>
      <p:sp>
        <p:nvSpPr>
          <p:cNvPr id="65" name="Text Box 21"/>
          <p:cNvSpPr txBox="1">
            <a:spLocks noChangeArrowheads="1"/>
          </p:cNvSpPr>
          <p:nvPr/>
        </p:nvSpPr>
        <p:spPr bwMode="auto">
          <a:xfrm>
            <a:off x="4716016" y="5233142"/>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)10:00~107.7.7 (</a:t>
            </a:r>
            <a:r>
              <a:rPr lang="zh-TW" altLang="en-US" sz="1400" dirty="0" smtClean="0">
                <a:latin typeface="標楷體" panose="03000509000000000000" pitchFamily="65" charset="-120"/>
                <a:ea typeface="標楷體" panose="03000509000000000000" pitchFamily="65" charset="-120"/>
                <a:cs typeface="華康楷書體W3" pitchFamily="65" charset="-120"/>
              </a:rPr>
              <a:t>六</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17:00</a:t>
            </a:r>
          </a:p>
        </p:txBody>
      </p:sp>
      <p:sp>
        <p:nvSpPr>
          <p:cNvPr id="68" name="Text Box 19"/>
          <p:cNvSpPr txBox="1">
            <a:spLocks noChangeArrowheads="1"/>
          </p:cNvSpPr>
          <p:nvPr/>
        </p:nvSpPr>
        <p:spPr bwMode="auto">
          <a:xfrm>
            <a:off x="4716016" y="1997770"/>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公告時間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107.5.23(</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75" name="肘形接點 74"/>
          <p:cNvCxnSpPr>
            <a:stCxn id="60" idx="2"/>
            <a:endCxn id="91" idx="0"/>
          </p:cNvCxnSpPr>
          <p:nvPr/>
        </p:nvCxnSpPr>
        <p:spPr>
          <a:xfrm rot="5400000">
            <a:off x="2426955" y="13718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肘形接點 75"/>
          <p:cNvCxnSpPr>
            <a:stCxn id="47" idx="2"/>
            <a:endCxn id="49" idx="0"/>
          </p:cNvCxnSpPr>
          <p:nvPr/>
        </p:nvCxnSpPr>
        <p:spPr>
          <a:xfrm rot="5400000">
            <a:off x="2426955" y="2433593"/>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肘形接點 76"/>
          <p:cNvCxnSpPr>
            <a:stCxn id="49" idx="2"/>
            <a:endCxn id="53" idx="0"/>
          </p:cNvCxnSpPr>
          <p:nvPr/>
        </p:nvCxnSpPr>
        <p:spPr>
          <a:xfrm rot="5400000">
            <a:off x="2426955" y="2964485"/>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肘形接點 77"/>
          <p:cNvCxnSpPr>
            <a:stCxn id="53" idx="2"/>
            <a:endCxn id="55" idx="0"/>
          </p:cNvCxnSpPr>
          <p:nvPr/>
        </p:nvCxnSpPr>
        <p:spPr>
          <a:xfrm rot="5400000">
            <a:off x="2426955" y="3495377"/>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肘形接點 78"/>
          <p:cNvCxnSpPr>
            <a:stCxn id="55" idx="2"/>
            <a:endCxn id="57" idx="0"/>
          </p:cNvCxnSpPr>
          <p:nvPr/>
        </p:nvCxnSpPr>
        <p:spPr>
          <a:xfrm rot="5400000">
            <a:off x="2426955" y="402626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肘形接點 79"/>
          <p:cNvCxnSpPr>
            <a:stCxn id="57" idx="2"/>
            <a:endCxn id="43" idx="0"/>
          </p:cNvCxnSpPr>
          <p:nvPr/>
        </p:nvCxnSpPr>
        <p:spPr>
          <a:xfrm rot="5400000">
            <a:off x="2426955" y="455874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肘形接點 80"/>
          <p:cNvCxnSpPr>
            <a:stCxn id="43" idx="2"/>
            <a:endCxn id="44" idx="0"/>
          </p:cNvCxnSpPr>
          <p:nvPr/>
        </p:nvCxnSpPr>
        <p:spPr>
          <a:xfrm rot="5400000">
            <a:off x="2426955" y="509122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肘形接點 81"/>
          <p:cNvCxnSpPr>
            <a:stCxn id="44" idx="2"/>
            <a:endCxn id="59" idx="0"/>
          </p:cNvCxnSpPr>
          <p:nvPr/>
        </p:nvCxnSpPr>
        <p:spPr>
          <a:xfrm rot="5400000">
            <a:off x="2426955" y="56237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Text Box 19"/>
          <p:cNvSpPr txBox="1">
            <a:spLocks noChangeArrowheads="1"/>
          </p:cNvSpPr>
          <p:nvPr/>
        </p:nvSpPr>
        <p:spPr bwMode="auto">
          <a:xfrm>
            <a:off x="4716016" y="3059554"/>
            <a:ext cx="2518638"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rPr>
              <a:t>開放時間</a:t>
            </a:r>
            <a:r>
              <a:rPr lang="zh-TW" altLang="en-US" sz="1400" dirty="0" smtClean="0">
                <a:latin typeface="標楷體" panose="03000509000000000000" pitchFamily="65" charset="-120"/>
                <a:ea typeface="標楷體" panose="03000509000000000000"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107.6.5(</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rPr>
              <a:t>10:00</a:t>
            </a:r>
            <a:endParaRPr lang="en-US" altLang="zh-TW" sz="1400" dirty="0">
              <a:latin typeface="標楷體" panose="03000509000000000000" pitchFamily="65" charset="-120"/>
              <a:ea typeface="標楷體" panose="03000509000000000000" pitchFamily="65" charset="-120"/>
            </a:endParaRPr>
          </a:p>
        </p:txBody>
      </p:sp>
      <p:sp>
        <p:nvSpPr>
          <p:cNvPr id="84" name="Text Box 19"/>
          <p:cNvSpPr txBox="1">
            <a:spLocks noChangeArrowheads="1"/>
          </p:cNvSpPr>
          <p:nvPr/>
        </p:nvSpPr>
        <p:spPr bwMode="auto">
          <a:xfrm>
            <a:off x="4716016" y="3608673"/>
            <a:ext cx="4493538"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107.6.5(</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r>
              <a:rPr lang="zh-TW" altLang="en-US" sz="1400" dirty="0" smtClean="0">
                <a:latin typeface="標楷體" panose="03000509000000000000" pitchFamily="65" charset="-120"/>
                <a:ea typeface="標楷體" panose="03000509000000000000" pitchFamily="65" charset="-120"/>
                <a:cs typeface="華康楷書體W3" pitchFamily="65" charset="-120"/>
              </a:rPr>
              <a:t>起</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各校所訂截止日</a:t>
            </a:r>
            <a:r>
              <a:rPr lang="en-US" altLang="zh-TW" sz="1400" dirty="0" smtClean="0">
                <a:latin typeface="標楷體" panose="03000509000000000000" pitchFamily="65" charset="-120"/>
                <a:ea typeface="標楷體" panose="03000509000000000000" pitchFamily="65" charset="-120"/>
                <a:cs typeface="華康楷書體W3" pitchFamily="65" charset="-120"/>
              </a:rPr>
              <a:t>24:00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85" name="Text Box 21"/>
          <p:cNvSpPr txBox="1">
            <a:spLocks noChangeArrowheads="1"/>
          </p:cNvSpPr>
          <p:nvPr/>
        </p:nvSpPr>
        <p:spPr bwMode="auto">
          <a:xfrm>
            <a:off x="4716016" y="5717381"/>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107.7.11(</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10:00</a:t>
            </a:r>
          </a:p>
        </p:txBody>
      </p:sp>
      <p:sp>
        <p:nvSpPr>
          <p:cNvPr id="86" name="Text Box 30"/>
          <p:cNvSpPr txBox="1">
            <a:spLocks noChangeArrowheads="1"/>
          </p:cNvSpPr>
          <p:nvPr/>
        </p:nvSpPr>
        <p:spPr bwMode="auto">
          <a:xfrm>
            <a:off x="239713" y="6222404"/>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a:t>
            </a:r>
            <a:r>
              <a:rPr lang="zh-TW" altLang="en-US" dirty="0" smtClean="0">
                <a:solidFill>
                  <a:srgbClr val="000000"/>
                </a:solidFill>
                <a:latin typeface="標楷體" panose="03000509000000000000" pitchFamily="65" charset="-120"/>
                <a:ea typeface="標楷體" panose="03000509000000000000" pitchFamily="65" charset="-120"/>
              </a:rPr>
              <a:t>分發報到</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88" name="Text Box 21"/>
          <p:cNvSpPr txBox="1">
            <a:spLocks noChangeArrowheads="1"/>
          </p:cNvSpPr>
          <p:nvPr/>
        </p:nvSpPr>
        <p:spPr bwMode="auto">
          <a:xfrm>
            <a:off x="4821012" y="6186632"/>
            <a:ext cx="3296095" cy="523220"/>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107.7.17(</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)12:00</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en-US" altLang="zh-TW" sz="1400" dirty="0" smtClean="0">
              <a:latin typeface="標楷體" panose="03000509000000000000" pitchFamily="65" charset="-120"/>
              <a:ea typeface="標楷體" panose="03000509000000000000" pitchFamily="65" charset="-120"/>
              <a:cs typeface="華康楷書體W3" pitchFamily="65" charset="-120"/>
            </a:endParaRPr>
          </a:p>
          <a:p>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依各校系科組學程所訂公告時間辦理）</a:t>
            </a:r>
            <a:endParaRPr lang="en-US" altLang="zh-TW" sz="1400" dirty="0">
              <a:latin typeface="標楷體" panose="03000509000000000000" pitchFamily="65" charset="-120"/>
              <a:ea typeface="標楷體" panose="03000509000000000000" pitchFamily="65" charset="-120"/>
            </a:endParaRPr>
          </a:p>
        </p:txBody>
      </p:sp>
      <p:cxnSp>
        <p:nvCxnSpPr>
          <p:cNvPr id="89" name="直線單箭頭接點 88"/>
          <p:cNvCxnSpPr>
            <a:stCxn id="59" idx="2"/>
            <a:endCxn id="86" idx="0"/>
          </p:cNvCxnSpPr>
          <p:nvPr/>
        </p:nvCxnSpPr>
        <p:spPr>
          <a:xfrm>
            <a:off x="2494757" y="6086800"/>
            <a:ext cx="0" cy="13560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Text Box 32"/>
          <p:cNvSpPr txBox="1">
            <a:spLocks noChangeArrowheads="1"/>
          </p:cNvSpPr>
          <p:nvPr/>
        </p:nvSpPr>
        <p:spPr bwMode="auto">
          <a:xfrm>
            <a:off x="239713" y="1439612"/>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應屆生確認在校學業成績證明文件</a:t>
            </a:r>
            <a:endParaRPr lang="zh-TW" altLang="en-US" dirty="0">
              <a:latin typeface="標楷體" panose="03000509000000000000" pitchFamily="65" charset="-120"/>
              <a:ea typeface="標楷體" panose="03000509000000000000" pitchFamily="65" charset="-120"/>
            </a:endParaRPr>
          </a:p>
        </p:txBody>
      </p:sp>
      <p:sp>
        <p:nvSpPr>
          <p:cNvPr id="92" name="Text Box 16"/>
          <p:cNvSpPr txBox="1">
            <a:spLocks noChangeArrowheads="1"/>
          </p:cNvSpPr>
          <p:nvPr/>
        </p:nvSpPr>
        <p:spPr bwMode="auto">
          <a:xfrm>
            <a:off x="4716016" y="1450688"/>
            <a:ext cx="3506088"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107.5.10(</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)~107.5.17(</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93" name="直線單箭頭接點 92"/>
          <p:cNvCxnSpPr>
            <a:stCxn id="91" idx="2"/>
            <a:endCxn id="47" idx="0"/>
          </p:cNvCxnSpPr>
          <p:nvPr/>
        </p:nvCxnSpPr>
        <p:spPr>
          <a:xfrm>
            <a:off x="2494757" y="1834899"/>
            <a:ext cx="0" cy="13560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6" name="標題 1"/>
          <p:cNvSpPr txBox="1">
            <a:spLocks/>
          </p:cNvSpPr>
          <p:nvPr/>
        </p:nvSpPr>
        <p:spPr bwMode="auto">
          <a:xfrm>
            <a:off x="133350" y="260648"/>
            <a:ext cx="86868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4200" kern="0" smtClean="0">
                <a:solidFill>
                  <a:srgbClr val="161645"/>
                </a:solidFill>
                <a:latin typeface="標楷體" panose="03000509000000000000" pitchFamily="65" charset="-120"/>
                <a:ea typeface="標楷體" panose="03000509000000000000" pitchFamily="65" charset="-120"/>
              </a:rPr>
              <a:t>甄選入學招生報名流程</a:t>
            </a:r>
            <a:endParaRPr lang="zh-TW" altLang="en-US" sz="4200" kern="0" dirty="0" smtClean="0">
              <a:solidFill>
                <a:srgbClr val="161645"/>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24823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ChangeArrowheads="1"/>
          </p:cNvSpPr>
          <p:nvPr/>
        </p:nvSpPr>
        <p:spPr bwMode="auto">
          <a:xfrm>
            <a:off x="1206500" y="3500438"/>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latin typeface="標楷體" panose="03000509000000000000" pitchFamily="65" charset="-120"/>
              <a:ea typeface="標楷體" panose="03000509000000000000" pitchFamily="65" charset="-120"/>
            </a:endParaRPr>
          </a:p>
        </p:txBody>
      </p:sp>
      <p:sp>
        <p:nvSpPr>
          <p:cNvPr id="86020" name="Rectangle 2"/>
          <p:cNvSpPr txBox="1">
            <a:spLocks noChangeArrowheads="1"/>
          </p:cNvSpPr>
          <p:nvPr/>
        </p:nvSpPr>
        <p:spPr bwMode="auto">
          <a:xfrm>
            <a:off x="107504" y="836712"/>
            <a:ext cx="8712968" cy="4321175"/>
          </a:xfrm>
          <a:prstGeom prst="rect">
            <a:avLst/>
          </a:prstGeom>
          <a:noFill/>
          <a:ln w="9525">
            <a:noFill/>
            <a:miter lim="800000"/>
            <a:headEnd/>
            <a:tailEnd/>
          </a:ln>
        </p:spPr>
        <p:txBody>
          <a:bodyPr lIns="0" rIns="18288"/>
          <a:lstStyle/>
          <a:p>
            <a:pPr algn="ctr">
              <a:buFont typeface="Wingdings 2" pitchFamily="18" charset="2"/>
              <a:buNone/>
            </a:pPr>
            <a:r>
              <a:rPr lang="zh-TW" altLang="en-US" sz="4400" dirty="0" smtClean="0">
                <a:latin typeface="標楷體" panose="03000509000000000000" pitchFamily="65" charset="-120"/>
                <a:ea typeface="標楷體" panose="03000509000000000000" pitchFamily="65" charset="-120"/>
              </a:rPr>
              <a:t>甄選入學招生</a:t>
            </a:r>
            <a:endParaRPr lang="zh-TW" altLang="en-US" sz="4400" dirty="0">
              <a:latin typeface="標楷體" panose="03000509000000000000" pitchFamily="65" charset="-120"/>
              <a:ea typeface="標楷體" panose="03000509000000000000" pitchFamily="65" charset="-120"/>
            </a:endParaRPr>
          </a:p>
          <a:p>
            <a:pPr algn="ctr">
              <a:buFont typeface="Wingdings 2" pitchFamily="18" charset="2"/>
              <a:buNone/>
            </a:pPr>
            <a:r>
              <a:rPr lang="zh-TW" altLang="en-US" sz="4400" dirty="0">
                <a:latin typeface="標楷體" panose="03000509000000000000" pitchFamily="65" charset="-120"/>
                <a:ea typeface="標楷體" panose="03000509000000000000" pitchFamily="65" charset="-120"/>
              </a:rPr>
              <a:t>非應屆畢業生報名</a:t>
            </a:r>
            <a:r>
              <a:rPr lang="zh-TW" altLang="en-US" sz="4400" dirty="0" smtClean="0">
                <a:latin typeface="標楷體" panose="03000509000000000000" pitchFamily="65" charset="-120"/>
                <a:ea typeface="標楷體" panose="03000509000000000000" pitchFamily="65" charset="-120"/>
              </a:rPr>
              <a:t>資格系統</a:t>
            </a:r>
            <a:endParaRPr lang="zh-TW" altLang="en-US" sz="4400" dirty="0">
              <a:latin typeface="標楷體" panose="03000509000000000000" pitchFamily="65" charset="-120"/>
              <a:ea typeface="標楷體" panose="03000509000000000000" pitchFamily="65" charset="-120"/>
            </a:endParaRPr>
          </a:p>
          <a:p>
            <a:pPr algn="ctr">
              <a:buFont typeface="Wingdings 2" pitchFamily="18" charset="2"/>
              <a:buNone/>
            </a:pPr>
            <a:endParaRPr lang="zh-TW" altLang="en-US" sz="2400" dirty="0">
              <a:solidFill>
                <a:srgbClr val="FF0000"/>
              </a:solidFill>
              <a:latin typeface="標楷體" panose="03000509000000000000" pitchFamily="65" charset="-120"/>
              <a:ea typeface="標楷體" panose="03000509000000000000" pitchFamily="65" charset="-120"/>
            </a:endParaRPr>
          </a:p>
          <a:p>
            <a:pPr marL="342900" indent="-342900" algn="ctr">
              <a:lnSpc>
                <a:spcPct val="130000"/>
              </a:lnSpc>
              <a:buClr>
                <a:srgbClr val="000000"/>
              </a:buClr>
              <a:buFont typeface="Wingdings 2" pitchFamily="18" charset="2"/>
              <a:buNone/>
            </a:pPr>
            <a:r>
              <a:rPr lang="zh-TW" altLang="en-US" sz="2400" dirty="0" smtClean="0">
                <a:solidFill>
                  <a:srgbClr val="FF0000"/>
                </a:solidFill>
                <a:latin typeface="標楷體" panose="03000509000000000000" pitchFamily="65" charset="-120"/>
                <a:ea typeface="標楷體" panose="03000509000000000000" pitchFamily="65" charset="-120"/>
              </a:rPr>
              <a:t>系統開放</a:t>
            </a:r>
            <a:r>
              <a:rPr lang="zh-TW" altLang="en-US" sz="2400" dirty="0">
                <a:solidFill>
                  <a:srgbClr val="FF0000"/>
                </a:solidFill>
                <a:latin typeface="標楷體" panose="03000509000000000000" pitchFamily="65" charset="-120"/>
                <a:ea typeface="標楷體" panose="03000509000000000000" pitchFamily="65" charset="-120"/>
              </a:rPr>
              <a:t>時間</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107/4/25(</a:t>
            </a:r>
            <a:r>
              <a:rPr lang="zh-TW" altLang="en-US" sz="2400" dirty="0" smtClean="0">
                <a:solidFill>
                  <a:srgbClr val="FF0000"/>
                </a:solidFill>
                <a:latin typeface="標楷體" panose="03000509000000000000" pitchFamily="65" charset="-120"/>
                <a:ea typeface="標楷體" panose="03000509000000000000" pitchFamily="65" charset="-120"/>
              </a:rPr>
              <a:t>三</a:t>
            </a:r>
            <a:r>
              <a:rPr lang="en-US" altLang="zh-TW" sz="2400" dirty="0" smtClean="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10:00 ~ </a:t>
            </a:r>
            <a:r>
              <a:rPr lang="en-US" altLang="zh-TW" sz="2400" dirty="0" smtClean="0">
                <a:solidFill>
                  <a:srgbClr val="FF0000"/>
                </a:solidFill>
                <a:latin typeface="標楷體" panose="03000509000000000000" pitchFamily="65" charset="-120"/>
                <a:ea typeface="標楷體" panose="03000509000000000000" pitchFamily="65" charset="-120"/>
              </a:rPr>
              <a:t>107/5/9 (</a:t>
            </a:r>
            <a:r>
              <a:rPr lang="zh-TW" altLang="en-US" sz="2400" dirty="0" smtClean="0">
                <a:solidFill>
                  <a:srgbClr val="FF0000"/>
                </a:solidFill>
                <a:latin typeface="標楷體" panose="03000509000000000000" pitchFamily="65" charset="-120"/>
                <a:ea typeface="標楷體" panose="03000509000000000000" pitchFamily="65" charset="-120"/>
              </a:rPr>
              <a:t>三</a:t>
            </a:r>
            <a:r>
              <a:rPr lang="en-US" altLang="zh-TW" sz="2400" dirty="0" smtClean="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17:00</a:t>
            </a:r>
            <a:r>
              <a:rPr lang="zh-TW" altLang="en-US" sz="2400" dirty="0">
                <a:solidFill>
                  <a:srgbClr val="FF0000"/>
                </a:solidFill>
                <a:latin typeface="標楷體" panose="03000509000000000000" pitchFamily="65" charset="-120"/>
                <a:ea typeface="標楷體" panose="03000509000000000000" pitchFamily="65" charset="-120"/>
              </a:rPr>
              <a:t>止</a:t>
            </a:r>
          </a:p>
          <a:p>
            <a:pPr algn="ctr">
              <a:buFont typeface="Wingdings 2" pitchFamily="18" charset="2"/>
              <a:buNone/>
            </a:pPr>
            <a:endParaRPr lang="zh-TW" altLang="en-US" sz="800" dirty="0">
              <a:solidFill>
                <a:srgbClr val="FF0000"/>
              </a:solidFill>
              <a:latin typeface="標楷體" panose="03000509000000000000" pitchFamily="65" charset="-120"/>
              <a:ea typeface="標楷體" panose="03000509000000000000" pitchFamily="65" charset="-120"/>
            </a:endParaRPr>
          </a:p>
          <a:p>
            <a:pPr marL="271463" lvl="1" indent="-180975">
              <a:spcBef>
                <a:spcPct val="20000"/>
              </a:spcBef>
              <a:buClr>
                <a:srgbClr val="000099"/>
              </a:buClr>
              <a:buFont typeface="Wingdings" pitchFamily="2" charset="2"/>
              <a:buChar char=""/>
            </a:pPr>
            <a:r>
              <a:rPr lang="en-US" altLang="zh-TW" sz="2200" dirty="0" smtClean="0">
                <a:solidFill>
                  <a:schemeClr val="hlink"/>
                </a:solidFill>
                <a:latin typeface="標楷體" panose="03000509000000000000" pitchFamily="65" charset="-120"/>
                <a:ea typeface="標楷體" panose="03000509000000000000" pitchFamily="65" charset="-120"/>
              </a:rPr>
              <a:t>107/4/25(</a:t>
            </a:r>
            <a:r>
              <a:rPr lang="zh-TW" altLang="en-US" sz="2200" dirty="0" smtClean="0">
                <a:solidFill>
                  <a:schemeClr val="hlink"/>
                </a:solidFill>
                <a:latin typeface="標楷體" panose="03000509000000000000" pitchFamily="65" charset="-120"/>
                <a:ea typeface="標楷體" panose="03000509000000000000" pitchFamily="65" charset="-120"/>
              </a:rPr>
              <a:t>三</a:t>
            </a:r>
            <a:r>
              <a:rPr lang="en-US" altLang="zh-TW" sz="2200" dirty="0" smtClean="0">
                <a:solidFill>
                  <a:schemeClr val="hlink"/>
                </a:solidFill>
                <a:latin typeface="標楷體" panose="03000509000000000000" pitchFamily="65" charset="-120"/>
                <a:ea typeface="標楷體" panose="03000509000000000000" pitchFamily="65" charset="-120"/>
              </a:rPr>
              <a:t>)10:00</a:t>
            </a:r>
            <a:r>
              <a:rPr lang="zh-TW" altLang="en-US" sz="2200" dirty="0" smtClean="0">
                <a:solidFill>
                  <a:schemeClr val="hlink"/>
                </a:solidFill>
                <a:latin typeface="標楷體" panose="03000509000000000000" pitchFamily="65" charset="-120"/>
                <a:ea typeface="標楷體" panose="03000509000000000000" pitchFamily="65" charset="-120"/>
              </a:rPr>
              <a:t>起</a:t>
            </a:r>
            <a:r>
              <a:rPr lang="zh-TW" altLang="en-US" sz="2200" dirty="0" smtClean="0">
                <a:latin typeface="標楷體" panose="03000509000000000000" pitchFamily="65" charset="-120"/>
                <a:ea typeface="標楷體" panose="03000509000000000000" pitchFamily="65" charset="-120"/>
              </a:rPr>
              <a:t>至本</a:t>
            </a:r>
            <a:r>
              <a:rPr lang="zh-TW" altLang="en-US" sz="2200" dirty="0">
                <a:latin typeface="標楷體" panose="03000509000000000000" pitchFamily="65" charset="-120"/>
                <a:ea typeface="標楷體" panose="03000509000000000000" pitchFamily="65" charset="-120"/>
              </a:rPr>
              <a:t>委員會網站登錄</a:t>
            </a:r>
            <a:r>
              <a:rPr lang="zh-TW" altLang="en-US" sz="2200" dirty="0" smtClean="0">
                <a:latin typeface="標楷體" panose="03000509000000000000" pitchFamily="65" charset="-120"/>
                <a:ea typeface="標楷體" panose="03000509000000000000" pitchFamily="65" charset="-120"/>
              </a:rPr>
              <a:t>基本資料</a:t>
            </a:r>
            <a:endParaRPr lang="zh-TW" altLang="en-US" sz="2200" dirty="0">
              <a:latin typeface="標楷體" panose="03000509000000000000" pitchFamily="65" charset="-120"/>
              <a:ea typeface="標楷體" panose="03000509000000000000" pitchFamily="65" charset="-120"/>
            </a:endParaRPr>
          </a:p>
          <a:p>
            <a:pPr marL="271463" lvl="1" indent="-180975">
              <a:spcBef>
                <a:spcPct val="20000"/>
              </a:spcBef>
              <a:buClr>
                <a:srgbClr val="000099"/>
              </a:buClr>
              <a:buFont typeface="Wingdings" pitchFamily="2" charset="2"/>
              <a:buChar char=""/>
            </a:pPr>
            <a:r>
              <a:rPr lang="en-US" altLang="zh-TW" sz="2200" dirty="0" smtClean="0">
                <a:solidFill>
                  <a:schemeClr val="hlink"/>
                </a:solidFill>
                <a:latin typeface="標楷體" panose="03000509000000000000" pitchFamily="65" charset="-120"/>
                <a:ea typeface="標楷體" panose="03000509000000000000" pitchFamily="65" charset="-120"/>
              </a:rPr>
              <a:t>107/5/9 (</a:t>
            </a:r>
            <a:r>
              <a:rPr lang="zh-TW" altLang="en-US" sz="2200" dirty="0" smtClean="0">
                <a:solidFill>
                  <a:schemeClr val="hlink"/>
                </a:solidFill>
                <a:latin typeface="標楷體" panose="03000509000000000000" pitchFamily="65" charset="-120"/>
                <a:ea typeface="標楷體" panose="03000509000000000000" pitchFamily="65" charset="-120"/>
              </a:rPr>
              <a:t>三</a:t>
            </a:r>
            <a:r>
              <a:rPr lang="en-US" altLang="zh-TW" sz="2200" dirty="0" smtClean="0">
                <a:solidFill>
                  <a:schemeClr val="hlink"/>
                </a:solidFill>
                <a:latin typeface="標楷體" panose="03000509000000000000" pitchFamily="65" charset="-120"/>
                <a:ea typeface="標楷體" panose="03000509000000000000" pitchFamily="65" charset="-120"/>
              </a:rPr>
              <a:t>)</a:t>
            </a:r>
            <a:r>
              <a:rPr lang="en-US" altLang="zh-TW" sz="2200" dirty="0">
                <a:solidFill>
                  <a:schemeClr val="hlink"/>
                </a:solidFill>
                <a:latin typeface="標楷體" panose="03000509000000000000" pitchFamily="65" charset="-120"/>
                <a:ea typeface="標楷體" panose="03000509000000000000" pitchFamily="65" charset="-120"/>
              </a:rPr>
              <a:t>17:00</a:t>
            </a:r>
            <a:r>
              <a:rPr lang="zh-TW" altLang="en-US" sz="2200" dirty="0">
                <a:solidFill>
                  <a:schemeClr val="hlink"/>
                </a:solidFill>
                <a:latin typeface="標楷體" panose="03000509000000000000" pitchFamily="65" charset="-120"/>
                <a:ea typeface="標楷體" panose="03000509000000000000" pitchFamily="65" charset="-120"/>
              </a:rPr>
              <a:t>前</a:t>
            </a:r>
            <a:r>
              <a:rPr lang="zh-TW" altLang="en-US" sz="2200" dirty="0">
                <a:latin typeface="標楷體" panose="03000509000000000000" pitchFamily="65" charset="-120"/>
                <a:ea typeface="標楷體" panose="03000509000000000000" pitchFamily="65" charset="-120"/>
              </a:rPr>
              <a:t>完成基本資料登錄作業並確定</a:t>
            </a:r>
            <a:r>
              <a:rPr lang="zh-TW" altLang="en-US" sz="2200" dirty="0" smtClean="0">
                <a:latin typeface="標楷體" panose="03000509000000000000" pitchFamily="65" charset="-120"/>
                <a:ea typeface="標楷體" panose="03000509000000000000" pitchFamily="65" charset="-120"/>
              </a:rPr>
              <a:t>送出</a:t>
            </a:r>
            <a:endParaRPr lang="zh-TW" altLang="en-US" sz="2200" dirty="0">
              <a:latin typeface="標楷體" panose="03000509000000000000" pitchFamily="65" charset="-120"/>
              <a:ea typeface="標楷體" panose="03000509000000000000" pitchFamily="65" charset="-120"/>
            </a:endParaRPr>
          </a:p>
          <a:p>
            <a:pPr marL="271463" lvl="1" indent="-180975">
              <a:spcBef>
                <a:spcPct val="20000"/>
              </a:spcBef>
              <a:buClr>
                <a:srgbClr val="000099"/>
              </a:buClr>
              <a:buFont typeface="Wingdings" pitchFamily="2" charset="2"/>
              <a:buChar char=""/>
            </a:pPr>
            <a:r>
              <a:rPr lang="en-US" altLang="zh-TW" sz="2200" dirty="0" smtClean="0">
                <a:solidFill>
                  <a:schemeClr val="hlink"/>
                </a:solidFill>
                <a:latin typeface="標楷體" panose="03000509000000000000" pitchFamily="65" charset="-120"/>
                <a:ea typeface="標楷體" panose="03000509000000000000" pitchFamily="65" charset="-120"/>
              </a:rPr>
              <a:t>107/5/9 (</a:t>
            </a:r>
            <a:r>
              <a:rPr lang="zh-TW" altLang="en-US" sz="2200" dirty="0" smtClean="0">
                <a:solidFill>
                  <a:schemeClr val="hlink"/>
                </a:solidFill>
                <a:latin typeface="標楷體" panose="03000509000000000000" pitchFamily="65" charset="-120"/>
                <a:ea typeface="標楷體" panose="03000509000000000000" pitchFamily="65" charset="-120"/>
              </a:rPr>
              <a:t>三</a:t>
            </a:r>
            <a:r>
              <a:rPr lang="en-US" altLang="zh-TW" sz="2200" dirty="0" smtClean="0">
                <a:solidFill>
                  <a:schemeClr val="hlink"/>
                </a:solidFill>
                <a:latin typeface="標楷體" panose="03000509000000000000" pitchFamily="65" charset="-120"/>
                <a:ea typeface="標楷體" panose="03000509000000000000" pitchFamily="65" charset="-120"/>
              </a:rPr>
              <a:t>)</a:t>
            </a:r>
            <a:r>
              <a:rPr lang="zh-TW" altLang="en-US" sz="2200" dirty="0">
                <a:solidFill>
                  <a:schemeClr val="hlink"/>
                </a:solidFill>
                <a:latin typeface="標楷體" panose="03000509000000000000" pitchFamily="65" charset="-120"/>
                <a:ea typeface="標楷體" panose="03000509000000000000" pitchFamily="65" charset="-120"/>
              </a:rPr>
              <a:t>前</a:t>
            </a:r>
            <a:r>
              <a:rPr lang="zh-TW" altLang="en-US" sz="2200" dirty="0">
                <a:latin typeface="標楷體" panose="03000509000000000000" pitchFamily="65" charset="-120"/>
                <a:ea typeface="標楷體" panose="03000509000000000000" pitchFamily="65" charset="-120"/>
              </a:rPr>
              <a:t> 以快遞或限時掛號郵寄報名資格證明文件</a:t>
            </a:r>
            <a:r>
              <a:rPr lang="zh-TW" altLang="en-US" sz="2200" dirty="0" smtClean="0">
                <a:latin typeface="標楷體" panose="03000509000000000000" pitchFamily="65" charset="-120"/>
                <a:ea typeface="標楷體" panose="03000509000000000000" pitchFamily="65" charset="-120"/>
              </a:rPr>
              <a:t>至</a:t>
            </a:r>
            <a:endParaRPr lang="en-US" altLang="zh-TW" sz="2200" dirty="0">
              <a:latin typeface="標楷體" panose="03000509000000000000" pitchFamily="65" charset="-120"/>
              <a:ea typeface="標楷體" panose="03000509000000000000" pitchFamily="65" charset="-120"/>
            </a:endParaRPr>
          </a:p>
          <a:p>
            <a:pPr marL="1908175" lvl="1">
              <a:spcBef>
                <a:spcPct val="20000"/>
              </a:spcBef>
              <a:buClr>
                <a:srgbClr val="000099"/>
              </a:buClr>
            </a:pPr>
            <a:r>
              <a:rPr lang="zh-TW" altLang="en-US" sz="2200" dirty="0" smtClean="0">
                <a:latin typeface="標楷體" panose="03000509000000000000" pitchFamily="65" charset="-120"/>
                <a:ea typeface="標楷體" panose="03000509000000000000" pitchFamily="65" charset="-120"/>
              </a:rPr>
              <a:t>     本</a:t>
            </a:r>
            <a:r>
              <a:rPr lang="zh-TW" altLang="en-US" sz="2200" dirty="0">
                <a:latin typeface="標楷體" panose="03000509000000000000" pitchFamily="65" charset="-120"/>
                <a:ea typeface="標楷體" panose="03000509000000000000" pitchFamily="65" charset="-120"/>
              </a:rPr>
              <a:t>委員會審查</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郵戳為憑</a:t>
            </a:r>
            <a:r>
              <a:rPr lang="en-US" altLang="zh-TW" sz="2200" dirty="0">
                <a:latin typeface="標楷體" panose="03000509000000000000" pitchFamily="65" charset="-120"/>
                <a:ea typeface="標楷體" panose="03000509000000000000" pitchFamily="65" charset="-120"/>
              </a:rPr>
              <a:t>) </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68</a:t>
            </a:fld>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139513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0" y="1196752"/>
            <a:ext cx="9144000" cy="4684041"/>
          </a:xfrm>
          <a:prstGeom prst="rect">
            <a:avLst/>
          </a:prstGeom>
        </p:spPr>
      </p:pic>
      <p:sp>
        <p:nvSpPr>
          <p:cNvPr id="91140" name="Rectangle 2"/>
          <p:cNvSpPr>
            <a:spLocks noGrp="1" noChangeArrowheads="1"/>
          </p:cNvSpPr>
          <p:nvPr>
            <p:ph type="title" idx="4294967295"/>
          </p:nvPr>
        </p:nvSpPr>
        <p:spPr>
          <a:xfrm>
            <a:off x="180975" y="285750"/>
            <a:ext cx="9144000" cy="647700"/>
          </a:xfrm>
        </p:spPr>
        <p:txBody>
          <a:bodyPr/>
          <a:lstStyle/>
          <a:p>
            <a:pPr eaLnBrk="1" hangingPunct="1"/>
            <a:r>
              <a:rPr lang="zh-TW" altLang="en-US"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kern="1200" dirty="0" smtClean="0">
                <a:solidFill>
                  <a:srgbClr val="002060"/>
                </a:solidFill>
                <a:latin typeface="標楷體" panose="03000509000000000000" pitchFamily="65" charset="-120"/>
                <a:ea typeface="標楷體" panose="03000509000000000000" pitchFamily="65" charset="-120"/>
              </a:rPr>
              <a:t>-</a:t>
            </a:r>
            <a:r>
              <a:rPr lang="zh-TW" altLang="en-US" kern="1200" dirty="0" smtClean="0">
                <a:solidFill>
                  <a:srgbClr val="FF0000"/>
                </a:solidFill>
                <a:latin typeface="標楷體" panose="03000509000000000000" pitchFamily="65" charset="-120"/>
                <a:ea typeface="標楷體" panose="03000509000000000000" pitchFamily="65" charset="-120"/>
                <a:cs typeface="+mn-cs"/>
              </a:rPr>
              <a:t>登入頁</a:t>
            </a:r>
          </a:p>
        </p:txBody>
      </p:sp>
      <p:sp>
        <p:nvSpPr>
          <p:cNvPr id="91142" name="Rectangle 5"/>
          <p:cNvSpPr>
            <a:spLocks noChangeArrowheads="1"/>
          </p:cNvSpPr>
          <p:nvPr/>
        </p:nvSpPr>
        <p:spPr bwMode="auto">
          <a:xfrm>
            <a:off x="4069440" y="4804651"/>
            <a:ext cx="901700" cy="231775"/>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69</a:t>
            </a:fld>
            <a:endParaRPr lang="en-US" altLang="zh-TW" dirty="0">
              <a:latin typeface="標楷體" panose="03000509000000000000" pitchFamily="65" charset="-120"/>
              <a:ea typeface="標楷體" panose="03000509000000000000" pitchFamily="65" charset="-120"/>
            </a:endParaRPr>
          </a:p>
        </p:txBody>
      </p:sp>
      <p:sp>
        <p:nvSpPr>
          <p:cNvPr id="4" name="文字方塊 3"/>
          <p:cNvSpPr txBox="1"/>
          <p:nvPr/>
        </p:nvSpPr>
        <p:spPr>
          <a:xfrm>
            <a:off x="6201875" y="4149080"/>
            <a:ext cx="2834621" cy="1584176"/>
          </a:xfrm>
          <a:prstGeom prst="rect">
            <a:avLst/>
          </a:prstGeom>
          <a:solidFill>
            <a:srgbClr val="FF0000"/>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dirty="0">
                <a:solidFill>
                  <a:schemeClr val="bg1"/>
                </a:solidFill>
                <a:latin typeface="標楷體" panose="03000509000000000000" pitchFamily="65" charset="-120"/>
                <a:ea typeface="標楷體" panose="03000509000000000000" pitchFamily="65" charset="-120"/>
              </a:rPr>
              <a:t>建議</a:t>
            </a:r>
            <a:r>
              <a:rPr lang="zh-TW" altLang="en-US" dirty="0" smtClean="0">
                <a:solidFill>
                  <a:schemeClr val="bg1"/>
                </a:solidFill>
                <a:latin typeface="標楷體" panose="03000509000000000000" pitchFamily="65" charset="-120"/>
                <a:ea typeface="標楷體" panose="03000509000000000000" pitchFamily="65" charset="-120"/>
              </a:rPr>
              <a:t>考生</a:t>
            </a:r>
            <a:endParaRPr lang="en-US" altLang="zh-TW" dirty="0" smtClean="0">
              <a:solidFill>
                <a:schemeClr val="bg1"/>
              </a:solidFill>
              <a:latin typeface="標楷體" panose="03000509000000000000" pitchFamily="65" charset="-120"/>
              <a:ea typeface="標楷體" panose="03000509000000000000" pitchFamily="65" charset="-120"/>
            </a:endParaRPr>
          </a:p>
          <a:p>
            <a:r>
              <a:rPr lang="zh-TW" altLang="en-US" dirty="0" smtClean="0">
                <a:solidFill>
                  <a:schemeClr val="bg1"/>
                </a:solidFill>
                <a:latin typeface="標楷體" panose="03000509000000000000" pitchFamily="65" charset="-120"/>
                <a:ea typeface="標楷體" panose="03000509000000000000" pitchFamily="65" charset="-120"/>
              </a:rPr>
              <a:t>不要</a:t>
            </a:r>
            <a:r>
              <a:rPr lang="zh-TW" altLang="en-US" dirty="0">
                <a:solidFill>
                  <a:schemeClr val="bg1"/>
                </a:solidFill>
                <a:latin typeface="標楷體" panose="03000509000000000000" pitchFamily="65" charset="-120"/>
                <a:ea typeface="標楷體" panose="03000509000000000000" pitchFamily="65" charset="-120"/>
              </a:rPr>
              <a:t>使用手機或平版電腦</a:t>
            </a:r>
            <a:r>
              <a:rPr lang="zh-TW" altLang="en-US" dirty="0" smtClean="0">
                <a:solidFill>
                  <a:schemeClr val="bg1"/>
                </a:solidFill>
                <a:latin typeface="標楷體" panose="03000509000000000000" pitchFamily="65" charset="-120"/>
                <a:ea typeface="標楷體" panose="03000509000000000000" pitchFamily="65" charset="-120"/>
              </a:rPr>
              <a:t>登入使用</a:t>
            </a:r>
            <a:r>
              <a:rPr lang="zh-TW" altLang="en-US" dirty="0">
                <a:solidFill>
                  <a:schemeClr val="bg1"/>
                </a:solidFill>
                <a:latin typeface="標楷體" panose="03000509000000000000" pitchFamily="65" charset="-120"/>
                <a:ea typeface="標楷體" panose="03000509000000000000" pitchFamily="65" charset="-120"/>
              </a:rPr>
              <a:t>招生各系統</a:t>
            </a:r>
            <a:r>
              <a:rPr lang="zh-TW" altLang="en-US" dirty="0" smtClean="0">
                <a:solidFill>
                  <a:schemeClr val="bg1"/>
                </a:solidFill>
                <a:latin typeface="標楷體" panose="03000509000000000000" pitchFamily="65" charset="-120"/>
                <a:ea typeface="標楷體" panose="03000509000000000000" pitchFamily="65" charset="-120"/>
              </a:rPr>
              <a:t>，</a:t>
            </a:r>
            <a:endParaRPr lang="en-US" altLang="zh-TW" dirty="0" smtClean="0">
              <a:solidFill>
                <a:schemeClr val="bg1"/>
              </a:solidFill>
              <a:latin typeface="標楷體" panose="03000509000000000000" pitchFamily="65" charset="-120"/>
              <a:ea typeface="標楷體" panose="03000509000000000000" pitchFamily="65" charset="-120"/>
            </a:endParaRPr>
          </a:p>
          <a:p>
            <a:r>
              <a:rPr lang="zh-TW" altLang="en-US" dirty="0" smtClean="0">
                <a:solidFill>
                  <a:schemeClr val="bg1"/>
                </a:solidFill>
                <a:latin typeface="標楷體" panose="03000509000000000000" pitchFamily="65" charset="-120"/>
                <a:ea typeface="標楷體" panose="03000509000000000000" pitchFamily="65" charset="-120"/>
              </a:rPr>
              <a:t>避免</a:t>
            </a:r>
            <a:r>
              <a:rPr lang="zh-TW" altLang="en-US" dirty="0">
                <a:solidFill>
                  <a:schemeClr val="bg1"/>
                </a:solidFill>
                <a:latin typeface="標楷體" panose="03000509000000000000" pitchFamily="65" charset="-120"/>
                <a:ea typeface="標楷體" panose="03000509000000000000" pitchFamily="65" charset="-120"/>
              </a:rPr>
              <a:t>畫面資訊閱覽不完全，漏登資料而影響權益。</a:t>
            </a:r>
          </a:p>
        </p:txBody>
      </p:sp>
      <p:sp>
        <p:nvSpPr>
          <p:cNvPr id="6" name="矩形 5"/>
          <p:cNvSpPr/>
          <p:nvPr/>
        </p:nvSpPr>
        <p:spPr>
          <a:xfrm>
            <a:off x="3851920" y="1844824"/>
            <a:ext cx="1058747" cy="381909"/>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56300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7</a:t>
            </a:fld>
            <a:endParaRPr lang="en-US" altLang="zh-TW" dirty="0">
              <a:latin typeface="標楷體" panose="03000509000000000000" pitchFamily="65" charset="-120"/>
              <a:ea typeface="標楷體" panose="03000509000000000000" pitchFamily="65" charset="-120"/>
            </a:endParaRPr>
          </a:p>
        </p:txBody>
      </p:sp>
      <p:sp>
        <p:nvSpPr>
          <p:cNvPr id="3" name="Rectangle 2"/>
          <p:cNvSpPr txBox="1">
            <a:spLocks noChangeArrowheads="1"/>
          </p:cNvSpPr>
          <p:nvPr/>
        </p:nvSpPr>
        <p:spPr bwMode="auto">
          <a:xfrm>
            <a:off x="45860" y="141287"/>
            <a:ext cx="648072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kumimoji="0" lang="zh-TW" altLang="en-US" sz="3200" dirty="0" smtClean="0">
                <a:solidFill>
                  <a:schemeClr val="tx1"/>
                </a:solidFill>
                <a:latin typeface="標楷體" panose="03000509000000000000" pitchFamily="65" charset="-120"/>
                <a:ea typeface="標楷體" panose="03000509000000000000" pitchFamily="65" charset="-120"/>
              </a:rPr>
              <a:t>二、</a:t>
            </a:r>
            <a:r>
              <a:rPr kumimoji="0" lang="zh-TW" altLang="en-US" sz="3200" dirty="0">
                <a:solidFill>
                  <a:schemeClr val="tx1"/>
                </a:solidFill>
                <a:latin typeface="標楷體" panose="03000509000000000000" pitchFamily="65" charset="-120"/>
                <a:ea typeface="標楷體" panose="03000509000000000000" pitchFamily="65" charset="-120"/>
              </a:rPr>
              <a:t>招生</a:t>
            </a:r>
            <a:r>
              <a:rPr kumimoji="0" lang="zh-TW" altLang="en-US" sz="3200" dirty="0" smtClean="0">
                <a:solidFill>
                  <a:schemeClr val="tx1"/>
                </a:solidFill>
                <a:latin typeface="標楷體" panose="03000509000000000000" pitchFamily="65" charset="-120"/>
                <a:ea typeface="標楷體" panose="03000509000000000000" pitchFamily="65" charset="-120"/>
              </a:rPr>
              <a:t>簡章查詢系統</a:t>
            </a:r>
            <a:endParaRPr kumimoji="0" lang="zh-TW" altLang="en-US" sz="3200" dirty="0">
              <a:solidFill>
                <a:schemeClr val="tx1"/>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a:stretch>
            <a:fillRect/>
          </a:stretch>
        </p:blipFill>
        <p:spPr>
          <a:xfrm>
            <a:off x="0" y="908720"/>
            <a:ext cx="9144000" cy="5110072"/>
          </a:xfrm>
          <a:prstGeom prst="rect">
            <a:avLst/>
          </a:prstGeom>
        </p:spPr>
      </p:pic>
      <p:sp>
        <p:nvSpPr>
          <p:cNvPr id="4" name="矩形 3"/>
          <p:cNvSpPr/>
          <p:nvPr/>
        </p:nvSpPr>
        <p:spPr>
          <a:xfrm>
            <a:off x="2051721" y="2616200"/>
            <a:ext cx="1758280" cy="171873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104762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323528" y="1039312"/>
            <a:ext cx="8640960" cy="5677475"/>
          </a:xfrm>
          <a:prstGeom prst="rect">
            <a:avLst/>
          </a:prstGeom>
        </p:spPr>
      </p:pic>
      <p:sp>
        <p:nvSpPr>
          <p:cNvPr id="91140" name="Rectangle 2"/>
          <p:cNvSpPr>
            <a:spLocks noGrp="1" noChangeArrowheads="1"/>
          </p:cNvSpPr>
          <p:nvPr>
            <p:ph type="title" idx="4294967295"/>
          </p:nvPr>
        </p:nvSpPr>
        <p:spPr>
          <a:xfrm>
            <a:off x="180975" y="285750"/>
            <a:ext cx="9144000" cy="647700"/>
          </a:xfrm>
        </p:spPr>
        <p:txBody>
          <a:bodyPr/>
          <a:lstStyle/>
          <a:p>
            <a:pPr eaLnBrk="1" hangingPunct="1"/>
            <a:r>
              <a:rPr lang="zh-TW" altLang="en-US" sz="2400"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sz="2400" kern="1200" dirty="0" smtClean="0">
                <a:solidFill>
                  <a:srgbClr val="002060"/>
                </a:solidFill>
                <a:latin typeface="標楷體" panose="03000509000000000000" pitchFamily="65" charset="-120"/>
                <a:ea typeface="標楷體" panose="03000509000000000000" pitchFamily="65" charset="-120"/>
              </a:rPr>
              <a:t>-</a:t>
            </a:r>
            <a:br>
              <a:rPr lang="en-US" altLang="zh-TW" sz="2400" kern="1200" dirty="0" smtClean="0">
                <a:solidFill>
                  <a:srgbClr val="002060"/>
                </a:solidFill>
                <a:latin typeface="標楷體" panose="03000509000000000000" pitchFamily="65" charset="-120"/>
                <a:ea typeface="標楷體" panose="03000509000000000000" pitchFamily="65" charset="-120"/>
              </a:rPr>
            </a:br>
            <a:r>
              <a:rPr lang="zh-TW" altLang="en-US" sz="2600" kern="1200" dirty="0" smtClean="0">
                <a:solidFill>
                  <a:srgbClr val="FF0000"/>
                </a:solidFill>
                <a:latin typeface="標楷體" panose="03000509000000000000" pitchFamily="65" charset="-120"/>
                <a:ea typeface="標楷體" panose="03000509000000000000" pitchFamily="65" charset="-120"/>
                <a:cs typeface="+mn-cs"/>
              </a:rPr>
              <a:t>隱私權保護政策聲</a:t>
            </a:r>
            <a:r>
              <a:rPr lang="zh-TW" altLang="en-US" sz="2600" kern="1200" dirty="0">
                <a:solidFill>
                  <a:srgbClr val="FF0000"/>
                </a:solidFill>
                <a:latin typeface="標楷體" panose="03000509000000000000" pitchFamily="65" charset="-120"/>
                <a:ea typeface="標楷體" panose="03000509000000000000" pitchFamily="65" charset="-120"/>
                <a:cs typeface="+mn-cs"/>
              </a:rPr>
              <a:t>明</a:t>
            </a:r>
            <a:endParaRPr lang="zh-TW" altLang="en-US" sz="2600" kern="1200" dirty="0" smtClean="0">
              <a:solidFill>
                <a:srgbClr val="FF0000"/>
              </a:solidFill>
              <a:latin typeface="標楷體" panose="03000509000000000000" pitchFamily="65" charset="-120"/>
              <a:ea typeface="標楷體" panose="03000509000000000000" pitchFamily="65" charset="-120"/>
              <a:cs typeface="+mn-cs"/>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70</a:t>
            </a:fld>
            <a:endParaRPr lang="en-US" altLang="zh-TW" dirty="0">
              <a:latin typeface="標楷體" panose="03000509000000000000" pitchFamily="65" charset="-120"/>
              <a:ea typeface="標楷體" panose="03000509000000000000" pitchFamily="65" charset="-120"/>
            </a:endParaRPr>
          </a:p>
        </p:txBody>
      </p:sp>
      <p:sp>
        <p:nvSpPr>
          <p:cNvPr id="9" name="Rectangle 5"/>
          <p:cNvSpPr>
            <a:spLocks noChangeArrowheads="1"/>
          </p:cNvSpPr>
          <p:nvPr/>
        </p:nvSpPr>
        <p:spPr bwMode="auto">
          <a:xfrm>
            <a:off x="426508" y="5969992"/>
            <a:ext cx="5472608" cy="225277"/>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5" name="矩形 4"/>
          <p:cNvSpPr/>
          <p:nvPr/>
        </p:nvSpPr>
        <p:spPr>
          <a:xfrm>
            <a:off x="4038598" y="1556296"/>
            <a:ext cx="1003507" cy="323304"/>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318461" y="2195984"/>
            <a:ext cx="424739" cy="2000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326573" y="2195984"/>
            <a:ext cx="839027" cy="2000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237763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群組 20"/>
          <p:cNvGrpSpPr/>
          <p:nvPr/>
        </p:nvGrpSpPr>
        <p:grpSpPr>
          <a:xfrm>
            <a:off x="107504" y="491540"/>
            <a:ext cx="8856984" cy="6105812"/>
            <a:chOff x="66649" y="521793"/>
            <a:chExt cx="9218261" cy="9467892"/>
          </a:xfrm>
        </p:grpSpPr>
        <p:pic>
          <p:nvPicPr>
            <p:cNvPr id="3" name="圖片 2"/>
            <p:cNvPicPr>
              <a:picLocks noChangeAspect="1"/>
            </p:cNvPicPr>
            <p:nvPr/>
          </p:nvPicPr>
          <p:blipFill>
            <a:blip r:embed="rId3"/>
            <a:stretch>
              <a:fillRect/>
            </a:stretch>
          </p:blipFill>
          <p:spPr>
            <a:xfrm>
              <a:off x="93860" y="521793"/>
              <a:ext cx="9144000" cy="1898511"/>
            </a:xfrm>
            <a:prstGeom prst="rect">
              <a:avLst/>
            </a:prstGeom>
          </p:spPr>
        </p:pic>
        <p:pic>
          <p:nvPicPr>
            <p:cNvPr id="5" name="圖片 4"/>
            <p:cNvPicPr>
              <a:picLocks noChangeAspect="1"/>
            </p:cNvPicPr>
            <p:nvPr/>
          </p:nvPicPr>
          <p:blipFill>
            <a:blip r:embed="rId4"/>
            <a:stretch>
              <a:fillRect/>
            </a:stretch>
          </p:blipFill>
          <p:spPr>
            <a:xfrm>
              <a:off x="93860" y="2419292"/>
              <a:ext cx="9144000" cy="1229634"/>
            </a:xfrm>
            <a:prstGeom prst="rect">
              <a:avLst/>
            </a:prstGeom>
          </p:spPr>
        </p:pic>
        <p:pic>
          <p:nvPicPr>
            <p:cNvPr id="7" name="圖片 6"/>
            <p:cNvPicPr>
              <a:picLocks noChangeAspect="1"/>
            </p:cNvPicPr>
            <p:nvPr/>
          </p:nvPicPr>
          <p:blipFill>
            <a:blip r:embed="rId5"/>
            <a:stretch>
              <a:fillRect/>
            </a:stretch>
          </p:blipFill>
          <p:spPr>
            <a:xfrm>
              <a:off x="93860" y="3639284"/>
              <a:ext cx="9144000" cy="468732"/>
            </a:xfrm>
            <a:prstGeom prst="rect">
              <a:avLst/>
            </a:prstGeom>
          </p:spPr>
        </p:pic>
        <p:pic>
          <p:nvPicPr>
            <p:cNvPr id="8" name="圖片 7"/>
            <p:cNvPicPr>
              <a:picLocks noChangeAspect="1"/>
            </p:cNvPicPr>
            <p:nvPr/>
          </p:nvPicPr>
          <p:blipFill rotWithShape="1">
            <a:blip r:embed="rId6"/>
            <a:srcRect b="34978"/>
            <a:stretch/>
          </p:blipFill>
          <p:spPr>
            <a:xfrm>
              <a:off x="93860" y="4058326"/>
              <a:ext cx="9144000" cy="685473"/>
            </a:xfrm>
            <a:prstGeom prst="rect">
              <a:avLst/>
            </a:prstGeom>
          </p:spPr>
        </p:pic>
        <p:pic>
          <p:nvPicPr>
            <p:cNvPr id="9" name="圖片 8"/>
            <p:cNvPicPr>
              <a:picLocks noChangeAspect="1"/>
            </p:cNvPicPr>
            <p:nvPr/>
          </p:nvPicPr>
          <p:blipFill>
            <a:blip r:embed="rId7"/>
            <a:stretch>
              <a:fillRect/>
            </a:stretch>
          </p:blipFill>
          <p:spPr>
            <a:xfrm>
              <a:off x="83266" y="4677124"/>
              <a:ext cx="9144000" cy="1775317"/>
            </a:xfrm>
            <a:prstGeom prst="rect">
              <a:avLst/>
            </a:prstGeom>
          </p:spPr>
        </p:pic>
        <p:pic>
          <p:nvPicPr>
            <p:cNvPr id="10" name="圖片 9"/>
            <p:cNvPicPr>
              <a:picLocks noChangeAspect="1"/>
            </p:cNvPicPr>
            <p:nvPr/>
          </p:nvPicPr>
          <p:blipFill>
            <a:blip r:embed="rId8"/>
            <a:stretch>
              <a:fillRect/>
            </a:stretch>
          </p:blipFill>
          <p:spPr>
            <a:xfrm>
              <a:off x="120395" y="6345350"/>
              <a:ext cx="9144001" cy="655270"/>
            </a:xfrm>
            <a:prstGeom prst="rect">
              <a:avLst/>
            </a:prstGeom>
          </p:spPr>
        </p:pic>
        <p:pic>
          <p:nvPicPr>
            <p:cNvPr id="12" name="圖片 11"/>
            <p:cNvPicPr>
              <a:picLocks noChangeAspect="1"/>
            </p:cNvPicPr>
            <p:nvPr/>
          </p:nvPicPr>
          <p:blipFill>
            <a:blip r:embed="rId9"/>
            <a:stretch>
              <a:fillRect/>
            </a:stretch>
          </p:blipFill>
          <p:spPr>
            <a:xfrm>
              <a:off x="66649" y="6953245"/>
              <a:ext cx="9144001" cy="1054790"/>
            </a:xfrm>
            <a:prstGeom prst="rect">
              <a:avLst/>
            </a:prstGeom>
          </p:spPr>
        </p:pic>
        <p:pic>
          <p:nvPicPr>
            <p:cNvPr id="17" name="圖片 16"/>
            <p:cNvPicPr>
              <a:picLocks noChangeAspect="1"/>
            </p:cNvPicPr>
            <p:nvPr/>
          </p:nvPicPr>
          <p:blipFill>
            <a:blip r:embed="rId10"/>
            <a:stretch>
              <a:fillRect/>
            </a:stretch>
          </p:blipFill>
          <p:spPr>
            <a:xfrm>
              <a:off x="140910" y="7980311"/>
              <a:ext cx="9144000" cy="1034891"/>
            </a:xfrm>
            <a:prstGeom prst="rect">
              <a:avLst/>
            </a:prstGeom>
          </p:spPr>
        </p:pic>
        <p:pic>
          <p:nvPicPr>
            <p:cNvPr id="20" name="圖片 19"/>
            <p:cNvPicPr>
              <a:picLocks noChangeAspect="1"/>
            </p:cNvPicPr>
            <p:nvPr/>
          </p:nvPicPr>
          <p:blipFill>
            <a:blip r:embed="rId11"/>
            <a:stretch>
              <a:fillRect/>
            </a:stretch>
          </p:blipFill>
          <p:spPr>
            <a:xfrm>
              <a:off x="140910" y="9027545"/>
              <a:ext cx="9144000" cy="962140"/>
            </a:xfrm>
            <a:prstGeom prst="rect">
              <a:avLst/>
            </a:prstGeom>
          </p:spPr>
        </p:pic>
      </p:grpSp>
      <p:sp>
        <p:nvSpPr>
          <p:cNvPr id="93195" name="Rectangle 3"/>
          <p:cNvSpPr>
            <a:spLocks noChangeArrowheads="1"/>
          </p:cNvSpPr>
          <p:nvPr/>
        </p:nvSpPr>
        <p:spPr bwMode="auto">
          <a:xfrm>
            <a:off x="-18334" y="-125907"/>
            <a:ext cx="9144000" cy="647700"/>
          </a:xfrm>
          <a:prstGeom prst="rect">
            <a:avLst/>
          </a:prstGeom>
          <a:noFill/>
          <a:ln w="9525" algn="ctr">
            <a:noFill/>
            <a:miter lim="800000"/>
            <a:headEnd/>
            <a:tailEnd/>
          </a:ln>
          <a:effectLst/>
        </p:spPr>
        <p:txBody>
          <a:bodyPr anchor="ctr"/>
          <a:lstStyle/>
          <a:p>
            <a:r>
              <a:rPr lang="zh-TW" altLang="en-US" sz="24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smtClean="0">
                <a:solidFill>
                  <a:srgbClr val="FF0000"/>
                </a:solidFill>
                <a:latin typeface="標楷體" panose="03000509000000000000" pitchFamily="65" charset="-120"/>
                <a:ea typeface="標楷體" panose="03000509000000000000" pitchFamily="65" charset="-120"/>
              </a:rPr>
              <a:t>登錄報名</a:t>
            </a:r>
            <a:r>
              <a:rPr lang="zh-TW" altLang="en-US" sz="2400" dirty="0">
                <a:solidFill>
                  <a:srgbClr val="FF0000"/>
                </a:solidFill>
                <a:latin typeface="標楷體" panose="03000509000000000000" pitchFamily="65" charset="-120"/>
                <a:ea typeface="標楷體" panose="03000509000000000000" pitchFamily="65" charset="-120"/>
              </a:rPr>
              <a:t>資格</a:t>
            </a:r>
          </a:p>
        </p:txBody>
      </p:sp>
      <p:sp>
        <p:nvSpPr>
          <p:cNvPr id="2" name="投影片編號版面配置區 1"/>
          <p:cNvSpPr>
            <a:spLocks noGrp="1"/>
          </p:cNvSpPr>
          <p:nvPr>
            <p:ph type="sldNum" sz="quarter" idx="12"/>
          </p:nvPr>
        </p:nvSpPr>
        <p:spPr>
          <a:xfrm>
            <a:off x="6553200" y="6251401"/>
            <a:ext cx="2133600" cy="476250"/>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71</a:t>
            </a:fld>
            <a:endParaRPr lang="en-US" altLang="zh-TW" dirty="0">
              <a:latin typeface="標楷體" panose="03000509000000000000" pitchFamily="65" charset="-120"/>
              <a:ea typeface="標楷體" panose="03000509000000000000" pitchFamily="65" charset="-120"/>
            </a:endParaRPr>
          </a:p>
        </p:txBody>
      </p:sp>
      <p:sp>
        <p:nvSpPr>
          <p:cNvPr id="124940" name="AutoShape 12"/>
          <p:cNvSpPr>
            <a:spLocks noChangeArrowheads="1"/>
          </p:cNvSpPr>
          <p:nvPr/>
        </p:nvSpPr>
        <p:spPr bwMode="auto">
          <a:xfrm>
            <a:off x="8223250" y="1089762"/>
            <a:ext cx="463550" cy="3871927"/>
          </a:xfrm>
          <a:prstGeom prst="wedgeRectCallout">
            <a:avLst>
              <a:gd name="adj1" fmla="val -184340"/>
              <a:gd name="adj2" fmla="val -4101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vert="eaVert"/>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請</a:t>
            </a:r>
            <a:r>
              <a:rPr kumimoji="0" lang="zh-TW" altLang="en-US" dirty="0" smtClean="0">
                <a:solidFill>
                  <a:srgbClr val="000000"/>
                </a:solidFill>
                <a:latin typeface="標楷體" panose="03000509000000000000" pitchFamily="65" charset="-120"/>
                <a:ea typeface="標楷體" panose="03000509000000000000" pitchFamily="65" charset="-120"/>
              </a:rPr>
              <a:t>選擇考生持有之報名</a:t>
            </a:r>
            <a:r>
              <a:rPr lang="zh-TW" altLang="en-US" dirty="0" smtClean="0">
                <a:latin typeface="標楷體" panose="03000509000000000000" pitchFamily="65" charset="-120"/>
                <a:ea typeface="標楷體" panose="03000509000000000000" pitchFamily="65" charset="-120"/>
              </a:rPr>
              <a:t>學歷</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力</a:t>
            </a:r>
            <a:r>
              <a:rPr lang="en-US" altLang="zh-TW" dirty="0" smtClean="0">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資格</a:t>
            </a:r>
            <a:endParaRPr kumimoji="0" lang="zh-TW" altLang="en-US" dirty="0">
              <a:solidFill>
                <a:srgbClr val="0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469794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0" y="2121232"/>
            <a:ext cx="9144000" cy="3486036"/>
          </a:xfrm>
          <a:prstGeom prst="rect">
            <a:avLst/>
          </a:prstGeom>
        </p:spPr>
      </p:pic>
      <p:sp>
        <p:nvSpPr>
          <p:cNvPr id="95236" name="Rectangle 3"/>
          <p:cNvSpPr>
            <a:spLocks noGrp="1" noChangeArrowheads="1"/>
          </p:cNvSpPr>
          <p:nvPr>
            <p:ph type="title" idx="4294967295"/>
          </p:nvPr>
        </p:nvSpPr>
        <p:spPr>
          <a:xfrm>
            <a:off x="180975" y="285749"/>
            <a:ext cx="8804405" cy="824594"/>
          </a:xfrm>
        </p:spPr>
        <p:txBody>
          <a:bodyPr/>
          <a:lstStyle/>
          <a:p>
            <a:pPr eaLnBrk="1" hangingPunct="1"/>
            <a:r>
              <a:rPr lang="zh-TW" altLang="en-US"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kern="1200" dirty="0" smtClean="0">
                <a:solidFill>
                  <a:srgbClr val="002060"/>
                </a:solidFill>
                <a:latin typeface="標楷體" panose="03000509000000000000" pitchFamily="65" charset="-120"/>
                <a:ea typeface="標楷體" panose="03000509000000000000" pitchFamily="65" charset="-120"/>
              </a:rPr>
              <a:t>-</a:t>
            </a:r>
            <a:br>
              <a:rPr lang="en-US" altLang="zh-TW" kern="1200" dirty="0" smtClean="0">
                <a:solidFill>
                  <a:srgbClr val="002060"/>
                </a:solidFill>
                <a:latin typeface="標楷體" panose="03000509000000000000" pitchFamily="65" charset="-120"/>
                <a:ea typeface="標楷體" panose="03000509000000000000" pitchFamily="65" charset="-120"/>
              </a:rPr>
            </a:br>
            <a:r>
              <a:rPr lang="zh-TW" altLang="en-US" kern="1200" dirty="0" smtClean="0">
                <a:solidFill>
                  <a:srgbClr val="FF0000"/>
                </a:solidFill>
                <a:latin typeface="標楷體" panose="03000509000000000000" pitchFamily="65" charset="-120"/>
                <a:ea typeface="標楷體" panose="03000509000000000000" pitchFamily="65" charset="-120"/>
                <a:cs typeface="+mn-cs"/>
              </a:rPr>
              <a:t>填寫個人相關基本資料</a:t>
            </a:r>
            <a:endParaRPr lang="zh-TW" altLang="en-US" dirty="0" smtClean="0">
              <a:solidFill>
                <a:srgbClr val="000099"/>
              </a:solidFill>
              <a:latin typeface="標楷體" panose="03000509000000000000" pitchFamily="65" charset="-120"/>
              <a:ea typeface="標楷體" panose="03000509000000000000" pitchFamily="65" charset="-120"/>
            </a:endParaRPr>
          </a:p>
        </p:txBody>
      </p:sp>
      <p:sp>
        <p:nvSpPr>
          <p:cNvPr id="418820" name="AutoShape 4"/>
          <p:cNvSpPr>
            <a:spLocks noChangeArrowheads="1"/>
          </p:cNvSpPr>
          <p:nvPr/>
        </p:nvSpPr>
        <p:spPr bwMode="auto">
          <a:xfrm>
            <a:off x="102799" y="1411476"/>
            <a:ext cx="4204251" cy="408623"/>
          </a:xfrm>
          <a:prstGeom prst="roundRect">
            <a:avLst/>
          </a:prstGeom>
          <a:solidFill>
            <a:srgbClr val="FF0000"/>
          </a:solidFill>
          <a:ln w="9525" algn="ctr">
            <a:noFill/>
            <a:miter lim="800000"/>
            <a:headEnd/>
            <a:tailEnd/>
          </a:ln>
        </p:spPr>
        <p:txBody>
          <a:bodyPr vert="horz" wrap="square">
            <a:spAutoFit/>
          </a:bodyPr>
          <a:lstStyle/>
          <a:p>
            <a:pPr>
              <a:buClr>
                <a:schemeClr val="accent1"/>
              </a:buClr>
            </a:pPr>
            <a:r>
              <a:rPr lang="zh-TW" altLang="en-US" dirty="0">
                <a:solidFill>
                  <a:schemeClr val="bg1"/>
                </a:solidFill>
                <a:latin typeface="標楷體" panose="03000509000000000000" pitchFamily="65" charset="-120"/>
                <a:ea typeface="標楷體" panose="03000509000000000000" pitchFamily="65" charset="-120"/>
              </a:rPr>
              <a:t>請考生依序</a:t>
            </a:r>
            <a:r>
              <a:rPr lang="zh-TW" altLang="en-US" dirty="0" smtClean="0">
                <a:solidFill>
                  <a:schemeClr val="bg1"/>
                </a:solidFill>
                <a:latin typeface="標楷體" panose="03000509000000000000" pitchFamily="65" charset="-120"/>
                <a:ea typeface="標楷體" panose="03000509000000000000" pitchFamily="65" charset="-120"/>
              </a:rPr>
              <a:t>完整</a:t>
            </a:r>
            <a:r>
              <a:rPr lang="zh-TW" altLang="en-US" dirty="0">
                <a:solidFill>
                  <a:schemeClr val="bg1"/>
                </a:solidFill>
                <a:latin typeface="標楷體" panose="03000509000000000000" pitchFamily="65" charset="-120"/>
                <a:ea typeface="標楷體" panose="03000509000000000000" pitchFamily="65" charset="-120"/>
              </a:rPr>
              <a:t>正確</a:t>
            </a:r>
            <a:r>
              <a:rPr lang="zh-TW" altLang="en-US" dirty="0" smtClean="0">
                <a:solidFill>
                  <a:schemeClr val="bg1"/>
                </a:solidFill>
                <a:latin typeface="標楷體" panose="03000509000000000000" pitchFamily="65" charset="-120"/>
                <a:ea typeface="標楷體" panose="03000509000000000000" pitchFamily="65" charset="-120"/>
              </a:rPr>
              <a:t>填寫</a:t>
            </a:r>
            <a:r>
              <a:rPr lang="zh-TW" altLang="en-US" dirty="0">
                <a:solidFill>
                  <a:schemeClr val="bg1"/>
                </a:solidFill>
                <a:latin typeface="標楷體" panose="03000509000000000000" pitchFamily="65" charset="-120"/>
                <a:ea typeface="標楷體" panose="03000509000000000000" pitchFamily="65" charset="-120"/>
              </a:rPr>
              <a:t>下列欄位資料</a:t>
            </a:r>
          </a:p>
        </p:txBody>
      </p:sp>
      <p:sp>
        <p:nvSpPr>
          <p:cNvPr id="418822" name="AutoShape 6"/>
          <p:cNvSpPr>
            <a:spLocks noChangeArrowheads="1"/>
          </p:cNvSpPr>
          <p:nvPr/>
        </p:nvSpPr>
        <p:spPr bwMode="auto">
          <a:xfrm>
            <a:off x="4583176" y="1192208"/>
            <a:ext cx="4309304" cy="868640"/>
          </a:xfrm>
          <a:prstGeom prst="wedgeRectCallout">
            <a:avLst>
              <a:gd name="adj1" fmla="val 10050"/>
              <a:gd name="adj2" fmla="val 10487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請考生</a:t>
            </a:r>
            <a:r>
              <a:rPr kumimoji="0" lang="zh-TW" altLang="en-US" dirty="0" smtClean="0">
                <a:solidFill>
                  <a:srgbClr val="000000"/>
                </a:solidFill>
                <a:latin typeface="標楷體" panose="03000509000000000000" pitchFamily="65" charset="-120"/>
                <a:ea typeface="標楷體" panose="03000509000000000000" pitchFamily="65" charset="-120"/>
              </a:rPr>
              <a:t>務必正確填寫，在招生期間可</a:t>
            </a:r>
            <a:r>
              <a:rPr kumimoji="0" lang="zh-TW" altLang="en-US" dirty="0">
                <a:solidFill>
                  <a:srgbClr val="000000"/>
                </a:solidFill>
                <a:latin typeface="標楷體" panose="03000509000000000000" pitchFamily="65" charset="-120"/>
                <a:ea typeface="標楷體" panose="03000509000000000000" pitchFamily="65" charset="-120"/>
              </a:rPr>
              <a:t>聯絡到的</a:t>
            </a:r>
            <a:r>
              <a:rPr kumimoji="0" lang="zh-TW" altLang="en-US" dirty="0" smtClean="0">
                <a:solidFill>
                  <a:srgbClr val="000000"/>
                </a:solidFill>
                <a:latin typeface="標楷體" panose="03000509000000000000" pitchFamily="65" charset="-120"/>
                <a:ea typeface="標楷體" panose="03000509000000000000" pitchFamily="65" charset="-120"/>
              </a:rPr>
              <a:t>電話及可接收簡訊之行動電話與</a:t>
            </a:r>
            <a:r>
              <a:rPr kumimoji="0" lang="en-US" altLang="zh-TW" dirty="0" smtClean="0">
                <a:solidFill>
                  <a:srgbClr val="000000"/>
                </a:solidFill>
                <a:latin typeface="標楷體" panose="03000509000000000000" pitchFamily="65" charset="-120"/>
                <a:ea typeface="標楷體" panose="03000509000000000000" pitchFamily="65" charset="-120"/>
              </a:rPr>
              <a:t>E-mail</a:t>
            </a:r>
            <a:r>
              <a:rPr kumimoji="0" lang="zh-TW" altLang="en-US" dirty="0" smtClean="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以備</a:t>
            </a:r>
            <a:r>
              <a:rPr kumimoji="0" lang="zh-TW" altLang="en-US" dirty="0" smtClean="0">
                <a:solidFill>
                  <a:srgbClr val="000000"/>
                </a:solidFill>
                <a:latin typeface="標楷體" panose="03000509000000000000" pitchFamily="65" charset="-120"/>
                <a:ea typeface="標楷體" panose="03000509000000000000" pitchFamily="65" charset="-120"/>
              </a:rPr>
              <a:t>緊急通知聯絡及發送簡訊之</a:t>
            </a:r>
            <a:r>
              <a:rPr kumimoji="0" lang="zh-TW" altLang="en-US" dirty="0">
                <a:solidFill>
                  <a:srgbClr val="000000"/>
                </a:solidFill>
                <a:latin typeface="標楷體" panose="03000509000000000000" pitchFamily="65" charset="-120"/>
                <a:ea typeface="標楷體" panose="03000509000000000000" pitchFamily="65" charset="-120"/>
              </a:rPr>
              <a:t>需</a:t>
            </a:r>
          </a:p>
        </p:txBody>
      </p:sp>
      <p:sp>
        <p:nvSpPr>
          <p:cNvPr id="95242" name="Rectangle 4"/>
          <p:cNvSpPr>
            <a:spLocks noChangeArrowheads="1"/>
          </p:cNvSpPr>
          <p:nvPr/>
        </p:nvSpPr>
        <p:spPr bwMode="auto">
          <a:xfrm>
            <a:off x="3998820" y="5345596"/>
            <a:ext cx="1152525" cy="288032"/>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95243" name="Text Box 5"/>
          <p:cNvSpPr txBox="1">
            <a:spLocks noChangeArrowheads="1"/>
          </p:cNvSpPr>
          <p:nvPr/>
        </p:nvSpPr>
        <p:spPr bwMode="auto">
          <a:xfrm>
            <a:off x="548740" y="5321447"/>
            <a:ext cx="3312368" cy="923330"/>
          </a:xfrm>
          <a:prstGeom prst="rect">
            <a:avLst/>
          </a:prstGeom>
          <a:solidFill>
            <a:srgbClr val="FF0000"/>
          </a:solidFill>
          <a:ln w="9525" algn="ctr">
            <a:noFill/>
            <a:miter lim="800000"/>
            <a:headEnd/>
            <a:tailEnd/>
          </a:ln>
        </p:spPr>
        <p:txBody>
          <a:bodyPr vert="horz" wrap="square">
            <a:spAutoFit/>
          </a:bodyPr>
          <a:lstStyle/>
          <a:p>
            <a:pPr>
              <a:buClr>
                <a:schemeClr val="accent1"/>
              </a:buClr>
            </a:pPr>
            <a:r>
              <a:rPr lang="zh-TW" altLang="en-US" dirty="0" smtClean="0">
                <a:solidFill>
                  <a:schemeClr val="bg1"/>
                </a:solidFill>
                <a:latin typeface="標楷體" panose="03000509000000000000" pitchFamily="65" charset="-120"/>
                <a:ea typeface="標楷體" panose="03000509000000000000" pitchFamily="65" charset="-120"/>
              </a:rPr>
              <a:t>輸入資料</a:t>
            </a:r>
            <a:r>
              <a:rPr lang="zh-TW" altLang="en-US" dirty="0">
                <a:solidFill>
                  <a:schemeClr val="bg1"/>
                </a:solidFill>
                <a:latin typeface="標楷體" panose="03000509000000000000" pitchFamily="65" charset="-120"/>
                <a:ea typeface="標楷體" panose="03000509000000000000" pitchFamily="65" charset="-120"/>
              </a:rPr>
              <a:t>後點選「填寫完成</a:t>
            </a:r>
            <a:r>
              <a:rPr lang="zh-TW" altLang="en-US" dirty="0" smtClean="0">
                <a:solidFill>
                  <a:schemeClr val="bg1"/>
                </a:solidFill>
                <a:latin typeface="標楷體" panose="03000509000000000000" pitchFamily="65" charset="-120"/>
                <a:ea typeface="標楷體" panose="03000509000000000000" pitchFamily="65" charset="-120"/>
              </a:rPr>
              <a:t>」將</a:t>
            </a:r>
            <a:r>
              <a:rPr lang="zh-TW" altLang="en-US" dirty="0">
                <a:solidFill>
                  <a:schemeClr val="bg1"/>
                </a:solidFill>
                <a:latin typeface="標楷體" panose="03000509000000000000" pitchFamily="65" charset="-120"/>
                <a:ea typeface="標楷體" panose="03000509000000000000" pitchFamily="65" charset="-120"/>
              </a:rPr>
              <a:t>進入下一</a:t>
            </a:r>
            <a:r>
              <a:rPr lang="zh-TW" altLang="en-US" dirty="0" smtClean="0">
                <a:solidFill>
                  <a:schemeClr val="bg1"/>
                </a:solidFill>
                <a:latin typeface="標楷體" panose="03000509000000000000" pitchFamily="65" charset="-120"/>
                <a:ea typeface="標楷體" panose="03000509000000000000" pitchFamily="65" charset="-120"/>
              </a:rPr>
              <a:t>頁「預覽模式」</a:t>
            </a:r>
            <a:endParaRPr lang="zh-TW" altLang="en-US" dirty="0">
              <a:solidFill>
                <a:schemeClr val="bg1"/>
              </a:solidFill>
              <a:latin typeface="標楷體" panose="03000509000000000000" pitchFamily="65" charset="-120"/>
              <a:ea typeface="標楷體" panose="03000509000000000000" pitchFamily="65" charset="-120"/>
            </a:endParaRPr>
          </a:p>
          <a:p>
            <a:pPr>
              <a:buClr>
                <a:schemeClr val="accent1"/>
              </a:buClr>
            </a:pPr>
            <a:r>
              <a:rPr lang="zh-TW" altLang="en-US" dirty="0" smtClean="0">
                <a:solidFill>
                  <a:schemeClr val="bg1"/>
                </a:solidFill>
                <a:latin typeface="標楷體" panose="03000509000000000000" pitchFamily="65" charset="-120"/>
                <a:ea typeface="標楷體" panose="03000509000000000000" pitchFamily="65" charset="-120"/>
              </a:rPr>
              <a:t>*此時</a:t>
            </a:r>
            <a:r>
              <a:rPr lang="zh-TW" altLang="en-US" dirty="0">
                <a:solidFill>
                  <a:schemeClr val="bg1"/>
                </a:solidFill>
                <a:latin typeface="標楷體" panose="03000509000000000000" pitchFamily="65" charset="-120"/>
                <a:ea typeface="標楷體" panose="03000509000000000000" pitchFamily="65" charset="-120"/>
              </a:rPr>
              <a:t>並未完成確定送出</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72</a:t>
            </a:fld>
            <a:endParaRPr lang="en-US" altLang="zh-TW" dirty="0">
              <a:latin typeface="標楷體" panose="03000509000000000000" pitchFamily="65" charset="-120"/>
              <a:ea typeface="標楷體" panose="03000509000000000000" pitchFamily="65" charset="-120"/>
            </a:endParaRPr>
          </a:p>
        </p:txBody>
      </p:sp>
      <p:sp>
        <p:nvSpPr>
          <p:cNvPr id="4" name="矩形 3"/>
          <p:cNvSpPr/>
          <p:nvPr/>
        </p:nvSpPr>
        <p:spPr>
          <a:xfrm>
            <a:off x="1602223" y="2524715"/>
            <a:ext cx="602701" cy="184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610315" y="2767476"/>
            <a:ext cx="602701" cy="184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5882910" y="2767476"/>
            <a:ext cx="670290" cy="184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5882910" y="3058790"/>
            <a:ext cx="670290" cy="184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610314" y="3388006"/>
            <a:ext cx="1161485" cy="2099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907704" y="3845775"/>
            <a:ext cx="1486879" cy="1884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600805" y="4122083"/>
            <a:ext cx="859981" cy="2114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853490" y="4127648"/>
            <a:ext cx="850472" cy="1884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610314" y="4420339"/>
            <a:ext cx="850472" cy="1884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638819" y="4733267"/>
            <a:ext cx="850472" cy="1884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AutoShape 6"/>
          <p:cNvSpPr>
            <a:spLocks noChangeArrowheads="1"/>
          </p:cNvSpPr>
          <p:nvPr/>
        </p:nvSpPr>
        <p:spPr bwMode="auto">
          <a:xfrm>
            <a:off x="2843808" y="3955081"/>
            <a:ext cx="1868101" cy="684895"/>
          </a:xfrm>
          <a:prstGeom prst="wedgeRoundRectCallout">
            <a:avLst>
              <a:gd name="adj1" fmla="val -59584"/>
              <a:gd name="adj2" fmla="val -16771"/>
              <a:gd name="adj3" fmla="val 1666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緊急</a:t>
            </a:r>
            <a:r>
              <a:rPr kumimoji="0" lang="zh-TW" altLang="en-US" dirty="0" smtClean="0">
                <a:solidFill>
                  <a:srgbClr val="000000"/>
                </a:solidFill>
                <a:latin typeface="標楷體" panose="03000509000000000000" pitchFamily="65" charset="-120"/>
                <a:ea typeface="標楷體" panose="03000509000000000000" pitchFamily="65" charset="-120"/>
              </a:rPr>
              <a:t>聯絡人</a:t>
            </a:r>
            <a:endParaRPr kumimoji="0" lang="en-US" altLang="zh-TW" dirty="0" smtClean="0">
              <a:solidFill>
                <a:srgbClr val="000000"/>
              </a:solidFill>
              <a:latin typeface="標楷體" panose="03000509000000000000" pitchFamily="65" charset="-120"/>
              <a:ea typeface="標楷體" panose="03000509000000000000" pitchFamily="65" charset="-120"/>
            </a:endParaRPr>
          </a:p>
          <a:p>
            <a:pPr>
              <a:buClr>
                <a:schemeClr val="accent1"/>
              </a:buClr>
            </a:pPr>
            <a:r>
              <a:rPr kumimoji="0" lang="zh-TW" altLang="en-US" dirty="0" smtClean="0">
                <a:solidFill>
                  <a:srgbClr val="000000"/>
                </a:solidFill>
                <a:latin typeface="標楷體" panose="03000509000000000000" pitchFamily="65" charset="-120"/>
                <a:ea typeface="標楷體" panose="03000509000000000000" pitchFamily="65" charset="-120"/>
              </a:rPr>
              <a:t>不得</a:t>
            </a:r>
            <a:r>
              <a:rPr kumimoji="0" lang="zh-TW" altLang="en-US" dirty="0">
                <a:solidFill>
                  <a:srgbClr val="000000"/>
                </a:solidFill>
                <a:latin typeface="標楷體" panose="03000509000000000000" pitchFamily="65" charset="-120"/>
                <a:ea typeface="標楷體" panose="03000509000000000000" pitchFamily="65" charset="-120"/>
              </a:rPr>
              <a:t>為考生本人</a:t>
            </a:r>
          </a:p>
        </p:txBody>
      </p:sp>
    </p:spTree>
    <p:extLst>
      <p:ext uri="{BB962C8B-B14F-4D97-AF65-F5344CB8AC3E}">
        <p14:creationId xmlns:p14="http://schemas.microsoft.com/office/powerpoint/2010/main" val="10116751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stretch>
            <a:fillRect/>
          </a:stretch>
        </p:blipFill>
        <p:spPr>
          <a:xfrm>
            <a:off x="166842" y="1153642"/>
            <a:ext cx="8683303" cy="5538324"/>
          </a:xfrm>
          <a:prstGeom prst="rect">
            <a:avLst/>
          </a:prstGeom>
        </p:spPr>
      </p:pic>
      <p:sp>
        <p:nvSpPr>
          <p:cNvPr id="97284" name="Rectangle 3"/>
          <p:cNvSpPr>
            <a:spLocks noGrp="1" noChangeArrowheads="1"/>
          </p:cNvSpPr>
          <p:nvPr>
            <p:ph type="title" idx="4294967295"/>
          </p:nvPr>
        </p:nvSpPr>
        <p:spPr>
          <a:xfrm>
            <a:off x="180975" y="285750"/>
            <a:ext cx="9144000" cy="647700"/>
          </a:xfrm>
        </p:spPr>
        <p:txBody>
          <a:bodyPr/>
          <a:lstStyle/>
          <a:p>
            <a:pPr eaLnBrk="1" hangingPunct="1"/>
            <a:r>
              <a:rPr lang="zh-TW" altLang="en-US"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kern="1200" dirty="0" smtClean="0">
                <a:solidFill>
                  <a:srgbClr val="002060"/>
                </a:solidFill>
                <a:latin typeface="標楷體" panose="03000509000000000000" pitchFamily="65" charset="-120"/>
                <a:ea typeface="標楷體" panose="03000509000000000000" pitchFamily="65" charset="-120"/>
              </a:rPr>
              <a:t>-</a:t>
            </a:r>
            <a:br>
              <a:rPr lang="en-US" altLang="zh-TW" kern="1200" dirty="0" smtClean="0">
                <a:solidFill>
                  <a:srgbClr val="002060"/>
                </a:solidFill>
                <a:latin typeface="標楷體" panose="03000509000000000000" pitchFamily="65" charset="-120"/>
                <a:ea typeface="標楷體" panose="03000509000000000000" pitchFamily="65" charset="-120"/>
              </a:rPr>
            </a:br>
            <a:r>
              <a:rPr lang="zh-TW" altLang="en-US" kern="1200" dirty="0" smtClean="0">
                <a:solidFill>
                  <a:srgbClr val="FF0000"/>
                </a:solidFill>
                <a:latin typeface="標楷體" panose="03000509000000000000" pitchFamily="65" charset="-120"/>
                <a:ea typeface="標楷體" panose="03000509000000000000" pitchFamily="65" charset="-120"/>
                <a:cs typeface="+mn-cs"/>
              </a:rPr>
              <a:t>登錄資料確認</a:t>
            </a:r>
            <a:endParaRPr lang="en-US" altLang="zh-TW" sz="3200" dirty="0" smtClean="0">
              <a:solidFill>
                <a:srgbClr val="000099"/>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73</a:t>
            </a:fld>
            <a:endParaRPr lang="en-US" altLang="zh-TW" dirty="0">
              <a:latin typeface="標楷體" panose="03000509000000000000" pitchFamily="65" charset="-120"/>
              <a:ea typeface="標楷體" panose="03000509000000000000" pitchFamily="65" charset="-120"/>
            </a:endParaRPr>
          </a:p>
        </p:txBody>
      </p:sp>
      <p:sp>
        <p:nvSpPr>
          <p:cNvPr id="4" name="矩形 3"/>
          <p:cNvSpPr/>
          <p:nvPr/>
        </p:nvSpPr>
        <p:spPr>
          <a:xfrm>
            <a:off x="3873045" y="1430866"/>
            <a:ext cx="1012222" cy="341949"/>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123728" y="2060848"/>
            <a:ext cx="390872" cy="1743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131840" y="2060848"/>
            <a:ext cx="813627" cy="1658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658061" y="4380715"/>
            <a:ext cx="636405" cy="1658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612980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80975" y="5289376"/>
            <a:ext cx="8700046" cy="1524000"/>
          </a:xfrm>
          <a:prstGeom prst="rect">
            <a:avLst/>
          </a:prstGeom>
        </p:spPr>
      </p:pic>
      <p:pic>
        <p:nvPicPr>
          <p:cNvPr id="11" name="圖片 10"/>
          <p:cNvPicPr>
            <a:picLocks noChangeAspect="1"/>
          </p:cNvPicPr>
          <p:nvPr/>
        </p:nvPicPr>
        <p:blipFill rotWithShape="1">
          <a:blip r:embed="rId4"/>
          <a:srcRect b="23812"/>
          <a:stretch/>
        </p:blipFill>
        <p:spPr>
          <a:xfrm>
            <a:off x="180975" y="1074778"/>
            <a:ext cx="8754895" cy="4219574"/>
          </a:xfrm>
          <a:prstGeom prst="rect">
            <a:avLst/>
          </a:prstGeom>
        </p:spPr>
      </p:pic>
      <p:sp>
        <p:nvSpPr>
          <p:cNvPr id="99332" name="Rectangle 3"/>
          <p:cNvSpPr>
            <a:spLocks noGrp="1" noChangeArrowheads="1"/>
          </p:cNvSpPr>
          <p:nvPr>
            <p:ph type="title" idx="4294967295"/>
          </p:nvPr>
        </p:nvSpPr>
        <p:spPr>
          <a:xfrm>
            <a:off x="180975" y="285750"/>
            <a:ext cx="9144000" cy="647700"/>
          </a:xfrm>
        </p:spPr>
        <p:txBody>
          <a:bodyPr/>
          <a:lstStyle/>
          <a:p>
            <a:pPr eaLnBrk="1" hangingPunct="1"/>
            <a:r>
              <a:rPr lang="zh-TW" altLang="en-US"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kern="1200" dirty="0" smtClean="0">
                <a:solidFill>
                  <a:srgbClr val="002060"/>
                </a:solidFill>
                <a:latin typeface="標楷體" panose="03000509000000000000" pitchFamily="65" charset="-120"/>
                <a:ea typeface="標楷體" panose="03000509000000000000" pitchFamily="65" charset="-120"/>
              </a:rPr>
              <a:t>-</a:t>
            </a:r>
            <a:br>
              <a:rPr lang="en-US" altLang="zh-TW" kern="1200" dirty="0" smtClean="0">
                <a:solidFill>
                  <a:srgbClr val="002060"/>
                </a:solidFill>
                <a:latin typeface="標楷體" panose="03000509000000000000" pitchFamily="65" charset="-120"/>
                <a:ea typeface="標楷體" panose="03000509000000000000" pitchFamily="65" charset="-120"/>
              </a:rPr>
            </a:br>
            <a:r>
              <a:rPr lang="zh-TW" altLang="en-US" kern="1200" dirty="0" smtClean="0">
                <a:solidFill>
                  <a:srgbClr val="FF0000"/>
                </a:solidFill>
                <a:latin typeface="標楷體" panose="03000509000000000000" pitchFamily="65" charset="-120"/>
                <a:ea typeface="標楷體" panose="03000509000000000000" pitchFamily="65" charset="-120"/>
                <a:cs typeface="+mn-cs"/>
              </a:rPr>
              <a:t>報名資格表件下載列印</a:t>
            </a:r>
          </a:p>
        </p:txBody>
      </p:sp>
      <p:sp>
        <p:nvSpPr>
          <p:cNvPr id="99340" name="Rectangle 7"/>
          <p:cNvSpPr>
            <a:spLocks noChangeArrowheads="1"/>
          </p:cNvSpPr>
          <p:nvPr/>
        </p:nvSpPr>
        <p:spPr bwMode="auto">
          <a:xfrm>
            <a:off x="314002" y="5566356"/>
            <a:ext cx="5247539" cy="342541"/>
          </a:xfrm>
          <a:prstGeom prst="rect">
            <a:avLst/>
          </a:prstGeom>
          <a:noFill/>
          <a:ln w="38100">
            <a:solidFill>
              <a:srgbClr val="FF0000"/>
            </a:solidFill>
            <a:prstDash val="sysDot"/>
            <a:miter lim="800000"/>
            <a:headEnd/>
            <a:tailEnd/>
          </a:ln>
        </p:spPr>
        <p:txBody>
          <a:bodyPr wrap="none" anchor="ctr"/>
          <a:lstStyle/>
          <a:p>
            <a:pPr algn="just"/>
            <a:endParaRPr lang="zh-TW" altLang="en-US">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74</a:t>
            </a:fld>
            <a:endParaRPr lang="en-US" altLang="zh-TW" dirty="0">
              <a:latin typeface="標楷體" panose="03000509000000000000" pitchFamily="65" charset="-120"/>
              <a:ea typeface="標楷體" panose="03000509000000000000" pitchFamily="65" charset="-120"/>
            </a:endParaRPr>
          </a:p>
        </p:txBody>
      </p:sp>
      <p:sp>
        <p:nvSpPr>
          <p:cNvPr id="17" name="矩形 5"/>
          <p:cNvSpPr>
            <a:spLocks noChangeArrowheads="1"/>
          </p:cNvSpPr>
          <p:nvPr/>
        </p:nvSpPr>
        <p:spPr bwMode="auto">
          <a:xfrm>
            <a:off x="2195513" y="5922059"/>
            <a:ext cx="5754376" cy="646331"/>
          </a:xfrm>
          <a:prstGeom prst="rect">
            <a:avLst/>
          </a:prstGeom>
          <a:solidFill>
            <a:srgbClr val="FF0000"/>
          </a:solidFill>
          <a:ln w="9525" algn="ctr">
            <a:noFill/>
            <a:miter lim="800000"/>
            <a:headEnd/>
            <a:tailEnd/>
          </a:ln>
        </p:spPr>
        <p:txBody>
          <a:bodyPr vert="horz" wrap="square">
            <a:spAutoFit/>
          </a:bodyPr>
          <a:lstStyle/>
          <a:p>
            <a:pPr algn="ctr">
              <a:buClr>
                <a:schemeClr val="accent1"/>
              </a:buClr>
            </a:pPr>
            <a:r>
              <a:rPr lang="zh-TW" altLang="en-US" dirty="0">
                <a:solidFill>
                  <a:schemeClr val="bg1"/>
                </a:solidFill>
                <a:latin typeface="標楷體" panose="03000509000000000000" pitchFamily="65" charset="-120"/>
                <a:ea typeface="標楷體" panose="03000509000000000000" pitchFamily="65" charset="-120"/>
              </a:rPr>
              <a:t>考生必須完成「確定送出」</a:t>
            </a:r>
            <a:r>
              <a:rPr lang="zh-TW" altLang="en-US" dirty="0" smtClean="0">
                <a:solidFill>
                  <a:schemeClr val="bg1"/>
                </a:solidFill>
                <a:latin typeface="標楷體" panose="03000509000000000000" pitchFamily="65" charset="-120"/>
                <a:ea typeface="標楷體" panose="03000509000000000000" pitchFamily="65" charset="-120"/>
              </a:rPr>
              <a:t>作業，才能</a:t>
            </a:r>
            <a:r>
              <a:rPr lang="zh-TW" altLang="en-US" dirty="0">
                <a:solidFill>
                  <a:schemeClr val="bg1"/>
                </a:solidFill>
                <a:latin typeface="標楷體" panose="03000509000000000000" pitchFamily="65" charset="-120"/>
                <a:ea typeface="標楷體" panose="03000509000000000000" pitchFamily="65" charset="-120"/>
              </a:rPr>
              <a:t>列印申請表</a:t>
            </a:r>
            <a:r>
              <a:rPr lang="zh-TW" altLang="en-US" dirty="0" smtClean="0">
                <a:solidFill>
                  <a:schemeClr val="bg1"/>
                </a:solidFill>
                <a:latin typeface="標楷體" panose="03000509000000000000" pitchFamily="65" charset="-120"/>
                <a:ea typeface="標楷體" panose="03000509000000000000" pitchFamily="65" charset="-120"/>
              </a:rPr>
              <a:t>件</a:t>
            </a:r>
            <a:endParaRPr lang="en-US" altLang="zh-TW" dirty="0" smtClean="0">
              <a:solidFill>
                <a:schemeClr val="bg1"/>
              </a:solidFill>
              <a:latin typeface="標楷體" panose="03000509000000000000" pitchFamily="65" charset="-120"/>
              <a:ea typeface="標楷體" panose="03000509000000000000" pitchFamily="65" charset="-120"/>
            </a:endParaRPr>
          </a:p>
          <a:p>
            <a:pPr algn="ctr">
              <a:buClr>
                <a:schemeClr val="accent1"/>
              </a:buClr>
            </a:pPr>
            <a:r>
              <a:rPr lang="zh-TW" altLang="en-US" dirty="0" smtClean="0">
                <a:solidFill>
                  <a:schemeClr val="bg1"/>
                </a:solidFill>
                <a:latin typeface="標楷體" panose="03000509000000000000" pitchFamily="65" charset="-120"/>
                <a:ea typeface="標楷體" panose="03000509000000000000" pitchFamily="65" charset="-120"/>
              </a:rPr>
              <a:t>將</a:t>
            </a:r>
            <a:r>
              <a:rPr lang="zh-TW" altLang="en-US" dirty="0">
                <a:solidFill>
                  <a:schemeClr val="bg1"/>
                </a:solidFill>
                <a:latin typeface="標楷體" panose="03000509000000000000" pitchFamily="65" charset="-120"/>
                <a:ea typeface="標楷體" panose="03000509000000000000" pitchFamily="65" charset="-120"/>
              </a:rPr>
              <a:t>相關審查資料寄出才算完成報名資格審查登錄</a:t>
            </a:r>
            <a:r>
              <a:rPr lang="zh-TW" altLang="en-US" dirty="0" smtClean="0">
                <a:solidFill>
                  <a:schemeClr val="bg1"/>
                </a:solidFill>
                <a:latin typeface="標楷體" panose="03000509000000000000" pitchFamily="65" charset="-120"/>
                <a:ea typeface="標楷體" panose="03000509000000000000" pitchFamily="65" charset="-120"/>
              </a:rPr>
              <a:t>程序</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423940" name="AutoShape 4"/>
          <p:cNvSpPr>
            <a:spLocks noChangeArrowheads="1"/>
          </p:cNvSpPr>
          <p:nvPr/>
        </p:nvSpPr>
        <p:spPr bwMode="auto">
          <a:xfrm rot="10800000" flipH="1" flipV="1">
            <a:off x="5205934" y="4316837"/>
            <a:ext cx="3442766" cy="705955"/>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zh-TW" dirty="0" smtClean="0">
                <a:latin typeface="標楷體" panose="03000509000000000000" pitchFamily="65" charset="-120"/>
                <a:ea typeface="標楷體" panose="03000509000000000000" pitchFamily="65" charset="-120"/>
              </a:rPr>
              <a:t>系統表件</a:t>
            </a:r>
            <a:r>
              <a:rPr kumimoji="0" lang="zh-TW" altLang="en-US" dirty="0" smtClean="0">
                <a:latin typeface="標楷體" panose="03000509000000000000" pitchFamily="65" charset="-120"/>
                <a:ea typeface="標楷體" panose="03000509000000000000" pitchFamily="65" charset="-120"/>
              </a:rPr>
              <a:t>使用</a:t>
            </a:r>
            <a:r>
              <a:rPr kumimoji="0" lang="en-US" altLang="zh-TW" dirty="0" smtClean="0">
                <a:latin typeface="標楷體" panose="03000509000000000000" pitchFamily="65" charset="-120"/>
                <a:ea typeface="標楷體" panose="03000509000000000000" pitchFamily="65" charset="-120"/>
              </a:rPr>
              <a:t>PDF</a:t>
            </a:r>
            <a:r>
              <a:rPr kumimoji="0" lang="zh-TW" altLang="en-US" dirty="0">
                <a:latin typeface="標楷體" panose="03000509000000000000" pitchFamily="65" charset="-120"/>
                <a:ea typeface="標楷體" panose="03000509000000000000" pitchFamily="65" charset="-120"/>
              </a:rPr>
              <a:t>開啟</a:t>
            </a:r>
            <a:r>
              <a:rPr kumimoji="0" lang="zh-TW" altLang="en-US" dirty="0" smtClean="0">
                <a:latin typeface="標楷體" panose="03000509000000000000" pitchFamily="65" charset="-120"/>
                <a:ea typeface="標楷體" panose="03000509000000000000" pitchFamily="65" charset="-120"/>
              </a:rPr>
              <a:t>，</a:t>
            </a:r>
            <a:endParaRPr kumimoji="0" lang="en-US" altLang="zh-TW" dirty="0" smtClean="0">
              <a:latin typeface="標楷體" panose="03000509000000000000" pitchFamily="65" charset="-120"/>
              <a:ea typeface="標楷體" panose="03000509000000000000" pitchFamily="65" charset="-120"/>
            </a:endParaRPr>
          </a:p>
          <a:p>
            <a:pPr>
              <a:buClr>
                <a:schemeClr val="accent1"/>
              </a:buClr>
            </a:pPr>
            <a:r>
              <a:rPr kumimoji="0" lang="zh-TW" altLang="en-US" dirty="0" smtClean="0">
                <a:latin typeface="標楷體" panose="03000509000000000000" pitchFamily="65" charset="-120"/>
                <a:ea typeface="標楷體" panose="03000509000000000000" pitchFamily="65" charset="-120"/>
              </a:rPr>
              <a:t>無</a:t>
            </a:r>
            <a:r>
              <a:rPr kumimoji="0" lang="en-US" altLang="zh-TW" dirty="0">
                <a:latin typeface="標楷體" panose="03000509000000000000" pitchFamily="65" charset="-120"/>
                <a:ea typeface="標楷體" panose="03000509000000000000" pitchFamily="65" charset="-120"/>
              </a:rPr>
              <a:t>PDF</a:t>
            </a:r>
            <a:r>
              <a:rPr kumimoji="0" lang="zh-TW" altLang="en-US" dirty="0">
                <a:latin typeface="標楷體" panose="03000509000000000000" pitchFamily="65" charset="-120"/>
                <a:ea typeface="標楷體" panose="03000509000000000000" pitchFamily="65" charset="-120"/>
              </a:rPr>
              <a:t>軟體考生可先下載</a:t>
            </a:r>
            <a:r>
              <a:rPr kumimoji="0" lang="zh-TW" altLang="en-US" dirty="0" smtClean="0">
                <a:latin typeface="標楷體" panose="03000509000000000000" pitchFamily="65" charset="-120"/>
                <a:ea typeface="標楷體" panose="03000509000000000000" pitchFamily="65" charset="-120"/>
              </a:rPr>
              <a:t>安裝</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7" name="向下箭號 6"/>
          <p:cNvSpPr/>
          <p:nvPr/>
        </p:nvSpPr>
        <p:spPr>
          <a:xfrm>
            <a:off x="7127517" y="5093456"/>
            <a:ext cx="288031" cy="55487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8715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0" y="1268760"/>
            <a:ext cx="9144000" cy="4840520"/>
          </a:xfrm>
          <a:prstGeom prst="rect">
            <a:avLst/>
          </a:prstGeom>
        </p:spPr>
      </p:pic>
      <p:sp>
        <p:nvSpPr>
          <p:cNvPr id="100356" name="Rectangle 2"/>
          <p:cNvSpPr>
            <a:spLocks noGrp="1" noChangeArrowheads="1"/>
          </p:cNvSpPr>
          <p:nvPr>
            <p:ph type="title" idx="4294967295"/>
          </p:nvPr>
        </p:nvSpPr>
        <p:spPr>
          <a:xfrm>
            <a:off x="35497" y="285750"/>
            <a:ext cx="9001000" cy="647700"/>
          </a:xfrm>
        </p:spPr>
        <p:txBody>
          <a:bodyPr/>
          <a:lstStyle/>
          <a:p>
            <a:pPr eaLnBrk="1" hangingPunct="1"/>
            <a:r>
              <a:rPr lang="zh-TW" altLang="en-US"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kern="1200" dirty="0" smtClean="0">
                <a:solidFill>
                  <a:srgbClr val="002060"/>
                </a:solidFill>
                <a:latin typeface="標楷體" panose="03000509000000000000" pitchFamily="65" charset="-120"/>
                <a:ea typeface="標楷體" panose="03000509000000000000" pitchFamily="65" charset="-120"/>
              </a:rPr>
              <a:t>-</a:t>
            </a:r>
            <a:br>
              <a:rPr lang="en-US" altLang="zh-TW" kern="1200" dirty="0" smtClean="0">
                <a:solidFill>
                  <a:srgbClr val="002060"/>
                </a:solidFill>
                <a:latin typeface="標楷體" panose="03000509000000000000" pitchFamily="65" charset="-120"/>
                <a:ea typeface="標楷體" panose="03000509000000000000" pitchFamily="65" charset="-120"/>
              </a:rPr>
            </a:br>
            <a:r>
              <a:rPr lang="zh-TW" altLang="en-US" kern="1200" dirty="0" smtClean="0">
                <a:solidFill>
                  <a:srgbClr val="FF0000"/>
                </a:solidFill>
                <a:latin typeface="標楷體" panose="03000509000000000000" pitchFamily="65" charset="-120"/>
                <a:ea typeface="標楷體" panose="03000509000000000000" pitchFamily="65" charset="-120"/>
                <a:cs typeface="+mn-cs"/>
              </a:rPr>
              <a:t>收件狀態查詢</a:t>
            </a:r>
          </a:p>
        </p:txBody>
      </p:sp>
      <p:sp>
        <p:nvSpPr>
          <p:cNvPr id="5" name="AutoShape 4"/>
          <p:cNvSpPr>
            <a:spLocks noChangeArrowheads="1"/>
          </p:cNvSpPr>
          <p:nvPr/>
        </p:nvSpPr>
        <p:spPr bwMode="auto">
          <a:xfrm rot="10800000" flipH="1" flipV="1">
            <a:off x="5364088" y="3284984"/>
            <a:ext cx="3528392" cy="1224136"/>
          </a:xfrm>
          <a:prstGeom prst="wedgeRectCallout">
            <a:avLst>
              <a:gd name="adj1" fmla="val 1497"/>
              <a:gd name="adj2" fmla="val -5714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考生寄出</a:t>
            </a:r>
            <a:r>
              <a:rPr lang="zh-TW" altLang="en-US" dirty="0">
                <a:latin typeface="標楷體" panose="03000509000000000000" pitchFamily="65" charset="-120"/>
                <a:ea typeface="標楷體" panose="03000509000000000000" pitchFamily="65" charset="-120"/>
              </a:rPr>
              <a:t>相關報名資格表件</a:t>
            </a:r>
            <a:r>
              <a:rPr kumimoji="0" lang="zh-TW" altLang="en-US" dirty="0">
                <a:solidFill>
                  <a:srgbClr val="000000"/>
                </a:solidFill>
                <a:latin typeface="標楷體" panose="03000509000000000000" pitchFamily="65" charset="-120"/>
                <a:ea typeface="標楷體" panose="03000509000000000000" pitchFamily="65" charset="-120"/>
              </a:rPr>
              <a:t>後</a:t>
            </a:r>
            <a:r>
              <a:rPr kumimoji="0" lang="zh-TW" altLang="en-US" dirty="0" smtClean="0">
                <a:solidFill>
                  <a:srgbClr val="000000"/>
                </a:solidFill>
                <a:latin typeface="標楷體" panose="03000509000000000000" pitchFamily="65" charset="-120"/>
                <a:ea typeface="標楷體" panose="03000509000000000000" pitchFamily="65" charset="-120"/>
              </a:rPr>
              <a:t>，</a:t>
            </a:r>
            <a:endParaRPr kumimoji="0" lang="en-US" altLang="zh-TW" dirty="0" smtClean="0">
              <a:solidFill>
                <a:srgbClr val="000000"/>
              </a:solidFill>
              <a:latin typeface="標楷體" panose="03000509000000000000" pitchFamily="65" charset="-120"/>
              <a:ea typeface="標楷體" panose="03000509000000000000" pitchFamily="65" charset="-120"/>
            </a:endParaRPr>
          </a:p>
          <a:p>
            <a:pPr>
              <a:buClr>
                <a:schemeClr val="accent1"/>
              </a:buClr>
            </a:pPr>
            <a:r>
              <a:rPr kumimoji="0" lang="zh-TW" altLang="en-US" dirty="0" smtClean="0">
                <a:solidFill>
                  <a:srgbClr val="000000"/>
                </a:solidFill>
                <a:latin typeface="標楷體" panose="03000509000000000000" pitchFamily="65" charset="-120"/>
                <a:ea typeface="標楷體" panose="03000509000000000000" pitchFamily="65" charset="-120"/>
              </a:rPr>
              <a:t>可</a:t>
            </a:r>
            <a:r>
              <a:rPr kumimoji="0" lang="zh-TW" altLang="en-US" dirty="0">
                <a:solidFill>
                  <a:srgbClr val="000000"/>
                </a:solidFill>
                <a:latin typeface="標楷體" panose="03000509000000000000" pitchFamily="65" charset="-120"/>
                <a:ea typeface="標楷體" panose="03000509000000000000" pitchFamily="65" charset="-120"/>
              </a:rPr>
              <a:t>登入系統</a:t>
            </a:r>
            <a:r>
              <a:rPr kumimoji="0" lang="zh-TW" altLang="en-US" dirty="0" smtClean="0">
                <a:solidFill>
                  <a:srgbClr val="000000"/>
                </a:solidFill>
                <a:latin typeface="標楷體" panose="03000509000000000000" pitchFamily="65" charset="-120"/>
                <a:ea typeface="標楷體" panose="03000509000000000000" pitchFamily="65" charset="-120"/>
              </a:rPr>
              <a:t>查詢本委員會資格</a:t>
            </a:r>
            <a:r>
              <a:rPr kumimoji="0" lang="zh-TW" altLang="en-US" dirty="0">
                <a:solidFill>
                  <a:srgbClr val="000000"/>
                </a:solidFill>
                <a:latin typeface="標楷體" panose="03000509000000000000" pitchFamily="65" charset="-120"/>
                <a:ea typeface="標楷體" panose="03000509000000000000" pitchFamily="65" charset="-120"/>
              </a:rPr>
              <a:t>審查文件收件情形</a:t>
            </a:r>
            <a:r>
              <a:rPr kumimoji="0" lang="zh-TW" altLang="en-US" dirty="0">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提醒考生，務必追蹤文件收件狀態</a:t>
            </a:r>
            <a:r>
              <a:rPr kumimoji="0" lang="zh-TW" altLang="en-US" dirty="0">
                <a:latin typeface="標楷體" panose="03000509000000000000" pitchFamily="65" charset="-120"/>
                <a:ea typeface="標楷體" panose="03000509000000000000" pitchFamily="65" charset="-120"/>
              </a:rPr>
              <a:t>。</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75</a:t>
            </a:fld>
            <a:endParaRPr lang="en-US" altLang="zh-TW" dirty="0">
              <a:latin typeface="標楷體" panose="03000509000000000000" pitchFamily="65" charset="-120"/>
              <a:ea typeface="標楷體" panose="03000509000000000000" pitchFamily="65" charset="-120"/>
            </a:endParaRPr>
          </a:p>
        </p:txBody>
      </p:sp>
      <p:sp>
        <p:nvSpPr>
          <p:cNvPr id="6" name="矩形 5"/>
          <p:cNvSpPr/>
          <p:nvPr/>
        </p:nvSpPr>
        <p:spPr>
          <a:xfrm>
            <a:off x="3131840" y="2708920"/>
            <a:ext cx="864096"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851920" y="1916832"/>
            <a:ext cx="1080120" cy="432048"/>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932398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4"/>
          <p:cNvSpPr txBox="1">
            <a:spLocks noChangeArrowheads="1"/>
          </p:cNvSpPr>
          <p:nvPr/>
        </p:nvSpPr>
        <p:spPr bwMode="auto">
          <a:xfrm>
            <a:off x="239713" y="462655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標楷體" panose="03000509000000000000" pitchFamily="65" charset="-120"/>
                <a:ea typeface="標楷體" panose="03000509000000000000" pitchFamily="65" charset="-120"/>
              </a:rPr>
              <a:t>各甄選學校公告錄取正、備取生</a:t>
            </a:r>
            <a:r>
              <a:rPr lang="zh-TW" altLang="en-US" sz="1600" dirty="0" smtClean="0">
                <a:solidFill>
                  <a:srgbClr val="000000"/>
                </a:solidFill>
                <a:latin typeface="標楷體" panose="03000509000000000000" pitchFamily="65" charset="-120"/>
                <a:ea typeface="標楷體" panose="03000509000000000000" pitchFamily="65" charset="-120"/>
              </a:rPr>
              <a:t>名單</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a:solidFill>
                  <a:srgbClr val="FF0000"/>
                </a:solidFill>
                <a:latin typeface="標楷體" panose="03000509000000000000" pitchFamily="65" charset="-120"/>
                <a:ea typeface="標楷體" panose="03000509000000000000" pitchFamily="65" charset="-120"/>
              </a:rPr>
              <a:t>)</a:t>
            </a:r>
            <a:endParaRPr lang="zh-TW" altLang="en-US" sz="1600" dirty="0">
              <a:solidFill>
                <a:srgbClr val="000000"/>
              </a:solidFill>
              <a:latin typeface="標楷體" panose="03000509000000000000" pitchFamily="65" charset="-120"/>
              <a:ea typeface="標楷體" panose="03000509000000000000" pitchFamily="65" charset="-120"/>
            </a:endParaRPr>
          </a:p>
        </p:txBody>
      </p:sp>
      <p:sp>
        <p:nvSpPr>
          <p:cNvPr id="44" name="Text Box 17"/>
          <p:cNvSpPr txBox="1">
            <a:spLocks noChangeArrowheads="1"/>
          </p:cNvSpPr>
          <p:nvPr/>
        </p:nvSpPr>
        <p:spPr bwMode="auto">
          <a:xfrm>
            <a:off x="239713" y="515903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tx1"/>
                </a:solidFill>
                <a:latin typeface="標楷體" panose="03000509000000000000" pitchFamily="65" charset="-120"/>
                <a:ea typeface="標楷體" panose="03000509000000000000" pitchFamily="65" charset="-120"/>
              </a:rPr>
              <a:t>正取生及備取生至本委員會</a:t>
            </a:r>
            <a:r>
              <a:rPr lang="zh-TW" altLang="en-US" sz="1300" dirty="0" smtClean="0">
                <a:solidFill>
                  <a:schemeClr val="tx1"/>
                </a:solidFill>
                <a:latin typeface="標楷體" panose="03000509000000000000" pitchFamily="65" charset="-120"/>
                <a:ea typeface="標楷體" panose="03000509000000000000" pitchFamily="65" charset="-120"/>
              </a:rPr>
              <a:t>網路登記就讀</a:t>
            </a:r>
            <a:r>
              <a:rPr lang="zh-TW" altLang="en-US" sz="1300" dirty="0">
                <a:solidFill>
                  <a:schemeClr val="tx1"/>
                </a:solidFill>
                <a:latin typeface="標楷體" panose="03000509000000000000" pitchFamily="65" charset="-120"/>
                <a:ea typeface="標楷體" panose="03000509000000000000" pitchFamily="65" charset="-120"/>
              </a:rPr>
              <a:t>志願</a:t>
            </a:r>
            <a:r>
              <a:rPr lang="zh-TW" altLang="en-US" sz="1300" dirty="0" smtClean="0">
                <a:solidFill>
                  <a:schemeClr val="tx1"/>
                </a:solidFill>
                <a:latin typeface="標楷體" panose="03000509000000000000" pitchFamily="65" charset="-120"/>
                <a:ea typeface="標楷體" panose="03000509000000000000" pitchFamily="65" charset="-120"/>
              </a:rPr>
              <a:t>序</a:t>
            </a:r>
            <a:r>
              <a:rPr lang="en-US" altLang="zh-TW" sz="1300" dirty="0">
                <a:solidFill>
                  <a:srgbClr val="FF0000"/>
                </a:solidFill>
                <a:latin typeface="標楷體" panose="03000509000000000000" pitchFamily="65" charset="-120"/>
                <a:ea typeface="標楷體" panose="03000509000000000000" pitchFamily="65" charset="-120"/>
              </a:rPr>
              <a:t>(</a:t>
            </a:r>
            <a:r>
              <a:rPr lang="zh-TW" altLang="en-US" sz="1300" dirty="0">
                <a:solidFill>
                  <a:srgbClr val="FF0000"/>
                </a:solidFill>
                <a:latin typeface="標楷體" panose="03000509000000000000" pitchFamily="65" charset="-120"/>
                <a:ea typeface="標楷體" panose="03000509000000000000" pitchFamily="65" charset="-120"/>
              </a:rPr>
              <a:t>使用通行碼</a:t>
            </a:r>
            <a:r>
              <a:rPr lang="en-US" altLang="zh-TW" sz="1300" dirty="0">
                <a:solidFill>
                  <a:srgbClr val="FF0000"/>
                </a:solidFill>
                <a:latin typeface="標楷體" panose="03000509000000000000" pitchFamily="65" charset="-120"/>
                <a:ea typeface="標楷體" panose="03000509000000000000" pitchFamily="65" charset="-120"/>
              </a:rPr>
              <a:t>)</a:t>
            </a:r>
            <a:endParaRPr lang="zh-TW" altLang="en-US" sz="1300" dirty="0">
              <a:solidFill>
                <a:srgbClr val="FF0000"/>
              </a:solidFill>
              <a:latin typeface="標楷體" panose="03000509000000000000" pitchFamily="65" charset="-120"/>
              <a:ea typeface="標楷體" panose="03000509000000000000" pitchFamily="65" charset="-120"/>
            </a:endParaRPr>
          </a:p>
        </p:txBody>
      </p:sp>
      <p:sp>
        <p:nvSpPr>
          <p:cNvPr id="47" name="Text Box 19"/>
          <p:cNvSpPr txBox="1">
            <a:spLocks noChangeArrowheads="1"/>
          </p:cNvSpPr>
          <p:nvPr/>
        </p:nvSpPr>
        <p:spPr bwMode="auto">
          <a:xfrm>
            <a:off x="239713" y="1970504"/>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a:t>
            </a:r>
            <a:r>
              <a:rPr lang="zh-TW" altLang="en-US" dirty="0" smtClean="0">
                <a:solidFill>
                  <a:srgbClr val="000000"/>
                </a:solidFill>
                <a:latin typeface="標楷體" panose="03000509000000000000" pitchFamily="65" charset="-120"/>
                <a:ea typeface="標楷體" panose="03000509000000000000" pitchFamily="65" charset="-120"/>
              </a:rPr>
              <a:t>公告資格審查結果</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49" name="Text Box 20"/>
          <p:cNvSpPr txBox="1">
            <a:spLocks noChangeArrowheads="1"/>
          </p:cNvSpPr>
          <p:nvPr/>
        </p:nvSpPr>
        <p:spPr bwMode="auto">
          <a:xfrm>
            <a:off x="239713" y="2501396"/>
            <a:ext cx="4510087" cy="395287"/>
          </a:xfrm>
          <a:prstGeom prst="rect">
            <a:avLst/>
          </a:prstGeom>
          <a:solidFill>
            <a:srgbClr val="FF0000"/>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chemeClr val="bg1"/>
                </a:solidFill>
                <a:latin typeface="標楷體" panose="03000509000000000000" pitchFamily="65" charset="-120"/>
                <a:ea typeface="標楷體" panose="03000509000000000000" pitchFamily="65" charset="-120"/>
              </a:rPr>
              <a:t>第一階段報名</a:t>
            </a:r>
          </a:p>
        </p:txBody>
      </p:sp>
      <p:sp>
        <p:nvSpPr>
          <p:cNvPr id="53" name="Text Box 24"/>
          <p:cNvSpPr txBox="1">
            <a:spLocks noChangeArrowheads="1"/>
          </p:cNvSpPr>
          <p:nvPr/>
        </p:nvSpPr>
        <p:spPr bwMode="auto">
          <a:xfrm>
            <a:off x="239713" y="3032288"/>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本委員會網站公告第一階段篩選結果</a:t>
            </a:r>
          </a:p>
        </p:txBody>
      </p:sp>
      <p:sp>
        <p:nvSpPr>
          <p:cNvPr id="55" name="Text Box 25"/>
          <p:cNvSpPr txBox="1">
            <a:spLocks noChangeArrowheads="1"/>
          </p:cNvSpPr>
          <p:nvPr/>
        </p:nvSpPr>
        <p:spPr bwMode="auto">
          <a:xfrm>
            <a:off x="239713" y="356318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mn-ea"/>
              </a:defRPr>
            </a:lvl1pPr>
          </a:lstStyle>
          <a:p>
            <a:pPr algn="r"/>
            <a:r>
              <a:rPr lang="zh-TW" altLang="en-US" sz="1600" dirty="0">
                <a:solidFill>
                  <a:schemeClr val="tx1"/>
                </a:solidFill>
                <a:latin typeface="標楷體" panose="03000509000000000000" pitchFamily="65" charset="-120"/>
                <a:ea typeface="標楷體" panose="03000509000000000000" pitchFamily="65" charset="-120"/>
              </a:rPr>
              <a:t>第二階段</a:t>
            </a:r>
            <a:r>
              <a:rPr lang="zh-TW" altLang="en-US" sz="1600" dirty="0" smtClean="0">
                <a:solidFill>
                  <a:schemeClr val="tx1"/>
                </a:solidFill>
                <a:latin typeface="標楷體" panose="03000509000000000000" pitchFamily="65" charset="-120"/>
                <a:ea typeface="標楷體" panose="03000509000000000000" pitchFamily="65" charset="-120"/>
              </a:rPr>
              <a:t>報名</a:t>
            </a:r>
            <a:r>
              <a:rPr lang="en-US" altLang="zh-TW" sz="1600" dirty="0">
                <a:solidFill>
                  <a:schemeClr val="tx1"/>
                </a:solidFill>
                <a:latin typeface="標楷體" panose="03000509000000000000" pitchFamily="65" charset="-120"/>
                <a:ea typeface="標楷體" panose="03000509000000000000" pitchFamily="65" charset="-120"/>
              </a:rPr>
              <a:t>(</a:t>
            </a:r>
            <a:r>
              <a:rPr lang="zh-TW" altLang="en-US" sz="1600" dirty="0" smtClean="0">
                <a:solidFill>
                  <a:schemeClr val="tx1"/>
                </a:solidFill>
                <a:latin typeface="標楷體" panose="03000509000000000000" pitchFamily="65" charset="-120"/>
                <a:ea typeface="標楷體" panose="03000509000000000000" pitchFamily="65" charset="-120"/>
              </a:rPr>
              <a:t>含</a:t>
            </a:r>
            <a:r>
              <a:rPr lang="zh-TW" altLang="en-US" sz="1600" dirty="0">
                <a:solidFill>
                  <a:schemeClr val="tx1"/>
                </a:solidFill>
                <a:latin typeface="標楷體" panose="03000509000000000000" pitchFamily="65" charset="-120"/>
                <a:ea typeface="標楷體" panose="03000509000000000000" pitchFamily="65" charset="-120"/>
              </a:rPr>
              <a:t>備審資料上</a:t>
            </a:r>
            <a:r>
              <a:rPr lang="zh-TW" altLang="en-US" sz="1600" dirty="0" smtClean="0">
                <a:solidFill>
                  <a:schemeClr val="tx1"/>
                </a:solidFill>
                <a:latin typeface="標楷體" panose="03000509000000000000" pitchFamily="65" charset="-120"/>
                <a:ea typeface="標楷體" panose="03000509000000000000" pitchFamily="65" charset="-120"/>
              </a:rPr>
              <a:t>傳</a:t>
            </a:r>
            <a:r>
              <a:rPr lang="en-US" altLang="zh-TW" sz="1600" dirty="0">
                <a:solidFill>
                  <a:schemeClr val="tx1"/>
                </a:solidFill>
                <a:latin typeface="標楷體" panose="03000509000000000000" pitchFamily="65" charset="-120"/>
                <a:ea typeface="標楷體" panose="03000509000000000000" pitchFamily="65" charset="-120"/>
              </a:rPr>
              <a:t>)</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a:solidFill>
                  <a:srgbClr val="FF0000"/>
                </a:solidFill>
                <a:latin typeface="標楷體" panose="03000509000000000000" pitchFamily="65" charset="-120"/>
                <a:ea typeface="標楷體" panose="03000509000000000000" pitchFamily="65" charset="-120"/>
              </a:rPr>
              <a:t>)</a:t>
            </a:r>
            <a:endParaRPr lang="zh-TW" altLang="en-US" sz="1600" dirty="0">
              <a:solidFill>
                <a:srgbClr val="FF0000"/>
              </a:solidFill>
              <a:latin typeface="標楷體" panose="03000509000000000000" pitchFamily="65" charset="-120"/>
              <a:ea typeface="標楷體" panose="03000509000000000000" pitchFamily="65" charset="-120"/>
            </a:endParaRPr>
          </a:p>
        </p:txBody>
      </p:sp>
      <p:sp>
        <p:nvSpPr>
          <p:cNvPr id="57" name="Text Box 28"/>
          <p:cNvSpPr txBox="1">
            <a:spLocks noChangeArrowheads="1"/>
          </p:cNvSpPr>
          <p:nvPr/>
        </p:nvSpPr>
        <p:spPr bwMode="auto">
          <a:xfrm>
            <a:off x="239713" y="409407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標楷體" panose="03000509000000000000" pitchFamily="65" charset="-120"/>
                <a:ea typeface="標楷體" panose="03000509000000000000" pitchFamily="65" charset="-120"/>
              </a:rPr>
              <a:t>本</a:t>
            </a:r>
            <a:r>
              <a:rPr lang="zh-TW" altLang="en-US" sz="1600" dirty="0">
                <a:solidFill>
                  <a:srgbClr val="000000"/>
                </a:solidFill>
                <a:latin typeface="標楷體" panose="03000509000000000000" pitchFamily="65" charset="-120"/>
                <a:ea typeface="標楷體" panose="03000509000000000000" pitchFamily="65" charset="-120"/>
              </a:rPr>
              <a:t>委員會網站</a:t>
            </a:r>
            <a:r>
              <a:rPr lang="zh-TW" altLang="en-US" sz="1600" dirty="0">
                <a:solidFill>
                  <a:schemeClr val="tx1"/>
                </a:solidFill>
                <a:latin typeface="標楷體" panose="03000509000000000000" pitchFamily="65" charset="-120"/>
                <a:ea typeface="標楷體" panose="03000509000000000000" pitchFamily="65" charset="-120"/>
              </a:rPr>
              <a:t>提供甄選總成績</a:t>
            </a:r>
            <a:r>
              <a:rPr lang="zh-TW" altLang="en-US" sz="1600" dirty="0" smtClean="0">
                <a:solidFill>
                  <a:schemeClr val="tx1"/>
                </a:solidFill>
                <a:latin typeface="標楷體" panose="03000509000000000000" pitchFamily="65" charset="-120"/>
                <a:ea typeface="標楷體" panose="03000509000000000000" pitchFamily="65" charset="-120"/>
              </a:rPr>
              <a:t>查詢</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smtClean="0">
                <a:solidFill>
                  <a:srgbClr val="FF0000"/>
                </a:solidFill>
                <a:latin typeface="標楷體" panose="03000509000000000000" pitchFamily="65" charset="-120"/>
                <a:ea typeface="標楷體" panose="03000509000000000000" pitchFamily="65" charset="-120"/>
              </a:rPr>
              <a:t>)</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59" name="Text Box 30"/>
          <p:cNvSpPr txBox="1">
            <a:spLocks noChangeArrowheads="1"/>
          </p:cNvSpPr>
          <p:nvPr/>
        </p:nvSpPr>
        <p:spPr bwMode="auto">
          <a:xfrm>
            <a:off x="239713" y="5691512"/>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就讀志願序統一分發放榜</a:t>
            </a:r>
          </a:p>
        </p:txBody>
      </p:sp>
      <p:sp>
        <p:nvSpPr>
          <p:cNvPr id="60" name="Text Box 32"/>
          <p:cNvSpPr txBox="1">
            <a:spLocks noChangeArrowheads="1"/>
          </p:cNvSpPr>
          <p:nvPr/>
        </p:nvSpPr>
        <p:spPr bwMode="auto">
          <a:xfrm>
            <a:off x="239713" y="90872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dirty="0"/>
              <a:t>登錄基本資料及繳交報名資格文件</a:t>
            </a:r>
          </a:p>
        </p:txBody>
      </p:sp>
      <p:sp>
        <p:nvSpPr>
          <p:cNvPr id="61" name="Text Box 16"/>
          <p:cNvSpPr txBox="1">
            <a:spLocks noChangeArrowheads="1"/>
          </p:cNvSpPr>
          <p:nvPr/>
        </p:nvSpPr>
        <p:spPr bwMode="auto">
          <a:xfrm>
            <a:off x="4716016" y="964282"/>
            <a:ext cx="4134465"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107.4.25(</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)~107.5.9(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r>
              <a:rPr lang="zh-TW" altLang="en-US" sz="1400" dirty="0">
                <a:latin typeface="標楷體" panose="03000509000000000000" pitchFamily="65" charset="-120"/>
                <a:ea typeface="標楷體" panose="03000509000000000000" pitchFamily="65" charset="-120"/>
                <a:cs typeface="華康楷書體W3" pitchFamily="65" charset="-120"/>
              </a:rPr>
              <a:t>郵戳為憑</a:t>
            </a:r>
          </a:p>
        </p:txBody>
      </p:sp>
      <p:sp>
        <p:nvSpPr>
          <p:cNvPr id="62" name="Text Box 19"/>
          <p:cNvSpPr txBox="1">
            <a:spLocks noChangeArrowheads="1"/>
          </p:cNvSpPr>
          <p:nvPr/>
        </p:nvSpPr>
        <p:spPr bwMode="auto">
          <a:xfrm>
            <a:off x="4716016" y="2521527"/>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107.5.25(</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)10:00~107.6.1(</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63" name="Text Box 20"/>
          <p:cNvSpPr txBox="1">
            <a:spLocks noChangeArrowheads="1"/>
          </p:cNvSpPr>
          <p:nvPr/>
        </p:nvSpPr>
        <p:spPr bwMode="auto">
          <a:xfrm>
            <a:off x="4718581" y="4044472"/>
            <a:ext cx="4349220" cy="523220"/>
          </a:xfrm>
          <a:prstGeom prst="rect">
            <a:avLst/>
          </a:prstGeom>
          <a:noFill/>
          <a:ln w="9525">
            <a:noFill/>
            <a:miter lim="800000"/>
            <a:headEnd/>
            <a:tailEnd/>
          </a:ln>
        </p:spPr>
        <p:txBody>
          <a:bodyPr wrap="squar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pPr algn="l"/>
            <a:r>
              <a:rPr lang="zh-TW" altLang="en-US" dirty="0"/>
              <a:t>開放時間</a:t>
            </a:r>
            <a:r>
              <a:rPr lang="zh-TW" altLang="en-US" dirty="0" smtClean="0"/>
              <a:t>：</a:t>
            </a:r>
            <a:r>
              <a:rPr lang="en-US" altLang="zh-TW" dirty="0" smtClean="0"/>
              <a:t>107.6.19(</a:t>
            </a:r>
            <a:r>
              <a:rPr lang="zh-TW" altLang="en-US" dirty="0" smtClean="0"/>
              <a:t>二</a:t>
            </a:r>
            <a:r>
              <a:rPr lang="en-US" altLang="zh-TW" dirty="0" smtClean="0"/>
              <a:t>)</a:t>
            </a:r>
            <a:r>
              <a:rPr lang="en-US" altLang="zh-TW" dirty="0" smtClean="0">
                <a:solidFill>
                  <a:srgbClr val="000000"/>
                </a:solidFill>
              </a:rPr>
              <a:t>10:00</a:t>
            </a:r>
            <a:r>
              <a:rPr lang="zh-TW" altLang="en-US" dirty="0" smtClean="0">
                <a:solidFill>
                  <a:srgbClr val="000000"/>
                </a:solidFill>
              </a:rPr>
              <a:t>起</a:t>
            </a:r>
            <a:endParaRPr lang="en-US" altLang="zh-TW" dirty="0" smtClean="0">
              <a:solidFill>
                <a:srgbClr val="000000"/>
              </a:solidFill>
            </a:endParaRPr>
          </a:p>
          <a:p>
            <a:pPr algn="l"/>
            <a:r>
              <a:rPr lang="en-US" altLang="zh-TW" dirty="0" smtClean="0">
                <a:solidFill>
                  <a:srgbClr val="000000"/>
                </a:solidFill>
              </a:rPr>
              <a:t>(</a:t>
            </a:r>
            <a:r>
              <a:rPr lang="zh-TW" altLang="en-US" dirty="0" smtClean="0">
                <a:solidFill>
                  <a:srgbClr val="000000"/>
                </a:solidFill>
              </a:rPr>
              <a:t>依各校系科組學程所訂公告時間辦理）</a:t>
            </a:r>
            <a:endParaRPr lang="en-US" altLang="zh-TW" dirty="0"/>
          </a:p>
        </p:txBody>
      </p:sp>
      <p:sp>
        <p:nvSpPr>
          <p:cNvPr id="64" name="Text Box 21"/>
          <p:cNvSpPr txBox="1">
            <a:spLocks noChangeArrowheads="1"/>
          </p:cNvSpPr>
          <p:nvPr/>
        </p:nvSpPr>
        <p:spPr bwMode="auto">
          <a:xfrm>
            <a:off x="4718579" y="4561964"/>
            <a:ext cx="4349220" cy="523220"/>
          </a:xfrm>
          <a:prstGeom prst="rect">
            <a:avLst/>
          </a:prstGeom>
          <a:noFill/>
          <a:ln w="9525">
            <a:noFill/>
            <a:miter lim="800000"/>
            <a:headEnd/>
            <a:tailEnd/>
          </a:ln>
        </p:spPr>
        <p:txBody>
          <a:bodyPr wrap="squar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pPr algn="l"/>
            <a:r>
              <a:rPr lang="zh-TW" altLang="en-US" dirty="0"/>
              <a:t>開放時間</a:t>
            </a:r>
            <a:r>
              <a:rPr lang="zh-TW" altLang="en-US" dirty="0" smtClean="0"/>
              <a:t>：</a:t>
            </a:r>
            <a:r>
              <a:rPr lang="en-US" altLang="zh-TW" dirty="0" smtClean="0"/>
              <a:t>107.6.22(</a:t>
            </a:r>
            <a:r>
              <a:rPr lang="zh-TW" altLang="en-US" dirty="0" smtClean="0"/>
              <a:t>五</a:t>
            </a:r>
            <a:r>
              <a:rPr lang="en-US" altLang="zh-TW" dirty="0" smtClean="0"/>
              <a:t>)</a:t>
            </a:r>
            <a:r>
              <a:rPr lang="en-US" altLang="zh-TW" dirty="0" smtClean="0">
                <a:solidFill>
                  <a:srgbClr val="000000"/>
                </a:solidFill>
              </a:rPr>
              <a:t>10:00</a:t>
            </a:r>
            <a:r>
              <a:rPr lang="zh-TW" altLang="en-US" dirty="0" smtClean="0">
                <a:solidFill>
                  <a:srgbClr val="000000"/>
                </a:solidFill>
              </a:rPr>
              <a:t>起</a:t>
            </a:r>
            <a:endParaRPr lang="en-US" altLang="zh-TW" dirty="0" smtClean="0">
              <a:solidFill>
                <a:srgbClr val="000000"/>
              </a:solidFill>
            </a:endParaRPr>
          </a:p>
          <a:p>
            <a:pPr algn="l"/>
            <a:r>
              <a:rPr lang="en-US" altLang="zh-TW" dirty="0">
                <a:solidFill>
                  <a:srgbClr val="000000"/>
                </a:solidFill>
              </a:rPr>
              <a:t>(</a:t>
            </a:r>
            <a:r>
              <a:rPr lang="zh-TW" altLang="en-US" dirty="0">
                <a:solidFill>
                  <a:srgbClr val="000000"/>
                </a:solidFill>
              </a:rPr>
              <a:t>依各校系科組學程</a:t>
            </a:r>
            <a:r>
              <a:rPr lang="zh-TW" altLang="en-US" dirty="0" smtClean="0">
                <a:solidFill>
                  <a:srgbClr val="000000"/>
                </a:solidFill>
              </a:rPr>
              <a:t>所</a:t>
            </a:r>
            <a:r>
              <a:rPr lang="zh-TW" altLang="en-US" dirty="0">
                <a:solidFill>
                  <a:srgbClr val="000000"/>
                </a:solidFill>
              </a:rPr>
              <a:t>訂公告時間辦理</a:t>
            </a:r>
            <a:r>
              <a:rPr lang="zh-TW" altLang="en-US" dirty="0" smtClean="0">
                <a:solidFill>
                  <a:srgbClr val="000000"/>
                </a:solidFill>
              </a:rPr>
              <a:t>）</a:t>
            </a:r>
            <a:endParaRPr lang="en-US" altLang="zh-TW" dirty="0"/>
          </a:p>
        </p:txBody>
      </p:sp>
      <p:sp>
        <p:nvSpPr>
          <p:cNvPr id="65" name="Text Box 21"/>
          <p:cNvSpPr txBox="1">
            <a:spLocks noChangeArrowheads="1"/>
          </p:cNvSpPr>
          <p:nvPr/>
        </p:nvSpPr>
        <p:spPr bwMode="auto">
          <a:xfrm>
            <a:off x="4716016" y="5233142"/>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)10:00~107.7.7 (</a:t>
            </a:r>
            <a:r>
              <a:rPr lang="zh-TW" altLang="en-US" sz="1400" dirty="0" smtClean="0">
                <a:latin typeface="標楷體" panose="03000509000000000000" pitchFamily="65" charset="-120"/>
                <a:ea typeface="標楷體" panose="03000509000000000000" pitchFamily="65" charset="-120"/>
                <a:cs typeface="華康楷書體W3" pitchFamily="65" charset="-120"/>
              </a:rPr>
              <a:t>六</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17:00</a:t>
            </a:r>
          </a:p>
        </p:txBody>
      </p:sp>
      <p:sp>
        <p:nvSpPr>
          <p:cNvPr id="68" name="Text Box 19"/>
          <p:cNvSpPr txBox="1">
            <a:spLocks noChangeArrowheads="1"/>
          </p:cNvSpPr>
          <p:nvPr/>
        </p:nvSpPr>
        <p:spPr bwMode="auto">
          <a:xfrm>
            <a:off x="4716016" y="1997770"/>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公告時間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107.5.23(</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75" name="肘形接點 74"/>
          <p:cNvCxnSpPr>
            <a:stCxn id="60" idx="2"/>
            <a:endCxn id="91" idx="0"/>
          </p:cNvCxnSpPr>
          <p:nvPr/>
        </p:nvCxnSpPr>
        <p:spPr>
          <a:xfrm rot="5400000">
            <a:off x="2426955" y="13718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肘形接點 75"/>
          <p:cNvCxnSpPr>
            <a:stCxn id="47" idx="2"/>
            <a:endCxn id="49" idx="0"/>
          </p:cNvCxnSpPr>
          <p:nvPr/>
        </p:nvCxnSpPr>
        <p:spPr>
          <a:xfrm rot="5400000">
            <a:off x="2426955" y="2433593"/>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肘形接點 76"/>
          <p:cNvCxnSpPr>
            <a:stCxn id="49" idx="2"/>
            <a:endCxn id="53" idx="0"/>
          </p:cNvCxnSpPr>
          <p:nvPr/>
        </p:nvCxnSpPr>
        <p:spPr>
          <a:xfrm rot="5400000">
            <a:off x="2426955" y="2964485"/>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肘形接點 77"/>
          <p:cNvCxnSpPr>
            <a:stCxn id="53" idx="2"/>
            <a:endCxn id="55" idx="0"/>
          </p:cNvCxnSpPr>
          <p:nvPr/>
        </p:nvCxnSpPr>
        <p:spPr>
          <a:xfrm rot="5400000">
            <a:off x="2426955" y="3495377"/>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肘形接點 78"/>
          <p:cNvCxnSpPr>
            <a:stCxn id="55" idx="2"/>
            <a:endCxn id="57" idx="0"/>
          </p:cNvCxnSpPr>
          <p:nvPr/>
        </p:nvCxnSpPr>
        <p:spPr>
          <a:xfrm rot="5400000">
            <a:off x="2426955" y="402626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肘形接點 79"/>
          <p:cNvCxnSpPr>
            <a:stCxn id="57" idx="2"/>
            <a:endCxn id="43" idx="0"/>
          </p:cNvCxnSpPr>
          <p:nvPr/>
        </p:nvCxnSpPr>
        <p:spPr>
          <a:xfrm rot="5400000">
            <a:off x="2426955" y="455874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肘形接點 80"/>
          <p:cNvCxnSpPr>
            <a:stCxn id="43" idx="2"/>
            <a:endCxn id="44" idx="0"/>
          </p:cNvCxnSpPr>
          <p:nvPr/>
        </p:nvCxnSpPr>
        <p:spPr>
          <a:xfrm rot="5400000">
            <a:off x="2426955" y="509122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肘形接點 81"/>
          <p:cNvCxnSpPr>
            <a:stCxn id="44" idx="2"/>
            <a:endCxn id="59" idx="0"/>
          </p:cNvCxnSpPr>
          <p:nvPr/>
        </p:nvCxnSpPr>
        <p:spPr>
          <a:xfrm rot="5400000">
            <a:off x="2426955" y="56237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Text Box 19"/>
          <p:cNvSpPr txBox="1">
            <a:spLocks noChangeArrowheads="1"/>
          </p:cNvSpPr>
          <p:nvPr/>
        </p:nvSpPr>
        <p:spPr bwMode="auto">
          <a:xfrm>
            <a:off x="4716016" y="3059554"/>
            <a:ext cx="2518638"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rPr>
              <a:t>開放時間</a:t>
            </a:r>
            <a:r>
              <a:rPr lang="zh-TW" altLang="en-US" sz="1400" dirty="0" smtClean="0">
                <a:latin typeface="標楷體" panose="03000509000000000000" pitchFamily="65" charset="-120"/>
                <a:ea typeface="標楷體" panose="03000509000000000000"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107.6.5(</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rPr>
              <a:t>10:00</a:t>
            </a:r>
            <a:endParaRPr lang="en-US" altLang="zh-TW" sz="1400" dirty="0">
              <a:latin typeface="標楷體" panose="03000509000000000000" pitchFamily="65" charset="-120"/>
              <a:ea typeface="標楷體" panose="03000509000000000000" pitchFamily="65" charset="-120"/>
            </a:endParaRPr>
          </a:p>
        </p:txBody>
      </p:sp>
      <p:sp>
        <p:nvSpPr>
          <p:cNvPr id="84" name="Text Box 19"/>
          <p:cNvSpPr txBox="1">
            <a:spLocks noChangeArrowheads="1"/>
          </p:cNvSpPr>
          <p:nvPr/>
        </p:nvSpPr>
        <p:spPr bwMode="auto">
          <a:xfrm>
            <a:off x="4716016" y="3608673"/>
            <a:ext cx="4493538"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107.6.5(</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r>
              <a:rPr lang="zh-TW" altLang="en-US" sz="1400" dirty="0" smtClean="0">
                <a:latin typeface="標楷體" panose="03000509000000000000" pitchFamily="65" charset="-120"/>
                <a:ea typeface="標楷體" panose="03000509000000000000" pitchFamily="65" charset="-120"/>
                <a:cs typeface="華康楷書體W3" pitchFamily="65" charset="-120"/>
              </a:rPr>
              <a:t>起</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各校所訂截止日</a:t>
            </a:r>
            <a:r>
              <a:rPr lang="en-US" altLang="zh-TW" sz="1400" dirty="0" smtClean="0">
                <a:latin typeface="標楷體" panose="03000509000000000000" pitchFamily="65" charset="-120"/>
                <a:ea typeface="標楷體" panose="03000509000000000000" pitchFamily="65" charset="-120"/>
                <a:cs typeface="華康楷書體W3" pitchFamily="65" charset="-120"/>
              </a:rPr>
              <a:t>24:00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85" name="Text Box 21"/>
          <p:cNvSpPr txBox="1">
            <a:spLocks noChangeArrowheads="1"/>
          </p:cNvSpPr>
          <p:nvPr/>
        </p:nvSpPr>
        <p:spPr bwMode="auto">
          <a:xfrm>
            <a:off x="4716016" y="5717381"/>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107.7.11(</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10:00</a:t>
            </a:r>
          </a:p>
        </p:txBody>
      </p:sp>
      <p:sp>
        <p:nvSpPr>
          <p:cNvPr id="86" name="Text Box 30"/>
          <p:cNvSpPr txBox="1">
            <a:spLocks noChangeArrowheads="1"/>
          </p:cNvSpPr>
          <p:nvPr/>
        </p:nvSpPr>
        <p:spPr bwMode="auto">
          <a:xfrm>
            <a:off x="239713" y="6222404"/>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a:t>
            </a:r>
            <a:r>
              <a:rPr lang="zh-TW" altLang="en-US" dirty="0" smtClean="0">
                <a:solidFill>
                  <a:srgbClr val="000000"/>
                </a:solidFill>
                <a:latin typeface="標楷體" panose="03000509000000000000" pitchFamily="65" charset="-120"/>
                <a:ea typeface="標楷體" panose="03000509000000000000" pitchFamily="65" charset="-120"/>
              </a:rPr>
              <a:t>分發報到</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88" name="Text Box 21"/>
          <p:cNvSpPr txBox="1">
            <a:spLocks noChangeArrowheads="1"/>
          </p:cNvSpPr>
          <p:nvPr/>
        </p:nvSpPr>
        <p:spPr bwMode="auto">
          <a:xfrm>
            <a:off x="4821012" y="6186632"/>
            <a:ext cx="3296095" cy="523220"/>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107.7.17(</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)12:00</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en-US" altLang="zh-TW" sz="1400" dirty="0" smtClean="0">
              <a:latin typeface="標楷體" panose="03000509000000000000" pitchFamily="65" charset="-120"/>
              <a:ea typeface="標楷體" panose="03000509000000000000" pitchFamily="65" charset="-120"/>
              <a:cs typeface="華康楷書體W3" pitchFamily="65" charset="-120"/>
            </a:endParaRPr>
          </a:p>
          <a:p>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依各校系科組學程所訂公告時間辦理）</a:t>
            </a:r>
            <a:endParaRPr lang="en-US" altLang="zh-TW" sz="1400" dirty="0">
              <a:latin typeface="標楷體" panose="03000509000000000000" pitchFamily="65" charset="-120"/>
              <a:ea typeface="標楷體" panose="03000509000000000000" pitchFamily="65" charset="-120"/>
            </a:endParaRPr>
          </a:p>
        </p:txBody>
      </p:sp>
      <p:cxnSp>
        <p:nvCxnSpPr>
          <p:cNvPr id="89" name="直線單箭頭接點 88"/>
          <p:cNvCxnSpPr>
            <a:stCxn id="59" idx="2"/>
            <a:endCxn id="86" idx="0"/>
          </p:cNvCxnSpPr>
          <p:nvPr/>
        </p:nvCxnSpPr>
        <p:spPr>
          <a:xfrm>
            <a:off x="2494757" y="6086800"/>
            <a:ext cx="0" cy="13560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Text Box 32"/>
          <p:cNvSpPr txBox="1">
            <a:spLocks noChangeArrowheads="1"/>
          </p:cNvSpPr>
          <p:nvPr/>
        </p:nvSpPr>
        <p:spPr bwMode="auto">
          <a:xfrm>
            <a:off x="239713" y="1439612"/>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應屆生確認在校學業成績證明文件</a:t>
            </a:r>
            <a:endParaRPr lang="zh-TW" altLang="en-US" dirty="0">
              <a:latin typeface="標楷體" panose="03000509000000000000" pitchFamily="65" charset="-120"/>
              <a:ea typeface="標楷體" panose="03000509000000000000" pitchFamily="65" charset="-120"/>
            </a:endParaRPr>
          </a:p>
        </p:txBody>
      </p:sp>
      <p:sp>
        <p:nvSpPr>
          <p:cNvPr id="92" name="Text Box 16"/>
          <p:cNvSpPr txBox="1">
            <a:spLocks noChangeArrowheads="1"/>
          </p:cNvSpPr>
          <p:nvPr/>
        </p:nvSpPr>
        <p:spPr bwMode="auto">
          <a:xfrm>
            <a:off x="4716016" y="1450688"/>
            <a:ext cx="3506088"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107.5.10(</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)~107.5.17(</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93" name="直線單箭頭接點 92"/>
          <p:cNvCxnSpPr>
            <a:stCxn id="91" idx="2"/>
            <a:endCxn id="47" idx="0"/>
          </p:cNvCxnSpPr>
          <p:nvPr/>
        </p:nvCxnSpPr>
        <p:spPr>
          <a:xfrm>
            <a:off x="2494757" y="1834899"/>
            <a:ext cx="0" cy="13560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6" name="標題 1"/>
          <p:cNvSpPr txBox="1">
            <a:spLocks/>
          </p:cNvSpPr>
          <p:nvPr/>
        </p:nvSpPr>
        <p:spPr bwMode="auto">
          <a:xfrm>
            <a:off x="133350" y="260648"/>
            <a:ext cx="86868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4200" kern="0" smtClean="0">
                <a:solidFill>
                  <a:srgbClr val="161645"/>
                </a:solidFill>
                <a:latin typeface="標楷體" panose="03000509000000000000" pitchFamily="65" charset="-120"/>
                <a:ea typeface="標楷體" panose="03000509000000000000" pitchFamily="65" charset="-120"/>
              </a:rPr>
              <a:t>甄選入學招生報名流程</a:t>
            </a:r>
            <a:endParaRPr lang="zh-TW" altLang="en-US" sz="4200" kern="0" dirty="0" smtClean="0">
              <a:solidFill>
                <a:srgbClr val="161645"/>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475776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487074" y="3286125"/>
            <a:ext cx="8055292" cy="79094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01379" name="Rectangle 2"/>
          <p:cNvSpPr>
            <a:spLocks noChangeArrowheads="1"/>
          </p:cNvSpPr>
          <p:nvPr/>
        </p:nvSpPr>
        <p:spPr bwMode="auto">
          <a:xfrm>
            <a:off x="1407854" y="3500438"/>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latin typeface="標楷體" panose="03000509000000000000" pitchFamily="65" charset="-120"/>
              <a:ea typeface="標楷體" panose="03000509000000000000" pitchFamily="65" charset="-120"/>
            </a:endParaRPr>
          </a:p>
        </p:txBody>
      </p:sp>
      <p:sp>
        <p:nvSpPr>
          <p:cNvPr id="101380" name="Rectangle 2"/>
          <p:cNvSpPr txBox="1">
            <a:spLocks noChangeArrowheads="1"/>
          </p:cNvSpPr>
          <p:nvPr/>
        </p:nvSpPr>
        <p:spPr bwMode="auto">
          <a:xfrm>
            <a:off x="671252" y="1052513"/>
            <a:ext cx="7972714" cy="4391025"/>
          </a:xfrm>
          <a:prstGeom prst="rect">
            <a:avLst/>
          </a:prstGeom>
          <a:noFill/>
          <a:ln w="9525">
            <a:noFill/>
            <a:miter lim="800000"/>
            <a:headEnd/>
            <a:tailEnd/>
          </a:ln>
        </p:spPr>
        <p:txBody>
          <a:bodyPr lIns="0" rIns="18288"/>
          <a:lstStyle/>
          <a:p>
            <a:pPr algn="ctr"/>
            <a:r>
              <a:rPr lang="zh-TW" altLang="en-US" sz="4400" dirty="0">
                <a:latin typeface="標楷體" panose="03000509000000000000" pitchFamily="65" charset="-120"/>
                <a:ea typeface="標楷體" panose="03000509000000000000" pitchFamily="65" charset="-120"/>
              </a:rPr>
              <a:t>甄選入學招生</a:t>
            </a:r>
          </a:p>
          <a:p>
            <a:pPr algn="ctr"/>
            <a:r>
              <a:rPr lang="zh-TW" altLang="en-US" sz="4400" dirty="0">
                <a:latin typeface="標楷體" panose="03000509000000000000" pitchFamily="65" charset="-120"/>
                <a:ea typeface="標楷體" panose="03000509000000000000" pitchFamily="65" charset="-120"/>
              </a:rPr>
              <a:t>第一階段個別報名</a:t>
            </a:r>
            <a:r>
              <a:rPr lang="zh-TW" altLang="en-US" sz="4400" dirty="0" smtClean="0">
                <a:latin typeface="標楷體" panose="03000509000000000000" pitchFamily="65" charset="-120"/>
                <a:ea typeface="標楷體" panose="03000509000000000000" pitchFamily="65" charset="-120"/>
              </a:rPr>
              <a:t>系統</a:t>
            </a:r>
            <a:endParaRPr lang="zh-TW" altLang="en-US" sz="4400" dirty="0">
              <a:latin typeface="標楷體" panose="03000509000000000000" pitchFamily="65" charset="-120"/>
              <a:ea typeface="標楷體" panose="03000509000000000000" pitchFamily="65" charset="-120"/>
            </a:endParaRPr>
          </a:p>
          <a:p>
            <a:pPr algn="ctr">
              <a:lnSpc>
                <a:spcPct val="90000"/>
              </a:lnSpc>
              <a:spcBef>
                <a:spcPct val="20000"/>
              </a:spcBef>
              <a:buClr>
                <a:srgbClr val="000000"/>
              </a:buClr>
            </a:pPr>
            <a:endParaRPr lang="zh-TW" altLang="en-US" sz="2400" dirty="0">
              <a:solidFill>
                <a:srgbClr val="FF0000"/>
              </a:solidFill>
              <a:latin typeface="標楷體" panose="03000509000000000000" pitchFamily="65" charset="-120"/>
              <a:ea typeface="標楷體" panose="03000509000000000000" pitchFamily="65" charset="-120"/>
            </a:endParaRPr>
          </a:p>
          <a:p>
            <a:pPr marL="342900" indent="-342900" algn="ctr">
              <a:lnSpc>
                <a:spcPct val="130000"/>
              </a:lnSpc>
              <a:buClr>
                <a:srgbClr val="000000"/>
              </a:buClr>
            </a:pPr>
            <a:r>
              <a:rPr lang="zh-TW" altLang="en-US" sz="2400" dirty="0" smtClean="0">
                <a:solidFill>
                  <a:srgbClr val="FF0000"/>
                </a:solidFill>
                <a:latin typeface="標楷體" panose="03000509000000000000" pitchFamily="65" charset="-120"/>
                <a:ea typeface="標楷體" panose="03000509000000000000" pitchFamily="65" charset="-120"/>
              </a:rPr>
              <a:t>系統開放</a:t>
            </a:r>
            <a:r>
              <a:rPr lang="zh-TW" altLang="en-US" sz="2400" dirty="0">
                <a:solidFill>
                  <a:srgbClr val="FF0000"/>
                </a:solidFill>
                <a:latin typeface="標楷體" panose="03000509000000000000" pitchFamily="65" charset="-120"/>
                <a:ea typeface="標楷體" panose="03000509000000000000" pitchFamily="65" charset="-120"/>
              </a:rPr>
              <a:t>時間</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107/5/25 10:00 ~ 107/6/1 17:00</a:t>
            </a:r>
            <a:r>
              <a:rPr lang="zh-TW" altLang="en-US" sz="2400" dirty="0">
                <a:solidFill>
                  <a:srgbClr val="FF0000"/>
                </a:solidFill>
                <a:latin typeface="標楷體" panose="03000509000000000000" pitchFamily="65" charset="-120"/>
                <a:ea typeface="標楷體" panose="03000509000000000000" pitchFamily="65" charset="-120"/>
              </a:rPr>
              <a:t>止</a:t>
            </a:r>
          </a:p>
          <a:p>
            <a:pPr>
              <a:lnSpc>
                <a:spcPct val="90000"/>
              </a:lnSpc>
              <a:spcBef>
                <a:spcPct val="20000"/>
              </a:spcBef>
              <a:buClr>
                <a:srgbClr val="000000"/>
              </a:buClr>
              <a:buFont typeface="Wingdings" pitchFamily="2" charset="2"/>
              <a:buNone/>
            </a:pPr>
            <a:r>
              <a:rPr lang="zh-TW" altLang="en-US" sz="2200" dirty="0">
                <a:latin typeface="標楷體" panose="03000509000000000000" pitchFamily="65" charset="-120"/>
                <a:ea typeface="標楷體" panose="03000509000000000000" pitchFamily="65" charset="-120"/>
              </a:rPr>
              <a:t>通過資格審查之個別報名考生須完成下列事項</a:t>
            </a:r>
            <a:r>
              <a:rPr lang="zh-TW" altLang="en-US" sz="2200" dirty="0" smtClean="0">
                <a:latin typeface="標楷體" panose="03000509000000000000" pitchFamily="65" charset="-120"/>
                <a:ea typeface="標楷體" panose="03000509000000000000" pitchFamily="65" charset="-120"/>
              </a:rPr>
              <a:t>，</a:t>
            </a:r>
            <a:endParaRPr lang="en-US" altLang="zh-TW" sz="2200" dirty="0" smtClean="0">
              <a:latin typeface="標楷體" panose="03000509000000000000" pitchFamily="65" charset="-120"/>
              <a:ea typeface="標楷體" panose="03000509000000000000" pitchFamily="65" charset="-120"/>
            </a:endParaRPr>
          </a:p>
          <a:p>
            <a:pPr>
              <a:lnSpc>
                <a:spcPct val="90000"/>
              </a:lnSpc>
              <a:spcBef>
                <a:spcPct val="20000"/>
              </a:spcBef>
              <a:buClr>
                <a:srgbClr val="000000"/>
              </a:buClr>
              <a:buFont typeface="Wingdings" pitchFamily="2" charset="2"/>
              <a:buNone/>
            </a:pPr>
            <a:r>
              <a:rPr lang="zh-TW" altLang="en-US" sz="2200" dirty="0" smtClean="0">
                <a:latin typeface="標楷體" panose="03000509000000000000" pitchFamily="65" charset="-120"/>
                <a:ea typeface="標楷體" panose="03000509000000000000" pitchFamily="65" charset="-120"/>
              </a:rPr>
              <a:t>才</a:t>
            </a:r>
            <a:r>
              <a:rPr lang="zh-TW" altLang="en-US" sz="2200" dirty="0">
                <a:latin typeface="標楷體" panose="03000509000000000000" pitchFamily="65" charset="-120"/>
                <a:ea typeface="標楷體" panose="03000509000000000000" pitchFamily="65" charset="-120"/>
              </a:rPr>
              <a:t>算</a:t>
            </a:r>
            <a:r>
              <a:rPr lang="zh-TW" altLang="en-US" sz="2200" dirty="0" smtClean="0">
                <a:latin typeface="標楷體" panose="03000509000000000000" pitchFamily="65" charset="-120"/>
                <a:ea typeface="標楷體" panose="03000509000000000000" pitchFamily="65" charset="-120"/>
              </a:rPr>
              <a:t>完成第一</a:t>
            </a:r>
            <a:r>
              <a:rPr lang="zh-TW" altLang="en-US" sz="2200" dirty="0">
                <a:latin typeface="標楷體" panose="03000509000000000000" pitchFamily="65" charset="-120"/>
                <a:ea typeface="標楷體" panose="03000509000000000000" pitchFamily="65" charset="-120"/>
              </a:rPr>
              <a:t>階段報名</a:t>
            </a:r>
            <a:r>
              <a:rPr lang="zh-TW" altLang="en-US" sz="2200" dirty="0" smtClean="0">
                <a:latin typeface="標楷體" panose="03000509000000000000" pitchFamily="65" charset="-120"/>
                <a:ea typeface="標楷體" panose="03000509000000000000" pitchFamily="65" charset="-120"/>
              </a:rPr>
              <a:t>作業</a:t>
            </a:r>
            <a:endParaRPr lang="zh-TW" altLang="en-US" dirty="0">
              <a:latin typeface="標楷體" panose="03000509000000000000" pitchFamily="65" charset="-120"/>
              <a:ea typeface="標楷體" panose="03000509000000000000" pitchFamily="65" charset="-120"/>
            </a:endParaRPr>
          </a:p>
          <a:p>
            <a:pPr>
              <a:lnSpc>
                <a:spcPct val="90000"/>
              </a:lnSpc>
              <a:spcBef>
                <a:spcPct val="20000"/>
              </a:spcBef>
              <a:buClr>
                <a:srgbClr val="000000"/>
              </a:buClr>
              <a:buFont typeface="Wingdings" pitchFamily="2" charset="2"/>
              <a:buNone/>
            </a:pPr>
            <a:endParaRPr lang="zh-TW" altLang="en-US" sz="800" dirty="0">
              <a:latin typeface="標楷體" panose="03000509000000000000" pitchFamily="65" charset="-120"/>
              <a:ea typeface="標楷體" panose="03000509000000000000" pitchFamily="65" charset="-120"/>
            </a:endParaRPr>
          </a:p>
          <a:p>
            <a:pPr marL="268288" indent="-268288">
              <a:lnSpc>
                <a:spcPct val="90000"/>
              </a:lnSpc>
              <a:spcBef>
                <a:spcPct val="20000"/>
              </a:spcBef>
              <a:buClr>
                <a:srgbClr val="660066"/>
              </a:buClr>
              <a:buFont typeface="Wingdings" pitchFamily="2" charset="2"/>
              <a:buChar char=""/>
            </a:pPr>
            <a:r>
              <a:rPr lang="en-US" altLang="zh-TW" sz="2200" dirty="0" smtClean="0">
                <a:solidFill>
                  <a:srgbClr val="FF0000"/>
                </a:solidFill>
                <a:latin typeface="標楷體" panose="03000509000000000000" pitchFamily="65" charset="-120"/>
                <a:ea typeface="標楷體" panose="03000509000000000000" pitchFamily="65" charset="-120"/>
              </a:rPr>
              <a:t>107/5/31 </a:t>
            </a:r>
            <a:r>
              <a:rPr lang="en-US" altLang="zh-TW" sz="2200" dirty="0">
                <a:solidFill>
                  <a:srgbClr val="FF0000"/>
                </a:solidFill>
                <a:latin typeface="標楷體" panose="03000509000000000000" pitchFamily="65" charset="-120"/>
                <a:ea typeface="標楷體" panose="03000509000000000000" pitchFamily="65" charset="-120"/>
              </a:rPr>
              <a:t>24:00</a:t>
            </a:r>
            <a:r>
              <a:rPr lang="zh-TW" altLang="en-US" sz="2200" dirty="0">
                <a:solidFill>
                  <a:srgbClr val="FF0000"/>
                </a:solidFill>
                <a:latin typeface="標楷體" panose="03000509000000000000" pitchFamily="65" charset="-120"/>
                <a:ea typeface="標楷體" panose="03000509000000000000" pitchFamily="65" charset="-120"/>
              </a:rPr>
              <a:t>前</a:t>
            </a:r>
            <a:r>
              <a:rPr lang="zh-TW" altLang="en-US" sz="2200" dirty="0">
                <a:latin typeface="標楷體" panose="03000509000000000000" pitchFamily="65" charset="-120"/>
                <a:ea typeface="標楷體" panose="03000509000000000000" pitchFamily="65" charset="-120"/>
              </a:rPr>
              <a:t>上網下載匯款單並完成繳交第一階段報名費</a:t>
            </a:r>
          </a:p>
          <a:p>
            <a:pPr marL="268288">
              <a:lnSpc>
                <a:spcPct val="90000"/>
              </a:lnSpc>
              <a:spcBef>
                <a:spcPct val="20000"/>
              </a:spcBef>
              <a:buClr>
                <a:srgbClr val="000000"/>
              </a:buClr>
              <a:buFont typeface="Wingdings" pitchFamily="2" charset="2"/>
              <a:buNone/>
            </a:pPr>
            <a:r>
              <a:rPr lang="en-US" altLang="zh-TW" sz="1500" dirty="0">
                <a:solidFill>
                  <a:srgbClr val="800000"/>
                </a:solidFill>
                <a:latin typeface="標楷體" panose="03000509000000000000" pitchFamily="65" charset="-120"/>
                <a:ea typeface="標楷體" panose="03000509000000000000" pitchFamily="65" charset="-120"/>
              </a:rPr>
              <a:t>(</a:t>
            </a:r>
            <a:r>
              <a:rPr lang="zh-TW" altLang="en-US" sz="1500" dirty="0">
                <a:solidFill>
                  <a:srgbClr val="800000"/>
                </a:solidFill>
                <a:latin typeface="標楷體" panose="03000509000000000000" pitchFamily="65" charset="-120"/>
                <a:ea typeface="標楷體" panose="03000509000000000000" pitchFamily="65" charset="-120"/>
              </a:rPr>
              <a:t>報名費</a:t>
            </a:r>
            <a:r>
              <a:rPr lang="en-US" altLang="zh-TW" sz="1500" dirty="0">
                <a:solidFill>
                  <a:srgbClr val="800000"/>
                </a:solidFill>
                <a:latin typeface="標楷體" panose="03000509000000000000" pitchFamily="65" charset="-120"/>
                <a:ea typeface="標楷體" panose="03000509000000000000" pitchFamily="65" charset="-120"/>
              </a:rPr>
              <a:t>500</a:t>
            </a:r>
            <a:r>
              <a:rPr lang="zh-TW" altLang="en-US" sz="1500" dirty="0">
                <a:solidFill>
                  <a:srgbClr val="800000"/>
                </a:solidFill>
                <a:latin typeface="標楷體" panose="03000509000000000000" pitchFamily="65" charset="-120"/>
                <a:ea typeface="標楷體" panose="03000509000000000000" pitchFamily="65" charset="-120"/>
              </a:rPr>
              <a:t>元</a:t>
            </a:r>
            <a:r>
              <a:rPr lang="zh-TW" altLang="zh-TW" sz="1500" dirty="0">
                <a:solidFill>
                  <a:srgbClr val="800000"/>
                </a:solidFill>
                <a:latin typeface="標楷體" panose="03000509000000000000" pitchFamily="65" charset="-120"/>
                <a:ea typeface="標楷體" panose="03000509000000000000" pitchFamily="65" charset="-120"/>
              </a:rPr>
              <a:t>，此繳款帳號每人皆不同，考生切勿以他人之繳款帳號繳費或與他人合併繳費</a:t>
            </a:r>
            <a:r>
              <a:rPr lang="en-US" altLang="zh-TW" sz="1500" dirty="0">
                <a:solidFill>
                  <a:srgbClr val="800000"/>
                </a:solidFill>
                <a:latin typeface="標楷體" panose="03000509000000000000" pitchFamily="65" charset="-120"/>
                <a:ea typeface="標楷體" panose="03000509000000000000" pitchFamily="65" charset="-120"/>
              </a:rPr>
              <a:t>)</a:t>
            </a:r>
          </a:p>
          <a:p>
            <a:pPr marL="268288">
              <a:lnSpc>
                <a:spcPct val="90000"/>
              </a:lnSpc>
              <a:spcBef>
                <a:spcPct val="20000"/>
              </a:spcBef>
              <a:buClr>
                <a:srgbClr val="000000"/>
              </a:buClr>
              <a:buFont typeface="Wingdings" pitchFamily="2" charset="2"/>
              <a:buNone/>
            </a:pPr>
            <a:r>
              <a:rPr lang="en-US" altLang="zh-TW" sz="1500" dirty="0">
                <a:solidFill>
                  <a:srgbClr val="800000"/>
                </a:solidFill>
                <a:latin typeface="標楷體" panose="03000509000000000000" pitchFamily="65" charset="-120"/>
                <a:ea typeface="標楷體" panose="03000509000000000000" pitchFamily="65" charset="-120"/>
              </a:rPr>
              <a:t>(</a:t>
            </a:r>
            <a:r>
              <a:rPr lang="zh-TW" altLang="en-US" sz="1500" dirty="0">
                <a:solidFill>
                  <a:srgbClr val="800000"/>
                </a:solidFill>
                <a:latin typeface="標楷體" panose="03000509000000000000" pitchFamily="65" charset="-120"/>
                <a:ea typeface="標楷體" panose="03000509000000000000" pitchFamily="65" charset="-120"/>
              </a:rPr>
              <a:t>低收入戶考生可</a:t>
            </a:r>
            <a:r>
              <a:rPr lang="zh-TW" altLang="en-US" sz="1500" dirty="0" smtClean="0">
                <a:solidFill>
                  <a:srgbClr val="800000"/>
                </a:solidFill>
                <a:latin typeface="標楷體" panose="03000509000000000000" pitchFamily="65" charset="-120"/>
                <a:ea typeface="標楷體" panose="03000509000000000000" pitchFamily="65" charset="-120"/>
              </a:rPr>
              <a:t>免</a:t>
            </a:r>
            <a:r>
              <a:rPr lang="zh-TW" altLang="zh-TW" sz="1500" dirty="0" smtClean="0">
                <a:solidFill>
                  <a:srgbClr val="800000"/>
                </a:solidFill>
                <a:latin typeface="標楷體" panose="03000509000000000000" pitchFamily="65" charset="-120"/>
                <a:ea typeface="標楷體" panose="03000509000000000000" pitchFamily="65" charset="-120"/>
              </a:rPr>
              <a:t>繳</a:t>
            </a:r>
            <a:r>
              <a:rPr lang="zh-TW" altLang="en-US" sz="1500" dirty="0" smtClean="0">
                <a:solidFill>
                  <a:srgbClr val="800000"/>
                </a:solidFill>
                <a:latin typeface="標楷體" panose="03000509000000000000" pitchFamily="65" charset="-120"/>
                <a:ea typeface="標楷體" panose="03000509000000000000" pitchFamily="65" charset="-120"/>
              </a:rPr>
              <a:t>報名費，中低收入戶減免</a:t>
            </a:r>
            <a:r>
              <a:rPr lang="en-US" altLang="zh-TW" sz="1500" dirty="0" smtClean="0">
                <a:solidFill>
                  <a:srgbClr val="800000"/>
                </a:solidFill>
                <a:latin typeface="標楷體" panose="03000509000000000000" pitchFamily="65" charset="-120"/>
                <a:ea typeface="標楷體" panose="03000509000000000000" pitchFamily="65" charset="-120"/>
              </a:rPr>
              <a:t>60%</a:t>
            </a:r>
            <a:r>
              <a:rPr lang="zh-TW" altLang="en-US" sz="1500" dirty="0" smtClean="0">
                <a:solidFill>
                  <a:srgbClr val="800000"/>
                </a:solidFill>
                <a:latin typeface="標楷體" panose="03000509000000000000" pitchFamily="65" charset="-120"/>
                <a:ea typeface="標楷體" panose="03000509000000000000" pitchFamily="65" charset="-120"/>
              </a:rPr>
              <a:t>後報名費為</a:t>
            </a:r>
            <a:r>
              <a:rPr lang="en-US" altLang="zh-TW" sz="1500" dirty="0" smtClean="0">
                <a:solidFill>
                  <a:srgbClr val="800000"/>
                </a:solidFill>
                <a:latin typeface="標楷體" panose="03000509000000000000" pitchFamily="65" charset="-120"/>
                <a:ea typeface="標楷體" panose="03000509000000000000" pitchFamily="65" charset="-120"/>
              </a:rPr>
              <a:t>200</a:t>
            </a:r>
            <a:r>
              <a:rPr lang="zh-TW" altLang="en-US" sz="1500" dirty="0" smtClean="0">
                <a:solidFill>
                  <a:srgbClr val="800000"/>
                </a:solidFill>
                <a:latin typeface="標楷體" panose="03000509000000000000" pitchFamily="65" charset="-120"/>
                <a:ea typeface="標楷體" panose="03000509000000000000" pitchFamily="65" charset="-120"/>
              </a:rPr>
              <a:t>元</a:t>
            </a:r>
            <a:r>
              <a:rPr lang="en-US" altLang="zh-TW" sz="1500" dirty="0" smtClean="0">
                <a:solidFill>
                  <a:srgbClr val="800000"/>
                </a:solidFill>
                <a:latin typeface="標楷體" panose="03000509000000000000" pitchFamily="65" charset="-120"/>
                <a:ea typeface="標楷體" panose="03000509000000000000" pitchFamily="65" charset="-120"/>
              </a:rPr>
              <a:t>)</a:t>
            </a:r>
            <a:endParaRPr lang="en-US" altLang="zh-TW" sz="1500" dirty="0">
              <a:solidFill>
                <a:srgbClr val="800000"/>
              </a:solidFill>
              <a:latin typeface="標楷體" panose="03000509000000000000" pitchFamily="65" charset="-120"/>
              <a:ea typeface="標楷體" panose="03000509000000000000" pitchFamily="65" charset="-120"/>
            </a:endParaRPr>
          </a:p>
          <a:p>
            <a:pPr marL="268288" indent="-268288">
              <a:lnSpc>
                <a:spcPct val="90000"/>
              </a:lnSpc>
              <a:spcBef>
                <a:spcPct val="20000"/>
              </a:spcBef>
              <a:buClr>
                <a:srgbClr val="660066"/>
              </a:buClr>
              <a:buFont typeface="Wingdings" pitchFamily="2" charset="2"/>
              <a:buChar char=""/>
            </a:pPr>
            <a:r>
              <a:rPr lang="en-US" altLang="zh-TW" sz="2200" dirty="0" smtClean="0">
                <a:solidFill>
                  <a:srgbClr val="FF0000"/>
                </a:solidFill>
                <a:latin typeface="標楷體" panose="03000509000000000000" pitchFamily="65" charset="-120"/>
                <a:ea typeface="標楷體" panose="03000509000000000000" pitchFamily="65" charset="-120"/>
              </a:rPr>
              <a:t>107/6/1 17:00</a:t>
            </a:r>
            <a:r>
              <a:rPr lang="zh-TW" altLang="en-US" sz="2200" dirty="0">
                <a:solidFill>
                  <a:srgbClr val="FF0000"/>
                </a:solidFill>
                <a:latin typeface="標楷體" panose="03000509000000000000" pitchFamily="65" charset="-120"/>
                <a:ea typeface="標楷體" panose="03000509000000000000" pitchFamily="65" charset="-120"/>
              </a:rPr>
              <a:t>前</a:t>
            </a:r>
            <a:r>
              <a:rPr lang="zh-TW" altLang="en-US" sz="2200" dirty="0">
                <a:latin typeface="標楷體" panose="03000509000000000000" pitchFamily="65" charset="-120"/>
                <a:ea typeface="標楷體" panose="03000509000000000000" pitchFamily="65" charset="-120"/>
              </a:rPr>
              <a:t>上網選</a:t>
            </a:r>
            <a:r>
              <a:rPr lang="zh-TW" altLang="en-US" sz="2200" dirty="0" smtClean="0">
                <a:latin typeface="標楷體" panose="03000509000000000000" pitchFamily="65" charset="-120"/>
                <a:ea typeface="標楷體" panose="03000509000000000000" pitchFamily="65" charset="-120"/>
              </a:rPr>
              <a:t>填校系（組）、學</a:t>
            </a:r>
            <a:r>
              <a:rPr lang="zh-TW" altLang="en-US" sz="2200" dirty="0">
                <a:latin typeface="標楷體" panose="03000509000000000000" pitchFamily="65" charset="-120"/>
                <a:ea typeface="標楷體" panose="03000509000000000000" pitchFamily="65" charset="-120"/>
              </a:rPr>
              <a:t>程</a:t>
            </a:r>
            <a:r>
              <a:rPr lang="zh-TW" altLang="en-US" sz="2200" dirty="0" smtClean="0">
                <a:latin typeface="標楷體" panose="03000509000000000000" pitchFamily="65" charset="-120"/>
                <a:ea typeface="標楷體" panose="03000509000000000000" pitchFamily="65" charset="-120"/>
              </a:rPr>
              <a:t>並</a:t>
            </a:r>
            <a:r>
              <a:rPr lang="zh-TW" altLang="en-US" sz="2200" dirty="0">
                <a:latin typeface="標楷體" panose="03000509000000000000" pitchFamily="65" charset="-120"/>
                <a:ea typeface="標楷體" panose="03000509000000000000" pitchFamily="65" charset="-120"/>
              </a:rPr>
              <a:t>完成確定送出</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77</a:t>
            </a:fld>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950813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0" y="1436448"/>
            <a:ext cx="9144000" cy="3985103"/>
          </a:xfrm>
          <a:prstGeom prst="rect">
            <a:avLst/>
          </a:prstGeom>
        </p:spPr>
      </p:pic>
      <p:sp>
        <p:nvSpPr>
          <p:cNvPr id="113666" name="Rectangle 3"/>
          <p:cNvSpPr>
            <a:spLocks noGrp="1" noChangeArrowheads="1"/>
          </p:cNvSpPr>
          <p:nvPr>
            <p:ph type="title" idx="4294967295"/>
          </p:nvPr>
        </p:nvSpPr>
        <p:spPr>
          <a:xfrm>
            <a:off x="180975" y="285750"/>
            <a:ext cx="9144000" cy="647700"/>
          </a:xfrm>
        </p:spPr>
        <p:txBody>
          <a:bodyPr lIns="0" rIns="0" bIns="0"/>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甄選入學</a:t>
            </a:r>
            <a:r>
              <a:rPr lang="zh-TW" altLang="en-US" sz="3200" dirty="0" smtClean="0">
                <a:solidFill>
                  <a:srgbClr val="002060"/>
                </a:solidFill>
                <a:latin typeface="標楷體" panose="03000509000000000000" pitchFamily="65" charset="-120"/>
                <a:ea typeface="標楷體" panose="03000509000000000000" pitchFamily="65" charset="-120"/>
              </a:rPr>
              <a:t>招生第一階段個別報名系統</a:t>
            </a:r>
            <a:r>
              <a:rPr lang="zh-TW" altLang="en-US" kern="1200" dirty="0" smtClean="0">
                <a:solidFill>
                  <a:srgbClr val="FF0000"/>
                </a:solidFill>
                <a:latin typeface="標楷體" panose="03000509000000000000" pitchFamily="65" charset="-120"/>
                <a:ea typeface="標楷體" panose="03000509000000000000" pitchFamily="65" charset="-120"/>
              </a:rPr>
              <a:t>登入頁</a:t>
            </a:r>
          </a:p>
        </p:txBody>
      </p:sp>
      <p:sp>
        <p:nvSpPr>
          <p:cNvPr id="165894" name="Rectangle 5"/>
          <p:cNvSpPr>
            <a:spLocks noChangeArrowheads="1"/>
          </p:cNvSpPr>
          <p:nvPr/>
        </p:nvSpPr>
        <p:spPr bwMode="auto">
          <a:xfrm>
            <a:off x="4139952" y="4539687"/>
            <a:ext cx="792088" cy="424820"/>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78</a:t>
            </a:fld>
            <a:endParaRPr lang="en-US" altLang="zh-TW" dirty="0">
              <a:latin typeface="標楷體" panose="03000509000000000000" pitchFamily="65" charset="-120"/>
              <a:ea typeface="標楷體" panose="03000509000000000000" pitchFamily="65" charset="-120"/>
            </a:endParaRPr>
          </a:p>
        </p:txBody>
      </p:sp>
      <p:sp>
        <p:nvSpPr>
          <p:cNvPr id="165893" name="Text Box 4"/>
          <p:cNvSpPr txBox="1">
            <a:spLocks noChangeArrowheads="1"/>
          </p:cNvSpPr>
          <p:nvPr/>
        </p:nvSpPr>
        <p:spPr bwMode="auto">
          <a:xfrm>
            <a:off x="430809" y="5301277"/>
            <a:ext cx="4320480" cy="1200329"/>
          </a:xfrm>
          <a:prstGeom prst="rect">
            <a:avLst/>
          </a:prstGeom>
          <a:solidFill>
            <a:srgbClr val="800080"/>
          </a:solidFill>
          <a:ln w="9525" algn="ctr">
            <a:solidFill>
              <a:srgbClr val="800080"/>
            </a:solidFill>
            <a:miter lim="800000"/>
            <a:headEnd/>
            <a:tailEnd/>
          </a:ln>
        </p:spPr>
        <p:txBody>
          <a:bodyPr wrap="square">
            <a:spAutoFit/>
          </a:bodyPr>
          <a:lstStyle/>
          <a:p>
            <a:pPr>
              <a:buClr>
                <a:schemeClr val="accent1"/>
              </a:buClr>
            </a:pPr>
            <a:r>
              <a:rPr lang="zh-TW" altLang="en-US" dirty="0">
                <a:solidFill>
                  <a:schemeClr val="bg1"/>
                </a:solidFill>
                <a:latin typeface="標楷體" panose="03000509000000000000" pitchFamily="65" charset="-120"/>
                <a:ea typeface="標楷體" panose="03000509000000000000" pitchFamily="65" charset="-120"/>
              </a:rPr>
              <a:t>點選「登入」系統將會自動檢核下列項目</a:t>
            </a:r>
          </a:p>
          <a:p>
            <a:pPr>
              <a:buClr>
                <a:schemeClr val="accent1"/>
              </a:buClr>
            </a:pPr>
            <a:r>
              <a:rPr lang="en-US" altLang="zh-TW" dirty="0">
                <a:solidFill>
                  <a:schemeClr val="bg1"/>
                </a:solidFill>
                <a:latin typeface="標楷體" panose="03000509000000000000" pitchFamily="65" charset="-120"/>
                <a:ea typeface="標楷體" panose="03000509000000000000" pitchFamily="65" charset="-120"/>
              </a:rPr>
              <a:t>1.</a:t>
            </a:r>
            <a:r>
              <a:rPr lang="zh-TW" altLang="en-US" dirty="0">
                <a:solidFill>
                  <a:schemeClr val="bg1"/>
                </a:solidFill>
                <a:latin typeface="標楷體" panose="03000509000000000000" pitchFamily="65" charset="-120"/>
                <a:ea typeface="標楷體" panose="03000509000000000000" pitchFamily="65" charset="-120"/>
              </a:rPr>
              <a:t>檢核是否已</a:t>
            </a:r>
            <a:r>
              <a:rPr lang="zh-TW" altLang="en-US" dirty="0" smtClean="0">
                <a:solidFill>
                  <a:schemeClr val="bg1"/>
                </a:solidFill>
                <a:latin typeface="標楷體" panose="03000509000000000000" pitchFamily="65" charset="-120"/>
                <a:ea typeface="標楷體" panose="03000509000000000000" pitchFamily="65" charset="-120"/>
              </a:rPr>
              <a:t>通過資格</a:t>
            </a:r>
            <a:r>
              <a:rPr lang="zh-TW" altLang="en-US" dirty="0">
                <a:solidFill>
                  <a:schemeClr val="bg1"/>
                </a:solidFill>
                <a:latin typeface="標楷體" panose="03000509000000000000" pitchFamily="65" charset="-120"/>
                <a:ea typeface="標楷體" panose="03000509000000000000" pitchFamily="65" charset="-120"/>
              </a:rPr>
              <a:t>審查</a:t>
            </a:r>
          </a:p>
          <a:p>
            <a:pPr>
              <a:buClr>
                <a:schemeClr val="accent1"/>
              </a:buClr>
            </a:pPr>
            <a:r>
              <a:rPr lang="en-US" altLang="zh-TW" dirty="0">
                <a:solidFill>
                  <a:schemeClr val="bg1"/>
                </a:solidFill>
                <a:latin typeface="標楷體" panose="03000509000000000000" pitchFamily="65" charset="-120"/>
                <a:ea typeface="標楷體" panose="03000509000000000000" pitchFamily="65" charset="-120"/>
              </a:rPr>
              <a:t>2.</a:t>
            </a:r>
            <a:r>
              <a:rPr lang="zh-TW" altLang="en-US" dirty="0">
                <a:solidFill>
                  <a:schemeClr val="bg1"/>
                </a:solidFill>
                <a:latin typeface="標楷體" panose="03000509000000000000" pitchFamily="65" charset="-120"/>
                <a:ea typeface="標楷體" panose="03000509000000000000" pitchFamily="65" charset="-120"/>
              </a:rPr>
              <a:t>檢核身分證統一編號、統測准考證號碼及驗證碼是否正確</a:t>
            </a:r>
          </a:p>
        </p:txBody>
      </p:sp>
      <p:sp>
        <p:nvSpPr>
          <p:cNvPr id="11" name="文字方塊 10"/>
          <p:cNvSpPr txBox="1"/>
          <p:nvPr/>
        </p:nvSpPr>
        <p:spPr>
          <a:xfrm>
            <a:off x="5835350" y="3315551"/>
            <a:ext cx="3096344" cy="1224136"/>
          </a:xfrm>
          <a:prstGeom prst="rect">
            <a:avLst/>
          </a:prstGeom>
          <a:solidFill>
            <a:srgbClr val="FF0000"/>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dirty="0">
                <a:solidFill>
                  <a:schemeClr val="bg1"/>
                </a:solidFill>
                <a:latin typeface="標楷體" panose="03000509000000000000" pitchFamily="65" charset="-120"/>
                <a:ea typeface="標楷體" panose="03000509000000000000" pitchFamily="65" charset="-120"/>
              </a:rPr>
              <a:t>建議考生不要使用手機或平版電腦</a:t>
            </a:r>
            <a:r>
              <a:rPr lang="zh-TW" altLang="en-US" dirty="0" smtClean="0">
                <a:solidFill>
                  <a:schemeClr val="bg1"/>
                </a:solidFill>
                <a:latin typeface="標楷體" panose="03000509000000000000" pitchFamily="65" charset="-120"/>
                <a:ea typeface="標楷體" panose="03000509000000000000" pitchFamily="65" charset="-120"/>
              </a:rPr>
              <a:t>登入使用</a:t>
            </a:r>
            <a:r>
              <a:rPr lang="zh-TW" altLang="en-US" dirty="0">
                <a:solidFill>
                  <a:schemeClr val="bg1"/>
                </a:solidFill>
                <a:latin typeface="標楷體" panose="03000509000000000000" pitchFamily="65" charset="-120"/>
                <a:ea typeface="標楷體" panose="03000509000000000000" pitchFamily="65" charset="-120"/>
              </a:rPr>
              <a:t>招生各系統，避免畫面資訊閱覽不完全，漏登資料而影響權益。</a:t>
            </a:r>
          </a:p>
        </p:txBody>
      </p:sp>
      <p:sp>
        <p:nvSpPr>
          <p:cNvPr id="9" name="矩形 8"/>
          <p:cNvSpPr/>
          <p:nvPr/>
        </p:nvSpPr>
        <p:spPr>
          <a:xfrm>
            <a:off x="4664514" y="1756088"/>
            <a:ext cx="1063186" cy="441012"/>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559029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97192" y="1268760"/>
            <a:ext cx="8723280" cy="5047097"/>
          </a:xfrm>
          <a:prstGeom prst="rect">
            <a:avLst/>
          </a:prstGeom>
        </p:spPr>
      </p:pic>
      <p:sp>
        <p:nvSpPr>
          <p:cNvPr id="10" name="矩形 9"/>
          <p:cNvSpPr/>
          <p:nvPr/>
        </p:nvSpPr>
        <p:spPr>
          <a:xfrm>
            <a:off x="4575614" y="1438588"/>
            <a:ext cx="978519" cy="29708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6916" name="Rectangle 3"/>
          <p:cNvSpPr>
            <a:spLocks noGrp="1" noChangeArrowheads="1"/>
          </p:cNvSpPr>
          <p:nvPr>
            <p:ph type="title" idx="4294967295"/>
          </p:nvPr>
        </p:nvSpPr>
        <p:spPr>
          <a:xfrm>
            <a:off x="180975" y="188640"/>
            <a:ext cx="9144000" cy="899239"/>
          </a:xfrm>
        </p:spPr>
        <p:txBody>
          <a:bodyPr lIns="0" rIns="0" bIns="0"/>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甄選入學招生第一階段個別報名系統</a:t>
            </a:r>
            <a:r>
              <a:rPr lang="en-US" altLang="zh-TW" sz="3200" dirty="0" smtClean="0">
                <a:solidFill>
                  <a:srgbClr val="002060"/>
                </a:solidFill>
                <a:latin typeface="標楷體" panose="03000509000000000000" pitchFamily="65" charset="-120"/>
                <a:ea typeface="標楷體" panose="03000509000000000000" pitchFamily="65" charset="-120"/>
              </a:rPr>
              <a:t/>
            </a:r>
            <a:br>
              <a:rPr lang="en-US" altLang="zh-TW" sz="3200" dirty="0" smtClean="0">
                <a:solidFill>
                  <a:srgbClr val="002060"/>
                </a:solidFill>
                <a:latin typeface="標楷體" panose="03000509000000000000" pitchFamily="65" charset="-120"/>
                <a:ea typeface="標楷體" panose="03000509000000000000" pitchFamily="65" charset="-120"/>
              </a:rPr>
            </a:br>
            <a:r>
              <a:rPr lang="zh-TW" altLang="en-US" kern="1200" dirty="0" smtClean="0">
                <a:solidFill>
                  <a:srgbClr val="FF0000"/>
                </a:solidFill>
                <a:latin typeface="標楷體" panose="03000509000000000000" pitchFamily="65" charset="-120"/>
                <a:ea typeface="標楷體" panose="03000509000000000000" pitchFamily="65" charset="-120"/>
              </a:rPr>
              <a:t>下載繳款帳號</a:t>
            </a:r>
            <a:r>
              <a:rPr lang="en-US" altLang="zh-TW" kern="1200" dirty="0" smtClean="0">
                <a:solidFill>
                  <a:srgbClr val="FF0000"/>
                </a:solidFill>
                <a:latin typeface="標楷體" panose="03000509000000000000" pitchFamily="65" charset="-120"/>
                <a:ea typeface="標楷體" panose="03000509000000000000" pitchFamily="65" charset="-120"/>
              </a:rPr>
              <a:t> (</a:t>
            </a:r>
            <a:r>
              <a:rPr lang="zh-TW" altLang="en-US" kern="1200" dirty="0" smtClean="0">
                <a:solidFill>
                  <a:srgbClr val="FF0000"/>
                </a:solidFill>
                <a:latin typeface="標楷體" panose="03000509000000000000" pitchFamily="65" charset="-120"/>
                <a:ea typeface="標楷體" panose="03000509000000000000" pitchFamily="65" charset="-120"/>
              </a:rPr>
              <a:t>不具低收入戶身分考生）</a:t>
            </a:r>
          </a:p>
        </p:txBody>
      </p:sp>
      <p:sp>
        <p:nvSpPr>
          <p:cNvPr id="433156" name="AutoShape 4"/>
          <p:cNvSpPr>
            <a:spLocks noChangeArrowheads="1"/>
          </p:cNvSpPr>
          <p:nvPr/>
        </p:nvSpPr>
        <p:spPr bwMode="auto">
          <a:xfrm>
            <a:off x="5148064" y="4581128"/>
            <a:ext cx="3313113" cy="714375"/>
          </a:xfrm>
          <a:prstGeom prst="wedgeRectCallout">
            <a:avLst>
              <a:gd name="adj1" fmla="val -92945"/>
              <a:gd name="adj2" fmla="val 1865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可</a:t>
            </a:r>
            <a:r>
              <a:rPr kumimoji="0" lang="zh-TW" altLang="en-US" dirty="0" smtClean="0">
                <a:solidFill>
                  <a:srgbClr val="000000"/>
                </a:solidFill>
                <a:latin typeface="標楷體" panose="03000509000000000000" pitchFamily="65" charset="-120"/>
                <a:ea typeface="標楷體" panose="03000509000000000000" pitchFamily="65" charset="-120"/>
              </a:rPr>
              <a:t>下載</a:t>
            </a:r>
            <a:r>
              <a:rPr kumimoji="0" lang="zh-TW" altLang="en-US" dirty="0" smtClean="0">
                <a:solidFill>
                  <a:srgbClr val="FF0000"/>
                </a:solidFill>
                <a:latin typeface="標楷體" panose="03000509000000000000" pitchFamily="65" charset="-120"/>
                <a:ea typeface="標楷體" panose="03000509000000000000" pitchFamily="65" charset="-120"/>
              </a:rPr>
              <a:t>臺灣銀行</a:t>
            </a:r>
            <a:r>
              <a:rPr kumimoji="0" lang="zh-TW" altLang="en-US" dirty="0" smtClean="0">
                <a:solidFill>
                  <a:srgbClr val="000000"/>
                </a:solidFill>
                <a:latin typeface="標楷體" panose="03000509000000000000" pitchFamily="65" charset="-120"/>
                <a:ea typeface="標楷體" panose="03000509000000000000" pitchFamily="65" charset="-120"/>
              </a:rPr>
              <a:t>繳款單</a:t>
            </a:r>
            <a:r>
              <a:rPr kumimoji="0" lang="zh-TW" altLang="en-US" dirty="0">
                <a:solidFill>
                  <a:srgbClr val="000000"/>
                </a:solidFill>
                <a:latin typeface="標楷體" panose="03000509000000000000" pitchFamily="65" charset="-120"/>
                <a:ea typeface="標楷體" panose="03000509000000000000" pitchFamily="65" charset="-120"/>
              </a:rPr>
              <a:t>，也可依照下列繳費方法完成繳費。</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79</a:t>
            </a:fld>
            <a:endParaRPr lang="en-US" altLang="zh-TW" dirty="0">
              <a:latin typeface="標楷體" panose="03000509000000000000" pitchFamily="65" charset="-120"/>
              <a:ea typeface="標楷體" panose="03000509000000000000" pitchFamily="65" charset="-120"/>
            </a:endParaRPr>
          </a:p>
        </p:txBody>
      </p:sp>
      <p:sp>
        <p:nvSpPr>
          <p:cNvPr id="6" name="矩形 5"/>
          <p:cNvSpPr/>
          <p:nvPr/>
        </p:nvSpPr>
        <p:spPr>
          <a:xfrm>
            <a:off x="5080000" y="2234457"/>
            <a:ext cx="787400" cy="127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2726266" y="2225989"/>
            <a:ext cx="330201" cy="1531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2411760" y="3284984"/>
            <a:ext cx="894148" cy="1088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429345" y="5061030"/>
            <a:ext cx="894148" cy="1088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446930" y="5905092"/>
            <a:ext cx="894148" cy="1088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92314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8</a:t>
            </a:fld>
            <a:endParaRPr lang="en-US" altLang="zh-TW"/>
          </a:p>
        </p:txBody>
      </p:sp>
      <p:sp>
        <p:nvSpPr>
          <p:cNvPr id="8" name="標題 1"/>
          <p:cNvSpPr>
            <a:spLocks noGrp="1"/>
          </p:cNvSpPr>
          <p:nvPr>
            <p:ph type="title"/>
          </p:nvPr>
        </p:nvSpPr>
        <p:spPr>
          <a:xfrm>
            <a:off x="302426" y="1222778"/>
            <a:ext cx="2785542" cy="360000"/>
          </a:xfrm>
          <a:solidFill>
            <a:schemeClr val="bg1"/>
          </a:solidFill>
          <a:ln>
            <a:noFill/>
          </a:ln>
        </p:spPr>
        <p:style>
          <a:lnRef idx="1">
            <a:schemeClr val="accent2"/>
          </a:lnRef>
          <a:fillRef idx="3">
            <a:schemeClr val="accent2"/>
          </a:fillRef>
          <a:effectRef idx="2">
            <a:schemeClr val="accent2"/>
          </a:effectRef>
          <a:fontRef idx="minor">
            <a:schemeClr val="lt1"/>
          </a:fontRef>
        </p:style>
        <p:txBody>
          <a:bodyPr>
            <a:noAutofit/>
          </a:bodyPr>
          <a:lstStyle/>
          <a:p>
            <a:r>
              <a:rPr lang="zh-TW" altLang="en-US" sz="2000" b="1" dirty="0">
                <a:solidFill>
                  <a:schemeClr val="accent2">
                    <a:lumMod val="50000"/>
                  </a:schemeClr>
                </a:solidFill>
                <a:latin typeface="Book Antiqua" panose="02040602050305030304" pitchFamily="18" charset="0"/>
                <a:ea typeface="華康儷楷書" panose="03000509000000000000" pitchFamily="65" charset="-120"/>
              </a:rPr>
              <a:t>備審資料上傳截止日期</a:t>
            </a:r>
          </a:p>
        </p:txBody>
      </p:sp>
      <p:graphicFrame>
        <p:nvGraphicFramePr>
          <p:cNvPr id="9" name="內容版面配置區 4"/>
          <p:cNvGraphicFramePr>
            <a:graphicFrameLocks noGrp="1"/>
          </p:cNvGraphicFramePr>
          <p:nvPr>
            <p:ph idx="1"/>
            <p:extLst/>
          </p:nvPr>
        </p:nvGraphicFramePr>
        <p:xfrm>
          <a:off x="279656" y="1630429"/>
          <a:ext cx="2845224" cy="3221900"/>
        </p:xfrm>
        <a:graphic>
          <a:graphicData uri="http://schemas.openxmlformats.org/drawingml/2006/table">
            <a:tbl>
              <a:tblPr bandRow="1">
                <a:tableStyleId>{93296810-A885-4BE3-A3E7-6D5BEEA58F35}</a:tableStyleId>
              </a:tblPr>
              <a:tblGrid>
                <a:gridCol w="711306"/>
                <a:gridCol w="711306"/>
                <a:gridCol w="711306"/>
                <a:gridCol w="711306"/>
              </a:tblGrid>
              <a:tr h="322190">
                <a:tc>
                  <a:txBody>
                    <a:bodyPr/>
                    <a:lstStyle/>
                    <a:p>
                      <a:pPr marL="0" algn="ctr" defTabSz="914400" rtl="0" eaLnBrk="1" fontAlgn="b" latinLnBrk="0" hangingPunct="1"/>
                      <a:r>
                        <a:rPr lang="zh-TW" altLang="en-US" sz="1600" b="1" u="none" strike="noStrike" kern="1200" dirty="0" smtClean="0">
                          <a:effectLst/>
                          <a:latin typeface="Book Antiqua" panose="02040602050305030304" pitchFamily="18" charset="0"/>
                          <a:ea typeface="華康儷楷書" panose="03000509000000000000" pitchFamily="65" charset="-120"/>
                        </a:rPr>
                        <a:t>日期</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solidFill>
                      <a:schemeClr val="accent6">
                        <a:lumMod val="40000"/>
                        <a:lumOff val="60000"/>
                      </a:schemeClr>
                    </a:solidFill>
                  </a:tcPr>
                </a:tc>
                <a:tc>
                  <a:txBody>
                    <a:bodyPr/>
                    <a:lstStyle/>
                    <a:p>
                      <a:pPr marL="0" algn="ctr" defTabSz="914400" rtl="0" eaLnBrk="1" fontAlgn="b" latinLnBrk="0" hangingPunct="1"/>
                      <a:r>
                        <a:rPr lang="zh-TW" altLang="en-US" sz="1600" b="1" u="none" strike="noStrike" kern="1200" dirty="0" smtClean="0">
                          <a:effectLst/>
                          <a:latin typeface="Book Antiqua" panose="02040602050305030304" pitchFamily="18" charset="0"/>
                          <a:ea typeface="華康儷楷書" panose="03000509000000000000" pitchFamily="65" charset="-120"/>
                        </a:rPr>
                        <a:t>校數</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solidFill>
                      <a:schemeClr val="accent6">
                        <a:lumMod val="40000"/>
                        <a:lumOff val="60000"/>
                      </a:schemeClr>
                    </a:solidFill>
                  </a:tcPr>
                </a:tc>
                <a:tc>
                  <a:txBody>
                    <a:bodyPr/>
                    <a:lstStyle/>
                    <a:p>
                      <a:pPr marL="0" algn="ctr" defTabSz="914400" rtl="0" eaLnBrk="1" fontAlgn="b" latinLnBrk="0" hangingPunct="1"/>
                      <a:r>
                        <a:rPr lang="zh-TW" altLang="en-US" sz="1600" b="1" u="none" strike="noStrike" kern="1200" dirty="0" smtClean="0">
                          <a:effectLst/>
                          <a:latin typeface="Book Antiqua" panose="02040602050305030304" pitchFamily="18" charset="0"/>
                          <a:ea typeface="華康儷楷書" panose="03000509000000000000" pitchFamily="65" charset="-120"/>
                        </a:rPr>
                        <a:t>系數</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solidFill>
                      <a:schemeClr val="accent6">
                        <a:lumMod val="40000"/>
                        <a:lumOff val="60000"/>
                      </a:schemeClr>
                    </a:solidFill>
                  </a:tcPr>
                </a:tc>
                <a:tc>
                  <a:txBody>
                    <a:body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比率</a:t>
                      </a:r>
                      <a:r>
                        <a:rPr lang="en-US" altLang="zh-TW"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solidFill>
                      <a:schemeClr val="accent6">
                        <a:lumMod val="40000"/>
                        <a:lumOff val="60000"/>
                      </a:schemeClr>
                    </a:solidFill>
                  </a:tcPr>
                </a:tc>
              </a:tr>
              <a:tr h="322190">
                <a:tc>
                  <a:txBody>
                    <a:bodyPr/>
                    <a:lstStyle/>
                    <a:p>
                      <a:pPr marL="0" algn="ctr" defTabSz="914400" rtl="0" eaLnBrk="1" fontAlgn="b" latinLnBrk="0" hangingPunct="1"/>
                      <a:r>
                        <a:rPr lang="en-US" altLang="zh-TW" sz="1800" b="1" u="none" strike="noStrike" kern="1200" dirty="0" smtClean="0">
                          <a:effectLst/>
                          <a:latin typeface="Book Antiqua" panose="02040602050305030304" pitchFamily="18" charset="0"/>
                          <a:ea typeface="華康儷楷書" panose="03000509000000000000" pitchFamily="65" charset="-120"/>
                        </a:rPr>
                        <a:t>6-05</a:t>
                      </a:r>
                      <a:endParaRPr lang="en-US" altLang="zh-TW" sz="18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solidFill>
                      <a:srgbClr val="FFFF00"/>
                    </a:solidFill>
                  </a:tcPr>
                </a:tc>
                <a:tc>
                  <a:txBody>
                    <a:bodyPr/>
                    <a:lstStyle/>
                    <a:p>
                      <a:pPr marL="0" algn="r" defTabSz="914400" rtl="0" eaLnBrk="1" fontAlgn="b" latinLnBrk="0" hangingPunct="1"/>
                      <a:r>
                        <a:rPr lang="en-US" altLang="zh-TW" sz="1800" u="none" strike="noStrike" kern="1200" dirty="0" smtClean="0">
                          <a:effectLst/>
                          <a:latin typeface="Book Antiqua" panose="02040602050305030304" pitchFamily="18" charset="0"/>
                          <a:ea typeface="華康儷楷書" panose="03000509000000000000" pitchFamily="65" charset="-120"/>
                        </a:rPr>
                        <a:t>3</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smtClean="0">
                          <a:effectLst/>
                          <a:latin typeface="Book Antiqua" panose="02040602050305030304" pitchFamily="18" charset="0"/>
                          <a:ea typeface="華康儷楷書" panose="03000509000000000000" pitchFamily="65" charset="-120"/>
                        </a:rPr>
                        <a:t>9</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0.3</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b"/>
                </a:tc>
              </a:tr>
              <a:tr h="322190">
                <a:tc>
                  <a:txBody>
                    <a:bodyPr/>
                    <a:lstStyle/>
                    <a:p>
                      <a:pPr marL="0" algn="ctr" defTabSz="914400" rtl="0" eaLnBrk="1" fontAlgn="b" latinLnBrk="0" hangingPunct="1"/>
                      <a:r>
                        <a:rPr lang="en-US" altLang="zh-TW" sz="1800" b="1" u="none" strike="noStrike" kern="1200" dirty="0" smtClean="0">
                          <a:effectLst/>
                          <a:latin typeface="Book Antiqua" panose="02040602050305030304" pitchFamily="18" charset="0"/>
                          <a:ea typeface="華康儷楷書" panose="03000509000000000000" pitchFamily="65" charset="-120"/>
                        </a:rPr>
                        <a:t>6-07</a:t>
                      </a:r>
                      <a:endParaRPr lang="en-US" altLang="zh-TW" sz="18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2</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6</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0.2</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b"/>
                </a:tc>
              </a:tr>
              <a:tr h="322190">
                <a:tc>
                  <a:txBody>
                    <a:bodyPr/>
                    <a:lstStyle/>
                    <a:p>
                      <a:pPr marL="0" algn="ctr" defTabSz="914400" rtl="0" eaLnBrk="1" fontAlgn="b" latinLnBrk="0" hangingPunct="1"/>
                      <a:r>
                        <a:rPr lang="en-US" altLang="zh-TW" sz="1800" b="1" u="none" strike="noStrike" kern="1200" dirty="0" smtClean="0">
                          <a:effectLst/>
                          <a:latin typeface="Book Antiqua" panose="02040602050305030304" pitchFamily="18" charset="0"/>
                          <a:ea typeface="華康儷楷書" panose="03000509000000000000" pitchFamily="65" charset="-120"/>
                        </a:rPr>
                        <a:t>6-08</a:t>
                      </a:r>
                      <a:endParaRPr lang="en-US" altLang="zh-TW" sz="18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tc>
                <a:tc>
                  <a:txBody>
                    <a:bodyPr/>
                    <a:lstStyle/>
                    <a:p>
                      <a:pPr marL="0" algn="r" defTabSz="914400" rtl="0" eaLnBrk="1" fontAlgn="b" latinLnBrk="0" hangingPunct="1"/>
                      <a:r>
                        <a:rPr lang="en-US" altLang="zh-TW" sz="1800" u="none" strike="noStrike" kern="1200" dirty="0" smtClean="0">
                          <a:effectLst/>
                          <a:latin typeface="Book Antiqua" panose="02040602050305030304" pitchFamily="18" charset="0"/>
                          <a:ea typeface="華康儷楷書" panose="03000509000000000000" pitchFamily="65" charset="-120"/>
                        </a:rPr>
                        <a:t>22</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smtClean="0">
                          <a:effectLst/>
                          <a:latin typeface="Book Antiqua" panose="02040602050305030304" pitchFamily="18" charset="0"/>
                          <a:ea typeface="華康儷楷書" panose="03000509000000000000" pitchFamily="65" charset="-120"/>
                        </a:rPr>
                        <a:t>307</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9.5</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b"/>
                </a:tc>
              </a:tr>
              <a:tr h="322190">
                <a:tc>
                  <a:txBody>
                    <a:bodyPr/>
                    <a:lstStyle/>
                    <a:p>
                      <a:pPr marL="0" algn="ctr" defTabSz="914400" rtl="0" eaLnBrk="1" fontAlgn="b" latinLnBrk="0" hangingPunct="1"/>
                      <a:r>
                        <a:rPr lang="en-US" altLang="zh-TW" sz="1800" b="1" u="none" strike="noStrike" kern="1200" dirty="0" smtClean="0">
                          <a:effectLst/>
                          <a:latin typeface="Book Antiqua" panose="02040602050305030304" pitchFamily="18" charset="0"/>
                          <a:ea typeface="華康儷楷書" panose="03000509000000000000" pitchFamily="65" charset="-120"/>
                        </a:rPr>
                        <a:t>6-09</a:t>
                      </a:r>
                      <a:endParaRPr lang="en-US" altLang="zh-TW" sz="18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13</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261</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8.1</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b"/>
                </a:tc>
              </a:tr>
              <a:tr h="322190">
                <a:tc>
                  <a:txBody>
                    <a:bodyPr/>
                    <a:lstStyle/>
                    <a:p>
                      <a:pPr marL="0" algn="ctr" defTabSz="914400" rtl="0" eaLnBrk="1" fontAlgn="b" latinLnBrk="0" hangingPunct="1"/>
                      <a:r>
                        <a:rPr lang="en-US" altLang="zh-TW" sz="1800" b="1" u="none" strike="noStrike" kern="1200" dirty="0" smtClean="0">
                          <a:effectLst/>
                          <a:latin typeface="Book Antiqua" panose="02040602050305030304" pitchFamily="18" charset="0"/>
                          <a:ea typeface="華康儷楷書" panose="03000509000000000000" pitchFamily="65" charset="-120"/>
                        </a:rPr>
                        <a:t>6-10</a:t>
                      </a:r>
                      <a:endParaRPr lang="en-US" altLang="zh-TW" sz="18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16</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468</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14.5</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b"/>
                </a:tc>
              </a:tr>
              <a:tr h="322190">
                <a:tc>
                  <a:txBody>
                    <a:bodyPr/>
                    <a:lstStyle/>
                    <a:p>
                      <a:pPr marL="0" algn="ctr" defTabSz="914400" rtl="0" eaLnBrk="1" fontAlgn="b" latinLnBrk="0" hangingPunct="1"/>
                      <a:r>
                        <a:rPr lang="en-US" altLang="zh-TW" sz="1800" b="1" u="none" strike="noStrike" kern="1200" dirty="0" smtClean="0">
                          <a:effectLst/>
                          <a:latin typeface="Book Antiqua" panose="02040602050305030304" pitchFamily="18" charset="0"/>
                          <a:ea typeface="華康儷楷書" panose="03000509000000000000" pitchFamily="65" charset="-120"/>
                        </a:rPr>
                        <a:t>6-11</a:t>
                      </a:r>
                      <a:endParaRPr lang="en-US" altLang="zh-TW" sz="18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33</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741</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23.0</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b"/>
                </a:tc>
              </a:tr>
              <a:tr h="322190">
                <a:tc>
                  <a:txBody>
                    <a:bodyPr/>
                    <a:lstStyle/>
                    <a:p>
                      <a:pPr marL="0" algn="ctr" defTabSz="914400" rtl="0" eaLnBrk="1" fontAlgn="b" latinLnBrk="0" hangingPunct="1"/>
                      <a:r>
                        <a:rPr lang="en-US" altLang="zh-TW" sz="1800" b="1" u="none" strike="noStrike" kern="1200" dirty="0" smtClean="0">
                          <a:effectLst/>
                          <a:latin typeface="Book Antiqua" panose="02040602050305030304" pitchFamily="18" charset="0"/>
                          <a:ea typeface="華康儷楷書" panose="03000509000000000000" pitchFamily="65" charset="-120"/>
                        </a:rPr>
                        <a:t>6-12</a:t>
                      </a:r>
                      <a:endParaRPr lang="en-US" altLang="zh-TW" sz="18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18</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485</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15.0</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b"/>
                </a:tc>
              </a:tr>
              <a:tr h="322190">
                <a:tc>
                  <a:txBody>
                    <a:bodyPr/>
                    <a:lstStyle/>
                    <a:p>
                      <a:pPr marL="0" algn="ctr" defTabSz="914400" rtl="0" eaLnBrk="1" fontAlgn="b" latinLnBrk="0" hangingPunct="1"/>
                      <a:r>
                        <a:rPr lang="en-US" altLang="zh-TW" sz="1800" b="1" u="none" strike="noStrike" kern="1200" dirty="0" smtClean="0">
                          <a:effectLst/>
                          <a:latin typeface="Book Antiqua" panose="02040602050305030304" pitchFamily="18" charset="0"/>
                          <a:ea typeface="華康儷楷書" panose="03000509000000000000" pitchFamily="65" charset="-120"/>
                        </a:rPr>
                        <a:t>6-13</a:t>
                      </a:r>
                      <a:endParaRPr lang="en-US" altLang="zh-TW" sz="18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14</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313</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9.7</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b"/>
                </a:tc>
              </a:tr>
              <a:tr h="322190">
                <a:tc>
                  <a:txBody>
                    <a:bodyPr/>
                    <a:lstStyle/>
                    <a:p>
                      <a:pPr marL="0" algn="ctr" defTabSz="914400" rtl="0" eaLnBrk="1" fontAlgn="b" latinLnBrk="0" hangingPunct="1"/>
                      <a:r>
                        <a:rPr lang="en-US" altLang="zh-TW" sz="1800" b="1" u="none" strike="noStrike" kern="1200" dirty="0" smtClean="0">
                          <a:effectLst/>
                          <a:latin typeface="Book Antiqua" panose="02040602050305030304" pitchFamily="18" charset="0"/>
                          <a:ea typeface="華康儷楷書" panose="03000509000000000000" pitchFamily="65" charset="-120"/>
                        </a:rPr>
                        <a:t>6-14</a:t>
                      </a:r>
                      <a:endParaRPr lang="en-US" altLang="zh-TW" sz="18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solidFill>
                      <a:srgbClr val="FFFF00"/>
                    </a:solidFill>
                  </a:tcP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20</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a:effectLst/>
                          <a:latin typeface="Book Antiqua" panose="02040602050305030304" pitchFamily="18" charset="0"/>
                          <a:ea typeface="華康儷楷書" panose="03000509000000000000" pitchFamily="65" charset="-120"/>
                        </a:rPr>
                        <a:t>634</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ct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19.7</a:t>
                      </a:r>
                      <a:endParaRPr lang="en-US" altLang="zh-TW" sz="1800"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72000" marT="9525" marB="0" anchor="b"/>
                </a:tc>
              </a:tr>
            </a:tbl>
          </a:graphicData>
        </a:graphic>
      </p:graphicFrame>
      <p:graphicFrame>
        <p:nvGraphicFramePr>
          <p:cNvPr id="10" name="內容版面配置區 4"/>
          <p:cNvGraphicFramePr>
            <a:graphicFrameLocks/>
          </p:cNvGraphicFramePr>
          <p:nvPr>
            <p:extLst/>
          </p:nvPr>
        </p:nvGraphicFramePr>
        <p:xfrm>
          <a:off x="6119266" y="1630431"/>
          <a:ext cx="2831796" cy="3862104"/>
        </p:xfrm>
        <a:graphic>
          <a:graphicData uri="http://schemas.openxmlformats.org/drawingml/2006/table">
            <a:tbl>
              <a:tblPr bandRow="1">
                <a:tableStyleId>{93296810-A885-4BE3-A3E7-6D5BEEA58F35}</a:tableStyleId>
              </a:tblPr>
              <a:tblGrid>
                <a:gridCol w="707949"/>
                <a:gridCol w="707949"/>
                <a:gridCol w="707949"/>
                <a:gridCol w="707949"/>
              </a:tblGrid>
              <a:tr h="321842">
                <a:tc>
                  <a:txBody>
                    <a:body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日期</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校數</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系數</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比率</a:t>
                      </a:r>
                      <a:r>
                        <a:rPr lang="en-US" altLang="zh-TW"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321842">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6-22</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4</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0.1</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2">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6-23</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1</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26</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0.8</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2">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6-25</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3</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90</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2.8</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2">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6-26</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4</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87</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2.7</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2">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6-27</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7</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64</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2.0</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2">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6-28</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8</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207</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6.4</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2">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6-29</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12</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222</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6.9</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2">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6-30</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3</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70</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2.2</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2">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7-02</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22</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597</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18.5</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2">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7-03</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33</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891</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27.6</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2">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7-04</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43</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966</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30.0</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1" name="矩形 10"/>
          <p:cNvSpPr/>
          <p:nvPr/>
        </p:nvSpPr>
        <p:spPr>
          <a:xfrm>
            <a:off x="3191629" y="1222778"/>
            <a:ext cx="2809806" cy="360000"/>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algn="ctr">
              <a:spcBef>
                <a:spcPct val="0"/>
              </a:spcBef>
            </a:pPr>
            <a:r>
              <a:rPr lang="zh-TW" altLang="en-US" sz="2000" b="1" dirty="0">
                <a:solidFill>
                  <a:schemeClr val="accent2">
                    <a:lumMod val="50000"/>
                  </a:schemeClr>
                </a:solidFill>
                <a:latin typeface="Book Antiqua" panose="02040602050305030304" pitchFamily="18" charset="0"/>
                <a:ea typeface="華康儷楷書" panose="03000509000000000000" pitchFamily="65" charset="-120"/>
                <a:cs typeface="+mj-cs"/>
              </a:rPr>
              <a:t>甄選總</a:t>
            </a:r>
            <a:r>
              <a:rPr lang="zh-TW" altLang="en-US" sz="2000" b="1" dirty="0" smtClean="0">
                <a:solidFill>
                  <a:schemeClr val="accent2">
                    <a:lumMod val="50000"/>
                  </a:schemeClr>
                </a:solidFill>
                <a:latin typeface="Book Antiqua" panose="02040602050305030304" pitchFamily="18" charset="0"/>
                <a:ea typeface="華康儷楷書" panose="03000509000000000000" pitchFamily="65" charset="-120"/>
                <a:cs typeface="+mj-cs"/>
              </a:rPr>
              <a:t>成績公告日期</a:t>
            </a:r>
            <a:endParaRPr lang="zh-TW" altLang="en-US" sz="2000" b="1" dirty="0">
              <a:solidFill>
                <a:schemeClr val="accent2">
                  <a:lumMod val="50000"/>
                </a:schemeClr>
              </a:solidFill>
              <a:latin typeface="Book Antiqua" panose="02040602050305030304" pitchFamily="18" charset="0"/>
              <a:ea typeface="華康儷楷書" panose="03000509000000000000" pitchFamily="65" charset="-120"/>
              <a:cs typeface="+mj-cs"/>
            </a:endParaRPr>
          </a:p>
        </p:txBody>
      </p:sp>
      <p:sp>
        <p:nvSpPr>
          <p:cNvPr id="12" name="矩形 11"/>
          <p:cNvSpPr/>
          <p:nvPr/>
        </p:nvSpPr>
        <p:spPr>
          <a:xfrm>
            <a:off x="6105096" y="1222778"/>
            <a:ext cx="2845966" cy="360000"/>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algn="ctr">
              <a:spcBef>
                <a:spcPct val="0"/>
              </a:spcBef>
            </a:pPr>
            <a:r>
              <a:rPr lang="zh-TW" altLang="en-US" sz="2000" b="1" dirty="0" smtClean="0">
                <a:solidFill>
                  <a:schemeClr val="accent2">
                    <a:lumMod val="50000"/>
                  </a:schemeClr>
                </a:solidFill>
                <a:latin typeface="Book Antiqua" panose="02040602050305030304" pitchFamily="18" charset="0"/>
                <a:ea typeface="華康儷楷書" panose="03000509000000000000" pitchFamily="65" charset="-120"/>
                <a:cs typeface="+mj-cs"/>
              </a:rPr>
              <a:t>正</a:t>
            </a:r>
            <a:r>
              <a:rPr lang="en-US" altLang="zh-TW" sz="2000" b="1" dirty="0">
                <a:solidFill>
                  <a:schemeClr val="accent2">
                    <a:lumMod val="50000"/>
                  </a:schemeClr>
                </a:solidFill>
                <a:latin typeface="Book Antiqua" panose="02040602050305030304" pitchFamily="18" charset="0"/>
                <a:ea typeface="華康儷楷書" panose="03000509000000000000" pitchFamily="65" charset="-120"/>
                <a:cs typeface="+mj-cs"/>
              </a:rPr>
              <a:t>(</a:t>
            </a:r>
            <a:r>
              <a:rPr lang="zh-TW" altLang="en-US" sz="2000" b="1" dirty="0">
                <a:solidFill>
                  <a:schemeClr val="accent2">
                    <a:lumMod val="50000"/>
                  </a:schemeClr>
                </a:solidFill>
                <a:latin typeface="Book Antiqua" panose="02040602050305030304" pitchFamily="18" charset="0"/>
                <a:ea typeface="華康儷楷書" panose="03000509000000000000" pitchFamily="65" charset="-120"/>
                <a:cs typeface="+mj-cs"/>
              </a:rPr>
              <a:t>備</a:t>
            </a:r>
            <a:r>
              <a:rPr lang="en-US" altLang="zh-TW" sz="2000" b="1" dirty="0">
                <a:solidFill>
                  <a:schemeClr val="accent2">
                    <a:lumMod val="50000"/>
                  </a:schemeClr>
                </a:solidFill>
                <a:latin typeface="Book Antiqua" panose="02040602050305030304" pitchFamily="18" charset="0"/>
                <a:ea typeface="華康儷楷書" panose="03000509000000000000" pitchFamily="65" charset="-120"/>
                <a:cs typeface="+mj-cs"/>
              </a:rPr>
              <a:t>)</a:t>
            </a:r>
            <a:r>
              <a:rPr lang="zh-TW" altLang="en-US" sz="2000" b="1" dirty="0">
                <a:solidFill>
                  <a:schemeClr val="accent2">
                    <a:lumMod val="50000"/>
                  </a:schemeClr>
                </a:solidFill>
                <a:latin typeface="Book Antiqua" panose="02040602050305030304" pitchFamily="18" charset="0"/>
                <a:ea typeface="華康儷楷書" panose="03000509000000000000" pitchFamily="65" charset="-120"/>
                <a:cs typeface="+mj-cs"/>
              </a:rPr>
              <a:t>取</a:t>
            </a:r>
            <a:r>
              <a:rPr lang="zh-TW" altLang="en-US" sz="2000" b="1" dirty="0" smtClean="0">
                <a:solidFill>
                  <a:schemeClr val="accent2">
                    <a:lumMod val="50000"/>
                  </a:schemeClr>
                </a:solidFill>
                <a:latin typeface="Book Antiqua" panose="02040602050305030304" pitchFamily="18" charset="0"/>
                <a:ea typeface="華康儷楷書" panose="03000509000000000000" pitchFamily="65" charset="-120"/>
                <a:cs typeface="+mj-cs"/>
              </a:rPr>
              <a:t>生公告日期</a:t>
            </a:r>
            <a:endParaRPr lang="zh-TW" altLang="en-US" sz="2000" b="1" dirty="0">
              <a:solidFill>
                <a:schemeClr val="accent2">
                  <a:lumMod val="50000"/>
                </a:schemeClr>
              </a:solidFill>
              <a:latin typeface="Book Antiqua" panose="02040602050305030304" pitchFamily="18" charset="0"/>
              <a:ea typeface="華康儷楷書" panose="03000509000000000000" pitchFamily="65" charset="-120"/>
              <a:cs typeface="+mj-cs"/>
            </a:endParaRPr>
          </a:p>
        </p:txBody>
      </p:sp>
      <p:graphicFrame>
        <p:nvGraphicFramePr>
          <p:cNvPr id="13" name="表格 12"/>
          <p:cNvGraphicFramePr>
            <a:graphicFrameLocks noGrp="1"/>
          </p:cNvGraphicFramePr>
          <p:nvPr>
            <p:extLst/>
          </p:nvPr>
        </p:nvGraphicFramePr>
        <p:xfrm>
          <a:off x="3231983" y="1630422"/>
          <a:ext cx="2788704" cy="3862116"/>
        </p:xfrm>
        <a:graphic>
          <a:graphicData uri="http://schemas.openxmlformats.org/drawingml/2006/table">
            <a:tbl>
              <a:tblPr bandRow="1">
                <a:tableStyleId>{93296810-A885-4BE3-A3E7-6D5BEEA58F35}</a:tableStyleId>
              </a:tblPr>
              <a:tblGrid>
                <a:gridCol w="697176"/>
                <a:gridCol w="697176"/>
                <a:gridCol w="697176"/>
                <a:gridCol w="697176"/>
              </a:tblGrid>
              <a:tr h="321843">
                <a:tc>
                  <a:txBody>
                    <a:body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日期</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校數</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系數</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比率</a:t>
                      </a:r>
                      <a:r>
                        <a:rPr lang="en-US" altLang="zh-TW"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321843">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6-19</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1</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3</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0.1</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3">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6-20</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3</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43</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1.3</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3">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6-21</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7</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90</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2.8</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3">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6-22</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7</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98</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3.0</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3">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6-25</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6</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173</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5.4</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3">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6-26</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10</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155</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4.8</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3">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6-27</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14</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350</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10.9</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3">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6-28</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28</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819</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25.4</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3">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6-29</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35</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791</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24.5</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3">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6-30</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80</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2.5</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1843">
                <a:tc>
                  <a:txBody>
                    <a:bodyPr/>
                    <a:lstStyle/>
                    <a:p>
                      <a:pPr marL="0" algn="ctr" defTabSz="914400" rtl="0" eaLnBrk="1" fontAlgn="b" latinLnBrk="0" hangingPunct="1"/>
                      <a:r>
                        <a:rPr lang="en-US" altLang="zh-TW" sz="1800" b="1" u="none" strike="noStrike" kern="1200" dirty="0" smtClean="0">
                          <a:solidFill>
                            <a:schemeClr val="dk1"/>
                          </a:solidFill>
                          <a:effectLst/>
                          <a:latin typeface="Book Antiqua" panose="02040602050305030304" pitchFamily="18" charset="0"/>
                          <a:ea typeface="+mn-ea"/>
                          <a:cs typeface="+mn-cs"/>
                        </a:rPr>
                        <a:t>7-02</a:t>
                      </a:r>
                      <a:endParaRPr lang="en-US" altLang="zh-TW" sz="1800" b="1" u="none" strike="noStrike" kern="1200" dirty="0">
                        <a:solidFill>
                          <a:schemeClr val="dk1"/>
                        </a:solidFill>
                        <a:effectLst/>
                        <a:latin typeface="Book Antiqua" panose="02040602050305030304" pitchFamily="18"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25</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a:solidFill>
                            <a:schemeClr val="dk1"/>
                          </a:solidFill>
                          <a:effectLst/>
                          <a:latin typeface="Book Antiqua" panose="02040602050305030304" pitchFamily="18" charset="0"/>
                          <a:ea typeface="+mn-ea"/>
                          <a:cs typeface="+mn-cs"/>
                        </a:rPr>
                        <a:t>622</a:t>
                      </a: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altLang="zh-TW" sz="1800" u="none" strike="noStrike" kern="1200" dirty="0" smtClean="0">
                          <a:solidFill>
                            <a:schemeClr val="dk1"/>
                          </a:solidFill>
                          <a:effectLst/>
                          <a:latin typeface="Book Antiqua" panose="02040602050305030304" pitchFamily="18" charset="0"/>
                          <a:ea typeface="+mn-ea"/>
                          <a:cs typeface="+mn-cs"/>
                        </a:rPr>
                        <a:t>19.3</a:t>
                      </a:r>
                      <a:endParaRPr lang="en-US" altLang="zh-TW" sz="1800" u="none" strike="noStrike" kern="1200" dirty="0">
                        <a:solidFill>
                          <a:schemeClr val="dk1"/>
                        </a:solidFill>
                        <a:effectLst/>
                        <a:latin typeface="Book Antiqua" panose="02040602050305030304" pitchFamily="18" charset="0"/>
                        <a:ea typeface="+mn-ea"/>
                        <a:cs typeface="+mn-cs"/>
                      </a:endParaRPr>
                    </a:p>
                  </a:txBody>
                  <a:tcPr marL="9525" marR="72000"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4" name="矩形 13"/>
          <p:cNvSpPr/>
          <p:nvPr/>
        </p:nvSpPr>
        <p:spPr>
          <a:xfrm>
            <a:off x="3196568" y="1199931"/>
            <a:ext cx="2845222" cy="4295787"/>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6119266" y="1199930"/>
            <a:ext cx="2845222" cy="4295787"/>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79656" y="1196752"/>
            <a:ext cx="2845222" cy="4295787"/>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Rectangle 2"/>
          <p:cNvSpPr txBox="1">
            <a:spLocks noChangeArrowheads="1"/>
          </p:cNvSpPr>
          <p:nvPr/>
        </p:nvSpPr>
        <p:spPr bwMode="auto">
          <a:xfrm>
            <a:off x="45860" y="141287"/>
            <a:ext cx="648072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kumimoji="0" lang="zh-TW" altLang="en-US" sz="3200" dirty="0" smtClean="0">
                <a:solidFill>
                  <a:schemeClr val="tx1"/>
                </a:solidFill>
                <a:latin typeface="標楷體" panose="03000509000000000000" pitchFamily="65" charset="-120"/>
                <a:ea typeface="標楷體" panose="03000509000000000000" pitchFamily="65" charset="-120"/>
              </a:rPr>
              <a:t>二、</a:t>
            </a:r>
            <a:r>
              <a:rPr kumimoji="0" lang="zh-TW" altLang="en-US" sz="3200" dirty="0">
                <a:solidFill>
                  <a:schemeClr val="tx1"/>
                </a:solidFill>
                <a:latin typeface="標楷體" panose="03000509000000000000" pitchFamily="65" charset="-120"/>
                <a:ea typeface="標楷體" panose="03000509000000000000" pitchFamily="65" charset="-120"/>
              </a:rPr>
              <a:t>招生</a:t>
            </a:r>
            <a:r>
              <a:rPr kumimoji="0" lang="zh-TW" altLang="en-US" sz="3200" dirty="0" smtClean="0">
                <a:solidFill>
                  <a:schemeClr val="tx1"/>
                </a:solidFill>
                <a:latin typeface="標楷體" panose="03000509000000000000" pitchFamily="65" charset="-120"/>
                <a:ea typeface="標楷體" panose="03000509000000000000" pitchFamily="65" charset="-120"/>
              </a:rPr>
              <a:t>簡章查詢系統</a:t>
            </a:r>
            <a:endParaRPr kumimoji="0" lang="zh-TW" altLang="en-US" sz="3200"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962738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6"/>
          <p:cNvSpPr txBox="1">
            <a:spLocks noChangeArrowheads="1"/>
          </p:cNvSpPr>
          <p:nvPr/>
        </p:nvSpPr>
        <p:spPr bwMode="auto">
          <a:xfrm>
            <a:off x="290221" y="5044896"/>
            <a:ext cx="4786314" cy="1200329"/>
          </a:xfrm>
          <a:prstGeom prst="rect">
            <a:avLst/>
          </a:prstGeom>
          <a:solidFill>
            <a:srgbClr val="800000"/>
          </a:solidFill>
          <a:ln w="9525">
            <a:noFill/>
            <a:miter lim="800000"/>
            <a:headEnd/>
            <a:tailEnd/>
          </a:ln>
        </p:spPr>
        <p:txBody>
          <a:bodyPr wrap="square">
            <a:spAutoFit/>
          </a:bodyPr>
          <a:lstStyle/>
          <a:p>
            <a:pPr>
              <a:spcBef>
                <a:spcPct val="50000"/>
              </a:spcBef>
            </a:pPr>
            <a:r>
              <a:rPr lang="zh-TW" altLang="en-US" sz="2400" dirty="0">
                <a:solidFill>
                  <a:schemeClr val="bg1"/>
                </a:solidFill>
                <a:latin typeface="標楷體" panose="03000509000000000000" pitchFamily="65" charset="-120"/>
                <a:ea typeface="標楷體" panose="03000509000000000000" pitchFamily="65" charset="-120"/>
              </a:rPr>
              <a:t>此繳款帳號每人不相同，考生切勿以他人之繳款帳號繳費或與他人合併</a:t>
            </a:r>
            <a:r>
              <a:rPr lang="zh-TW" altLang="en-US" sz="2400" dirty="0" smtClean="0">
                <a:solidFill>
                  <a:srgbClr val="FFFFFF"/>
                </a:solidFill>
                <a:latin typeface="標楷體" panose="03000509000000000000" pitchFamily="65" charset="-120"/>
                <a:ea typeface="標楷體" panose="03000509000000000000" pitchFamily="65" charset="-120"/>
              </a:rPr>
              <a:t>繳費</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167941" name="Rectangle 7"/>
          <p:cNvSpPr>
            <a:spLocks noChangeArrowheads="1"/>
          </p:cNvSpPr>
          <p:nvPr/>
        </p:nvSpPr>
        <p:spPr bwMode="auto">
          <a:xfrm>
            <a:off x="416427" y="1268759"/>
            <a:ext cx="4533902" cy="3693319"/>
          </a:xfrm>
          <a:prstGeom prst="rect">
            <a:avLst/>
          </a:prstGeom>
          <a:noFill/>
          <a:ln w="9525">
            <a:noFill/>
            <a:miter lim="800000"/>
            <a:headEnd/>
            <a:tailEnd/>
          </a:ln>
        </p:spPr>
        <p:txBody>
          <a:bodyPr wrap="square">
            <a:spAutoFit/>
          </a:bodyPr>
          <a:lstStyle/>
          <a:p>
            <a:r>
              <a:rPr lang="zh-TW" altLang="en-US" dirty="0">
                <a:latin typeface="標楷體" panose="03000509000000000000" pitchFamily="65" charset="-120"/>
                <a:ea typeface="標楷體" panose="03000509000000000000" pitchFamily="65" charset="-120"/>
              </a:rPr>
              <a:t>繳費方式有</a:t>
            </a:r>
            <a:r>
              <a:rPr lang="zh-TW" altLang="en-US" dirty="0" smtClean="0">
                <a:latin typeface="標楷體" panose="03000509000000000000" pitchFamily="65" charset="-120"/>
                <a:ea typeface="標楷體" panose="03000509000000000000" pitchFamily="65" charset="-120"/>
              </a:rPr>
              <a:t>下列</a:t>
            </a:r>
            <a:r>
              <a:rPr lang="en-US" altLang="zh-TW" dirty="0" smtClean="0">
                <a:latin typeface="標楷體" panose="03000509000000000000" pitchFamily="65" charset="-120"/>
                <a:ea typeface="標楷體" panose="03000509000000000000" pitchFamily="65" charset="-120"/>
              </a:rPr>
              <a:t>4</a:t>
            </a:r>
            <a:r>
              <a:rPr lang="zh-TW" altLang="en-US" dirty="0" smtClean="0">
                <a:latin typeface="標楷體" panose="03000509000000000000" pitchFamily="65" charset="-120"/>
                <a:ea typeface="標楷體" panose="03000509000000000000" pitchFamily="65" charset="-120"/>
              </a:rPr>
              <a:t>種</a:t>
            </a:r>
            <a:r>
              <a:rPr lang="zh-TW" altLang="en-US" dirty="0">
                <a:latin typeface="標楷體" panose="03000509000000000000" pitchFamily="65" charset="-120"/>
                <a:ea typeface="標楷體" panose="03000509000000000000" pitchFamily="65" charset="-120"/>
              </a:rPr>
              <a:t>，請考生自行擇一</a:t>
            </a:r>
          </a:p>
          <a:p>
            <a:r>
              <a:rPr lang="zh-TW" altLang="en-US" dirty="0">
                <a:latin typeface="標楷體" panose="03000509000000000000" pitchFamily="65" charset="-120"/>
                <a:ea typeface="標楷體" panose="03000509000000000000" pitchFamily="65" charset="-120"/>
              </a:rPr>
              <a:t>方式辦理： </a:t>
            </a:r>
          </a:p>
          <a:p>
            <a:pPr marL="1073150" lvl="1" indent="-893763"/>
            <a:r>
              <a:rPr lang="zh-TW" altLang="en-US" dirty="0">
                <a:latin typeface="標楷體" panose="03000509000000000000" pitchFamily="65" charset="-120"/>
                <a:ea typeface="標楷體" panose="03000509000000000000" pitchFamily="65" charset="-120"/>
              </a:rPr>
              <a:t>方式一</a:t>
            </a:r>
            <a:r>
              <a:rPr lang="zh-TW" altLang="en-US" dirty="0" smtClean="0">
                <a:latin typeface="標楷體" panose="03000509000000000000" pitchFamily="65" charset="-120"/>
                <a:ea typeface="標楷體" panose="03000509000000000000" pitchFamily="65" charset="-120"/>
              </a:rPr>
              <a:t>：持</a:t>
            </a:r>
            <a:r>
              <a:rPr lang="zh-TW" altLang="en-US" dirty="0">
                <a:latin typeface="標楷體" panose="03000509000000000000" pitchFamily="65" charset="-120"/>
                <a:ea typeface="標楷體" panose="03000509000000000000" pitchFamily="65" charset="-120"/>
              </a:rPr>
              <a:t>具轉帳功能金融卡</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不限本人</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至金融機構自動櫃員機</a:t>
            </a:r>
            <a:r>
              <a:rPr lang="en-US" altLang="zh-TW" dirty="0">
                <a:latin typeface="標楷體" panose="03000509000000000000" pitchFamily="65" charset="-120"/>
                <a:ea typeface="標楷體" panose="03000509000000000000" pitchFamily="65" charset="-120"/>
              </a:rPr>
              <a:t>(ATM)</a:t>
            </a:r>
            <a:r>
              <a:rPr lang="zh-TW" altLang="en-US" dirty="0">
                <a:latin typeface="標楷體" panose="03000509000000000000" pitchFamily="65" charset="-120"/>
                <a:ea typeface="標楷體" panose="03000509000000000000" pitchFamily="65" charset="-120"/>
              </a:rPr>
              <a:t>及網路</a:t>
            </a:r>
            <a:r>
              <a:rPr lang="en-US" altLang="zh-TW" dirty="0">
                <a:latin typeface="標楷體" panose="03000509000000000000" pitchFamily="65" charset="-120"/>
                <a:ea typeface="標楷體" panose="03000509000000000000" pitchFamily="65" charset="-120"/>
              </a:rPr>
              <a:t>ATM(</a:t>
            </a:r>
            <a:r>
              <a:rPr lang="zh-TW" altLang="en-US" dirty="0">
                <a:latin typeface="標楷體" panose="03000509000000000000" pitchFamily="65" charset="-120"/>
                <a:ea typeface="標楷體" panose="03000509000000000000" pitchFamily="65" charset="-120"/>
              </a:rPr>
              <a:t>每日</a:t>
            </a:r>
            <a:r>
              <a:rPr lang="en-US" altLang="zh-TW" dirty="0">
                <a:latin typeface="標楷體" panose="03000509000000000000" pitchFamily="65" charset="-120"/>
                <a:ea typeface="標楷體" panose="03000509000000000000" pitchFamily="65" charset="-120"/>
              </a:rPr>
              <a:t>24</a:t>
            </a:r>
            <a:r>
              <a:rPr lang="zh-TW" altLang="en-US" dirty="0">
                <a:latin typeface="標楷體" panose="03000509000000000000" pitchFamily="65" charset="-120"/>
                <a:ea typeface="標楷體" panose="03000509000000000000" pitchFamily="65" charset="-120"/>
              </a:rPr>
              <a:t>小時</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轉帳繳款</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手續費自付</a:t>
            </a:r>
            <a:r>
              <a:rPr lang="en-US" altLang="zh-TW" dirty="0">
                <a:latin typeface="標楷體" panose="03000509000000000000" pitchFamily="65" charset="-120"/>
                <a:ea typeface="標楷體" panose="03000509000000000000" pitchFamily="65" charset="-120"/>
              </a:rPr>
              <a:t>)</a:t>
            </a:r>
          </a:p>
          <a:p>
            <a:pPr marL="1073150" lvl="1" indent="-893763"/>
            <a:r>
              <a:rPr lang="zh-TW" altLang="en-US" dirty="0">
                <a:latin typeface="標楷體" panose="03000509000000000000" pitchFamily="65" charset="-120"/>
                <a:ea typeface="標楷體" panose="03000509000000000000" pitchFamily="65" charset="-120"/>
              </a:rPr>
              <a:t>方式二：</a:t>
            </a:r>
            <a:r>
              <a:rPr lang="zh-TW" altLang="en-US" dirty="0" smtClean="0">
                <a:latin typeface="標楷體" panose="03000509000000000000" pitchFamily="65" charset="-120"/>
                <a:ea typeface="標楷體" panose="03000509000000000000" pitchFamily="65" charset="-120"/>
              </a:rPr>
              <a:t>至臺灣銀行臨</a:t>
            </a:r>
            <a:r>
              <a:rPr lang="zh-TW" altLang="en-US" dirty="0">
                <a:latin typeface="標楷體" panose="03000509000000000000" pitchFamily="65" charset="-120"/>
                <a:ea typeface="標楷體" panose="03000509000000000000" pitchFamily="65" charset="-120"/>
              </a:rPr>
              <a:t>櫃</a:t>
            </a:r>
            <a:r>
              <a:rPr lang="zh-TW" altLang="en-US" dirty="0" smtClean="0">
                <a:latin typeface="標楷體" panose="03000509000000000000" pitchFamily="65" charset="-120"/>
                <a:ea typeface="標楷體" panose="03000509000000000000" pitchFamily="65" charset="-120"/>
              </a:rPr>
              <a:t>繳款 </a:t>
            </a:r>
            <a:r>
              <a:rPr lang="en-US" altLang="zh-TW"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手續費新臺幣</a:t>
            </a:r>
            <a:r>
              <a:rPr lang="en-US" altLang="zh-TW" dirty="0">
                <a:latin typeface="標楷體" panose="03000509000000000000" pitchFamily="65" charset="-120"/>
                <a:ea typeface="標楷體" panose="03000509000000000000" pitchFamily="65" charset="-120"/>
              </a:rPr>
              <a:t>10</a:t>
            </a:r>
            <a:r>
              <a:rPr lang="zh-TW" altLang="en-US" dirty="0">
                <a:latin typeface="標楷體" panose="03000509000000000000" pitchFamily="65" charset="-120"/>
                <a:ea typeface="標楷體" panose="03000509000000000000" pitchFamily="65" charset="-120"/>
              </a:rPr>
              <a:t>元</a:t>
            </a:r>
            <a:r>
              <a:rPr lang="en-US" altLang="zh-TW" dirty="0">
                <a:latin typeface="標楷體" panose="03000509000000000000" pitchFamily="65" charset="-120"/>
                <a:ea typeface="標楷體" panose="03000509000000000000" pitchFamily="65" charset="-120"/>
              </a:rPr>
              <a:t>)</a:t>
            </a:r>
          </a:p>
          <a:p>
            <a:pPr marL="1073150" lvl="1" indent="-893763"/>
            <a:r>
              <a:rPr lang="zh-TW" altLang="en-US" dirty="0">
                <a:latin typeface="標楷體" panose="03000509000000000000" pitchFamily="65" charset="-120"/>
                <a:ea typeface="標楷體" panose="03000509000000000000" pitchFamily="65" charset="-120"/>
              </a:rPr>
              <a:t>方式三：至各金融機構櫃檯辦理跨行匯款</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手續費新臺幣</a:t>
            </a:r>
            <a:r>
              <a:rPr lang="en-US" altLang="zh-TW" dirty="0">
                <a:latin typeface="標楷體" panose="03000509000000000000" pitchFamily="65" charset="-120"/>
                <a:ea typeface="標楷體" panose="03000509000000000000" pitchFamily="65" charset="-120"/>
              </a:rPr>
              <a:t>30~100</a:t>
            </a:r>
            <a:r>
              <a:rPr lang="zh-TW" altLang="en-US" dirty="0">
                <a:latin typeface="標楷體" panose="03000509000000000000" pitchFamily="65" charset="-120"/>
                <a:ea typeface="標楷體" panose="03000509000000000000" pitchFamily="65" charset="-120"/>
              </a:rPr>
              <a:t>元，依各金融機構規定</a:t>
            </a:r>
            <a:r>
              <a:rPr lang="en-US" altLang="zh-TW" dirty="0" smtClean="0">
                <a:latin typeface="標楷體" panose="03000509000000000000" pitchFamily="65" charset="-120"/>
                <a:ea typeface="標楷體" panose="03000509000000000000" pitchFamily="65" charset="-120"/>
              </a:rPr>
              <a:t>)</a:t>
            </a:r>
          </a:p>
          <a:p>
            <a:pPr marL="1073150" lvl="1" indent="-893763"/>
            <a:r>
              <a:rPr lang="zh-TW" altLang="en-US" dirty="0" smtClean="0">
                <a:latin typeface="標楷體" panose="03000509000000000000" pitchFamily="65" charset="-120"/>
                <a:ea typeface="標楷體" panose="03000509000000000000" pitchFamily="65" charset="-120"/>
              </a:rPr>
              <a:t>方式</a:t>
            </a:r>
            <a:r>
              <a:rPr lang="zh-TW" altLang="en-US" dirty="0">
                <a:latin typeface="標楷體" panose="03000509000000000000" pitchFamily="65" charset="-120"/>
                <a:ea typeface="標楷體" panose="03000509000000000000" pitchFamily="65" charset="-120"/>
              </a:rPr>
              <a:t>四：網路</a:t>
            </a:r>
            <a:r>
              <a:rPr lang="en-US" altLang="zh-TW" dirty="0">
                <a:latin typeface="標楷體" panose="03000509000000000000" pitchFamily="65" charset="-120"/>
                <a:ea typeface="標楷體" panose="03000509000000000000" pitchFamily="65" charset="-120"/>
              </a:rPr>
              <a:t>ATM</a:t>
            </a:r>
            <a:r>
              <a:rPr lang="zh-TW" altLang="en-US" dirty="0">
                <a:latin typeface="標楷體" panose="03000509000000000000" pitchFamily="65" charset="-120"/>
                <a:ea typeface="標楷體" panose="03000509000000000000" pitchFamily="65" charset="-120"/>
              </a:rPr>
              <a:t>轉帳繳款</a:t>
            </a:r>
          </a:p>
          <a:p>
            <a:pPr marL="1073150" lvl="1" indent="-893763"/>
            <a:endParaRPr lang="zh-TW" altLang="en-US" dirty="0">
              <a:latin typeface="標楷體" panose="03000509000000000000" pitchFamily="65" charset="-120"/>
              <a:ea typeface="標楷體" panose="03000509000000000000" pitchFamily="65" charset="-120"/>
            </a:endParaRPr>
          </a:p>
        </p:txBody>
      </p:sp>
      <p:sp>
        <p:nvSpPr>
          <p:cNvPr id="167943" name="Rectangle 3"/>
          <p:cNvSpPr>
            <a:spLocks noChangeArrowheads="1"/>
          </p:cNvSpPr>
          <p:nvPr/>
        </p:nvSpPr>
        <p:spPr bwMode="auto">
          <a:xfrm>
            <a:off x="180975" y="116632"/>
            <a:ext cx="9144000" cy="942392"/>
          </a:xfrm>
          <a:prstGeom prst="rect">
            <a:avLst/>
          </a:prstGeom>
          <a:noFill/>
          <a:ln w="9525">
            <a:noFill/>
            <a:miter lim="800000"/>
            <a:headEnd/>
            <a:tailEnd/>
          </a:ln>
        </p:spPr>
        <p:txBody>
          <a:bodyPr lIns="0" rIns="0" bIns="0" anchor="ctr"/>
          <a:lstStyle/>
          <a:p>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a:t>
            </a:r>
            <a:r>
              <a:rPr lang="zh-TW" altLang="en-US" sz="3200" dirty="0" smtClean="0">
                <a:solidFill>
                  <a:srgbClr val="002060"/>
                </a:solidFill>
                <a:latin typeface="標楷體" panose="03000509000000000000" pitchFamily="65" charset="-120"/>
                <a:ea typeface="標楷體" panose="03000509000000000000" pitchFamily="65" charset="-120"/>
              </a:rPr>
              <a:t>系統</a:t>
            </a:r>
            <a:endParaRPr lang="en-US" altLang="zh-TW" sz="3200" dirty="0" smtClean="0">
              <a:solidFill>
                <a:srgbClr val="002060"/>
              </a:solidFill>
              <a:latin typeface="標楷體" panose="03000509000000000000" pitchFamily="65" charset="-120"/>
              <a:ea typeface="標楷體" panose="03000509000000000000" pitchFamily="65" charset="-120"/>
            </a:endParaRPr>
          </a:p>
          <a:p>
            <a:r>
              <a:rPr lang="zh-TW" altLang="en-US" sz="2800" dirty="0" smtClean="0">
                <a:solidFill>
                  <a:srgbClr val="FF0000"/>
                </a:solidFill>
                <a:latin typeface="標楷體" panose="03000509000000000000" pitchFamily="65" charset="-120"/>
                <a:ea typeface="標楷體" panose="03000509000000000000" pitchFamily="65" charset="-120"/>
                <a:cs typeface="+mj-cs"/>
              </a:rPr>
              <a:t>下載繳款帳號</a:t>
            </a:r>
            <a:r>
              <a:rPr lang="en-US" altLang="zh-TW" sz="2800" dirty="0" smtClean="0">
                <a:solidFill>
                  <a:srgbClr val="FF0000"/>
                </a:solidFill>
                <a:latin typeface="標楷體" panose="03000509000000000000" pitchFamily="65" charset="-120"/>
                <a:ea typeface="標楷體" panose="03000509000000000000" pitchFamily="65" charset="-120"/>
                <a:cs typeface="+mj-cs"/>
              </a:rPr>
              <a:t> (</a:t>
            </a:r>
            <a:r>
              <a:rPr lang="zh-TW" altLang="en-US" sz="2800" dirty="0">
                <a:solidFill>
                  <a:srgbClr val="FF0000"/>
                </a:solidFill>
                <a:latin typeface="標楷體" panose="03000509000000000000" pitchFamily="65" charset="-120"/>
                <a:ea typeface="標楷體" panose="03000509000000000000" pitchFamily="65" charset="-120"/>
                <a:cs typeface="+mj-cs"/>
              </a:rPr>
              <a:t>不具低收入戶身分考生）</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80</a:t>
            </a:fld>
            <a:endParaRPr lang="en-US" altLang="zh-TW" dirty="0">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a:blip r:embed="rId3"/>
          <a:stretch>
            <a:fillRect/>
          </a:stretch>
        </p:blipFill>
        <p:spPr>
          <a:xfrm>
            <a:off x="5066026" y="1145654"/>
            <a:ext cx="3796259" cy="5379690"/>
          </a:xfrm>
          <a:prstGeom prst="rect">
            <a:avLst/>
          </a:prstGeom>
        </p:spPr>
      </p:pic>
    </p:spTree>
    <p:extLst>
      <p:ext uri="{BB962C8B-B14F-4D97-AF65-F5344CB8AC3E}">
        <p14:creationId xmlns:p14="http://schemas.microsoft.com/office/powerpoint/2010/main" val="32717662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81</a:t>
            </a:fld>
            <a:endParaRPr lang="en-US" altLang="zh-TW" dirty="0">
              <a:latin typeface="標楷體" panose="03000509000000000000" pitchFamily="65" charset="-120"/>
              <a:ea typeface="標楷體" panose="03000509000000000000" pitchFamily="65" charset="-120"/>
            </a:endParaRPr>
          </a:p>
        </p:txBody>
      </p:sp>
      <p:sp>
        <p:nvSpPr>
          <p:cNvPr id="4" name="Rectangle 3"/>
          <p:cNvSpPr txBox="1">
            <a:spLocks noChangeArrowheads="1"/>
          </p:cNvSpPr>
          <p:nvPr/>
        </p:nvSpPr>
        <p:spPr bwMode="auto">
          <a:xfrm>
            <a:off x="180975" y="188640"/>
            <a:ext cx="9144000" cy="899239"/>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a:t>
            </a:r>
            <a:r>
              <a:rPr lang="zh-TW" altLang="en-US" sz="3200" dirty="0" smtClean="0">
                <a:solidFill>
                  <a:srgbClr val="002060"/>
                </a:solidFill>
                <a:latin typeface="標楷體" panose="03000509000000000000" pitchFamily="65" charset="-120"/>
                <a:ea typeface="標楷體" panose="03000509000000000000" pitchFamily="65" charset="-120"/>
              </a:rPr>
              <a:t>系統</a:t>
            </a:r>
            <a:endParaRPr lang="en-US" altLang="zh-TW" sz="3200" dirty="0" smtClean="0">
              <a:solidFill>
                <a:srgbClr val="002060"/>
              </a:solidFill>
              <a:latin typeface="標楷體" panose="03000509000000000000" pitchFamily="65" charset="-120"/>
              <a:ea typeface="標楷體" panose="03000509000000000000" pitchFamily="65" charset="-120"/>
            </a:endParaRPr>
          </a:p>
          <a:p>
            <a:pPr eaLnBrk="1" hangingPunct="1"/>
            <a:r>
              <a:rPr lang="zh-TW" altLang="en-US" sz="3200" dirty="0" smtClean="0">
                <a:solidFill>
                  <a:srgbClr val="FF0000"/>
                </a:solidFill>
                <a:latin typeface="標楷體" panose="03000509000000000000" pitchFamily="65" charset="-120"/>
                <a:ea typeface="標楷體" panose="03000509000000000000" pitchFamily="65" charset="-120"/>
              </a:rPr>
              <a:t>隱私權保護政策聲明</a:t>
            </a:r>
            <a:endParaRPr lang="zh-TW" altLang="en-US" kern="1200" dirty="0" smtClean="0">
              <a:solidFill>
                <a:srgbClr val="FF0000"/>
              </a:solidFill>
              <a:latin typeface="標楷體" panose="03000509000000000000" pitchFamily="65" charset="-120"/>
              <a:ea typeface="標楷體" panose="03000509000000000000" pitchFamily="65" charset="-120"/>
            </a:endParaRPr>
          </a:p>
        </p:txBody>
      </p:sp>
      <p:sp>
        <p:nvSpPr>
          <p:cNvPr id="5" name="AutoShape 4"/>
          <p:cNvSpPr>
            <a:spLocks noChangeArrowheads="1"/>
          </p:cNvSpPr>
          <p:nvPr/>
        </p:nvSpPr>
        <p:spPr bwMode="auto">
          <a:xfrm>
            <a:off x="3995936" y="2924944"/>
            <a:ext cx="4301740" cy="1584176"/>
          </a:xfrm>
          <a:prstGeom prst="wedgeRectCallout">
            <a:avLst>
              <a:gd name="adj1" fmla="val -54862"/>
              <a:gd name="adj2" fmla="val -1289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marL="204788" indent="-204788">
              <a:buFont typeface="Wingdings" pitchFamily="2" charset="2"/>
              <a:buChar char="u"/>
            </a:pPr>
            <a:r>
              <a:rPr kumimoji="0" lang="zh-TW" altLang="en-US" sz="1600" dirty="0" smtClean="0">
                <a:latin typeface="標楷體" panose="03000509000000000000" pitchFamily="65" charset="-120"/>
                <a:ea typeface="標楷體" panose="03000509000000000000" pitchFamily="65" charset="-120"/>
              </a:rPr>
              <a:t>非低收入戶考生於繳費完成約</a:t>
            </a:r>
            <a:r>
              <a:rPr kumimoji="0" lang="en-US" altLang="zh-TW" sz="1600" dirty="0" smtClean="0">
                <a:latin typeface="標楷體" panose="03000509000000000000" pitchFamily="65" charset="-120"/>
                <a:ea typeface="標楷體" panose="03000509000000000000" pitchFamily="65" charset="-120"/>
              </a:rPr>
              <a:t>2</a:t>
            </a:r>
            <a:r>
              <a:rPr kumimoji="0" lang="zh-TW" altLang="en-US" sz="1600" dirty="0" smtClean="0">
                <a:latin typeface="標楷體" panose="03000509000000000000" pitchFamily="65" charset="-120"/>
                <a:ea typeface="標楷體" panose="03000509000000000000" pitchFamily="65" charset="-120"/>
              </a:rPr>
              <a:t>小時後，</a:t>
            </a:r>
            <a:r>
              <a:rPr kumimoji="0" lang="en-US" altLang="zh-TW" sz="1600" dirty="0" smtClean="0">
                <a:latin typeface="標楷體" panose="03000509000000000000" pitchFamily="65" charset="-120"/>
                <a:ea typeface="標楷體" panose="03000509000000000000" pitchFamily="65" charset="-120"/>
              </a:rPr>
              <a:t/>
            </a:r>
            <a:br>
              <a:rPr kumimoji="0" lang="en-US" altLang="zh-TW" sz="1600" dirty="0" smtClean="0">
                <a:latin typeface="標楷體" panose="03000509000000000000" pitchFamily="65" charset="-120"/>
                <a:ea typeface="標楷體" panose="03000509000000000000" pitchFamily="65" charset="-120"/>
              </a:rPr>
            </a:br>
            <a:r>
              <a:rPr kumimoji="0" lang="zh-TW" altLang="en-US" sz="1600" dirty="0" smtClean="0">
                <a:latin typeface="標楷體" panose="03000509000000000000" pitchFamily="65" charset="-120"/>
                <a:ea typeface="標楷體" panose="03000509000000000000" pitchFamily="65" charset="-120"/>
              </a:rPr>
              <a:t>重新登入系統將</a:t>
            </a:r>
            <a:r>
              <a:rPr kumimoji="0" lang="zh-TW" altLang="en-US" sz="1600" dirty="0">
                <a:latin typeface="標楷體" panose="03000509000000000000" pitchFamily="65" charset="-120"/>
                <a:ea typeface="標楷體" panose="03000509000000000000" pitchFamily="65" charset="-120"/>
              </a:rPr>
              <a:t>直接</a:t>
            </a:r>
            <a:r>
              <a:rPr kumimoji="0" lang="zh-TW" altLang="en-US" sz="1600" dirty="0" smtClean="0">
                <a:latin typeface="標楷體" panose="03000509000000000000" pitchFamily="65" charset="-120"/>
                <a:ea typeface="標楷體" panose="03000509000000000000" pitchFamily="65" charset="-120"/>
              </a:rPr>
              <a:t>導入</a:t>
            </a:r>
            <a:r>
              <a:rPr kumimoji="0" lang="en-US" altLang="zh-TW" sz="1600" dirty="0" smtClean="0">
                <a:latin typeface="標楷體" panose="03000509000000000000" pitchFamily="65" charset="-120"/>
                <a:ea typeface="標楷體" panose="03000509000000000000" pitchFamily="65" charset="-120"/>
              </a:rPr>
              <a:t/>
            </a:r>
            <a:br>
              <a:rPr kumimoji="0" lang="en-US" altLang="zh-TW" sz="1600" dirty="0" smtClean="0">
                <a:latin typeface="標楷體" panose="03000509000000000000" pitchFamily="65" charset="-120"/>
                <a:ea typeface="標楷體" panose="03000509000000000000" pitchFamily="65" charset="-120"/>
              </a:rPr>
            </a:br>
            <a:r>
              <a:rPr kumimoji="0" lang="zh-TW" altLang="en-US" sz="1600" dirty="0" smtClean="0">
                <a:latin typeface="標楷體" panose="03000509000000000000" pitchFamily="65" charset="-120"/>
                <a:ea typeface="標楷體" panose="03000509000000000000" pitchFamily="65" charset="-120"/>
              </a:rPr>
              <a:t>二、隱私權保護政策聲明</a:t>
            </a:r>
            <a:r>
              <a:rPr kumimoji="0" lang="en-US" altLang="zh-TW" sz="1600" dirty="0" smtClean="0">
                <a:latin typeface="標楷體" panose="03000509000000000000" pitchFamily="65" charset="-120"/>
                <a:ea typeface="標楷體" panose="03000509000000000000" pitchFamily="65" charset="-120"/>
              </a:rPr>
              <a:t>(</a:t>
            </a:r>
            <a:r>
              <a:rPr kumimoji="0" lang="zh-TW" altLang="en-US" sz="1600" dirty="0" smtClean="0">
                <a:latin typeface="標楷體" panose="03000509000000000000" pitchFamily="65" charset="-120"/>
                <a:ea typeface="標楷體" panose="03000509000000000000" pitchFamily="65" charset="-120"/>
              </a:rPr>
              <a:t>代表繳費成功）</a:t>
            </a:r>
            <a:endParaRPr kumimoji="0" lang="en-US" altLang="zh-TW" sz="1600" dirty="0" smtClean="0">
              <a:latin typeface="標楷體" panose="03000509000000000000" pitchFamily="65" charset="-120"/>
              <a:ea typeface="標楷體" panose="03000509000000000000" pitchFamily="65" charset="-120"/>
            </a:endParaRPr>
          </a:p>
          <a:p>
            <a:pPr marL="204788" indent="-204788">
              <a:buFont typeface="Wingdings" pitchFamily="2" charset="2"/>
              <a:buChar char="u"/>
            </a:pPr>
            <a:r>
              <a:rPr kumimoji="0" lang="zh-TW" altLang="en-US" sz="1600" dirty="0" smtClean="0">
                <a:latin typeface="標楷體" panose="03000509000000000000" pitchFamily="65" charset="-120"/>
                <a:ea typeface="標楷體" panose="03000509000000000000" pitchFamily="65" charset="-120"/>
              </a:rPr>
              <a:t>低收入戶考生</a:t>
            </a:r>
            <a:r>
              <a:rPr kumimoji="0" lang="en-US" altLang="zh-TW" sz="1600" dirty="0" smtClean="0">
                <a:latin typeface="標楷體" panose="03000509000000000000" pitchFamily="65" charset="-120"/>
                <a:ea typeface="標楷體" panose="03000509000000000000" pitchFamily="65" charset="-120"/>
              </a:rPr>
              <a:t/>
            </a:r>
            <a:br>
              <a:rPr kumimoji="0" lang="en-US" altLang="zh-TW" sz="1600" dirty="0" smtClean="0">
                <a:latin typeface="標楷體" panose="03000509000000000000" pitchFamily="65" charset="-120"/>
                <a:ea typeface="標楷體" panose="03000509000000000000" pitchFamily="65" charset="-120"/>
              </a:rPr>
            </a:br>
            <a:r>
              <a:rPr kumimoji="0" lang="zh-TW" altLang="en-US" sz="1600" dirty="0" smtClean="0">
                <a:latin typeface="標楷體" panose="03000509000000000000" pitchFamily="65" charset="-120"/>
                <a:ea typeface="標楷體" panose="03000509000000000000" pitchFamily="65" charset="-120"/>
              </a:rPr>
              <a:t>直接</a:t>
            </a:r>
            <a:r>
              <a:rPr kumimoji="0" lang="zh-TW" altLang="en-US" sz="1600" dirty="0">
                <a:latin typeface="標楷體" panose="03000509000000000000" pitchFamily="65" charset="-120"/>
                <a:ea typeface="標楷體" panose="03000509000000000000" pitchFamily="65" charset="-120"/>
              </a:rPr>
              <a:t>導入二、隱私權保護政策聲明</a:t>
            </a:r>
            <a:r>
              <a:rPr kumimoji="0" lang="zh-TW" altLang="en-US" sz="1600" dirty="0" smtClean="0">
                <a:latin typeface="標楷體" panose="03000509000000000000" pitchFamily="65" charset="-120"/>
                <a:ea typeface="標楷體" panose="03000509000000000000" pitchFamily="65" charset="-120"/>
              </a:rPr>
              <a:t>後</a:t>
            </a:r>
            <a:r>
              <a:rPr kumimoji="0" lang="en-US" altLang="zh-TW" sz="1600" dirty="0" smtClean="0">
                <a:latin typeface="標楷體" panose="03000509000000000000" pitchFamily="65" charset="-120"/>
                <a:ea typeface="標楷體" panose="03000509000000000000" pitchFamily="65" charset="-120"/>
              </a:rPr>
              <a:t/>
            </a:r>
            <a:br>
              <a:rPr kumimoji="0" lang="en-US" altLang="zh-TW" sz="1600" dirty="0" smtClean="0">
                <a:latin typeface="標楷體" panose="03000509000000000000" pitchFamily="65" charset="-120"/>
                <a:ea typeface="標楷體" panose="03000509000000000000" pitchFamily="65" charset="-120"/>
              </a:rPr>
            </a:br>
            <a:r>
              <a:rPr kumimoji="0" lang="zh-TW" altLang="en-US" sz="1600" dirty="0" smtClean="0">
                <a:latin typeface="標楷體" panose="03000509000000000000" pitchFamily="65" charset="-120"/>
                <a:ea typeface="標楷體" panose="03000509000000000000" pitchFamily="65" charset="-120"/>
              </a:rPr>
              <a:t>進行下一步驟選填校系科</a:t>
            </a:r>
            <a:r>
              <a:rPr kumimoji="0" lang="en-US" altLang="zh-TW" sz="1600" dirty="0" smtClean="0">
                <a:latin typeface="標楷體" panose="03000509000000000000" pitchFamily="65" charset="-120"/>
                <a:ea typeface="標楷體" panose="03000509000000000000" pitchFamily="65" charset="-120"/>
              </a:rPr>
              <a:t>(</a:t>
            </a:r>
            <a:r>
              <a:rPr kumimoji="0" lang="zh-TW" altLang="en-US" sz="1600" dirty="0" smtClean="0">
                <a:latin typeface="標楷體" panose="03000509000000000000" pitchFamily="65" charset="-120"/>
                <a:ea typeface="標楷體" panose="03000509000000000000" pitchFamily="65" charset="-120"/>
              </a:rPr>
              <a:t>組</a:t>
            </a:r>
            <a:r>
              <a:rPr kumimoji="0" lang="en-US" altLang="zh-TW" sz="1600" dirty="0" smtClean="0">
                <a:latin typeface="標楷體" panose="03000509000000000000" pitchFamily="65" charset="-120"/>
                <a:ea typeface="標楷體" panose="03000509000000000000" pitchFamily="65" charset="-120"/>
              </a:rPr>
              <a:t>)</a:t>
            </a:r>
            <a:r>
              <a:rPr kumimoji="0" lang="zh-TW" altLang="en-US" sz="1600" dirty="0" smtClean="0">
                <a:latin typeface="標楷體" panose="03000509000000000000" pitchFamily="65" charset="-120"/>
                <a:ea typeface="標楷體" panose="03000509000000000000" pitchFamily="65" charset="-120"/>
              </a:rPr>
              <a:t>學程</a:t>
            </a:r>
            <a:endParaRPr kumimoji="0" lang="zh-TW" altLang="en-US" sz="1600" dirty="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a:stretch>
            <a:fillRect/>
          </a:stretch>
        </p:blipFill>
        <p:spPr>
          <a:xfrm>
            <a:off x="870177" y="1215242"/>
            <a:ext cx="7452320" cy="5544044"/>
          </a:xfrm>
          <a:prstGeom prst="rect">
            <a:avLst/>
          </a:prstGeom>
        </p:spPr>
      </p:pic>
      <p:sp>
        <p:nvSpPr>
          <p:cNvPr id="7" name="矩形 6"/>
          <p:cNvSpPr/>
          <p:nvPr/>
        </p:nvSpPr>
        <p:spPr>
          <a:xfrm>
            <a:off x="4644008" y="1412776"/>
            <a:ext cx="884725" cy="356757"/>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2699792" y="2348880"/>
            <a:ext cx="3059170" cy="1305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689074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714965" y="1019994"/>
            <a:ext cx="7032190" cy="5807835"/>
          </a:xfrm>
          <a:prstGeom prst="rect">
            <a:avLst/>
          </a:prstGeom>
        </p:spPr>
      </p:pic>
      <p:sp>
        <p:nvSpPr>
          <p:cNvPr id="12" name="矩形 15"/>
          <p:cNvSpPr>
            <a:spLocks noChangeArrowheads="1"/>
          </p:cNvSpPr>
          <p:nvPr/>
        </p:nvSpPr>
        <p:spPr bwMode="auto">
          <a:xfrm>
            <a:off x="99412" y="2108580"/>
            <a:ext cx="615553" cy="2136711"/>
          </a:xfrm>
          <a:prstGeom prst="rect">
            <a:avLst/>
          </a:prstGeom>
          <a:solidFill>
            <a:schemeClr val="bg1"/>
          </a:solidFill>
          <a:ln w="38100">
            <a:solidFill>
              <a:srgbClr val="FF0000"/>
            </a:solidFill>
            <a:miter lim="800000"/>
            <a:headEnd/>
            <a:tailEnd/>
          </a:ln>
        </p:spPr>
        <p:txBody>
          <a:bodyPr vert="eaVert" wrap="square">
            <a:spAutoFit/>
          </a:bodyPr>
          <a:lstStyle/>
          <a:p>
            <a:r>
              <a:rPr lang="zh-TW" altLang="en-US" sz="1400" dirty="0" smtClean="0">
                <a:latin typeface="標楷體" panose="03000509000000000000" pitchFamily="65" charset="-120"/>
                <a:ea typeface="標楷體" panose="03000509000000000000" pitchFamily="65" charset="-120"/>
              </a:rPr>
              <a:t>統測單群跨類考生</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於其可跨填類別再次提醒</a:t>
            </a:r>
            <a:endParaRPr lang="zh-TW" altLang="en-US" sz="1400" dirty="0">
              <a:latin typeface="標楷體" panose="03000509000000000000" pitchFamily="65" charset="-120"/>
              <a:ea typeface="標楷體" panose="03000509000000000000" pitchFamily="65" charset="-120"/>
            </a:endParaRPr>
          </a:p>
        </p:txBody>
      </p:sp>
      <p:sp>
        <p:nvSpPr>
          <p:cNvPr id="13" name="向右箭號 12"/>
          <p:cNvSpPr/>
          <p:nvPr/>
        </p:nvSpPr>
        <p:spPr>
          <a:xfrm>
            <a:off x="754498" y="2854344"/>
            <a:ext cx="191627" cy="23462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6" name="Rectangle 3"/>
          <p:cNvSpPr txBox="1">
            <a:spLocks noChangeArrowheads="1"/>
          </p:cNvSpPr>
          <p:nvPr/>
        </p:nvSpPr>
        <p:spPr bwMode="auto">
          <a:xfrm>
            <a:off x="180975" y="121298"/>
            <a:ext cx="8664445" cy="812152"/>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p>
            <a:pPr lvl="0">
              <a:defRPr/>
            </a:pPr>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a:t>
            </a:r>
            <a:r>
              <a:rPr lang="zh-TW" altLang="en-US" sz="3200" dirty="0" smtClean="0">
                <a:solidFill>
                  <a:srgbClr val="002060"/>
                </a:solidFill>
                <a:latin typeface="標楷體" panose="03000509000000000000" pitchFamily="65" charset="-120"/>
                <a:ea typeface="標楷體" panose="03000509000000000000" pitchFamily="65" charset="-120"/>
              </a:rPr>
              <a:t>系統</a:t>
            </a:r>
            <a:endParaRPr lang="en-US" altLang="zh-TW" sz="3200" dirty="0" smtClean="0">
              <a:solidFill>
                <a:srgbClr val="002060"/>
              </a:solidFill>
              <a:latin typeface="標楷體" panose="03000509000000000000" pitchFamily="65" charset="-120"/>
              <a:ea typeface="標楷體" panose="03000509000000000000" pitchFamily="65" charset="-120"/>
            </a:endParaRPr>
          </a:p>
          <a:p>
            <a:pPr lvl="0">
              <a:defRPr/>
            </a:pPr>
            <a:r>
              <a:rPr kumimoji="1" lang="zh-TW" altLang="en-US"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j-cs"/>
              </a:rPr>
              <a:t>選擇可報名之甄選校系科</a:t>
            </a:r>
            <a:r>
              <a:rPr kumimoji="1" lang="en-US" altLang="zh-TW"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j-cs"/>
              </a:rPr>
              <a:t>(</a:t>
            </a:r>
            <a:r>
              <a:rPr kumimoji="1" lang="zh-TW" altLang="en-US"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j-cs"/>
              </a:rPr>
              <a:t>組</a:t>
            </a:r>
            <a:r>
              <a:rPr kumimoji="1" lang="en-US" altLang="zh-TW"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j-cs"/>
              </a:rPr>
              <a:t>)</a:t>
            </a:r>
            <a:r>
              <a:rPr kumimoji="1" lang="zh-TW" altLang="en-US"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j-cs"/>
              </a:rPr>
              <a:t>學程</a:t>
            </a:r>
          </a:p>
        </p:txBody>
      </p:sp>
      <p:sp>
        <p:nvSpPr>
          <p:cNvPr id="17" name="Rectangle 5"/>
          <p:cNvSpPr>
            <a:spLocks noChangeArrowheads="1"/>
          </p:cNvSpPr>
          <p:nvPr/>
        </p:nvSpPr>
        <p:spPr bwMode="auto">
          <a:xfrm>
            <a:off x="3885026" y="4406481"/>
            <a:ext cx="569568" cy="648072"/>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2" name="Rectangle 9"/>
          <p:cNvSpPr>
            <a:spLocks noChangeArrowheads="1"/>
          </p:cNvSpPr>
          <p:nvPr/>
        </p:nvSpPr>
        <p:spPr bwMode="auto">
          <a:xfrm>
            <a:off x="3885026" y="5098167"/>
            <a:ext cx="552439" cy="620748"/>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82</a:t>
            </a:fld>
            <a:endParaRPr lang="en-US" altLang="zh-TW" dirty="0">
              <a:latin typeface="標楷體" panose="03000509000000000000" pitchFamily="65" charset="-120"/>
              <a:ea typeface="標楷體" panose="03000509000000000000" pitchFamily="65" charset="-120"/>
            </a:endParaRPr>
          </a:p>
        </p:txBody>
      </p:sp>
      <p:sp>
        <p:nvSpPr>
          <p:cNvPr id="5" name="矩形 4"/>
          <p:cNvSpPr/>
          <p:nvPr/>
        </p:nvSpPr>
        <p:spPr>
          <a:xfrm>
            <a:off x="2030347" y="2789195"/>
            <a:ext cx="720080" cy="1454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4316424" y="2780728"/>
            <a:ext cx="720080" cy="1454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p:cNvPicPr>
            <a:picLocks noChangeAspect="1"/>
          </p:cNvPicPr>
          <p:nvPr/>
        </p:nvPicPr>
        <p:blipFill>
          <a:blip r:embed="rId4"/>
          <a:stretch>
            <a:fillRect/>
          </a:stretch>
        </p:blipFill>
        <p:spPr>
          <a:xfrm>
            <a:off x="5702614" y="694529"/>
            <a:ext cx="3395245" cy="930457"/>
          </a:xfrm>
          <a:prstGeom prst="rect">
            <a:avLst/>
          </a:prstGeom>
        </p:spPr>
      </p:pic>
      <p:pic>
        <p:nvPicPr>
          <p:cNvPr id="19" name="圖片 18"/>
          <p:cNvPicPr>
            <a:picLocks noChangeAspect="1"/>
          </p:cNvPicPr>
          <p:nvPr/>
        </p:nvPicPr>
        <p:blipFill>
          <a:blip r:embed="rId5"/>
          <a:stretch>
            <a:fillRect/>
          </a:stretch>
        </p:blipFill>
        <p:spPr>
          <a:xfrm>
            <a:off x="5671804" y="3785399"/>
            <a:ext cx="3389083" cy="911972"/>
          </a:xfrm>
          <a:prstGeom prst="rect">
            <a:avLst/>
          </a:prstGeom>
        </p:spPr>
      </p:pic>
      <p:pic>
        <p:nvPicPr>
          <p:cNvPr id="21" name="圖片 20"/>
          <p:cNvPicPr>
            <a:picLocks noChangeAspect="1"/>
          </p:cNvPicPr>
          <p:nvPr/>
        </p:nvPicPr>
        <p:blipFill>
          <a:blip r:embed="rId6"/>
          <a:stretch>
            <a:fillRect/>
          </a:stretch>
        </p:blipFill>
        <p:spPr>
          <a:xfrm>
            <a:off x="5702614" y="1649457"/>
            <a:ext cx="3358273" cy="893485"/>
          </a:xfrm>
          <a:prstGeom prst="rect">
            <a:avLst/>
          </a:prstGeom>
        </p:spPr>
      </p:pic>
      <p:sp>
        <p:nvSpPr>
          <p:cNvPr id="27" name="矩形 26"/>
          <p:cNvSpPr/>
          <p:nvPr/>
        </p:nvSpPr>
        <p:spPr>
          <a:xfrm>
            <a:off x="4292600" y="1277144"/>
            <a:ext cx="829733" cy="280723"/>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AutoShape 10"/>
          <p:cNvSpPr>
            <a:spLocks noChangeArrowheads="1"/>
          </p:cNvSpPr>
          <p:nvPr/>
        </p:nvSpPr>
        <p:spPr bwMode="auto">
          <a:xfrm rot="10800000" flipH="1" flipV="1">
            <a:off x="4538006" y="4721164"/>
            <a:ext cx="2303462" cy="357187"/>
          </a:xfrm>
          <a:prstGeom prst="wedgeRectCallout">
            <a:avLst>
              <a:gd name="adj1" fmla="val -53062"/>
              <a:gd name="adj2" fmla="val 2469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選取校系後按此加入</a:t>
            </a:r>
          </a:p>
        </p:txBody>
      </p:sp>
      <p:sp>
        <p:nvSpPr>
          <p:cNvPr id="23" name="AutoShape 10"/>
          <p:cNvSpPr>
            <a:spLocks noChangeArrowheads="1"/>
          </p:cNvSpPr>
          <p:nvPr/>
        </p:nvSpPr>
        <p:spPr bwMode="auto">
          <a:xfrm rot="10800000" flipH="1" flipV="1">
            <a:off x="4534226" y="5530966"/>
            <a:ext cx="2303462" cy="357188"/>
          </a:xfrm>
          <a:prstGeom prst="wedgeRectCallout">
            <a:avLst>
              <a:gd name="adj1" fmla="val -53518"/>
              <a:gd name="adj2" fmla="val -2440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針對已選取校系刪除</a:t>
            </a:r>
          </a:p>
        </p:txBody>
      </p:sp>
      <p:sp>
        <p:nvSpPr>
          <p:cNvPr id="25" name="AutoShape 10"/>
          <p:cNvSpPr>
            <a:spLocks noChangeArrowheads="1"/>
          </p:cNvSpPr>
          <p:nvPr/>
        </p:nvSpPr>
        <p:spPr bwMode="auto">
          <a:xfrm rot="10800000" flipH="1" flipV="1">
            <a:off x="4143662" y="6205689"/>
            <a:ext cx="4073315" cy="365775"/>
          </a:xfrm>
          <a:prstGeom prst="wedgeRectCallout">
            <a:avLst>
              <a:gd name="adj1" fmla="val -57372"/>
              <a:gd name="adj2" fmla="val 2001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標楷體" panose="03000509000000000000" pitchFamily="65" charset="-120"/>
                <a:ea typeface="標楷體" panose="03000509000000000000" pitchFamily="65" charset="-120"/>
              </a:rPr>
              <a:t>顯示可報名志願總數，及上、下頁選擇</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4" name="AutoShape 4"/>
          <p:cNvSpPr>
            <a:spLocks noChangeArrowheads="1"/>
          </p:cNvSpPr>
          <p:nvPr/>
        </p:nvSpPr>
        <p:spPr bwMode="auto">
          <a:xfrm>
            <a:off x="870600" y="1234571"/>
            <a:ext cx="3746855" cy="1013754"/>
          </a:xfrm>
          <a:prstGeom prst="accentBorderCallout1">
            <a:avLst>
              <a:gd name="adj1" fmla="val 103888"/>
              <a:gd name="adj2" fmla="val 516"/>
              <a:gd name="adj3" fmla="val 153982"/>
              <a:gd name="adj4" fmla="val 369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請</a:t>
            </a:r>
            <a:r>
              <a:rPr kumimoji="0" lang="zh-TW" altLang="en-US" dirty="0" smtClean="0">
                <a:solidFill>
                  <a:srgbClr val="000000"/>
                </a:solidFill>
                <a:latin typeface="標楷體" panose="03000509000000000000" pitchFamily="65" charset="-120"/>
                <a:ea typeface="標楷體" panose="03000509000000000000" pitchFamily="65" charset="-120"/>
              </a:rPr>
              <a:t>確認考生姓名、身分</a:t>
            </a:r>
            <a:r>
              <a:rPr kumimoji="0" lang="zh-TW" altLang="en-US" dirty="0">
                <a:solidFill>
                  <a:srgbClr val="000000"/>
                </a:solidFill>
                <a:latin typeface="標楷體" panose="03000509000000000000" pitchFamily="65" charset="-120"/>
                <a:ea typeface="標楷體" panose="03000509000000000000" pitchFamily="65" charset="-120"/>
              </a:rPr>
              <a:t>證統一編號、統測准考證號、報名身分、統測報考類別</a:t>
            </a:r>
            <a:r>
              <a:rPr kumimoji="0" lang="zh-TW" altLang="en-US" dirty="0" smtClean="0">
                <a:solidFill>
                  <a:srgbClr val="000000"/>
                </a:solidFill>
                <a:latin typeface="標楷體" panose="03000509000000000000" pitchFamily="65" charset="-120"/>
                <a:ea typeface="標楷體" panose="03000509000000000000" pitchFamily="65" charset="-120"/>
              </a:rPr>
              <a:t>是否為考生本人</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7" name="矩形 6"/>
          <p:cNvSpPr/>
          <p:nvPr/>
        </p:nvSpPr>
        <p:spPr>
          <a:xfrm>
            <a:off x="787400" y="3064934"/>
            <a:ext cx="2200424" cy="24553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4712677" y="2092569"/>
            <a:ext cx="651411" cy="1557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八角星形 3"/>
          <p:cNvSpPr/>
          <p:nvPr/>
        </p:nvSpPr>
        <p:spPr>
          <a:xfrm>
            <a:off x="2915816" y="2934619"/>
            <a:ext cx="576064" cy="375849"/>
          </a:xfrm>
          <a:prstGeom prst="star8">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新</a:t>
            </a:r>
            <a:endParaRPr lang="zh-TW" altLang="en-US" dirty="0"/>
          </a:p>
        </p:txBody>
      </p:sp>
    </p:spTree>
    <p:extLst>
      <p:ext uri="{BB962C8B-B14F-4D97-AF65-F5344CB8AC3E}">
        <p14:creationId xmlns:p14="http://schemas.microsoft.com/office/powerpoint/2010/main" val="26599598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323528" y="895839"/>
            <a:ext cx="7736284" cy="5807380"/>
          </a:xfrm>
          <a:prstGeom prst="rect">
            <a:avLst/>
          </a:prstGeom>
        </p:spPr>
      </p:pic>
      <p:pic>
        <p:nvPicPr>
          <p:cNvPr id="13" name="圖片 12"/>
          <p:cNvPicPr>
            <a:picLocks noChangeAspect="1"/>
          </p:cNvPicPr>
          <p:nvPr/>
        </p:nvPicPr>
        <p:blipFill>
          <a:blip r:embed="rId4"/>
          <a:stretch>
            <a:fillRect/>
          </a:stretch>
        </p:blipFill>
        <p:spPr>
          <a:xfrm>
            <a:off x="4209099" y="4220827"/>
            <a:ext cx="4127378" cy="1139097"/>
          </a:xfrm>
          <a:prstGeom prst="rect">
            <a:avLst/>
          </a:prstGeom>
        </p:spPr>
      </p:pic>
      <p:sp>
        <p:nvSpPr>
          <p:cNvPr id="118787" name="Rectangle 3"/>
          <p:cNvSpPr>
            <a:spLocks noGrp="1" noChangeArrowheads="1"/>
          </p:cNvSpPr>
          <p:nvPr>
            <p:ph type="title" idx="4294967295"/>
          </p:nvPr>
        </p:nvSpPr>
        <p:spPr>
          <a:xfrm>
            <a:off x="179512" y="137128"/>
            <a:ext cx="8823066" cy="647700"/>
          </a:xfrm>
        </p:spPr>
        <p:txBody>
          <a:bodyPr lIns="0" rIns="0" bIns="0"/>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甄選入學招生第一階段個別報名系統</a:t>
            </a:r>
            <a:r>
              <a:rPr lang="zh-TW" altLang="en-US" kern="1200" dirty="0" smtClean="0">
                <a:solidFill>
                  <a:srgbClr val="FF0000"/>
                </a:solidFill>
                <a:latin typeface="標楷體" panose="03000509000000000000" pitchFamily="65" charset="-120"/>
                <a:ea typeface="標楷體" panose="03000509000000000000" pitchFamily="65" charset="-120"/>
              </a:rPr>
              <a:t>資料確定送出</a:t>
            </a:r>
          </a:p>
        </p:txBody>
      </p:sp>
      <p:sp>
        <p:nvSpPr>
          <p:cNvPr id="172037" name="Rectangle 4"/>
          <p:cNvSpPr>
            <a:spLocks noChangeArrowheads="1"/>
          </p:cNvSpPr>
          <p:nvPr/>
        </p:nvSpPr>
        <p:spPr bwMode="auto">
          <a:xfrm>
            <a:off x="1450609" y="6141262"/>
            <a:ext cx="2445808" cy="288032"/>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72038" name="Rectangle 5"/>
          <p:cNvSpPr>
            <a:spLocks noChangeArrowheads="1"/>
          </p:cNvSpPr>
          <p:nvPr/>
        </p:nvSpPr>
        <p:spPr bwMode="auto">
          <a:xfrm>
            <a:off x="4184543" y="2818570"/>
            <a:ext cx="3057266" cy="720080"/>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437254" name="AutoShape 6"/>
          <p:cNvSpPr>
            <a:spLocks noChangeArrowheads="1"/>
          </p:cNvSpPr>
          <p:nvPr/>
        </p:nvSpPr>
        <p:spPr bwMode="auto">
          <a:xfrm rot="10800000" flipH="1" flipV="1">
            <a:off x="4725914" y="3662660"/>
            <a:ext cx="3024187" cy="488950"/>
          </a:xfrm>
          <a:prstGeom prst="wedgeRectCallout">
            <a:avLst>
              <a:gd name="adj1" fmla="val -25856"/>
              <a:gd name="adj2" fmla="val -10130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請考生再仔細檢查報名資料</a:t>
            </a:r>
          </a:p>
        </p:txBody>
      </p:sp>
      <p:sp>
        <p:nvSpPr>
          <p:cNvPr id="435207" name="AutoShape 7"/>
          <p:cNvSpPr>
            <a:spLocks noChangeArrowheads="1"/>
          </p:cNvSpPr>
          <p:nvPr/>
        </p:nvSpPr>
        <p:spPr bwMode="auto">
          <a:xfrm rot="10800000" flipH="1" flipV="1">
            <a:off x="4935392" y="5426482"/>
            <a:ext cx="3312318" cy="1266715"/>
          </a:xfrm>
          <a:prstGeom prst="wedgeRectCallout">
            <a:avLst>
              <a:gd name="adj1" fmla="val -77647"/>
              <a:gd name="adj2" fmla="val 1844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若選取之甄選校系科</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組</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學程資料確認無誤，請輸入報名資料後點選「確定送出</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確定送出後，不得修改</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」按鈕</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83</a:t>
            </a:fld>
            <a:endParaRPr lang="en-US" altLang="zh-TW" dirty="0">
              <a:latin typeface="標楷體" panose="03000509000000000000" pitchFamily="65" charset="-120"/>
              <a:ea typeface="標楷體" panose="03000509000000000000" pitchFamily="65" charset="-120"/>
            </a:endParaRPr>
          </a:p>
        </p:txBody>
      </p:sp>
      <p:sp>
        <p:nvSpPr>
          <p:cNvPr id="14" name="矩形 13"/>
          <p:cNvSpPr/>
          <p:nvPr/>
        </p:nvSpPr>
        <p:spPr>
          <a:xfrm>
            <a:off x="2623674" y="2103346"/>
            <a:ext cx="436157" cy="1403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4716347" y="2077946"/>
            <a:ext cx="786986" cy="1657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4326467" y="1124744"/>
            <a:ext cx="863599" cy="365389"/>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67898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07504" y="917082"/>
            <a:ext cx="8985696" cy="5415985"/>
          </a:xfrm>
          <a:prstGeom prst="rect">
            <a:avLst/>
          </a:prstGeom>
        </p:spPr>
      </p:pic>
      <p:sp>
        <p:nvSpPr>
          <p:cNvPr id="120835" name="Rectangle 3"/>
          <p:cNvSpPr>
            <a:spLocks noGrp="1" noChangeArrowheads="1"/>
          </p:cNvSpPr>
          <p:nvPr>
            <p:ph type="title" idx="4294967295"/>
          </p:nvPr>
        </p:nvSpPr>
        <p:spPr>
          <a:xfrm>
            <a:off x="180975" y="285750"/>
            <a:ext cx="9144000" cy="647700"/>
          </a:xfrm>
        </p:spPr>
        <p:txBody>
          <a:bodyPr lIns="0" rIns="0" bIns="0"/>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甄選入學招生第一階段個別報名系統</a:t>
            </a:r>
            <a:r>
              <a:rPr lang="zh-TW" altLang="en-US" kern="1200" dirty="0" smtClean="0">
                <a:solidFill>
                  <a:srgbClr val="FF0000"/>
                </a:solidFill>
                <a:latin typeface="標楷體" panose="03000509000000000000" pitchFamily="65" charset="-120"/>
                <a:ea typeface="標楷體" panose="03000509000000000000" pitchFamily="65" charset="-120"/>
              </a:rPr>
              <a:t>列印表件</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84</a:t>
            </a:fld>
            <a:endParaRPr lang="en-US" altLang="zh-TW" dirty="0">
              <a:latin typeface="標楷體" panose="03000509000000000000" pitchFamily="65" charset="-120"/>
              <a:ea typeface="標楷體" panose="03000509000000000000" pitchFamily="65" charset="-120"/>
            </a:endParaRPr>
          </a:p>
        </p:txBody>
      </p:sp>
      <p:sp>
        <p:nvSpPr>
          <p:cNvPr id="9" name="Rectangle 14"/>
          <p:cNvSpPr>
            <a:spLocks noChangeArrowheads="1"/>
          </p:cNvSpPr>
          <p:nvPr/>
        </p:nvSpPr>
        <p:spPr bwMode="auto">
          <a:xfrm>
            <a:off x="313995" y="994540"/>
            <a:ext cx="7066317" cy="1077218"/>
          </a:xfrm>
          <a:prstGeom prst="rect">
            <a:avLst/>
          </a:prstGeom>
          <a:solidFill>
            <a:srgbClr val="800080"/>
          </a:solidFill>
          <a:ln w="9525">
            <a:noFill/>
            <a:miter lim="800000"/>
            <a:headEnd/>
            <a:tailEnd/>
          </a:ln>
          <a:effectLst/>
        </p:spPr>
        <p:txBody>
          <a:bodyPr wrap="square">
            <a:spAutoFit/>
          </a:bodyPr>
          <a:lstStyle/>
          <a:p>
            <a:r>
              <a:rPr lang="en-US" altLang="zh-TW" sz="1600" u="sng" dirty="0">
                <a:solidFill>
                  <a:schemeClr val="bg1"/>
                </a:solidFill>
                <a:latin typeface="標楷體" panose="03000509000000000000" pitchFamily="65" charset="-120"/>
                <a:ea typeface="標楷體" panose="03000509000000000000" pitchFamily="65" charset="-120"/>
              </a:rPr>
              <a:t>1.</a:t>
            </a:r>
            <a:r>
              <a:rPr lang="zh-TW" altLang="en-US" sz="1600" u="sng" dirty="0">
                <a:solidFill>
                  <a:schemeClr val="bg1"/>
                </a:solidFill>
                <a:latin typeface="標楷體" panose="03000509000000000000" pitchFamily="65" charset="-120"/>
                <a:ea typeface="標楷體" panose="03000509000000000000" pitchFamily="65" charset="-120"/>
              </a:rPr>
              <a:t>完成甄選入學申請校系科</a:t>
            </a:r>
            <a:r>
              <a:rPr lang="en-US" altLang="zh-TW" sz="1600" u="sng" dirty="0">
                <a:solidFill>
                  <a:schemeClr val="bg1"/>
                </a:solidFill>
                <a:latin typeface="標楷體" panose="03000509000000000000" pitchFamily="65" charset="-120"/>
                <a:ea typeface="標楷體" panose="03000509000000000000" pitchFamily="65" charset="-120"/>
              </a:rPr>
              <a:t>(</a:t>
            </a:r>
            <a:r>
              <a:rPr lang="zh-TW" altLang="en-US" sz="1600" u="sng" dirty="0">
                <a:solidFill>
                  <a:schemeClr val="bg1"/>
                </a:solidFill>
                <a:latin typeface="標楷體" panose="03000509000000000000" pitchFamily="65" charset="-120"/>
                <a:ea typeface="標楷體" panose="03000509000000000000" pitchFamily="65" charset="-120"/>
              </a:rPr>
              <a:t>組</a:t>
            </a:r>
            <a:r>
              <a:rPr lang="en-US" altLang="zh-TW" sz="1600" u="sng" dirty="0">
                <a:solidFill>
                  <a:schemeClr val="bg1"/>
                </a:solidFill>
                <a:latin typeface="標楷體" panose="03000509000000000000" pitchFamily="65" charset="-120"/>
                <a:ea typeface="標楷體" panose="03000509000000000000" pitchFamily="65" charset="-120"/>
              </a:rPr>
              <a:t>)</a:t>
            </a:r>
            <a:r>
              <a:rPr lang="zh-TW" altLang="en-US" sz="1600" u="sng" dirty="0">
                <a:solidFill>
                  <a:schemeClr val="bg1"/>
                </a:solidFill>
                <a:latin typeface="標楷體" panose="03000509000000000000" pitchFamily="65" charset="-120"/>
                <a:ea typeface="標楷體" panose="03000509000000000000" pitchFamily="65" charset="-120"/>
              </a:rPr>
              <a:t>學程確認單</a:t>
            </a:r>
          </a:p>
          <a:p>
            <a:r>
              <a:rPr lang="zh-TW" altLang="en-US" sz="1600" dirty="0">
                <a:solidFill>
                  <a:schemeClr val="bg1"/>
                </a:solidFill>
                <a:latin typeface="標楷體" panose="03000509000000000000" pitchFamily="65" charset="-120"/>
                <a:ea typeface="標楷體" panose="03000509000000000000" pitchFamily="65" charset="-120"/>
              </a:rPr>
              <a:t>*此確認單無須繳回，請自行</a:t>
            </a:r>
            <a:r>
              <a:rPr lang="zh-TW" altLang="en-US" sz="1600" dirty="0" smtClean="0">
                <a:solidFill>
                  <a:schemeClr val="bg1"/>
                </a:solidFill>
                <a:latin typeface="標楷體" panose="03000509000000000000" pitchFamily="65" charset="-120"/>
                <a:ea typeface="標楷體" panose="03000509000000000000" pitchFamily="65" charset="-120"/>
              </a:rPr>
              <a:t>留存</a:t>
            </a:r>
            <a:endParaRPr lang="zh-TW" altLang="en-US" sz="1600" dirty="0">
              <a:solidFill>
                <a:schemeClr val="bg1"/>
              </a:solidFill>
              <a:latin typeface="標楷體" panose="03000509000000000000" pitchFamily="65" charset="-120"/>
              <a:ea typeface="標楷體" panose="03000509000000000000" pitchFamily="65" charset="-120"/>
            </a:endParaRPr>
          </a:p>
          <a:p>
            <a:r>
              <a:rPr lang="en-US" altLang="zh-TW" sz="1600" u="sng" dirty="0" smtClean="0">
                <a:solidFill>
                  <a:schemeClr val="bg1"/>
                </a:solidFill>
                <a:latin typeface="標楷體" panose="03000509000000000000" pitchFamily="65" charset="-120"/>
                <a:ea typeface="標楷體" panose="03000509000000000000" pitchFamily="65" charset="-120"/>
              </a:rPr>
              <a:t>2</a:t>
            </a:r>
            <a:r>
              <a:rPr lang="en-US" altLang="zh-TW" sz="1600" u="sng" dirty="0">
                <a:solidFill>
                  <a:schemeClr val="bg1"/>
                </a:solidFill>
                <a:latin typeface="標楷體" panose="03000509000000000000" pitchFamily="65" charset="-120"/>
                <a:ea typeface="標楷體" panose="03000509000000000000" pitchFamily="65" charset="-120"/>
              </a:rPr>
              <a:t>.</a:t>
            </a:r>
            <a:r>
              <a:rPr lang="zh-TW" altLang="en-US" sz="1600" u="sng" dirty="0">
                <a:solidFill>
                  <a:schemeClr val="bg1"/>
                </a:solidFill>
                <a:latin typeface="標楷體" panose="03000509000000000000" pitchFamily="65" charset="-120"/>
                <a:ea typeface="標楷體" panose="03000509000000000000" pitchFamily="65" charset="-120"/>
              </a:rPr>
              <a:t>報名通行碼通知單</a:t>
            </a:r>
          </a:p>
          <a:p>
            <a:r>
              <a:rPr lang="zh-TW" altLang="en-US" sz="1600" dirty="0">
                <a:solidFill>
                  <a:schemeClr val="bg1"/>
                </a:solidFill>
                <a:latin typeface="標楷體" panose="03000509000000000000" pitchFamily="65" charset="-120"/>
                <a:ea typeface="標楷體" panose="03000509000000000000" pitchFamily="65" charset="-120"/>
              </a:rPr>
              <a:t>*本通行碼限考生本人使用，後續各階段作業系統均需使用；請務必妥善</a:t>
            </a:r>
            <a:r>
              <a:rPr lang="zh-TW" altLang="en-US" sz="1600" dirty="0" smtClean="0">
                <a:solidFill>
                  <a:schemeClr val="bg1"/>
                </a:solidFill>
                <a:latin typeface="標楷體" panose="03000509000000000000" pitchFamily="65" charset="-120"/>
                <a:ea typeface="標楷體" panose="03000509000000000000" pitchFamily="65" charset="-120"/>
              </a:rPr>
              <a:t>保管</a:t>
            </a:r>
            <a:endParaRPr lang="zh-TW" altLang="en-US" sz="1600" dirty="0">
              <a:solidFill>
                <a:schemeClr val="bg1"/>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4"/>
          <a:stretch>
            <a:fillRect/>
          </a:stretch>
        </p:blipFill>
        <p:spPr>
          <a:xfrm>
            <a:off x="7236296" y="2811326"/>
            <a:ext cx="1751754" cy="2271304"/>
          </a:xfrm>
          <a:prstGeom prst="rect">
            <a:avLst/>
          </a:prstGeom>
        </p:spPr>
      </p:pic>
      <p:pic>
        <p:nvPicPr>
          <p:cNvPr id="7" name="圖片 6"/>
          <p:cNvPicPr>
            <a:picLocks noChangeAspect="1"/>
          </p:cNvPicPr>
          <p:nvPr/>
        </p:nvPicPr>
        <p:blipFill>
          <a:blip r:embed="rId5"/>
          <a:stretch>
            <a:fillRect/>
          </a:stretch>
        </p:blipFill>
        <p:spPr>
          <a:xfrm>
            <a:off x="2627423" y="5456767"/>
            <a:ext cx="2938034" cy="1423420"/>
          </a:xfrm>
          <a:prstGeom prst="rect">
            <a:avLst/>
          </a:prstGeom>
        </p:spPr>
      </p:pic>
      <p:pic>
        <p:nvPicPr>
          <p:cNvPr id="8" name="圖片 7"/>
          <p:cNvPicPr>
            <a:picLocks noChangeAspect="1"/>
          </p:cNvPicPr>
          <p:nvPr/>
        </p:nvPicPr>
        <p:blipFill>
          <a:blip r:embed="rId6"/>
          <a:stretch>
            <a:fillRect/>
          </a:stretch>
        </p:blipFill>
        <p:spPr>
          <a:xfrm>
            <a:off x="5606263" y="5456767"/>
            <a:ext cx="2555801" cy="1330593"/>
          </a:xfrm>
          <a:prstGeom prst="rect">
            <a:avLst/>
          </a:prstGeom>
        </p:spPr>
      </p:pic>
      <p:sp>
        <p:nvSpPr>
          <p:cNvPr id="12" name="矩形 11"/>
          <p:cNvSpPr/>
          <p:nvPr/>
        </p:nvSpPr>
        <p:spPr>
          <a:xfrm>
            <a:off x="2809941" y="2315014"/>
            <a:ext cx="432048"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5198947" y="2323481"/>
            <a:ext cx="936104"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282822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4"/>
          <p:cNvSpPr txBox="1">
            <a:spLocks noChangeArrowheads="1"/>
          </p:cNvSpPr>
          <p:nvPr/>
        </p:nvSpPr>
        <p:spPr bwMode="auto">
          <a:xfrm>
            <a:off x="239713" y="462655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標楷體" panose="03000509000000000000" pitchFamily="65" charset="-120"/>
                <a:ea typeface="標楷體" panose="03000509000000000000" pitchFamily="65" charset="-120"/>
              </a:rPr>
              <a:t>各甄選學校公告錄取正、備取生</a:t>
            </a:r>
            <a:r>
              <a:rPr lang="zh-TW" altLang="en-US" sz="1600" dirty="0" smtClean="0">
                <a:solidFill>
                  <a:srgbClr val="000000"/>
                </a:solidFill>
                <a:latin typeface="標楷體" panose="03000509000000000000" pitchFamily="65" charset="-120"/>
                <a:ea typeface="標楷體" panose="03000509000000000000" pitchFamily="65" charset="-120"/>
              </a:rPr>
              <a:t>名單</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a:solidFill>
                  <a:srgbClr val="FF0000"/>
                </a:solidFill>
                <a:latin typeface="標楷體" panose="03000509000000000000" pitchFamily="65" charset="-120"/>
                <a:ea typeface="標楷體" panose="03000509000000000000" pitchFamily="65" charset="-120"/>
              </a:rPr>
              <a:t>)</a:t>
            </a:r>
            <a:endParaRPr lang="zh-TW" altLang="en-US" sz="1600" dirty="0">
              <a:solidFill>
                <a:srgbClr val="000000"/>
              </a:solidFill>
              <a:latin typeface="標楷體" panose="03000509000000000000" pitchFamily="65" charset="-120"/>
              <a:ea typeface="標楷體" panose="03000509000000000000" pitchFamily="65" charset="-120"/>
            </a:endParaRPr>
          </a:p>
        </p:txBody>
      </p:sp>
      <p:sp>
        <p:nvSpPr>
          <p:cNvPr id="44" name="Text Box 17"/>
          <p:cNvSpPr txBox="1">
            <a:spLocks noChangeArrowheads="1"/>
          </p:cNvSpPr>
          <p:nvPr/>
        </p:nvSpPr>
        <p:spPr bwMode="auto">
          <a:xfrm>
            <a:off x="239713" y="515903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tx1"/>
                </a:solidFill>
                <a:latin typeface="標楷體" panose="03000509000000000000" pitchFamily="65" charset="-120"/>
                <a:ea typeface="標楷體" panose="03000509000000000000" pitchFamily="65" charset="-120"/>
              </a:rPr>
              <a:t>正取生及備取生至本委員會</a:t>
            </a:r>
            <a:r>
              <a:rPr lang="zh-TW" altLang="en-US" sz="1300" dirty="0" smtClean="0">
                <a:solidFill>
                  <a:schemeClr val="tx1"/>
                </a:solidFill>
                <a:latin typeface="標楷體" panose="03000509000000000000" pitchFamily="65" charset="-120"/>
                <a:ea typeface="標楷體" panose="03000509000000000000" pitchFamily="65" charset="-120"/>
              </a:rPr>
              <a:t>網路登記就讀</a:t>
            </a:r>
            <a:r>
              <a:rPr lang="zh-TW" altLang="en-US" sz="1300" dirty="0">
                <a:solidFill>
                  <a:schemeClr val="tx1"/>
                </a:solidFill>
                <a:latin typeface="標楷體" panose="03000509000000000000" pitchFamily="65" charset="-120"/>
                <a:ea typeface="標楷體" panose="03000509000000000000" pitchFamily="65" charset="-120"/>
              </a:rPr>
              <a:t>志願</a:t>
            </a:r>
            <a:r>
              <a:rPr lang="zh-TW" altLang="en-US" sz="1300" dirty="0" smtClean="0">
                <a:solidFill>
                  <a:schemeClr val="tx1"/>
                </a:solidFill>
                <a:latin typeface="標楷體" panose="03000509000000000000" pitchFamily="65" charset="-120"/>
                <a:ea typeface="標楷體" panose="03000509000000000000" pitchFamily="65" charset="-120"/>
              </a:rPr>
              <a:t>序</a:t>
            </a:r>
            <a:r>
              <a:rPr lang="en-US" altLang="zh-TW" sz="1300" dirty="0">
                <a:solidFill>
                  <a:srgbClr val="FF0000"/>
                </a:solidFill>
                <a:latin typeface="標楷體" panose="03000509000000000000" pitchFamily="65" charset="-120"/>
                <a:ea typeface="標楷體" panose="03000509000000000000" pitchFamily="65" charset="-120"/>
              </a:rPr>
              <a:t>(</a:t>
            </a:r>
            <a:r>
              <a:rPr lang="zh-TW" altLang="en-US" sz="1300" dirty="0">
                <a:solidFill>
                  <a:srgbClr val="FF0000"/>
                </a:solidFill>
                <a:latin typeface="標楷體" panose="03000509000000000000" pitchFamily="65" charset="-120"/>
                <a:ea typeface="標楷體" panose="03000509000000000000" pitchFamily="65" charset="-120"/>
              </a:rPr>
              <a:t>使用通行碼</a:t>
            </a:r>
            <a:r>
              <a:rPr lang="en-US" altLang="zh-TW" sz="1300" dirty="0">
                <a:solidFill>
                  <a:srgbClr val="FF0000"/>
                </a:solidFill>
                <a:latin typeface="標楷體" panose="03000509000000000000" pitchFamily="65" charset="-120"/>
                <a:ea typeface="標楷體" panose="03000509000000000000" pitchFamily="65" charset="-120"/>
              </a:rPr>
              <a:t>)</a:t>
            </a:r>
            <a:endParaRPr lang="zh-TW" altLang="en-US" sz="1300" dirty="0">
              <a:solidFill>
                <a:srgbClr val="FF0000"/>
              </a:solidFill>
              <a:latin typeface="標楷體" panose="03000509000000000000" pitchFamily="65" charset="-120"/>
              <a:ea typeface="標楷體" panose="03000509000000000000" pitchFamily="65" charset="-120"/>
            </a:endParaRPr>
          </a:p>
        </p:txBody>
      </p:sp>
      <p:sp>
        <p:nvSpPr>
          <p:cNvPr id="47" name="Text Box 19"/>
          <p:cNvSpPr txBox="1">
            <a:spLocks noChangeArrowheads="1"/>
          </p:cNvSpPr>
          <p:nvPr/>
        </p:nvSpPr>
        <p:spPr bwMode="auto">
          <a:xfrm>
            <a:off x="239713" y="1970504"/>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a:t>
            </a:r>
            <a:r>
              <a:rPr lang="zh-TW" altLang="en-US" dirty="0" smtClean="0">
                <a:solidFill>
                  <a:srgbClr val="000000"/>
                </a:solidFill>
                <a:latin typeface="標楷體" panose="03000509000000000000" pitchFamily="65" charset="-120"/>
                <a:ea typeface="標楷體" panose="03000509000000000000" pitchFamily="65" charset="-120"/>
              </a:rPr>
              <a:t>公告資格審查結果</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49" name="Text Box 20"/>
          <p:cNvSpPr txBox="1">
            <a:spLocks noChangeArrowheads="1"/>
          </p:cNvSpPr>
          <p:nvPr/>
        </p:nvSpPr>
        <p:spPr bwMode="auto">
          <a:xfrm>
            <a:off x="239713" y="2501396"/>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dirty="0"/>
              <a:t>第一階段報名</a:t>
            </a:r>
          </a:p>
        </p:txBody>
      </p:sp>
      <p:sp>
        <p:nvSpPr>
          <p:cNvPr id="53" name="Text Box 24"/>
          <p:cNvSpPr txBox="1">
            <a:spLocks noChangeArrowheads="1"/>
          </p:cNvSpPr>
          <p:nvPr/>
        </p:nvSpPr>
        <p:spPr bwMode="auto">
          <a:xfrm>
            <a:off x="239713" y="3032288"/>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本委員會網站公告第一階段篩選結果</a:t>
            </a:r>
          </a:p>
        </p:txBody>
      </p:sp>
      <p:sp>
        <p:nvSpPr>
          <p:cNvPr id="55" name="Text Box 25"/>
          <p:cNvSpPr txBox="1">
            <a:spLocks noChangeArrowheads="1"/>
          </p:cNvSpPr>
          <p:nvPr/>
        </p:nvSpPr>
        <p:spPr bwMode="auto">
          <a:xfrm>
            <a:off x="239713" y="3563180"/>
            <a:ext cx="4510087" cy="395287"/>
          </a:xfrm>
          <a:prstGeom prst="rect">
            <a:avLst/>
          </a:prstGeom>
          <a:solidFill>
            <a:srgbClr val="FF0000"/>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mn-ea"/>
              </a:defRPr>
            </a:lvl1pPr>
          </a:lstStyle>
          <a:p>
            <a:pPr algn="r"/>
            <a:r>
              <a:rPr lang="zh-TW" altLang="en-US" sz="1600" dirty="0">
                <a:solidFill>
                  <a:schemeClr val="bg1"/>
                </a:solidFill>
                <a:latin typeface="標楷體" panose="03000509000000000000" pitchFamily="65" charset="-120"/>
                <a:ea typeface="標楷體" panose="03000509000000000000" pitchFamily="65" charset="-120"/>
              </a:rPr>
              <a:t>第二階段</a:t>
            </a:r>
            <a:r>
              <a:rPr lang="zh-TW" altLang="en-US" sz="1600" dirty="0" smtClean="0">
                <a:solidFill>
                  <a:schemeClr val="bg1"/>
                </a:solidFill>
                <a:latin typeface="標楷體" panose="03000509000000000000" pitchFamily="65" charset="-120"/>
                <a:ea typeface="標楷體" panose="03000509000000000000" pitchFamily="65" charset="-120"/>
              </a:rPr>
              <a:t>報名</a:t>
            </a:r>
            <a:r>
              <a:rPr lang="en-US" altLang="zh-TW" sz="1600" dirty="0">
                <a:solidFill>
                  <a:schemeClr val="bg1"/>
                </a:solidFill>
                <a:latin typeface="標楷體" panose="03000509000000000000" pitchFamily="65" charset="-120"/>
                <a:ea typeface="標楷體" panose="03000509000000000000" pitchFamily="65" charset="-120"/>
              </a:rPr>
              <a:t>(</a:t>
            </a:r>
            <a:r>
              <a:rPr lang="zh-TW" altLang="en-US" sz="1600" dirty="0" smtClean="0">
                <a:solidFill>
                  <a:schemeClr val="bg1"/>
                </a:solidFill>
                <a:latin typeface="標楷體" panose="03000509000000000000" pitchFamily="65" charset="-120"/>
                <a:ea typeface="標楷體" panose="03000509000000000000" pitchFamily="65" charset="-120"/>
              </a:rPr>
              <a:t>含</a:t>
            </a:r>
            <a:r>
              <a:rPr lang="zh-TW" altLang="en-US" sz="1600" dirty="0">
                <a:solidFill>
                  <a:schemeClr val="bg1"/>
                </a:solidFill>
                <a:latin typeface="標楷體" panose="03000509000000000000" pitchFamily="65" charset="-120"/>
                <a:ea typeface="標楷體" panose="03000509000000000000" pitchFamily="65" charset="-120"/>
              </a:rPr>
              <a:t>備審資料上</a:t>
            </a:r>
            <a:r>
              <a:rPr lang="zh-TW" altLang="en-US" sz="1600" dirty="0" smtClean="0">
                <a:solidFill>
                  <a:schemeClr val="bg1"/>
                </a:solidFill>
                <a:latin typeface="標楷體" panose="03000509000000000000" pitchFamily="65" charset="-120"/>
                <a:ea typeface="標楷體" panose="03000509000000000000" pitchFamily="65" charset="-120"/>
              </a:rPr>
              <a:t>傳</a:t>
            </a:r>
            <a:r>
              <a:rPr lang="en-US" altLang="zh-TW" sz="1600" dirty="0">
                <a:solidFill>
                  <a:schemeClr val="bg1"/>
                </a:solidFill>
                <a:latin typeface="標楷體" panose="03000509000000000000" pitchFamily="65" charset="-120"/>
                <a:ea typeface="標楷體" panose="03000509000000000000" pitchFamily="65" charset="-120"/>
              </a:rPr>
              <a:t>)(</a:t>
            </a:r>
            <a:r>
              <a:rPr lang="zh-TW" altLang="en-US" sz="1600" dirty="0">
                <a:solidFill>
                  <a:schemeClr val="bg1"/>
                </a:solidFill>
                <a:latin typeface="標楷體" panose="03000509000000000000" pitchFamily="65" charset="-120"/>
                <a:ea typeface="標楷體" panose="03000509000000000000" pitchFamily="65" charset="-120"/>
              </a:rPr>
              <a:t>使用通行碼</a:t>
            </a:r>
            <a:r>
              <a:rPr lang="en-US" altLang="zh-TW" sz="1600" dirty="0">
                <a:solidFill>
                  <a:schemeClr val="bg1"/>
                </a:solidFill>
                <a:latin typeface="標楷體" panose="03000509000000000000" pitchFamily="65" charset="-120"/>
                <a:ea typeface="標楷體" panose="03000509000000000000" pitchFamily="65" charset="-120"/>
              </a:rPr>
              <a:t>)</a:t>
            </a:r>
            <a:endParaRPr lang="zh-TW" altLang="en-US" sz="1600" dirty="0">
              <a:solidFill>
                <a:schemeClr val="bg1"/>
              </a:solidFill>
              <a:latin typeface="標楷體" panose="03000509000000000000" pitchFamily="65" charset="-120"/>
              <a:ea typeface="標楷體" panose="03000509000000000000" pitchFamily="65" charset="-120"/>
            </a:endParaRPr>
          </a:p>
        </p:txBody>
      </p:sp>
      <p:sp>
        <p:nvSpPr>
          <p:cNvPr id="57" name="Text Box 28"/>
          <p:cNvSpPr txBox="1">
            <a:spLocks noChangeArrowheads="1"/>
          </p:cNvSpPr>
          <p:nvPr/>
        </p:nvSpPr>
        <p:spPr bwMode="auto">
          <a:xfrm>
            <a:off x="239713" y="409407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標楷體" panose="03000509000000000000" pitchFamily="65" charset="-120"/>
                <a:ea typeface="標楷體" panose="03000509000000000000" pitchFamily="65" charset="-120"/>
              </a:rPr>
              <a:t>本</a:t>
            </a:r>
            <a:r>
              <a:rPr lang="zh-TW" altLang="en-US" sz="1600" dirty="0">
                <a:solidFill>
                  <a:srgbClr val="000000"/>
                </a:solidFill>
                <a:latin typeface="標楷體" panose="03000509000000000000" pitchFamily="65" charset="-120"/>
                <a:ea typeface="標楷體" panose="03000509000000000000" pitchFamily="65" charset="-120"/>
              </a:rPr>
              <a:t>委員會網站</a:t>
            </a:r>
            <a:r>
              <a:rPr lang="zh-TW" altLang="en-US" sz="1600" dirty="0">
                <a:solidFill>
                  <a:schemeClr val="tx1"/>
                </a:solidFill>
                <a:latin typeface="標楷體" panose="03000509000000000000" pitchFamily="65" charset="-120"/>
                <a:ea typeface="標楷體" panose="03000509000000000000" pitchFamily="65" charset="-120"/>
              </a:rPr>
              <a:t>提供甄選總成績</a:t>
            </a:r>
            <a:r>
              <a:rPr lang="zh-TW" altLang="en-US" sz="1600" dirty="0" smtClean="0">
                <a:solidFill>
                  <a:schemeClr val="tx1"/>
                </a:solidFill>
                <a:latin typeface="標楷體" panose="03000509000000000000" pitchFamily="65" charset="-120"/>
                <a:ea typeface="標楷體" panose="03000509000000000000" pitchFamily="65" charset="-120"/>
              </a:rPr>
              <a:t>查詢</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smtClean="0">
                <a:solidFill>
                  <a:srgbClr val="FF0000"/>
                </a:solidFill>
                <a:latin typeface="標楷體" panose="03000509000000000000" pitchFamily="65" charset="-120"/>
                <a:ea typeface="標楷體" panose="03000509000000000000" pitchFamily="65" charset="-120"/>
              </a:rPr>
              <a:t>)</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59" name="Text Box 30"/>
          <p:cNvSpPr txBox="1">
            <a:spLocks noChangeArrowheads="1"/>
          </p:cNvSpPr>
          <p:nvPr/>
        </p:nvSpPr>
        <p:spPr bwMode="auto">
          <a:xfrm>
            <a:off x="239713" y="5691512"/>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就讀志願序統一分發放榜</a:t>
            </a:r>
          </a:p>
        </p:txBody>
      </p:sp>
      <p:sp>
        <p:nvSpPr>
          <p:cNvPr id="60" name="Text Box 32"/>
          <p:cNvSpPr txBox="1">
            <a:spLocks noChangeArrowheads="1"/>
          </p:cNvSpPr>
          <p:nvPr/>
        </p:nvSpPr>
        <p:spPr bwMode="auto">
          <a:xfrm>
            <a:off x="239713" y="90872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dirty="0"/>
              <a:t>登錄基本資料及繳交報名資格文件</a:t>
            </a:r>
          </a:p>
        </p:txBody>
      </p:sp>
      <p:sp>
        <p:nvSpPr>
          <p:cNvPr id="61" name="Text Box 16"/>
          <p:cNvSpPr txBox="1">
            <a:spLocks noChangeArrowheads="1"/>
          </p:cNvSpPr>
          <p:nvPr/>
        </p:nvSpPr>
        <p:spPr bwMode="auto">
          <a:xfrm>
            <a:off x="4716016" y="964282"/>
            <a:ext cx="4134465"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107.4.25(</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)~107.5.9(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r>
              <a:rPr lang="zh-TW" altLang="en-US" sz="1400" dirty="0">
                <a:latin typeface="標楷體" panose="03000509000000000000" pitchFamily="65" charset="-120"/>
                <a:ea typeface="標楷體" panose="03000509000000000000" pitchFamily="65" charset="-120"/>
                <a:cs typeface="華康楷書體W3" pitchFamily="65" charset="-120"/>
              </a:rPr>
              <a:t>郵戳為憑</a:t>
            </a:r>
          </a:p>
        </p:txBody>
      </p:sp>
      <p:sp>
        <p:nvSpPr>
          <p:cNvPr id="62" name="Text Box 19"/>
          <p:cNvSpPr txBox="1">
            <a:spLocks noChangeArrowheads="1"/>
          </p:cNvSpPr>
          <p:nvPr/>
        </p:nvSpPr>
        <p:spPr bwMode="auto">
          <a:xfrm>
            <a:off x="4716016" y="2521527"/>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107.5.25(</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)10:00~107.6.1(</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63" name="Text Box 20"/>
          <p:cNvSpPr txBox="1">
            <a:spLocks noChangeArrowheads="1"/>
          </p:cNvSpPr>
          <p:nvPr/>
        </p:nvSpPr>
        <p:spPr bwMode="auto">
          <a:xfrm>
            <a:off x="4718581" y="4044472"/>
            <a:ext cx="4349220" cy="523220"/>
          </a:xfrm>
          <a:prstGeom prst="rect">
            <a:avLst/>
          </a:prstGeom>
          <a:noFill/>
          <a:ln w="9525">
            <a:noFill/>
            <a:miter lim="800000"/>
            <a:headEnd/>
            <a:tailEnd/>
          </a:ln>
        </p:spPr>
        <p:txBody>
          <a:bodyPr wrap="squar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pPr algn="l"/>
            <a:r>
              <a:rPr lang="zh-TW" altLang="en-US" dirty="0"/>
              <a:t>開放時間</a:t>
            </a:r>
            <a:r>
              <a:rPr lang="zh-TW" altLang="en-US" dirty="0" smtClean="0"/>
              <a:t>：</a:t>
            </a:r>
            <a:r>
              <a:rPr lang="en-US" altLang="zh-TW" dirty="0" smtClean="0"/>
              <a:t>107.6.19(</a:t>
            </a:r>
            <a:r>
              <a:rPr lang="zh-TW" altLang="en-US" dirty="0" smtClean="0"/>
              <a:t>二</a:t>
            </a:r>
            <a:r>
              <a:rPr lang="en-US" altLang="zh-TW" dirty="0" smtClean="0"/>
              <a:t>)</a:t>
            </a:r>
            <a:r>
              <a:rPr lang="en-US" altLang="zh-TW" dirty="0" smtClean="0">
                <a:solidFill>
                  <a:srgbClr val="000000"/>
                </a:solidFill>
              </a:rPr>
              <a:t>10:00</a:t>
            </a:r>
            <a:r>
              <a:rPr lang="zh-TW" altLang="en-US" dirty="0" smtClean="0">
                <a:solidFill>
                  <a:srgbClr val="000000"/>
                </a:solidFill>
              </a:rPr>
              <a:t>起</a:t>
            </a:r>
            <a:endParaRPr lang="en-US" altLang="zh-TW" dirty="0" smtClean="0">
              <a:solidFill>
                <a:srgbClr val="000000"/>
              </a:solidFill>
            </a:endParaRPr>
          </a:p>
          <a:p>
            <a:pPr algn="l"/>
            <a:r>
              <a:rPr lang="en-US" altLang="zh-TW" dirty="0" smtClean="0">
                <a:solidFill>
                  <a:srgbClr val="000000"/>
                </a:solidFill>
              </a:rPr>
              <a:t>(</a:t>
            </a:r>
            <a:r>
              <a:rPr lang="zh-TW" altLang="en-US" dirty="0" smtClean="0">
                <a:solidFill>
                  <a:srgbClr val="000000"/>
                </a:solidFill>
              </a:rPr>
              <a:t>依各校系科組學程所訂公告時間辦理）</a:t>
            </a:r>
            <a:endParaRPr lang="en-US" altLang="zh-TW" dirty="0"/>
          </a:p>
        </p:txBody>
      </p:sp>
      <p:sp>
        <p:nvSpPr>
          <p:cNvPr id="64" name="Text Box 21"/>
          <p:cNvSpPr txBox="1">
            <a:spLocks noChangeArrowheads="1"/>
          </p:cNvSpPr>
          <p:nvPr/>
        </p:nvSpPr>
        <p:spPr bwMode="auto">
          <a:xfrm>
            <a:off x="4718579" y="4561964"/>
            <a:ext cx="4349220" cy="523220"/>
          </a:xfrm>
          <a:prstGeom prst="rect">
            <a:avLst/>
          </a:prstGeom>
          <a:noFill/>
          <a:ln w="9525">
            <a:noFill/>
            <a:miter lim="800000"/>
            <a:headEnd/>
            <a:tailEnd/>
          </a:ln>
        </p:spPr>
        <p:txBody>
          <a:bodyPr wrap="squar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pPr algn="l"/>
            <a:r>
              <a:rPr lang="zh-TW" altLang="en-US" dirty="0"/>
              <a:t>開放時間</a:t>
            </a:r>
            <a:r>
              <a:rPr lang="zh-TW" altLang="en-US" dirty="0" smtClean="0"/>
              <a:t>：</a:t>
            </a:r>
            <a:r>
              <a:rPr lang="en-US" altLang="zh-TW" dirty="0" smtClean="0"/>
              <a:t>107.6.22(</a:t>
            </a:r>
            <a:r>
              <a:rPr lang="zh-TW" altLang="en-US" dirty="0" smtClean="0"/>
              <a:t>五</a:t>
            </a:r>
            <a:r>
              <a:rPr lang="en-US" altLang="zh-TW" dirty="0" smtClean="0"/>
              <a:t>)</a:t>
            </a:r>
            <a:r>
              <a:rPr lang="en-US" altLang="zh-TW" dirty="0" smtClean="0">
                <a:solidFill>
                  <a:srgbClr val="000000"/>
                </a:solidFill>
              </a:rPr>
              <a:t>10:00</a:t>
            </a:r>
            <a:r>
              <a:rPr lang="zh-TW" altLang="en-US" dirty="0" smtClean="0">
                <a:solidFill>
                  <a:srgbClr val="000000"/>
                </a:solidFill>
              </a:rPr>
              <a:t>起</a:t>
            </a:r>
            <a:endParaRPr lang="en-US" altLang="zh-TW" dirty="0" smtClean="0">
              <a:solidFill>
                <a:srgbClr val="000000"/>
              </a:solidFill>
            </a:endParaRPr>
          </a:p>
          <a:p>
            <a:pPr algn="l"/>
            <a:r>
              <a:rPr lang="en-US" altLang="zh-TW" dirty="0">
                <a:solidFill>
                  <a:srgbClr val="000000"/>
                </a:solidFill>
              </a:rPr>
              <a:t>(</a:t>
            </a:r>
            <a:r>
              <a:rPr lang="zh-TW" altLang="en-US" dirty="0">
                <a:solidFill>
                  <a:srgbClr val="000000"/>
                </a:solidFill>
              </a:rPr>
              <a:t>依各校系科組學程</a:t>
            </a:r>
            <a:r>
              <a:rPr lang="zh-TW" altLang="en-US" dirty="0" smtClean="0">
                <a:solidFill>
                  <a:srgbClr val="000000"/>
                </a:solidFill>
              </a:rPr>
              <a:t>所</a:t>
            </a:r>
            <a:r>
              <a:rPr lang="zh-TW" altLang="en-US" dirty="0">
                <a:solidFill>
                  <a:srgbClr val="000000"/>
                </a:solidFill>
              </a:rPr>
              <a:t>訂公告時間辦理</a:t>
            </a:r>
            <a:r>
              <a:rPr lang="zh-TW" altLang="en-US" dirty="0" smtClean="0">
                <a:solidFill>
                  <a:srgbClr val="000000"/>
                </a:solidFill>
              </a:rPr>
              <a:t>）</a:t>
            </a:r>
            <a:endParaRPr lang="en-US" altLang="zh-TW" dirty="0"/>
          </a:p>
        </p:txBody>
      </p:sp>
      <p:sp>
        <p:nvSpPr>
          <p:cNvPr id="65" name="Text Box 21"/>
          <p:cNvSpPr txBox="1">
            <a:spLocks noChangeArrowheads="1"/>
          </p:cNvSpPr>
          <p:nvPr/>
        </p:nvSpPr>
        <p:spPr bwMode="auto">
          <a:xfrm>
            <a:off x="4716016" y="5233142"/>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)10:00~107.7.7 (</a:t>
            </a:r>
            <a:r>
              <a:rPr lang="zh-TW" altLang="en-US" sz="1400" dirty="0" smtClean="0">
                <a:latin typeface="標楷體" panose="03000509000000000000" pitchFamily="65" charset="-120"/>
                <a:ea typeface="標楷體" panose="03000509000000000000" pitchFamily="65" charset="-120"/>
                <a:cs typeface="華康楷書體W3" pitchFamily="65" charset="-120"/>
              </a:rPr>
              <a:t>六</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17:00</a:t>
            </a:r>
          </a:p>
        </p:txBody>
      </p:sp>
      <p:sp>
        <p:nvSpPr>
          <p:cNvPr id="68" name="Text Box 19"/>
          <p:cNvSpPr txBox="1">
            <a:spLocks noChangeArrowheads="1"/>
          </p:cNvSpPr>
          <p:nvPr/>
        </p:nvSpPr>
        <p:spPr bwMode="auto">
          <a:xfrm>
            <a:off x="4716016" y="1997770"/>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公告時間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107.5.23(</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75" name="肘形接點 74"/>
          <p:cNvCxnSpPr>
            <a:stCxn id="60" idx="2"/>
            <a:endCxn id="91" idx="0"/>
          </p:cNvCxnSpPr>
          <p:nvPr/>
        </p:nvCxnSpPr>
        <p:spPr>
          <a:xfrm rot="5400000">
            <a:off x="2426955" y="13718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肘形接點 75"/>
          <p:cNvCxnSpPr>
            <a:stCxn id="47" idx="2"/>
            <a:endCxn id="49" idx="0"/>
          </p:cNvCxnSpPr>
          <p:nvPr/>
        </p:nvCxnSpPr>
        <p:spPr>
          <a:xfrm rot="5400000">
            <a:off x="2426955" y="2433593"/>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肘形接點 76"/>
          <p:cNvCxnSpPr>
            <a:stCxn id="49" idx="2"/>
            <a:endCxn id="53" idx="0"/>
          </p:cNvCxnSpPr>
          <p:nvPr/>
        </p:nvCxnSpPr>
        <p:spPr>
          <a:xfrm rot="5400000">
            <a:off x="2426955" y="2964485"/>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肘形接點 77"/>
          <p:cNvCxnSpPr>
            <a:stCxn id="53" idx="2"/>
            <a:endCxn id="55" idx="0"/>
          </p:cNvCxnSpPr>
          <p:nvPr/>
        </p:nvCxnSpPr>
        <p:spPr>
          <a:xfrm rot="5400000">
            <a:off x="2426955" y="3495377"/>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肘形接點 78"/>
          <p:cNvCxnSpPr>
            <a:stCxn id="55" idx="2"/>
            <a:endCxn id="57" idx="0"/>
          </p:cNvCxnSpPr>
          <p:nvPr/>
        </p:nvCxnSpPr>
        <p:spPr>
          <a:xfrm rot="5400000">
            <a:off x="2426955" y="402626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肘形接點 79"/>
          <p:cNvCxnSpPr>
            <a:stCxn id="57" idx="2"/>
            <a:endCxn id="43" idx="0"/>
          </p:cNvCxnSpPr>
          <p:nvPr/>
        </p:nvCxnSpPr>
        <p:spPr>
          <a:xfrm rot="5400000">
            <a:off x="2426955" y="455874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肘形接點 80"/>
          <p:cNvCxnSpPr>
            <a:stCxn id="43" idx="2"/>
            <a:endCxn id="44" idx="0"/>
          </p:cNvCxnSpPr>
          <p:nvPr/>
        </p:nvCxnSpPr>
        <p:spPr>
          <a:xfrm rot="5400000">
            <a:off x="2426955" y="509122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肘形接點 81"/>
          <p:cNvCxnSpPr>
            <a:stCxn id="44" idx="2"/>
            <a:endCxn id="59" idx="0"/>
          </p:cNvCxnSpPr>
          <p:nvPr/>
        </p:nvCxnSpPr>
        <p:spPr>
          <a:xfrm rot="5400000">
            <a:off x="2426955" y="56237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Text Box 19"/>
          <p:cNvSpPr txBox="1">
            <a:spLocks noChangeArrowheads="1"/>
          </p:cNvSpPr>
          <p:nvPr/>
        </p:nvSpPr>
        <p:spPr bwMode="auto">
          <a:xfrm>
            <a:off x="4716016" y="3059554"/>
            <a:ext cx="2518638"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rPr>
              <a:t>開放時間</a:t>
            </a:r>
            <a:r>
              <a:rPr lang="zh-TW" altLang="en-US" sz="1400" dirty="0" smtClean="0">
                <a:latin typeface="標楷體" panose="03000509000000000000" pitchFamily="65" charset="-120"/>
                <a:ea typeface="標楷體" panose="03000509000000000000"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107.6.5(</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rPr>
              <a:t>10:00</a:t>
            </a:r>
            <a:endParaRPr lang="en-US" altLang="zh-TW" sz="1400" dirty="0">
              <a:latin typeface="標楷體" panose="03000509000000000000" pitchFamily="65" charset="-120"/>
              <a:ea typeface="標楷體" panose="03000509000000000000" pitchFamily="65" charset="-120"/>
            </a:endParaRPr>
          </a:p>
        </p:txBody>
      </p:sp>
      <p:sp>
        <p:nvSpPr>
          <p:cNvPr id="84" name="Text Box 19"/>
          <p:cNvSpPr txBox="1">
            <a:spLocks noChangeArrowheads="1"/>
          </p:cNvSpPr>
          <p:nvPr/>
        </p:nvSpPr>
        <p:spPr bwMode="auto">
          <a:xfrm>
            <a:off x="4716016" y="3608673"/>
            <a:ext cx="4493538"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107.6.5(</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r>
              <a:rPr lang="zh-TW" altLang="en-US" sz="1400" dirty="0" smtClean="0">
                <a:latin typeface="標楷體" panose="03000509000000000000" pitchFamily="65" charset="-120"/>
                <a:ea typeface="標楷體" panose="03000509000000000000" pitchFamily="65" charset="-120"/>
                <a:cs typeface="華康楷書體W3" pitchFamily="65" charset="-120"/>
              </a:rPr>
              <a:t>起</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各校所訂截止日</a:t>
            </a:r>
            <a:r>
              <a:rPr lang="en-US" altLang="zh-TW" sz="1400" dirty="0" smtClean="0">
                <a:latin typeface="標楷體" panose="03000509000000000000" pitchFamily="65" charset="-120"/>
                <a:ea typeface="標楷體" panose="03000509000000000000" pitchFamily="65" charset="-120"/>
                <a:cs typeface="華康楷書體W3" pitchFamily="65" charset="-120"/>
              </a:rPr>
              <a:t>24:00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85" name="Text Box 21"/>
          <p:cNvSpPr txBox="1">
            <a:spLocks noChangeArrowheads="1"/>
          </p:cNvSpPr>
          <p:nvPr/>
        </p:nvSpPr>
        <p:spPr bwMode="auto">
          <a:xfrm>
            <a:off x="4716016" y="5717381"/>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107.7.11(</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10:00</a:t>
            </a:r>
          </a:p>
        </p:txBody>
      </p:sp>
      <p:sp>
        <p:nvSpPr>
          <p:cNvPr id="86" name="Text Box 30"/>
          <p:cNvSpPr txBox="1">
            <a:spLocks noChangeArrowheads="1"/>
          </p:cNvSpPr>
          <p:nvPr/>
        </p:nvSpPr>
        <p:spPr bwMode="auto">
          <a:xfrm>
            <a:off x="239713" y="6222404"/>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a:t>
            </a:r>
            <a:r>
              <a:rPr lang="zh-TW" altLang="en-US" dirty="0" smtClean="0">
                <a:solidFill>
                  <a:srgbClr val="000000"/>
                </a:solidFill>
                <a:latin typeface="標楷體" panose="03000509000000000000" pitchFamily="65" charset="-120"/>
                <a:ea typeface="標楷體" panose="03000509000000000000" pitchFamily="65" charset="-120"/>
              </a:rPr>
              <a:t>分發報到</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88" name="Text Box 21"/>
          <p:cNvSpPr txBox="1">
            <a:spLocks noChangeArrowheads="1"/>
          </p:cNvSpPr>
          <p:nvPr/>
        </p:nvSpPr>
        <p:spPr bwMode="auto">
          <a:xfrm>
            <a:off x="4821012" y="6186632"/>
            <a:ext cx="3296095" cy="523220"/>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107.7.17(</a:t>
            </a:r>
            <a:r>
              <a:rPr lang="zh-TW" altLang="en-US" sz="1400" dirty="0" smtClean="0">
                <a:latin typeface="標楷體" panose="03000509000000000000" pitchFamily="65" charset="-120"/>
                <a:ea typeface="標楷體" panose="03000509000000000000" pitchFamily="65" charset="-120"/>
                <a:cs typeface="華康楷書體W3" pitchFamily="65" charset="-120"/>
              </a:rPr>
              <a:t>二</a:t>
            </a:r>
            <a:r>
              <a:rPr lang="en-US" altLang="zh-TW" sz="1400" dirty="0" smtClean="0">
                <a:latin typeface="標楷體" panose="03000509000000000000" pitchFamily="65" charset="-120"/>
                <a:ea typeface="標楷體" panose="03000509000000000000" pitchFamily="65" charset="-120"/>
                <a:cs typeface="華康楷書體W3" pitchFamily="65" charset="-120"/>
              </a:rPr>
              <a:t>)12:00</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en-US" altLang="zh-TW" sz="1400" dirty="0" smtClean="0">
              <a:latin typeface="標楷體" panose="03000509000000000000" pitchFamily="65" charset="-120"/>
              <a:ea typeface="標楷體" panose="03000509000000000000" pitchFamily="65" charset="-120"/>
              <a:cs typeface="華康楷書體W3" pitchFamily="65" charset="-120"/>
            </a:endParaRPr>
          </a:p>
          <a:p>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依各校系科組學程所訂公告時間辦理）</a:t>
            </a:r>
            <a:endParaRPr lang="en-US" altLang="zh-TW" sz="1400" dirty="0">
              <a:latin typeface="標楷體" panose="03000509000000000000" pitchFamily="65" charset="-120"/>
              <a:ea typeface="標楷體" panose="03000509000000000000" pitchFamily="65" charset="-120"/>
            </a:endParaRPr>
          </a:p>
        </p:txBody>
      </p:sp>
      <p:cxnSp>
        <p:nvCxnSpPr>
          <p:cNvPr id="89" name="直線單箭頭接點 88"/>
          <p:cNvCxnSpPr>
            <a:stCxn id="59" idx="2"/>
            <a:endCxn id="86" idx="0"/>
          </p:cNvCxnSpPr>
          <p:nvPr/>
        </p:nvCxnSpPr>
        <p:spPr>
          <a:xfrm>
            <a:off x="2494757" y="6086800"/>
            <a:ext cx="0" cy="13560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Text Box 32"/>
          <p:cNvSpPr txBox="1">
            <a:spLocks noChangeArrowheads="1"/>
          </p:cNvSpPr>
          <p:nvPr/>
        </p:nvSpPr>
        <p:spPr bwMode="auto">
          <a:xfrm>
            <a:off x="239713" y="1439612"/>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應屆生確認在校學業成績證明文件</a:t>
            </a:r>
            <a:endParaRPr lang="zh-TW" altLang="en-US" dirty="0">
              <a:latin typeface="標楷體" panose="03000509000000000000" pitchFamily="65" charset="-120"/>
              <a:ea typeface="標楷體" panose="03000509000000000000" pitchFamily="65" charset="-120"/>
            </a:endParaRPr>
          </a:p>
        </p:txBody>
      </p:sp>
      <p:sp>
        <p:nvSpPr>
          <p:cNvPr id="92" name="Text Box 16"/>
          <p:cNvSpPr txBox="1">
            <a:spLocks noChangeArrowheads="1"/>
          </p:cNvSpPr>
          <p:nvPr/>
        </p:nvSpPr>
        <p:spPr bwMode="auto">
          <a:xfrm>
            <a:off x="4716016" y="1450688"/>
            <a:ext cx="3506088"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107.5.10(</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)~107.5.17(</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93" name="直線單箭頭接點 92"/>
          <p:cNvCxnSpPr>
            <a:stCxn id="91" idx="2"/>
            <a:endCxn id="47" idx="0"/>
          </p:cNvCxnSpPr>
          <p:nvPr/>
        </p:nvCxnSpPr>
        <p:spPr>
          <a:xfrm>
            <a:off x="2494757" y="1834899"/>
            <a:ext cx="0" cy="13560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6" name="標題 1"/>
          <p:cNvSpPr txBox="1">
            <a:spLocks/>
          </p:cNvSpPr>
          <p:nvPr/>
        </p:nvSpPr>
        <p:spPr bwMode="auto">
          <a:xfrm>
            <a:off x="133350" y="260648"/>
            <a:ext cx="86868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4200" kern="0" smtClean="0">
                <a:solidFill>
                  <a:srgbClr val="161645"/>
                </a:solidFill>
                <a:latin typeface="標楷體" panose="03000509000000000000" pitchFamily="65" charset="-120"/>
                <a:ea typeface="標楷體" panose="03000509000000000000" pitchFamily="65" charset="-120"/>
              </a:rPr>
              <a:t>甄選入學招生報名流程</a:t>
            </a:r>
            <a:endParaRPr lang="zh-TW" altLang="en-US" sz="4200" kern="0" dirty="0" smtClean="0">
              <a:solidFill>
                <a:srgbClr val="161645"/>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551005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ChangeArrowheads="1"/>
          </p:cNvSpPr>
          <p:nvPr/>
        </p:nvSpPr>
        <p:spPr bwMode="auto">
          <a:xfrm>
            <a:off x="1407854" y="3500438"/>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latin typeface="標楷體" panose="03000509000000000000" pitchFamily="65" charset="-120"/>
              <a:ea typeface="標楷體" panose="03000509000000000000" pitchFamily="65" charset="-120"/>
            </a:endParaRPr>
          </a:p>
        </p:txBody>
      </p:sp>
      <p:sp>
        <p:nvSpPr>
          <p:cNvPr id="101380" name="Rectangle 2"/>
          <p:cNvSpPr txBox="1">
            <a:spLocks noChangeArrowheads="1"/>
          </p:cNvSpPr>
          <p:nvPr/>
        </p:nvSpPr>
        <p:spPr bwMode="auto">
          <a:xfrm>
            <a:off x="714086" y="395288"/>
            <a:ext cx="7972714" cy="5849937"/>
          </a:xfrm>
          <a:prstGeom prst="rect">
            <a:avLst/>
          </a:prstGeom>
          <a:noFill/>
          <a:ln w="9525">
            <a:noFill/>
            <a:miter lim="800000"/>
            <a:headEnd/>
            <a:tailEnd/>
          </a:ln>
        </p:spPr>
        <p:txBody>
          <a:bodyPr lIns="0" rIns="18288"/>
          <a:lstStyle/>
          <a:p>
            <a:pPr algn="ctr"/>
            <a:r>
              <a:rPr lang="zh-TW" altLang="en-US" sz="4400" dirty="0">
                <a:latin typeface="標楷體" panose="03000509000000000000" pitchFamily="65" charset="-120"/>
                <a:ea typeface="標楷體" panose="03000509000000000000" pitchFamily="65" charset="-120"/>
              </a:rPr>
              <a:t>甄選入學招生</a:t>
            </a:r>
          </a:p>
          <a:p>
            <a:pPr algn="ctr"/>
            <a:r>
              <a:rPr lang="zh-TW" altLang="en-US" sz="3600" dirty="0" smtClean="0">
                <a:latin typeface="標楷體" panose="03000509000000000000" pitchFamily="65" charset="-120"/>
                <a:ea typeface="標楷體" panose="03000509000000000000" pitchFamily="65" charset="-120"/>
              </a:rPr>
              <a:t>第二階段報名（含備審資料上傳）系統</a:t>
            </a:r>
            <a:endParaRPr lang="zh-TW" altLang="en-US" sz="3600" dirty="0">
              <a:latin typeface="標楷體" panose="03000509000000000000" pitchFamily="65" charset="-120"/>
              <a:ea typeface="標楷體" panose="03000509000000000000" pitchFamily="65" charset="-120"/>
            </a:endParaRPr>
          </a:p>
          <a:p>
            <a:pPr algn="ctr">
              <a:lnSpc>
                <a:spcPct val="90000"/>
              </a:lnSpc>
              <a:spcBef>
                <a:spcPct val="20000"/>
              </a:spcBef>
              <a:buClr>
                <a:srgbClr val="000000"/>
              </a:buClr>
            </a:pPr>
            <a:endParaRPr lang="zh-TW" altLang="en-US" sz="2400" dirty="0">
              <a:solidFill>
                <a:srgbClr val="FF0000"/>
              </a:solidFill>
              <a:latin typeface="標楷體" panose="03000509000000000000" pitchFamily="65" charset="-120"/>
              <a:ea typeface="標楷體" panose="03000509000000000000" pitchFamily="65" charset="-120"/>
            </a:endParaRPr>
          </a:p>
          <a:p>
            <a:pPr marL="342900" indent="-342900" algn="ctr">
              <a:lnSpc>
                <a:spcPct val="130000"/>
              </a:lnSpc>
              <a:buClr>
                <a:srgbClr val="000000"/>
              </a:buClr>
            </a:pPr>
            <a:r>
              <a:rPr lang="zh-TW" altLang="en-US" sz="2400" dirty="0" smtClean="0">
                <a:solidFill>
                  <a:srgbClr val="FF0000"/>
                </a:solidFill>
                <a:latin typeface="標楷體" panose="03000509000000000000" pitchFamily="65" charset="-120"/>
                <a:ea typeface="標楷體" panose="03000509000000000000" pitchFamily="65" charset="-120"/>
              </a:rPr>
              <a:t>系統開放</a:t>
            </a:r>
            <a:r>
              <a:rPr lang="zh-TW" altLang="en-US" sz="2400" dirty="0">
                <a:solidFill>
                  <a:srgbClr val="FF0000"/>
                </a:solidFill>
                <a:latin typeface="標楷體" panose="03000509000000000000" pitchFamily="65" charset="-120"/>
                <a:ea typeface="標楷體" panose="03000509000000000000" pitchFamily="65" charset="-120"/>
              </a:rPr>
              <a:t>時間</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107/6/5 10:00 ~ 107/6/14 24:00</a:t>
            </a:r>
            <a:r>
              <a:rPr lang="zh-TW" altLang="en-US" sz="2400" dirty="0" smtClean="0">
                <a:solidFill>
                  <a:srgbClr val="FF0000"/>
                </a:solidFill>
                <a:latin typeface="標楷體" panose="03000509000000000000" pitchFamily="65" charset="-120"/>
                <a:ea typeface="標楷體" panose="03000509000000000000" pitchFamily="65" charset="-120"/>
              </a:rPr>
              <a:t>止</a:t>
            </a:r>
            <a:endParaRPr lang="en-US" altLang="zh-TW" sz="2400" dirty="0" smtClean="0">
              <a:solidFill>
                <a:srgbClr val="FF0000"/>
              </a:solidFill>
              <a:latin typeface="標楷體" panose="03000509000000000000" pitchFamily="65" charset="-120"/>
              <a:ea typeface="標楷體" panose="03000509000000000000" pitchFamily="65" charset="-120"/>
            </a:endParaRPr>
          </a:p>
          <a:p>
            <a:pPr marL="342900" indent="-342900" algn="ctr">
              <a:lnSpc>
                <a:spcPct val="130000"/>
              </a:lnSpc>
              <a:buClr>
                <a:srgbClr val="000000"/>
              </a:buClr>
            </a:pPr>
            <a:r>
              <a:rPr lang="zh-TW" altLang="en-US" sz="2400" dirty="0">
                <a:solidFill>
                  <a:srgbClr val="FF0000"/>
                </a:solidFill>
                <a:latin typeface="標楷體" panose="03000509000000000000" pitchFamily="65" charset="-120"/>
                <a:ea typeface="標楷體" panose="03000509000000000000" pitchFamily="65" charset="-120"/>
              </a:rPr>
              <a:t>作業期間為</a:t>
            </a:r>
            <a:r>
              <a:rPr lang="en-US" altLang="zh-TW" sz="2400" dirty="0">
                <a:solidFill>
                  <a:srgbClr val="FF0000"/>
                </a:solidFill>
                <a:latin typeface="標楷體" panose="03000509000000000000" pitchFamily="65" charset="-120"/>
                <a:ea typeface="標楷體" panose="03000509000000000000" pitchFamily="65" charset="-120"/>
              </a:rPr>
              <a:t>24</a:t>
            </a:r>
            <a:r>
              <a:rPr lang="zh-TW" altLang="en-US" sz="2400" dirty="0">
                <a:solidFill>
                  <a:srgbClr val="FF0000"/>
                </a:solidFill>
                <a:latin typeface="標楷體" panose="03000509000000000000" pitchFamily="65" charset="-120"/>
                <a:ea typeface="標楷體" panose="03000509000000000000" pitchFamily="65" charset="-120"/>
              </a:rPr>
              <a:t>小時開放</a:t>
            </a:r>
          </a:p>
          <a:p>
            <a:pPr marL="457200" indent="-457200">
              <a:lnSpc>
                <a:spcPct val="90000"/>
              </a:lnSpc>
              <a:spcBef>
                <a:spcPct val="20000"/>
              </a:spcBef>
              <a:buClr>
                <a:srgbClr val="000000"/>
              </a:buClr>
              <a:buFont typeface="+mj-lt"/>
              <a:buAutoNum type="arabicPeriod"/>
            </a:pPr>
            <a:r>
              <a:rPr lang="zh-TW" altLang="en-US" sz="2800" b="1" dirty="0">
                <a:latin typeface="標楷體" panose="03000509000000000000" pitchFamily="65" charset="-120"/>
                <a:ea typeface="標楷體" panose="03000509000000000000" pitchFamily="65" charset="-120"/>
              </a:rPr>
              <a:t>上傳截止日依「各校系科</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組</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、學程甄選辦法」之「備審資料上傳暨繳費截止日期」辦理。</a:t>
            </a:r>
            <a:endParaRPr lang="en-US" altLang="zh-TW" sz="2800" b="1" dirty="0">
              <a:latin typeface="標楷體" panose="03000509000000000000" pitchFamily="65" charset="-120"/>
              <a:ea typeface="標楷體" panose="03000509000000000000" pitchFamily="65" charset="-120"/>
            </a:endParaRPr>
          </a:p>
          <a:p>
            <a:pPr marL="457200" indent="-457200">
              <a:lnSpc>
                <a:spcPct val="90000"/>
              </a:lnSpc>
              <a:spcBef>
                <a:spcPct val="20000"/>
              </a:spcBef>
              <a:buClr>
                <a:srgbClr val="000000"/>
              </a:buClr>
              <a:buFont typeface="+mj-lt"/>
              <a:buAutoNum type="arabicPeriod"/>
            </a:pPr>
            <a:r>
              <a:rPr lang="zh-TW" altLang="en-US" sz="2800" dirty="0" smtClean="0">
                <a:latin typeface="標楷體" panose="03000509000000000000" pitchFamily="65" charset="-120"/>
                <a:ea typeface="標楷體" panose="03000509000000000000" pitchFamily="65" charset="-120"/>
              </a:rPr>
              <a:t>第二</a:t>
            </a:r>
            <a:r>
              <a:rPr lang="zh-TW" altLang="en-US" sz="2800" dirty="0">
                <a:latin typeface="標楷體" panose="03000509000000000000" pitchFamily="65" charset="-120"/>
                <a:ea typeface="標楷體" panose="03000509000000000000" pitchFamily="65" charset="-120"/>
              </a:rPr>
              <a:t>階段備審資料採取「備審資料審查電子化作業」，所需審查資料一概以網路上傳方式</a:t>
            </a:r>
            <a:r>
              <a:rPr lang="zh-TW" altLang="en-US" sz="2800" dirty="0" smtClean="0">
                <a:latin typeface="標楷體" panose="03000509000000000000" pitchFamily="65" charset="-120"/>
                <a:ea typeface="標楷體" panose="03000509000000000000" pitchFamily="65" charset="-120"/>
              </a:rPr>
              <a:t>繳交。</a:t>
            </a:r>
            <a:endParaRPr lang="en-US" altLang="zh-TW" sz="2800" dirty="0" smtClean="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86</a:t>
            </a:fld>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31610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重要事項說明</a:t>
            </a:r>
            <a:endParaRPr lang="zh-TW" altLang="en-US" dirty="0"/>
          </a:p>
        </p:txBody>
      </p:sp>
      <p:sp>
        <p:nvSpPr>
          <p:cNvPr id="3" name="內容版面配置區 2"/>
          <p:cNvSpPr>
            <a:spLocks noGrp="1"/>
          </p:cNvSpPr>
          <p:nvPr>
            <p:ph idx="1"/>
          </p:nvPr>
        </p:nvSpPr>
        <p:spPr>
          <a:xfrm>
            <a:off x="263769" y="1125538"/>
            <a:ext cx="8423031" cy="5000625"/>
          </a:xfrm>
        </p:spPr>
        <p:txBody>
          <a:bodyPr/>
          <a:lstStyle/>
          <a:p>
            <a:pPr lvl="0">
              <a:lnSpc>
                <a:spcPct val="115000"/>
              </a:lnSpc>
              <a:spcAft>
                <a:spcPts val="0"/>
              </a:spcAft>
              <a:buFont typeface="+mj-ea"/>
              <a:buAutoNum type="ea1ChtPlain"/>
              <a:tabLst>
                <a:tab pos="462280" algn="l"/>
              </a:tabLst>
            </a:pPr>
            <a:r>
              <a:rPr lang="zh-TW" altLang="zh-TW" sz="1600" dirty="0">
                <a:latin typeface="Times New Roman" panose="02020603050405020304" pitchFamily="18" charset="0"/>
                <a:cs typeface="Times New Roman" panose="02020603050405020304" pitchFamily="18" charset="0"/>
              </a:rPr>
              <a:t>網路上傳備審資料系統於</a:t>
            </a:r>
            <a:r>
              <a:rPr lang="en-US" altLang="zh-TW" sz="1600" dirty="0">
                <a:latin typeface="Times New Roman" panose="02020603050405020304" pitchFamily="18" charset="0"/>
                <a:cs typeface="Times New Roman" panose="02020603050405020304" pitchFamily="18" charset="0"/>
              </a:rPr>
              <a:t>107</a:t>
            </a:r>
            <a:r>
              <a:rPr lang="zh-TW" altLang="zh-TW" sz="1600" dirty="0">
                <a:latin typeface="Times New Roman" panose="02020603050405020304" pitchFamily="18" charset="0"/>
                <a:cs typeface="Times New Roman" panose="02020603050405020304" pitchFamily="18" charset="0"/>
              </a:rPr>
              <a:t>年</a:t>
            </a:r>
            <a:r>
              <a:rPr lang="en-US" altLang="zh-TW" sz="1600" dirty="0">
                <a:latin typeface="Times New Roman" panose="02020603050405020304" pitchFamily="18" charset="0"/>
                <a:cs typeface="Times New Roman" panose="02020603050405020304" pitchFamily="18" charset="0"/>
              </a:rPr>
              <a:t>6</a:t>
            </a:r>
            <a:r>
              <a:rPr lang="zh-TW" altLang="zh-TW" sz="1600" dirty="0">
                <a:latin typeface="Times New Roman" panose="02020603050405020304" pitchFamily="18" charset="0"/>
                <a:cs typeface="Times New Roman" panose="02020603050405020304" pitchFamily="18" charset="0"/>
              </a:rPr>
              <a:t>月</a:t>
            </a:r>
            <a:r>
              <a:rPr lang="en-US" altLang="zh-TW" sz="1600" dirty="0">
                <a:latin typeface="Times New Roman" panose="02020603050405020304" pitchFamily="18" charset="0"/>
                <a:cs typeface="Times New Roman" panose="02020603050405020304" pitchFamily="18" charset="0"/>
              </a:rPr>
              <a:t>5</a:t>
            </a:r>
            <a:r>
              <a:rPr lang="zh-TW" altLang="zh-TW" sz="1600" dirty="0">
                <a:latin typeface="Times New Roman" panose="02020603050405020304" pitchFamily="18" charset="0"/>
                <a:cs typeface="Times New Roman" panose="02020603050405020304" pitchFamily="18" charset="0"/>
              </a:rPr>
              <a:t>日</a:t>
            </a:r>
            <a:r>
              <a:rPr lang="en-US" altLang="zh-TW" sz="1600" dirty="0">
                <a:latin typeface="Times New Roman" panose="02020603050405020304" pitchFamily="18" charset="0"/>
                <a:cs typeface="Times New Roman" panose="02020603050405020304" pitchFamily="18" charset="0"/>
              </a:rPr>
              <a:t>10:00</a:t>
            </a:r>
            <a:r>
              <a:rPr lang="zh-TW" altLang="zh-TW" sz="1600" dirty="0">
                <a:latin typeface="Times New Roman" panose="02020603050405020304" pitchFamily="18" charset="0"/>
                <a:cs typeface="Times New Roman" panose="02020603050405020304" pitchFamily="18" charset="0"/>
              </a:rPr>
              <a:t>起，作業期間為</a:t>
            </a:r>
            <a:r>
              <a:rPr lang="en-US" altLang="zh-TW" sz="1600" dirty="0">
                <a:latin typeface="Times New Roman" panose="02020603050405020304" pitchFamily="18" charset="0"/>
                <a:cs typeface="Times New Roman" panose="02020603050405020304" pitchFamily="18" charset="0"/>
              </a:rPr>
              <a:t>24</a:t>
            </a:r>
            <a:r>
              <a:rPr lang="zh-TW" altLang="zh-TW" sz="1600" dirty="0">
                <a:latin typeface="Times New Roman" panose="02020603050405020304" pitchFamily="18" charset="0"/>
                <a:cs typeface="Times New Roman" panose="02020603050405020304" pitchFamily="18" charset="0"/>
              </a:rPr>
              <a:t>小時開放。</a:t>
            </a:r>
            <a:r>
              <a:rPr lang="en-US" altLang="zh-TW" sz="1600" dirty="0">
                <a:latin typeface="Times New Roman" panose="02020603050405020304" pitchFamily="18" charset="0"/>
                <a:cs typeface="Times New Roman" panose="02020603050405020304" pitchFamily="18" charset="0"/>
              </a:rPr>
              <a:t/>
            </a:r>
            <a:br>
              <a:rPr lang="en-US" altLang="zh-TW" sz="1600" dirty="0">
                <a:latin typeface="Times New Roman" panose="02020603050405020304" pitchFamily="18" charset="0"/>
                <a:cs typeface="Times New Roman" panose="02020603050405020304" pitchFamily="18" charset="0"/>
              </a:rPr>
            </a:br>
            <a:r>
              <a:rPr lang="zh-TW" altLang="zh-TW" sz="1600" b="1" dirty="0">
                <a:solidFill>
                  <a:srgbClr val="FF0000"/>
                </a:solidFill>
                <a:latin typeface="Times New Roman" panose="02020603050405020304" pitchFamily="18" charset="0"/>
                <a:cs typeface="Times New Roman" panose="02020603050405020304" pitchFamily="18" charset="0"/>
              </a:rPr>
              <a:t>備審資料上傳暨繳費截止日期由各校系科組學程自訂，考生務必詳閱「各校系科</a:t>
            </a:r>
            <a:r>
              <a:rPr lang="en-US" altLang="zh-TW" sz="1600" b="1" dirty="0">
                <a:solidFill>
                  <a:srgbClr val="FF0000"/>
                </a:solidFill>
                <a:latin typeface="Times New Roman" panose="02020603050405020304" pitchFamily="18" charset="0"/>
                <a:cs typeface="Times New Roman" panose="02020603050405020304" pitchFamily="18" charset="0"/>
              </a:rPr>
              <a:t>(</a:t>
            </a:r>
            <a:r>
              <a:rPr lang="zh-TW" altLang="zh-TW" sz="1600" b="1" dirty="0">
                <a:solidFill>
                  <a:srgbClr val="FF0000"/>
                </a:solidFill>
                <a:latin typeface="Times New Roman" panose="02020603050405020304" pitchFamily="18" charset="0"/>
                <a:cs typeface="Times New Roman" panose="02020603050405020304" pitchFamily="18" charset="0"/>
              </a:rPr>
              <a:t>組</a:t>
            </a:r>
            <a:r>
              <a:rPr lang="en-US" altLang="zh-TW" sz="1600" b="1" dirty="0">
                <a:solidFill>
                  <a:srgbClr val="FF0000"/>
                </a:solidFill>
                <a:latin typeface="Times New Roman" panose="02020603050405020304" pitchFamily="18" charset="0"/>
                <a:cs typeface="Times New Roman" panose="02020603050405020304" pitchFamily="18" charset="0"/>
              </a:rPr>
              <a:t>)</a:t>
            </a:r>
            <a:r>
              <a:rPr lang="zh-TW" altLang="zh-TW" sz="1600" b="1" dirty="0">
                <a:solidFill>
                  <a:srgbClr val="FF0000"/>
                </a:solidFill>
                <a:latin typeface="Times New Roman" panose="02020603050405020304" pitchFamily="18" charset="0"/>
                <a:cs typeface="Times New Roman" panose="02020603050405020304" pitchFamily="18" charset="0"/>
              </a:rPr>
              <a:t>、學程甄選辦法」。</a:t>
            </a:r>
            <a:r>
              <a:rPr lang="en-US" altLang="zh-TW" sz="1600" b="1" dirty="0">
                <a:solidFill>
                  <a:srgbClr val="FF0000"/>
                </a:solidFill>
                <a:latin typeface="Times New Roman" panose="02020603050405020304" pitchFamily="18" charset="0"/>
                <a:cs typeface="Times New Roman" panose="02020603050405020304" pitchFamily="18" charset="0"/>
              </a:rPr>
              <a:t/>
            </a:r>
            <a:br>
              <a:rPr lang="en-US" altLang="zh-TW" sz="1600" b="1" dirty="0">
                <a:solidFill>
                  <a:srgbClr val="FF0000"/>
                </a:solidFill>
                <a:latin typeface="Times New Roman" panose="02020603050405020304" pitchFamily="18" charset="0"/>
                <a:cs typeface="Times New Roman" panose="02020603050405020304" pitchFamily="18" charset="0"/>
              </a:rPr>
            </a:br>
            <a:r>
              <a:rPr lang="zh-TW" altLang="zh-TW" sz="1600" b="1" dirty="0">
                <a:latin typeface="Times New Roman" panose="02020603050405020304" pitchFamily="18" charset="0"/>
                <a:cs typeface="Times New Roman" panose="02020603050405020304" pitchFamily="18" charset="0"/>
              </a:rPr>
              <a:t>系統於</a:t>
            </a:r>
            <a:r>
              <a:rPr lang="en-US" altLang="zh-TW" sz="1600" b="1" dirty="0">
                <a:latin typeface="Times New Roman" panose="02020603050405020304" pitchFamily="18" charset="0"/>
                <a:cs typeface="Times New Roman" panose="02020603050405020304" pitchFamily="18" charset="0"/>
              </a:rPr>
              <a:t>24</a:t>
            </a:r>
            <a:r>
              <a:rPr lang="zh-TW" altLang="zh-TW" sz="1600" b="1" dirty="0">
                <a:latin typeface="Times New Roman" panose="02020603050405020304" pitchFamily="18" charset="0"/>
                <a:cs typeface="Times New Roman" panose="02020603050405020304" pitchFamily="18" charset="0"/>
              </a:rPr>
              <a:t>：</a:t>
            </a:r>
            <a:r>
              <a:rPr lang="en-US" altLang="zh-TW" sz="1600" b="1" dirty="0">
                <a:latin typeface="Times New Roman" panose="02020603050405020304" pitchFamily="18" charset="0"/>
                <a:cs typeface="Times New Roman" panose="02020603050405020304" pitchFamily="18" charset="0"/>
              </a:rPr>
              <a:t>00</a:t>
            </a:r>
            <a:r>
              <a:rPr lang="zh-TW" altLang="zh-TW" sz="1600" b="1" dirty="0">
                <a:latin typeface="Times New Roman" panose="02020603050405020304" pitchFamily="18" charset="0"/>
                <a:cs typeface="Times New Roman" panose="02020603050405020304" pitchFamily="18" charset="0"/>
              </a:rPr>
              <a:t>準時關閉，此時正進行上傳中之備審資料將無法完成上傳，請考生特別注意，務必預留備審資料上傳時間。</a:t>
            </a:r>
            <a:r>
              <a:rPr lang="en-US" altLang="zh-TW" sz="1600" b="1" dirty="0">
                <a:solidFill>
                  <a:srgbClr val="FF0000"/>
                </a:solidFill>
                <a:latin typeface="Times New Roman" panose="02020603050405020304" pitchFamily="18" charset="0"/>
                <a:cs typeface="Times New Roman" panose="02020603050405020304" pitchFamily="18" charset="0"/>
              </a:rPr>
              <a:t/>
            </a:r>
            <a:br>
              <a:rPr lang="en-US" altLang="zh-TW" sz="1600" b="1" dirty="0">
                <a:solidFill>
                  <a:srgbClr val="FF0000"/>
                </a:solidFill>
                <a:latin typeface="Times New Roman" panose="02020603050405020304" pitchFamily="18" charset="0"/>
                <a:cs typeface="Times New Roman" panose="02020603050405020304" pitchFamily="18" charset="0"/>
              </a:rPr>
            </a:br>
            <a:r>
              <a:rPr lang="zh-TW" altLang="zh-TW" sz="1600" b="1" dirty="0">
                <a:solidFill>
                  <a:srgbClr val="FF0000"/>
                </a:solidFill>
                <a:latin typeface="Times New Roman" panose="02020603050405020304" pitchFamily="18" charset="0"/>
                <a:cs typeface="Times New Roman" panose="02020603050405020304" pitchFamily="18" charset="0"/>
              </a:rPr>
              <a:t>考生須於該校系繳交審查資料截止日前，完成該校系審查資料上傳作業並完成確認，若逾該校系繳交截止日，本系統即關閉該校系之審查資料上傳功能。</a:t>
            </a:r>
            <a:endParaRPr lang="zh-TW" altLang="zh-TW" sz="1600" kern="100" dirty="0">
              <a:latin typeface="Calibri" panose="020F0502020204030204" pitchFamily="34" charset="0"/>
              <a:ea typeface="新細明體" panose="02020500000000000000" pitchFamily="18" charset="-120"/>
              <a:cs typeface="Times New Roman" panose="02020603050405020304" pitchFamily="18" charset="0"/>
            </a:endParaRPr>
          </a:p>
          <a:p>
            <a:pPr lvl="0">
              <a:lnSpc>
                <a:spcPct val="115000"/>
              </a:lnSpc>
              <a:spcAft>
                <a:spcPts val="0"/>
              </a:spcAft>
              <a:buFont typeface="+mj-ea"/>
              <a:buAutoNum type="ea1ChtPlain"/>
              <a:tabLst>
                <a:tab pos="462280" algn="l"/>
              </a:tabLst>
            </a:pPr>
            <a:r>
              <a:rPr lang="zh-TW" altLang="zh-TW" sz="1600" dirty="0">
                <a:latin typeface="Times New Roman" panose="02020603050405020304" pitchFamily="18" charset="0"/>
                <a:cs typeface="Times New Roman" panose="02020603050405020304" pitchFamily="18" charset="0"/>
              </a:rPr>
              <a:t>「第二階段報名系統」包含「選擇報名校系科</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組</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、學程」、「在校學業成績證明」、「證照或得獎加分」、「備審資料」及「第二階段指定項目甄試繳費證明」等項作業。</a:t>
            </a:r>
            <a:endParaRPr lang="zh-TW" altLang="zh-TW" sz="1600" kern="100" dirty="0">
              <a:latin typeface="Calibri" panose="020F0502020204030204" pitchFamily="34" charset="0"/>
              <a:ea typeface="新細明體" panose="02020500000000000000" pitchFamily="18" charset="-120"/>
              <a:cs typeface="Times New Roman" panose="02020603050405020304" pitchFamily="18" charset="0"/>
            </a:endParaRPr>
          </a:p>
          <a:p>
            <a:pPr lvl="0">
              <a:lnSpc>
                <a:spcPct val="115000"/>
              </a:lnSpc>
              <a:spcAft>
                <a:spcPts val="0"/>
              </a:spcAft>
              <a:buFont typeface="+mj-ea"/>
              <a:buAutoNum type="ea1ChtPlain"/>
              <a:tabLst>
                <a:tab pos="462280" algn="l"/>
              </a:tabLst>
            </a:pPr>
            <a:r>
              <a:rPr lang="zh-TW" altLang="zh-TW" sz="1600" b="1" dirty="0">
                <a:latin typeface="Times New Roman" panose="02020603050405020304" pitchFamily="18" charset="0"/>
                <a:cs typeface="Times New Roman" panose="02020603050405020304" pitchFamily="18" charset="0"/>
              </a:rPr>
              <a:t>在校學業成績證明</a:t>
            </a:r>
            <a:r>
              <a:rPr lang="en-US" altLang="zh-TW" sz="1600" b="1" dirty="0">
                <a:latin typeface="Times New Roman" panose="02020603050405020304" pitchFamily="18" charset="0"/>
                <a:cs typeface="Times New Roman" panose="02020603050405020304" pitchFamily="18" charset="0"/>
              </a:rPr>
              <a:t>(PDF</a:t>
            </a:r>
            <a:r>
              <a:rPr lang="zh-TW" altLang="zh-TW" sz="1600" b="1" dirty="0">
                <a:latin typeface="Times New Roman" panose="02020603050405020304" pitchFamily="18" charset="0"/>
                <a:cs typeface="Times New Roman" panose="02020603050405020304" pitchFamily="18" charset="0"/>
              </a:rPr>
              <a:t>檔</a:t>
            </a:r>
            <a:r>
              <a:rPr lang="en-US" altLang="zh-TW" sz="1600" b="1"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，考生若為應屆畢業生統一由其所屬學校上傳至本委員會，非應屆畢業生或持其他同等學力考生由本人自行上傳。</a:t>
            </a:r>
            <a:endParaRPr lang="zh-TW" altLang="zh-TW" sz="1600" kern="100" dirty="0">
              <a:latin typeface="Calibri" panose="020F0502020204030204" pitchFamily="34" charset="0"/>
              <a:ea typeface="新細明體" panose="02020500000000000000" pitchFamily="18" charset="-120"/>
              <a:cs typeface="Times New Roman" panose="02020603050405020304" pitchFamily="18" charset="0"/>
            </a:endParaRPr>
          </a:p>
          <a:p>
            <a:pPr lvl="0">
              <a:lnSpc>
                <a:spcPct val="115000"/>
              </a:lnSpc>
              <a:spcAft>
                <a:spcPts val="0"/>
              </a:spcAft>
              <a:buFont typeface="+mj-ea"/>
              <a:buAutoNum type="ea1ChtPlain"/>
            </a:pPr>
            <a:r>
              <a:rPr lang="zh-TW" altLang="zh-TW" sz="1600" b="1" dirty="0">
                <a:latin typeface="Times New Roman" panose="02020603050405020304" pitchFamily="18" charset="0"/>
                <a:cs typeface="Times New Roman" panose="02020603050405020304" pitchFamily="18" charset="0"/>
              </a:rPr>
              <a:t>「各校系科</a:t>
            </a:r>
            <a:r>
              <a:rPr lang="en-US" altLang="zh-TW" sz="1600" b="1" dirty="0">
                <a:latin typeface="Times New Roman" panose="02020603050405020304" pitchFamily="18" charset="0"/>
                <a:cs typeface="Times New Roman" panose="02020603050405020304" pitchFamily="18" charset="0"/>
              </a:rPr>
              <a:t>(</a:t>
            </a:r>
            <a:r>
              <a:rPr lang="zh-TW" altLang="zh-TW" sz="1600" b="1" dirty="0">
                <a:latin typeface="Times New Roman" panose="02020603050405020304" pitchFamily="18" charset="0"/>
                <a:cs typeface="Times New Roman" panose="02020603050405020304" pitchFamily="18" charset="0"/>
              </a:rPr>
              <a:t>組</a:t>
            </a:r>
            <a:r>
              <a:rPr lang="en-US" altLang="zh-TW" sz="1600" b="1" dirty="0">
                <a:latin typeface="Times New Roman" panose="02020603050405020304" pitchFamily="18" charset="0"/>
                <a:cs typeface="Times New Roman" panose="02020603050405020304" pitchFamily="18" charset="0"/>
              </a:rPr>
              <a:t>)</a:t>
            </a:r>
            <a:r>
              <a:rPr lang="zh-TW" altLang="zh-TW" sz="1600" b="1" dirty="0">
                <a:latin typeface="Times New Roman" panose="02020603050405020304" pitchFamily="18" charset="0"/>
                <a:cs typeface="Times New Roman" panose="02020603050405020304" pitchFamily="18" charset="0"/>
              </a:rPr>
              <a:t>、學程甄選辦法」之「證照或得獎加分」為「依加分標準」之系科組學程，考生須將證照或得獎加分證明</a:t>
            </a:r>
            <a:r>
              <a:rPr lang="en-US" altLang="zh-TW" sz="1600" b="1" dirty="0">
                <a:latin typeface="Times New Roman" panose="02020603050405020304" pitchFamily="18" charset="0"/>
                <a:cs typeface="Times New Roman" panose="02020603050405020304" pitchFamily="18" charset="0"/>
              </a:rPr>
              <a:t>(PDF</a:t>
            </a:r>
            <a:r>
              <a:rPr lang="zh-TW" altLang="zh-TW" sz="1600" b="1" dirty="0">
                <a:latin typeface="Times New Roman" panose="02020603050405020304" pitchFamily="18" charset="0"/>
                <a:cs typeface="Times New Roman" panose="02020603050405020304" pitchFamily="18" charset="0"/>
              </a:rPr>
              <a:t>檔案</a:t>
            </a:r>
            <a:r>
              <a:rPr lang="en-US" altLang="zh-TW" sz="1600" b="1" dirty="0">
                <a:latin typeface="Times New Roman" panose="02020603050405020304" pitchFamily="18" charset="0"/>
                <a:cs typeface="Times New Roman" panose="02020603050405020304" pitchFamily="18" charset="0"/>
              </a:rPr>
              <a:t>)</a:t>
            </a:r>
            <a:r>
              <a:rPr lang="zh-TW" altLang="zh-TW" sz="1600" b="1" dirty="0">
                <a:latin typeface="Times New Roman" panose="02020603050405020304" pitchFamily="18" charset="0"/>
                <a:cs typeface="Times New Roman" panose="02020603050405020304" pitchFamily="18" charset="0"/>
              </a:rPr>
              <a:t>完成網路上傳。</a:t>
            </a:r>
            <a:r>
              <a:rPr lang="en-US" altLang="zh-TW" sz="1600" b="1" dirty="0">
                <a:latin typeface="Times New Roman" panose="02020603050405020304" pitchFamily="18" charset="0"/>
                <a:cs typeface="Times New Roman" panose="02020603050405020304" pitchFamily="18" charset="0"/>
              </a:rPr>
              <a:t/>
            </a:r>
            <a:br>
              <a:rPr lang="en-US" altLang="zh-TW" sz="1600" b="1" dirty="0">
                <a:latin typeface="Times New Roman" panose="02020603050405020304" pitchFamily="18" charset="0"/>
                <a:cs typeface="Times New Roman" panose="02020603050405020304" pitchFamily="18" charset="0"/>
              </a:rPr>
            </a:br>
            <a:r>
              <a:rPr lang="zh-TW" altLang="zh-TW" sz="1600" b="1" dirty="0">
                <a:latin typeface="Calibri" panose="020F0502020204030204" pitchFamily="34" charset="0"/>
                <a:ea typeface="新細明體" panose="02020500000000000000" pitchFamily="18" charset="-120"/>
                <a:cs typeface="新細明體" panose="02020500000000000000" pitchFamily="18" charset="-120"/>
              </a:rPr>
              <a:t>※</a:t>
            </a:r>
            <a:r>
              <a:rPr lang="zh-TW" altLang="zh-TW" sz="1600" b="1" dirty="0">
                <a:latin typeface="Times New Roman" panose="02020603050405020304" pitchFamily="18" charset="0"/>
                <a:cs typeface="Times New Roman" panose="02020603050405020304" pitchFamily="18" charset="0"/>
              </a:rPr>
              <a:t>若持有</a:t>
            </a:r>
            <a:r>
              <a:rPr lang="en-US" altLang="zh-TW" sz="1600" b="1" dirty="0">
                <a:latin typeface="Times New Roman" panose="02020603050405020304" pitchFamily="18" charset="0"/>
                <a:cs typeface="Times New Roman" panose="02020603050405020304" pitchFamily="18" charset="0"/>
              </a:rPr>
              <a:t>2</a:t>
            </a:r>
            <a:r>
              <a:rPr lang="zh-TW" altLang="zh-TW" sz="1600" b="1" dirty="0">
                <a:latin typeface="Times New Roman" panose="02020603050405020304" pitchFamily="18" charset="0"/>
                <a:cs typeface="Times New Roman" panose="02020603050405020304" pitchFamily="18" charset="0"/>
              </a:rPr>
              <a:t>種以上符合本簡章所訂「甄選群</a:t>
            </a:r>
            <a:r>
              <a:rPr lang="en-US" altLang="zh-TW" sz="1600" b="1" dirty="0">
                <a:latin typeface="Times New Roman" panose="02020603050405020304" pitchFamily="18" charset="0"/>
                <a:cs typeface="Times New Roman" panose="02020603050405020304" pitchFamily="18" charset="0"/>
              </a:rPr>
              <a:t>(</a:t>
            </a:r>
            <a:r>
              <a:rPr lang="zh-TW" altLang="zh-TW" sz="1600" b="1" dirty="0">
                <a:latin typeface="Times New Roman" panose="02020603050405020304" pitchFamily="18" charset="0"/>
                <a:cs typeface="Times New Roman" panose="02020603050405020304" pitchFamily="18" charset="0"/>
              </a:rPr>
              <a:t>類</a:t>
            </a:r>
            <a:r>
              <a:rPr lang="en-US" altLang="zh-TW" sz="1600" b="1" dirty="0">
                <a:latin typeface="Times New Roman" panose="02020603050405020304" pitchFamily="18" charset="0"/>
                <a:cs typeface="Times New Roman" panose="02020603050405020304" pitchFamily="18" charset="0"/>
              </a:rPr>
              <a:t>)</a:t>
            </a:r>
            <a:r>
              <a:rPr lang="zh-TW" altLang="zh-TW" sz="1600" b="1" dirty="0">
                <a:latin typeface="Times New Roman" panose="02020603050405020304" pitchFamily="18" charset="0"/>
                <a:cs typeface="Times New Roman" panose="02020603050405020304" pitchFamily="18" charset="0"/>
              </a:rPr>
              <a:t>別及技藝技競賽優勝及技術士職種</a:t>
            </a:r>
            <a:r>
              <a:rPr lang="en-US" altLang="zh-TW" sz="1600" b="1" dirty="0">
                <a:latin typeface="Times New Roman" panose="02020603050405020304" pitchFamily="18" charset="0"/>
                <a:cs typeface="Times New Roman" panose="02020603050405020304" pitchFamily="18" charset="0"/>
              </a:rPr>
              <a:t>(</a:t>
            </a:r>
            <a:r>
              <a:rPr lang="zh-TW" altLang="zh-TW" sz="1600" b="1" dirty="0">
                <a:latin typeface="Times New Roman" panose="02020603050405020304" pitchFamily="18" charset="0"/>
                <a:cs typeface="Times New Roman" panose="02020603050405020304" pitchFamily="18" charset="0"/>
              </a:rPr>
              <a:t>類</a:t>
            </a:r>
            <a:r>
              <a:rPr lang="en-US" altLang="zh-TW" sz="1600" b="1" dirty="0">
                <a:latin typeface="Times New Roman" panose="02020603050405020304" pitchFamily="18" charset="0"/>
                <a:cs typeface="Times New Roman" panose="02020603050405020304" pitchFamily="18" charset="0"/>
              </a:rPr>
              <a:t>)</a:t>
            </a:r>
            <a:r>
              <a:rPr lang="zh-TW" altLang="zh-TW" sz="1600" b="1" dirty="0">
                <a:latin typeface="Times New Roman" panose="02020603050405020304" pitchFamily="18" charset="0"/>
                <a:cs typeface="Times New Roman" panose="02020603050405020304" pitchFamily="18" charset="0"/>
              </a:rPr>
              <a:t>別對照表」加分優待採認之技藝技能競賽優勝得獎證明或技術士證者，應自行選擇</a:t>
            </a:r>
            <a:r>
              <a:rPr lang="en-US" altLang="zh-TW" sz="1600" b="1" dirty="0">
                <a:latin typeface="Times New Roman" panose="02020603050405020304" pitchFamily="18" charset="0"/>
                <a:cs typeface="Times New Roman" panose="02020603050405020304" pitchFamily="18" charset="0"/>
              </a:rPr>
              <a:t>1</a:t>
            </a:r>
            <a:r>
              <a:rPr lang="zh-TW" altLang="zh-TW" sz="1600" b="1" dirty="0">
                <a:latin typeface="Times New Roman" panose="02020603050405020304" pitchFamily="18" charset="0"/>
                <a:cs typeface="Times New Roman" panose="02020603050405020304" pitchFamily="18" charset="0"/>
              </a:rPr>
              <a:t>項對加分最有利之證件，作為加分依據。</a:t>
            </a:r>
            <a:r>
              <a:rPr lang="en-US" altLang="zh-TW" sz="1600" b="1" dirty="0">
                <a:latin typeface="Times New Roman" panose="02020603050405020304" pitchFamily="18" charset="0"/>
                <a:cs typeface="Times New Roman" panose="02020603050405020304" pitchFamily="18" charset="0"/>
              </a:rPr>
              <a:t/>
            </a:r>
            <a:br>
              <a:rPr lang="en-US" altLang="zh-TW" sz="1600" b="1" dirty="0">
                <a:latin typeface="Times New Roman" panose="02020603050405020304" pitchFamily="18" charset="0"/>
                <a:cs typeface="Times New Roman" panose="02020603050405020304" pitchFamily="18" charset="0"/>
              </a:rPr>
            </a:br>
            <a:r>
              <a:rPr lang="zh-TW" altLang="zh-TW" sz="1600" b="1" dirty="0">
                <a:latin typeface="Calibri" panose="020F0502020204030204" pitchFamily="34" charset="0"/>
                <a:ea typeface="新細明體" panose="02020500000000000000" pitchFamily="18" charset="-120"/>
                <a:cs typeface="新細明體" panose="02020500000000000000" pitchFamily="18" charset="-120"/>
              </a:rPr>
              <a:t>※</a:t>
            </a:r>
            <a:r>
              <a:rPr lang="zh-TW" altLang="zh-TW" sz="1600" b="1" dirty="0">
                <a:latin typeface="Times New Roman" panose="02020603050405020304" pitchFamily="18" charset="0"/>
                <a:cs typeface="Times New Roman" panose="02020603050405020304" pitchFamily="18" charset="0"/>
              </a:rPr>
              <a:t>未依規定期限及方式完成網路上傳者，不予計分，考生不得異議。</a:t>
            </a:r>
            <a:r>
              <a:rPr lang="en-US" altLang="zh-TW" sz="1600" b="1" dirty="0">
                <a:latin typeface="Times New Roman" panose="02020603050405020304" pitchFamily="18" charset="0"/>
                <a:cs typeface="Times New Roman" panose="02020603050405020304" pitchFamily="18" charset="0"/>
              </a:rPr>
              <a:t> </a:t>
            </a:r>
            <a:br>
              <a:rPr lang="en-US" altLang="zh-TW" sz="1600" b="1" dirty="0">
                <a:latin typeface="Times New Roman" panose="02020603050405020304" pitchFamily="18" charset="0"/>
                <a:cs typeface="Times New Roman" panose="02020603050405020304" pitchFamily="18" charset="0"/>
              </a:rPr>
            </a:br>
            <a:r>
              <a:rPr lang="zh-TW" altLang="zh-TW" sz="1600" b="1" dirty="0">
                <a:latin typeface="Calibri" panose="020F0502020204030204" pitchFamily="34" charset="0"/>
                <a:ea typeface="新細明體" panose="02020500000000000000" pitchFamily="18" charset="-120"/>
                <a:cs typeface="新細明體" panose="02020500000000000000" pitchFamily="18" charset="-120"/>
              </a:rPr>
              <a:t>※</a:t>
            </a:r>
            <a:r>
              <a:rPr lang="zh-TW" altLang="zh-TW" sz="1600" b="1" dirty="0">
                <a:latin typeface="Times New Roman" panose="02020603050405020304" pitchFamily="18" charset="0"/>
                <a:cs typeface="Times New Roman" panose="02020603050405020304" pitchFamily="18" charset="0"/>
              </a:rPr>
              <a:t>如無持有可採認證照或得獎加分證明者，可免上傳。</a:t>
            </a:r>
            <a:r>
              <a:rPr lang="zh-TW" altLang="zh-TW" sz="1600" b="1" dirty="0">
                <a:latin typeface="Calibri" panose="020F0502020204030204" pitchFamily="34" charset="0"/>
                <a:ea typeface="Times New Roman" panose="02020603050405020304" pitchFamily="18" charset="0"/>
                <a:cs typeface="Times New Roman" panose="02020603050405020304" pitchFamily="18" charset="0"/>
              </a:rPr>
              <a:t> </a:t>
            </a:r>
            <a:endParaRPr lang="zh-TW" altLang="zh-TW" sz="1600" kern="100" dirty="0">
              <a:latin typeface="Calibri" panose="020F0502020204030204" pitchFamily="34" charset="0"/>
              <a:ea typeface="新細明體" panose="02020500000000000000" pitchFamily="18"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A272ACB8-32D6-4BA3-A453-EE320421D775}" type="slidenum">
              <a:rPr lang="zh-TW" altLang="en-US" smtClean="0"/>
              <a:pPr>
                <a:defRPr/>
              </a:pPr>
              <a:t>87</a:t>
            </a:fld>
            <a:endParaRPr lang="en-US" altLang="zh-TW" dirty="0"/>
          </a:p>
        </p:txBody>
      </p:sp>
    </p:spTree>
    <p:extLst>
      <p:ext uri="{BB962C8B-B14F-4D97-AF65-F5344CB8AC3E}">
        <p14:creationId xmlns:p14="http://schemas.microsoft.com/office/powerpoint/2010/main" val="42148310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重要事項說明</a:t>
            </a:r>
            <a:endParaRPr lang="zh-TW" altLang="en-US" dirty="0"/>
          </a:p>
        </p:txBody>
      </p:sp>
      <p:sp>
        <p:nvSpPr>
          <p:cNvPr id="3" name="內容版面配置區 2"/>
          <p:cNvSpPr>
            <a:spLocks noGrp="1"/>
          </p:cNvSpPr>
          <p:nvPr>
            <p:ph idx="1"/>
          </p:nvPr>
        </p:nvSpPr>
        <p:spPr>
          <a:xfrm>
            <a:off x="79131" y="1125538"/>
            <a:ext cx="8915400" cy="5000625"/>
          </a:xfrm>
        </p:spPr>
        <p:txBody>
          <a:bodyPr/>
          <a:lstStyle/>
          <a:p>
            <a:pPr lvl="0">
              <a:lnSpc>
                <a:spcPct val="115000"/>
              </a:lnSpc>
              <a:spcAft>
                <a:spcPts val="0"/>
              </a:spcAft>
              <a:buFont typeface="Wingdings" panose="05000000000000000000" pitchFamily="2" charset="2"/>
              <a:buAutoNum type="ea1ChtPlain" startAt="5"/>
              <a:tabLst>
                <a:tab pos="462280" algn="l"/>
              </a:tabLst>
            </a:pPr>
            <a:r>
              <a:rPr lang="zh-TW" altLang="zh-TW" sz="1600" dirty="0" smtClean="0">
                <a:latin typeface="Times New Roman" panose="02020603050405020304" pitchFamily="18" charset="0"/>
                <a:cs typeface="Times New Roman" panose="02020603050405020304" pitchFamily="18" charset="0"/>
              </a:rPr>
              <a:t>考生</a:t>
            </a:r>
            <a:r>
              <a:rPr lang="zh-TW" altLang="zh-TW" sz="1600" dirty="0">
                <a:latin typeface="Times New Roman" panose="02020603050405020304" pitchFamily="18" charset="0"/>
                <a:cs typeface="Times New Roman" panose="02020603050405020304" pitchFamily="18" charset="0"/>
              </a:rPr>
              <a:t>依所報名之校系科</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組</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、學程要求備審資料，分項製作成</a:t>
            </a:r>
            <a:r>
              <a:rPr lang="en-US" altLang="zh-TW" sz="1600" dirty="0">
                <a:latin typeface="Times New Roman" panose="02020603050405020304" pitchFamily="18" charset="0"/>
                <a:cs typeface="Times New Roman" panose="02020603050405020304" pitchFamily="18" charset="0"/>
              </a:rPr>
              <a:t> PDF </a:t>
            </a:r>
            <a:r>
              <a:rPr lang="zh-TW" altLang="zh-TW" sz="1600" dirty="0">
                <a:latin typeface="Times New Roman" panose="02020603050405020304" pitchFamily="18" charset="0"/>
                <a:cs typeface="Times New Roman" panose="02020603050405020304" pitchFamily="18" charset="0"/>
              </a:rPr>
              <a:t>格式檔案並逐一上傳，單一項目之檔案大小以</a:t>
            </a:r>
            <a:r>
              <a:rPr lang="en-US" altLang="zh-TW" sz="1600" dirty="0">
                <a:latin typeface="Times New Roman" panose="02020603050405020304" pitchFamily="18" charset="0"/>
                <a:cs typeface="Times New Roman" panose="02020603050405020304" pitchFamily="18" charset="0"/>
              </a:rPr>
              <a:t> 5 MB </a:t>
            </a:r>
            <a:r>
              <a:rPr lang="zh-TW" altLang="zh-TW" sz="1600" dirty="0">
                <a:latin typeface="Times New Roman" panose="02020603050405020304" pitchFamily="18" charset="0"/>
                <a:cs typeface="Times New Roman" panose="02020603050405020304" pitchFamily="18" charset="0"/>
              </a:rPr>
              <a:t>為原則，且各項檔案不得壓縮，每</a:t>
            </a:r>
            <a:r>
              <a:rPr lang="en-US" altLang="zh-TW" sz="1600" dirty="0">
                <a:latin typeface="Times New Roman" panose="02020603050405020304" pitchFamily="18" charset="0"/>
                <a:cs typeface="Times New Roman" panose="02020603050405020304" pitchFamily="18" charset="0"/>
              </a:rPr>
              <a:t>1</a:t>
            </a:r>
            <a:r>
              <a:rPr lang="zh-TW" altLang="zh-TW" sz="1600" dirty="0">
                <a:latin typeface="Times New Roman" panose="02020603050405020304" pitchFamily="18" charset="0"/>
                <a:cs typeface="Times New Roman" panose="02020603050405020304" pitchFamily="18" charset="0"/>
              </a:rPr>
              <a:t>校系</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組</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、學程所有備審資料項目之檔案大小總和，以</a:t>
            </a:r>
            <a:r>
              <a:rPr lang="en-US" altLang="zh-TW" sz="1600" dirty="0">
                <a:latin typeface="Times New Roman" panose="02020603050405020304" pitchFamily="18" charset="0"/>
                <a:cs typeface="Times New Roman" panose="02020603050405020304" pitchFamily="18" charset="0"/>
              </a:rPr>
              <a:t> 10 MB </a:t>
            </a:r>
            <a:r>
              <a:rPr lang="zh-TW" altLang="zh-TW" sz="1600" dirty="0">
                <a:latin typeface="Times New Roman" panose="02020603050405020304" pitchFamily="18" charset="0"/>
                <a:cs typeface="Times New Roman" panose="02020603050405020304" pitchFamily="18" charset="0"/>
              </a:rPr>
              <a:t>為限。</a:t>
            </a:r>
            <a:r>
              <a:rPr lang="en-US" altLang="zh-TW" sz="1600" dirty="0">
                <a:latin typeface="Times New Roman" panose="02020603050405020304" pitchFamily="18" charset="0"/>
                <a:cs typeface="Times New Roman" panose="02020603050405020304" pitchFamily="18" charset="0"/>
              </a:rPr>
              <a:t>	</a:t>
            </a:r>
            <a:br>
              <a:rPr lang="en-US" altLang="zh-TW" sz="1600" dirty="0">
                <a:latin typeface="Times New Roman" panose="02020603050405020304" pitchFamily="18" charset="0"/>
                <a:cs typeface="Times New Roman" panose="02020603050405020304" pitchFamily="18" charset="0"/>
              </a:rPr>
            </a:br>
            <a:r>
              <a:rPr lang="zh-TW" altLang="zh-TW" sz="1600" dirty="0">
                <a:latin typeface="Calibri" panose="020F0502020204030204" pitchFamily="34" charset="0"/>
                <a:ea typeface="新細明體" panose="02020500000000000000" pitchFamily="18" charset="-120"/>
                <a:cs typeface="新細明體" panose="02020500000000000000" pitchFamily="18" charset="-120"/>
              </a:rPr>
              <a:t>※</a:t>
            </a:r>
            <a:r>
              <a:rPr lang="zh-TW" altLang="zh-TW" sz="1600" dirty="0">
                <a:latin typeface="Times New Roman" panose="02020603050405020304" pitchFamily="18" charset="0"/>
                <a:cs typeface="Times New Roman" panose="02020603050405020304" pitchFamily="18" charset="0"/>
              </a:rPr>
              <a:t>如因受限所有上傳檔案大小總和限制而無法全部上傳時，請慎重選擇上傳選繳項目。</a:t>
            </a:r>
            <a:r>
              <a:rPr lang="en-US" altLang="zh-TW" sz="1600" dirty="0">
                <a:latin typeface="Times New Roman" panose="02020603050405020304" pitchFamily="18" charset="0"/>
                <a:cs typeface="Times New Roman" panose="02020603050405020304" pitchFamily="18" charset="0"/>
              </a:rPr>
              <a:t/>
            </a:r>
            <a:br>
              <a:rPr lang="en-US" altLang="zh-TW" sz="1600" dirty="0">
                <a:latin typeface="Times New Roman" panose="02020603050405020304" pitchFamily="18" charset="0"/>
                <a:cs typeface="Times New Roman" panose="02020603050405020304" pitchFamily="18" charset="0"/>
              </a:rPr>
            </a:br>
            <a:r>
              <a:rPr lang="zh-TW" altLang="zh-TW" sz="1600" dirty="0">
                <a:latin typeface="Calibri" panose="020F0502020204030204" pitchFamily="34" charset="0"/>
                <a:ea typeface="新細明體" panose="02020500000000000000" pitchFamily="18" charset="-120"/>
                <a:cs typeface="新細明體" panose="02020500000000000000" pitchFamily="18" charset="-120"/>
              </a:rPr>
              <a:t>※</a:t>
            </a:r>
            <a:r>
              <a:rPr lang="zh-TW" altLang="zh-TW" sz="1600" dirty="0">
                <a:latin typeface="Times New Roman" panose="02020603050405020304" pitchFamily="18" charset="0"/>
                <a:cs typeface="Times New Roman" panose="02020603050405020304" pitchFamily="18" charset="0"/>
              </a:rPr>
              <a:t>部分校系科</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組</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、學程針對備審資料項目，如有另訂以郵寄方式或其他方式繳交者，考生除應以網路上傳繳交外，應依其規定方式另行繳交。</a:t>
            </a:r>
            <a:r>
              <a:rPr lang="en-US" altLang="zh-TW" sz="1600" dirty="0">
                <a:latin typeface="Times New Roman" panose="02020603050405020304" pitchFamily="18" charset="0"/>
                <a:cs typeface="Times New Roman" panose="02020603050405020304" pitchFamily="18" charset="0"/>
              </a:rPr>
              <a:t/>
            </a:r>
            <a:br>
              <a:rPr lang="en-US" altLang="zh-TW" sz="1600" dirty="0">
                <a:latin typeface="Times New Roman" panose="02020603050405020304" pitchFamily="18" charset="0"/>
                <a:cs typeface="Times New Roman" panose="02020603050405020304" pitchFamily="18" charset="0"/>
              </a:rPr>
            </a:br>
            <a:r>
              <a:rPr lang="zh-TW" altLang="zh-TW" sz="1600" dirty="0">
                <a:latin typeface="Calibri" panose="020F0502020204030204" pitchFamily="34" charset="0"/>
                <a:ea typeface="新細明體" panose="02020500000000000000" pitchFamily="18" charset="-120"/>
                <a:cs typeface="新細明體" panose="02020500000000000000" pitchFamily="18" charset="-120"/>
              </a:rPr>
              <a:t>※</a:t>
            </a:r>
            <a:r>
              <a:rPr lang="zh-TW" altLang="zh-TW" sz="1600" dirty="0">
                <a:latin typeface="Times New Roman" panose="02020603050405020304" pitchFamily="18" charset="0"/>
                <a:cs typeface="Times New Roman" panose="02020603050405020304" pitchFamily="18" charset="0"/>
              </a:rPr>
              <a:t>製作審查資料</a:t>
            </a:r>
            <a:r>
              <a:rPr lang="en-US" altLang="zh-TW" sz="1600" dirty="0">
                <a:latin typeface="Times New Roman" panose="02020603050405020304" pitchFamily="18" charset="0"/>
                <a:cs typeface="Times New Roman" panose="02020603050405020304" pitchFamily="18" charset="0"/>
              </a:rPr>
              <a:t>PDF</a:t>
            </a:r>
            <a:r>
              <a:rPr lang="zh-TW" altLang="zh-TW" sz="1600" dirty="0">
                <a:latin typeface="Times New Roman" panose="02020603050405020304" pitchFamily="18" charset="0"/>
                <a:cs typeface="Times New Roman" panose="02020603050405020304" pitchFamily="18" charset="0"/>
              </a:rPr>
              <a:t>檔時，資料內容請使用文字或靜態圖形方式顯示，不得加入影音或其他特殊功能</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如附件、連結或</a:t>
            </a:r>
            <a:r>
              <a:rPr lang="en-US" altLang="zh-TW" sz="1600" dirty="0">
                <a:latin typeface="Times New Roman" panose="02020603050405020304" pitchFamily="18" charset="0"/>
                <a:cs typeface="Times New Roman" panose="02020603050405020304" pitchFamily="18" charset="0"/>
              </a:rPr>
              <a:t>Flash</a:t>
            </a:r>
            <a:r>
              <a:rPr lang="zh-TW" altLang="zh-TW" sz="1600" dirty="0">
                <a:latin typeface="Times New Roman" panose="02020603050405020304" pitchFamily="18" charset="0"/>
                <a:cs typeface="Times New Roman" panose="02020603050405020304" pitchFamily="18" charset="0"/>
              </a:rPr>
              <a:t>等</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，若因此致上傳之檔案無法完整呈現，考生應自行負責。</a:t>
            </a:r>
            <a:endParaRPr lang="zh-TW" altLang="zh-TW" sz="1600" kern="100" dirty="0">
              <a:latin typeface="Calibri" panose="020F0502020204030204" pitchFamily="34" charset="0"/>
              <a:ea typeface="新細明體" panose="02020500000000000000" pitchFamily="18" charset="-120"/>
              <a:cs typeface="Times New Roman" panose="02020603050405020304" pitchFamily="18" charset="0"/>
            </a:endParaRPr>
          </a:p>
          <a:p>
            <a:pPr lvl="0">
              <a:lnSpc>
                <a:spcPct val="115000"/>
              </a:lnSpc>
              <a:spcAft>
                <a:spcPts val="0"/>
              </a:spcAft>
              <a:buFont typeface="+mj-ea"/>
              <a:buAutoNum type="ea1ChtPlain" startAt="5"/>
              <a:tabLst>
                <a:tab pos="462280" algn="l"/>
              </a:tabLst>
            </a:pPr>
            <a:r>
              <a:rPr lang="zh-TW" altLang="zh-TW" sz="1600" b="1" dirty="0">
                <a:solidFill>
                  <a:srgbClr val="FF0000"/>
                </a:solidFill>
                <a:latin typeface="Times New Roman" panose="02020603050405020304" pitchFamily="18" charset="0"/>
                <a:cs typeface="Times New Roman" panose="02020603050405020304" pitchFamily="18" charset="0"/>
              </a:rPr>
              <a:t>考生進行第二階段指定項目甄試審查資料上傳前，請先決定是否欲參加該校系之第二階段指定項目甄試，欲參加者，再進行審查資料上傳</a:t>
            </a:r>
            <a:r>
              <a:rPr lang="zh-TW" altLang="zh-TW" sz="1600" b="1" dirty="0" smtClean="0">
                <a:solidFill>
                  <a:srgbClr val="FF0000"/>
                </a:solidFill>
                <a:latin typeface="Times New Roman" panose="02020603050405020304" pitchFamily="18" charset="0"/>
                <a:cs typeface="Times New Roman" panose="02020603050405020304" pitchFamily="18" charset="0"/>
              </a:rPr>
              <a:t>作業 </a:t>
            </a:r>
            <a:r>
              <a:rPr lang="en-US" altLang="zh-TW" sz="1600" b="1" dirty="0" smtClean="0">
                <a:solidFill>
                  <a:srgbClr val="FF0000"/>
                </a:solidFill>
                <a:latin typeface="Times New Roman" panose="02020603050405020304" pitchFamily="18" charset="0"/>
                <a:cs typeface="Times New Roman" panose="02020603050405020304" pitchFamily="18" charset="0"/>
              </a:rPr>
              <a:t>(</a:t>
            </a:r>
            <a:r>
              <a:rPr lang="zh-TW" altLang="en-US" sz="1600" b="1" dirty="0" smtClean="0">
                <a:solidFill>
                  <a:srgbClr val="FF0000"/>
                </a:solidFill>
                <a:latin typeface="Times New Roman" panose="02020603050405020304" pitchFamily="18" charset="0"/>
                <a:cs typeface="Times New Roman" panose="02020603050405020304" pitchFamily="18" charset="0"/>
              </a:rPr>
              <a:t>未完成二階甄試繳費者，視同放棄甄試資格）</a:t>
            </a:r>
            <a:r>
              <a:rPr lang="zh-TW" altLang="zh-TW" sz="1600" b="1" dirty="0">
                <a:solidFill>
                  <a:srgbClr val="FF0000"/>
                </a:solidFill>
                <a:latin typeface="Times New Roman" panose="02020603050405020304" pitchFamily="18" charset="0"/>
                <a:cs typeface="Times New Roman" panose="02020603050405020304" pitchFamily="18" charset="0"/>
              </a:rPr>
              <a:t> 。</a:t>
            </a:r>
            <a:endParaRPr lang="zh-TW" altLang="zh-TW" sz="1600" kern="100" dirty="0">
              <a:latin typeface="Calibri" panose="020F0502020204030204" pitchFamily="34" charset="0"/>
              <a:ea typeface="新細明體" panose="02020500000000000000" pitchFamily="18" charset="-120"/>
              <a:cs typeface="Times New Roman" panose="02020603050405020304" pitchFamily="18" charset="0"/>
            </a:endParaRPr>
          </a:p>
          <a:p>
            <a:pPr lvl="0">
              <a:lnSpc>
                <a:spcPct val="115000"/>
              </a:lnSpc>
              <a:spcAft>
                <a:spcPts val="0"/>
              </a:spcAft>
              <a:buFont typeface="+mj-ea"/>
              <a:buAutoNum type="ea1ChtPlain" startAt="5"/>
              <a:tabLst>
                <a:tab pos="462280" algn="l"/>
              </a:tabLst>
            </a:pPr>
            <a:r>
              <a:rPr lang="zh-TW" altLang="zh-TW" sz="1600" dirty="0" smtClean="0">
                <a:latin typeface="Times New Roman" panose="02020603050405020304" pitchFamily="18" charset="0"/>
                <a:cs typeface="Times New Roman" panose="02020603050405020304" pitchFamily="18" charset="0"/>
              </a:rPr>
              <a:t>網路</a:t>
            </a:r>
            <a:r>
              <a:rPr lang="zh-TW" altLang="zh-TW" sz="1600" dirty="0">
                <a:latin typeface="Times New Roman" panose="02020603050405020304" pitchFamily="18" charset="0"/>
                <a:cs typeface="Times New Roman" panose="02020603050405020304" pitchFamily="18" charset="0"/>
              </a:rPr>
              <a:t>上傳備審資料於「確認」前皆可重複上傳，完成網路上傳備審資料「確認」作業後，本委員會作業系統會將考生備審資料項目前加入書籤</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封面</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，並將所有備審資料項目合併為一個</a:t>
            </a:r>
            <a:r>
              <a:rPr lang="en-US" altLang="zh-TW" sz="1600" dirty="0">
                <a:latin typeface="Times New Roman" panose="02020603050405020304" pitchFamily="18" charset="0"/>
                <a:cs typeface="Times New Roman" panose="02020603050405020304" pitchFamily="18" charset="0"/>
              </a:rPr>
              <a:t> PDF </a:t>
            </a:r>
            <a:r>
              <a:rPr lang="zh-TW" altLang="zh-TW" sz="1600" dirty="0">
                <a:latin typeface="Times New Roman" panose="02020603050405020304" pitchFamily="18" charset="0"/>
                <a:cs typeface="Times New Roman" panose="02020603050405020304" pitchFamily="18" charset="0"/>
              </a:rPr>
              <a:t>檔。考生須於確認前，進行「檔案合併」並「檢視」合併後</a:t>
            </a:r>
            <a:r>
              <a:rPr lang="en-US" altLang="zh-TW" sz="1600" dirty="0">
                <a:latin typeface="Times New Roman" panose="02020603050405020304" pitchFamily="18" charset="0"/>
                <a:cs typeface="Times New Roman" panose="02020603050405020304" pitchFamily="18" charset="0"/>
              </a:rPr>
              <a:t> PDF </a:t>
            </a:r>
            <a:r>
              <a:rPr lang="zh-TW" altLang="zh-TW" sz="1600" dirty="0">
                <a:latin typeface="Times New Roman" panose="02020603050405020304" pitchFamily="18" charset="0"/>
                <a:cs typeface="Times New Roman" panose="02020603050405020304" pitchFamily="18" charset="0"/>
              </a:rPr>
              <a:t>檔是否完整</a:t>
            </a:r>
            <a:r>
              <a:rPr lang="zh-TW" altLang="zh-TW" sz="1600" dirty="0" smtClean="0">
                <a:latin typeface="Times New Roman" panose="02020603050405020304" pitchFamily="18" charset="0"/>
                <a:cs typeface="Times New Roman" panose="02020603050405020304" pitchFamily="18" charset="0"/>
              </a:rPr>
              <a:t>。</a:t>
            </a:r>
            <a:endParaRPr lang="zh-TW" altLang="zh-TW" sz="1600" kern="100" dirty="0">
              <a:latin typeface="Calibri" panose="020F0502020204030204" pitchFamily="34" charset="0"/>
              <a:ea typeface="新細明體" panose="02020500000000000000" pitchFamily="18"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A272ACB8-32D6-4BA3-A453-EE320421D775}" type="slidenum">
              <a:rPr lang="zh-TW" altLang="en-US" smtClean="0"/>
              <a:pPr>
                <a:defRPr/>
              </a:pPr>
              <a:t>88</a:t>
            </a:fld>
            <a:endParaRPr lang="en-US" altLang="zh-TW" dirty="0"/>
          </a:p>
        </p:txBody>
      </p:sp>
    </p:spTree>
    <p:extLst>
      <p:ext uri="{BB962C8B-B14F-4D97-AF65-F5344CB8AC3E}">
        <p14:creationId xmlns:p14="http://schemas.microsoft.com/office/powerpoint/2010/main" val="32647894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重要事項說明</a:t>
            </a:r>
            <a:endParaRPr lang="zh-TW" altLang="en-US" dirty="0"/>
          </a:p>
        </p:txBody>
      </p:sp>
      <p:sp>
        <p:nvSpPr>
          <p:cNvPr id="3" name="內容版面配置區 2"/>
          <p:cNvSpPr>
            <a:spLocks noGrp="1"/>
          </p:cNvSpPr>
          <p:nvPr>
            <p:ph idx="1"/>
          </p:nvPr>
        </p:nvSpPr>
        <p:spPr>
          <a:xfrm>
            <a:off x="79131" y="1125538"/>
            <a:ext cx="8915400" cy="5000625"/>
          </a:xfrm>
        </p:spPr>
        <p:txBody>
          <a:bodyPr/>
          <a:lstStyle/>
          <a:p>
            <a:pPr lvl="0">
              <a:lnSpc>
                <a:spcPct val="115000"/>
              </a:lnSpc>
              <a:spcAft>
                <a:spcPts val="0"/>
              </a:spcAft>
              <a:buFont typeface="Wingdings" panose="05000000000000000000" pitchFamily="2" charset="2"/>
              <a:buAutoNum type="ea1ChtPlain" startAt="8"/>
              <a:tabLst>
                <a:tab pos="462280" algn="l"/>
              </a:tabLst>
            </a:pPr>
            <a:r>
              <a:rPr lang="zh-TW" altLang="zh-TW" sz="1600" dirty="0" smtClean="0">
                <a:latin typeface="Times New Roman" panose="02020603050405020304" pitchFamily="18" charset="0"/>
                <a:cs typeface="Times New Roman" panose="02020603050405020304" pitchFamily="18" charset="0"/>
              </a:rPr>
              <a:t>考生</a:t>
            </a:r>
            <a:r>
              <a:rPr lang="zh-TW" altLang="zh-TW" sz="1600" dirty="0">
                <a:latin typeface="Times New Roman" panose="02020603050405020304" pitchFamily="18" charset="0"/>
                <a:cs typeface="Times New Roman" panose="02020603050405020304" pitchFamily="18" charset="0"/>
              </a:rPr>
              <a:t>僅上傳備審資料而未「確認」時，本委員會逕於繳交截止日後，將已上傳之備審資料整合為一個</a:t>
            </a:r>
            <a:r>
              <a:rPr lang="en-US" altLang="zh-TW" sz="1600" dirty="0">
                <a:latin typeface="Times New Roman" panose="02020603050405020304" pitchFamily="18" charset="0"/>
                <a:cs typeface="Times New Roman" panose="02020603050405020304" pitchFamily="18" charset="0"/>
              </a:rPr>
              <a:t> PDF </a:t>
            </a:r>
            <a:r>
              <a:rPr lang="zh-TW" altLang="zh-TW" sz="1600" dirty="0">
                <a:latin typeface="Times New Roman" panose="02020603050405020304" pitchFamily="18" charset="0"/>
                <a:cs typeface="Times New Roman" panose="02020603050405020304" pitchFamily="18" charset="0"/>
              </a:rPr>
              <a:t>檔並轉送各甄選學校。</a:t>
            </a:r>
            <a:r>
              <a:rPr lang="en-US" altLang="zh-TW" sz="1600" dirty="0">
                <a:latin typeface="Times New Roman" panose="02020603050405020304" pitchFamily="18" charset="0"/>
                <a:cs typeface="Times New Roman" panose="02020603050405020304" pitchFamily="18" charset="0"/>
              </a:rPr>
              <a:t/>
            </a:r>
            <a:br>
              <a:rPr lang="en-US" altLang="zh-TW" sz="1600" dirty="0">
                <a:latin typeface="Times New Roman" panose="02020603050405020304" pitchFamily="18" charset="0"/>
                <a:cs typeface="Times New Roman" panose="02020603050405020304" pitchFamily="18" charset="0"/>
              </a:rPr>
            </a:br>
            <a:r>
              <a:rPr lang="zh-TW" altLang="zh-TW" sz="1600" dirty="0">
                <a:latin typeface="Times New Roman" panose="02020603050405020304" pitchFamily="18" charset="0"/>
                <a:cs typeface="Times New Roman" panose="02020603050405020304" pitchFamily="18" charset="0"/>
              </a:rPr>
              <a:t>考生得否參加第二階段指定項目甄試，依所報名甄選學校規定辦理，考生不得異議。</a:t>
            </a:r>
            <a:r>
              <a:rPr lang="en-US" altLang="zh-TW" sz="1600" dirty="0">
                <a:latin typeface="Times New Roman" panose="02020603050405020304" pitchFamily="18" charset="0"/>
                <a:cs typeface="Times New Roman" panose="02020603050405020304" pitchFamily="18" charset="0"/>
              </a:rPr>
              <a:t/>
            </a:r>
            <a:br>
              <a:rPr lang="en-US" altLang="zh-TW" sz="1600" dirty="0">
                <a:latin typeface="Times New Roman" panose="02020603050405020304" pitchFamily="18" charset="0"/>
                <a:cs typeface="Times New Roman" panose="02020603050405020304" pitchFamily="18" charset="0"/>
              </a:rPr>
            </a:br>
            <a:r>
              <a:rPr lang="zh-TW" altLang="zh-TW" sz="1600" dirty="0">
                <a:latin typeface="Times New Roman" panose="02020603050405020304" pitchFamily="18" charset="0"/>
                <a:cs typeface="Times New Roman" panose="02020603050405020304" pitchFamily="18" charset="0"/>
              </a:rPr>
              <a:t>前述未確認之審查資料中，若僅有高中</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職</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在校成績證明，且該成績證明係由考生所屬高中</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職</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學校上傳者，一律視同「考生未曾上傳審查資料」，亦即本委員會將不會把此份資料送</a:t>
            </a:r>
            <a:r>
              <a:rPr lang="zh-TW" altLang="zh-TW" sz="1600" dirty="0" smtClean="0">
                <a:latin typeface="Times New Roman" panose="02020603050405020304" pitchFamily="18" charset="0"/>
                <a:cs typeface="Times New Roman" panose="02020603050405020304" pitchFamily="18" charset="0"/>
              </a:rPr>
              <a:t>至</a:t>
            </a:r>
            <a:r>
              <a:rPr lang="zh-TW" altLang="zh-TW" sz="1600" dirty="0">
                <a:latin typeface="Times New Roman" panose="02020603050405020304" pitchFamily="18" charset="0"/>
                <a:cs typeface="Times New Roman" panose="02020603050405020304" pitchFamily="18" charset="0"/>
              </a:rPr>
              <a:t>各甄選學校</a:t>
            </a:r>
            <a:r>
              <a:rPr lang="zh-TW" altLang="zh-TW" sz="1600" dirty="0" smtClean="0">
                <a:latin typeface="Times New Roman" panose="02020603050405020304" pitchFamily="18" charset="0"/>
                <a:cs typeface="Times New Roman" panose="02020603050405020304" pitchFamily="18" charset="0"/>
              </a:rPr>
              <a:t>。</a:t>
            </a:r>
            <a:endParaRPr lang="zh-TW" altLang="zh-TW" sz="1600" kern="100" dirty="0">
              <a:latin typeface="Calibri" panose="020F0502020204030204" pitchFamily="34" charset="0"/>
              <a:ea typeface="新細明體" panose="02020500000000000000" pitchFamily="18" charset="-120"/>
              <a:cs typeface="Times New Roman" panose="02020603050405020304" pitchFamily="18" charset="0"/>
            </a:endParaRPr>
          </a:p>
          <a:p>
            <a:pPr lvl="0">
              <a:lnSpc>
                <a:spcPct val="115000"/>
              </a:lnSpc>
              <a:spcAft>
                <a:spcPts val="0"/>
              </a:spcAft>
              <a:buFont typeface="+mj-ea"/>
              <a:buAutoNum type="ea1ChtPlain" startAt="8"/>
              <a:tabLst>
                <a:tab pos="462280" algn="l"/>
              </a:tabLst>
            </a:pPr>
            <a:r>
              <a:rPr lang="zh-TW" altLang="zh-TW" sz="1600" dirty="0" smtClean="0">
                <a:latin typeface="Times New Roman" panose="02020603050405020304" pitchFamily="18" charset="0"/>
                <a:cs typeface="Times New Roman" panose="02020603050405020304" pitchFamily="18" charset="0"/>
              </a:rPr>
              <a:t>上</a:t>
            </a:r>
            <a:r>
              <a:rPr lang="zh-TW" altLang="zh-TW" sz="1600" dirty="0">
                <a:latin typeface="Times New Roman" panose="02020603050405020304" pitchFamily="18" charset="0"/>
                <a:cs typeface="Times New Roman" panose="02020603050405020304" pitchFamily="18" charset="0"/>
              </a:rPr>
              <a:t>傳備審資料一經確認後，即不得以任何理由要求修改，請考生務必審慎檢視上傳之資料後再行確認。</a:t>
            </a:r>
            <a:endParaRPr lang="zh-TW" altLang="zh-TW" sz="1600" kern="100" dirty="0">
              <a:latin typeface="Calibri" panose="020F0502020204030204" pitchFamily="34" charset="0"/>
              <a:ea typeface="新細明體" panose="02020500000000000000" pitchFamily="18" charset="-120"/>
              <a:cs typeface="Times New Roman" panose="02020603050405020304" pitchFamily="18" charset="0"/>
            </a:endParaRPr>
          </a:p>
          <a:p>
            <a:pPr lvl="0">
              <a:lnSpc>
                <a:spcPct val="115000"/>
              </a:lnSpc>
              <a:spcAft>
                <a:spcPts val="0"/>
              </a:spcAft>
              <a:buFont typeface="+mj-ea"/>
              <a:buAutoNum type="ea1ChtPlain" startAt="8"/>
              <a:tabLst>
                <a:tab pos="462280" algn="l"/>
              </a:tabLst>
            </a:pPr>
            <a:r>
              <a:rPr lang="zh-TW" altLang="zh-TW" sz="1600" dirty="0">
                <a:latin typeface="Times New Roman" panose="02020603050405020304" pitchFamily="18" charset="0"/>
                <a:cs typeface="Times New Roman" panose="02020603050405020304" pitchFamily="18" charset="0"/>
              </a:rPr>
              <a:t>有關第二階段指定項目甄試繳費方式，考生依本委員會網站「第二階段報名系統」產生之繳費單至金融機構，以郵政劃撥方式直接匯款至所報名甄選學校完成繳費，請將繳費證明製成影像檔</a:t>
            </a:r>
            <a:r>
              <a:rPr lang="en-US" altLang="zh-TW" sz="1600" dirty="0">
                <a:latin typeface="Times New Roman" panose="02020603050405020304" pitchFamily="18" charset="0"/>
                <a:cs typeface="Times New Roman" panose="02020603050405020304" pitchFamily="18" charset="0"/>
              </a:rPr>
              <a:t>(PDF</a:t>
            </a:r>
            <a:r>
              <a:rPr lang="zh-TW" altLang="zh-TW" sz="1600" dirty="0">
                <a:latin typeface="Times New Roman" panose="02020603050405020304" pitchFamily="18" charset="0"/>
                <a:cs typeface="Times New Roman" panose="02020603050405020304" pitchFamily="18" charset="0"/>
              </a:rPr>
              <a:t>檔</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，依「各校系科</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組</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、學程甄選辦法」之「備審資料上傳暨繳費截止日期」，以網路上傳至本委員會網站「第二階段報名系統」，各校系科</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組</a:t>
            </a:r>
            <a:r>
              <a:rPr lang="en-US" altLang="zh-TW" sz="1600" dirty="0">
                <a:latin typeface="Times New Roman" panose="02020603050405020304" pitchFamily="18" charset="0"/>
                <a:cs typeface="Times New Roman" panose="02020603050405020304" pitchFamily="18" charset="0"/>
              </a:rPr>
              <a:t>)</a:t>
            </a:r>
            <a:r>
              <a:rPr lang="zh-TW" altLang="zh-TW" sz="1600" dirty="0">
                <a:latin typeface="Times New Roman" panose="02020603050405020304" pitchFamily="18" charset="0"/>
                <a:cs typeface="Times New Roman" panose="02020603050405020304" pitchFamily="18" charset="0"/>
              </a:rPr>
              <a:t>、學程上傳截止日當日系統開放上傳繳費證明僅至</a:t>
            </a:r>
            <a:r>
              <a:rPr lang="en-US" altLang="zh-TW" sz="1600" dirty="0">
                <a:latin typeface="Times New Roman" panose="02020603050405020304" pitchFamily="18" charset="0"/>
                <a:cs typeface="Times New Roman" panose="02020603050405020304" pitchFamily="18" charset="0"/>
              </a:rPr>
              <a:t>24:00</a:t>
            </a:r>
            <a:r>
              <a:rPr lang="zh-TW" altLang="zh-TW" sz="1600" dirty="0">
                <a:latin typeface="Times New Roman" panose="02020603050405020304" pitchFamily="18" charset="0"/>
                <a:cs typeface="Times New Roman" panose="02020603050405020304" pitchFamily="18" charset="0"/>
              </a:rPr>
              <a:t>止，請考生特別注意，而繳費證明正本由考生留存以備查驗。</a:t>
            </a:r>
            <a:endParaRPr lang="zh-TW" altLang="zh-TW" sz="1600" kern="100" dirty="0">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sz="1600" dirty="0"/>
          </a:p>
        </p:txBody>
      </p:sp>
      <p:sp>
        <p:nvSpPr>
          <p:cNvPr id="4" name="投影片編號版面配置區 3"/>
          <p:cNvSpPr>
            <a:spLocks noGrp="1"/>
          </p:cNvSpPr>
          <p:nvPr>
            <p:ph type="sldNum" sz="quarter" idx="12"/>
          </p:nvPr>
        </p:nvSpPr>
        <p:spPr/>
        <p:txBody>
          <a:bodyPr/>
          <a:lstStyle/>
          <a:p>
            <a:pPr>
              <a:defRPr/>
            </a:pPr>
            <a:fld id="{A272ACB8-32D6-4BA3-A453-EE320421D775}" type="slidenum">
              <a:rPr lang="zh-TW" altLang="en-US" smtClean="0"/>
              <a:pPr>
                <a:defRPr/>
              </a:pPr>
              <a:t>89</a:t>
            </a:fld>
            <a:endParaRPr lang="en-US" altLang="zh-TW" dirty="0"/>
          </a:p>
        </p:txBody>
      </p:sp>
    </p:spTree>
    <p:extLst>
      <p:ext uri="{BB962C8B-B14F-4D97-AF65-F5344CB8AC3E}">
        <p14:creationId xmlns:p14="http://schemas.microsoft.com/office/powerpoint/2010/main" val="2425456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nvPr>
        </p:nvGraphicFramePr>
        <p:xfrm>
          <a:off x="355739" y="1185482"/>
          <a:ext cx="8468925" cy="5370080"/>
        </p:xfrm>
        <a:graphic>
          <a:graphicData uri="http://schemas.openxmlformats.org/drawingml/2006/table">
            <a:tbl>
              <a:tblPr bandRow="1">
                <a:tableStyleId>{93296810-A885-4BE3-A3E7-6D5BEEA58F35}</a:tableStyleId>
              </a:tblPr>
              <a:tblGrid>
                <a:gridCol w="1959361"/>
                <a:gridCol w="457483"/>
                <a:gridCol w="457483"/>
                <a:gridCol w="457483"/>
                <a:gridCol w="457483"/>
                <a:gridCol w="457483"/>
                <a:gridCol w="457483"/>
                <a:gridCol w="457483"/>
                <a:gridCol w="457483"/>
                <a:gridCol w="457483"/>
                <a:gridCol w="457483"/>
                <a:gridCol w="457483"/>
                <a:gridCol w="457483"/>
                <a:gridCol w="507673"/>
                <a:gridCol w="512095"/>
              </a:tblGrid>
              <a:tr h="146219">
                <a:tc>
                  <a:txBody>
                    <a:bodyPr/>
                    <a:lstStyle/>
                    <a:p>
                      <a:pPr algn="ctr" fontAlgn="b"/>
                      <a:r>
                        <a:rPr lang="zh-TW" altLang="en-US" sz="1400" u="none" strike="noStrike" dirty="0">
                          <a:effectLst/>
                          <a:latin typeface="標楷體" panose="03000509000000000000" pitchFamily="65" charset="-120"/>
                          <a:ea typeface="標楷體" panose="03000509000000000000" pitchFamily="65" charset="-120"/>
                        </a:rPr>
                        <a:t>招生群（類）別</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6/15</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6/16</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6/17</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6/18</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6/19</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6/20</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6/21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6/22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6/23</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6/24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6/25</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6/28</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zh-TW" altLang="en-US" sz="1200" u="none" strike="noStrike" dirty="0" smtClean="0">
                          <a:effectLst/>
                          <a:latin typeface="標楷體" panose="03000509000000000000" pitchFamily="65" charset="-120"/>
                          <a:ea typeface="標楷體" panose="03000509000000000000" pitchFamily="65" charset="-120"/>
                        </a:rPr>
                        <a:t>備審資</a:t>
                      </a:r>
                      <a:endParaRPr lang="en-US" altLang="zh-TW" sz="1200" u="none" strike="noStrike" dirty="0" smtClean="0">
                        <a:effectLst/>
                        <a:latin typeface="標楷體" panose="03000509000000000000" pitchFamily="65" charset="-120"/>
                        <a:ea typeface="標楷體" panose="03000509000000000000" pitchFamily="65" charset="-120"/>
                      </a:endParaRPr>
                    </a:p>
                    <a:p>
                      <a:pPr algn="ctr" fontAlgn="b"/>
                      <a:r>
                        <a:rPr lang="zh-TW" altLang="en-US" sz="1200" u="none" strike="noStrike" dirty="0" smtClean="0">
                          <a:effectLst/>
                          <a:latin typeface="標楷體" panose="03000509000000000000" pitchFamily="65" charset="-120"/>
                          <a:ea typeface="標楷體" panose="03000509000000000000" pitchFamily="65" charset="-120"/>
                        </a:rPr>
                        <a:t>料審查</a:t>
                      </a:r>
                      <a:endParaRPr lang="en-US" altLang="zh-TW" sz="12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zh-TW" altLang="en-US" sz="1400" u="none" strike="noStrike" dirty="0">
                          <a:effectLst/>
                          <a:latin typeface="標楷體" panose="03000509000000000000" pitchFamily="65" charset="-120"/>
                          <a:ea typeface="標楷體" panose="03000509000000000000" pitchFamily="65" charset="-120"/>
                        </a:rPr>
                        <a:t>總計</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dirty="0">
                          <a:effectLst/>
                          <a:latin typeface="標楷體" panose="03000509000000000000" pitchFamily="65" charset="-120"/>
                          <a:ea typeface="標楷體" panose="03000509000000000000" pitchFamily="65" charset="-120"/>
                        </a:rPr>
                        <a:t>01 </a:t>
                      </a:r>
                      <a:r>
                        <a:rPr lang="zh-TW" altLang="en-US" sz="1400" u="none" strike="noStrike" dirty="0">
                          <a:effectLst/>
                          <a:latin typeface="標楷體" panose="03000509000000000000" pitchFamily="65" charset="-120"/>
                          <a:ea typeface="標楷體" panose="03000509000000000000" pitchFamily="65" charset="-120"/>
                        </a:rPr>
                        <a:t>機械群</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7</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18</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zh-TW" altLang="en-US" sz="1400" u="none" strike="noStrike" dirty="0">
                          <a:effectLst/>
                          <a:latin typeface="標楷體" panose="03000509000000000000" pitchFamily="65" charset="-120"/>
                          <a:ea typeface="標楷體" panose="03000509000000000000" pitchFamily="65" charset="-120"/>
                        </a:rPr>
                        <a:t>　</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48</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24</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zh-TW" altLang="en-US" sz="1400" u="none" strike="noStrike">
                          <a:effectLst/>
                          <a:latin typeface="標楷體" panose="03000509000000000000" pitchFamily="65" charset="-120"/>
                          <a:ea typeface="標楷體" panose="03000509000000000000" pitchFamily="65" charset="-120"/>
                        </a:rPr>
                        <a:t>　</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48</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207</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02 </a:t>
                      </a:r>
                      <a:r>
                        <a:rPr lang="zh-TW" altLang="en-US" sz="1400" u="none" strike="noStrike">
                          <a:effectLst/>
                          <a:latin typeface="標楷體" panose="03000509000000000000" pitchFamily="65" charset="-120"/>
                          <a:ea typeface="標楷體" panose="03000509000000000000" pitchFamily="65" charset="-120"/>
                        </a:rPr>
                        <a:t>動力機械群</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9</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7</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10</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23</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29</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105</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dirty="0">
                          <a:effectLst/>
                          <a:latin typeface="標楷體" panose="03000509000000000000" pitchFamily="65" charset="-120"/>
                          <a:ea typeface="標楷體" panose="03000509000000000000" pitchFamily="65" charset="-120"/>
                        </a:rPr>
                        <a:t>03 </a:t>
                      </a:r>
                      <a:r>
                        <a:rPr lang="zh-TW" altLang="en-US" sz="1400" u="none" strike="noStrike" dirty="0">
                          <a:effectLst/>
                          <a:latin typeface="標楷體" panose="03000509000000000000" pitchFamily="65" charset="-120"/>
                          <a:ea typeface="標楷體" panose="03000509000000000000" pitchFamily="65" charset="-120"/>
                        </a:rPr>
                        <a:t>電機與電子群電機類</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7</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14</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10</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7</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19</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36</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25</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37</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165</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dirty="0">
                          <a:effectLst/>
                          <a:latin typeface="標楷體" panose="03000509000000000000" pitchFamily="65" charset="-120"/>
                          <a:ea typeface="標楷體" panose="03000509000000000000" pitchFamily="65" charset="-120"/>
                        </a:rPr>
                        <a:t>04 </a:t>
                      </a:r>
                      <a:r>
                        <a:rPr lang="zh-TW" altLang="en-US" sz="1400" u="none" strike="noStrike" dirty="0">
                          <a:effectLst/>
                          <a:latin typeface="標楷體" panose="03000509000000000000" pitchFamily="65" charset="-120"/>
                          <a:ea typeface="標楷體" panose="03000509000000000000" pitchFamily="65" charset="-120"/>
                        </a:rPr>
                        <a:t>電機與電子群資電類</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14</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15</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35</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88</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62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312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05 </a:t>
                      </a:r>
                      <a:r>
                        <a:rPr lang="zh-TW" altLang="en-US" sz="1400" u="none" strike="noStrike">
                          <a:effectLst/>
                          <a:latin typeface="標楷體" panose="03000509000000000000" pitchFamily="65" charset="-120"/>
                          <a:ea typeface="標楷體" panose="03000509000000000000" pitchFamily="65" charset="-120"/>
                        </a:rPr>
                        <a:t>化工群</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8</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10</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62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06 </a:t>
                      </a:r>
                      <a:r>
                        <a:rPr lang="zh-TW" altLang="en-US" sz="1400" u="none" strike="noStrike">
                          <a:effectLst/>
                          <a:latin typeface="標楷體" panose="03000509000000000000" pitchFamily="65" charset="-120"/>
                          <a:ea typeface="標楷體" panose="03000509000000000000" pitchFamily="65" charset="-120"/>
                        </a:rPr>
                        <a:t>土木與建築群</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7</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7</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17</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91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07 </a:t>
                      </a:r>
                      <a:r>
                        <a:rPr lang="zh-TW" altLang="en-US" sz="1400" u="none" strike="noStrike">
                          <a:effectLst/>
                          <a:latin typeface="標楷體" panose="03000509000000000000" pitchFamily="65" charset="-120"/>
                          <a:ea typeface="標楷體" panose="03000509000000000000" pitchFamily="65" charset="-120"/>
                        </a:rPr>
                        <a:t>設計群</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20</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10</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39</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102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72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328</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08 </a:t>
                      </a:r>
                      <a:r>
                        <a:rPr lang="zh-TW" altLang="en-US" sz="1400" u="none" strike="noStrike">
                          <a:effectLst/>
                          <a:latin typeface="標楷體" panose="03000509000000000000" pitchFamily="65" charset="-120"/>
                          <a:ea typeface="標楷體" panose="03000509000000000000" pitchFamily="65" charset="-120"/>
                        </a:rPr>
                        <a:t>工程與管理類</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4</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5</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5</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09 </a:t>
                      </a:r>
                      <a:r>
                        <a:rPr lang="zh-TW" altLang="en-US" sz="1400" u="none" strike="noStrike">
                          <a:effectLst/>
                          <a:latin typeface="標楷體" panose="03000509000000000000" pitchFamily="65" charset="-120"/>
                          <a:ea typeface="標楷體" panose="03000509000000000000" pitchFamily="65" charset="-120"/>
                        </a:rPr>
                        <a:t>商業與管理群</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27</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42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16</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53</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204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72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125</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618</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10 </a:t>
                      </a:r>
                      <a:r>
                        <a:rPr lang="zh-TW" altLang="en-US" sz="1400" u="none" strike="noStrike">
                          <a:effectLst/>
                          <a:latin typeface="標楷體" panose="03000509000000000000" pitchFamily="65" charset="-120"/>
                          <a:ea typeface="標楷體" panose="03000509000000000000" pitchFamily="65" charset="-120"/>
                        </a:rPr>
                        <a:t>衛生與護理類</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8</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8</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5</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10</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13</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17</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b="0" i="0" u="none" strike="noStrike" dirty="0" smtClean="0">
                          <a:effectLst/>
                          <a:latin typeface="標楷體" panose="03000509000000000000" pitchFamily="65" charset="-120"/>
                          <a:ea typeface="標楷體" panose="03000509000000000000" pitchFamily="65" charset="-120"/>
                        </a:rPr>
                        <a:t>1</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16</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90</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11 </a:t>
                      </a:r>
                      <a:r>
                        <a:rPr lang="zh-TW" altLang="en-US" sz="1400" u="none" strike="noStrike">
                          <a:effectLst/>
                          <a:latin typeface="標楷體" panose="03000509000000000000" pitchFamily="65" charset="-120"/>
                          <a:ea typeface="標楷體" panose="03000509000000000000" pitchFamily="65" charset="-120"/>
                        </a:rPr>
                        <a:t>食品群</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9</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b="0" i="0" u="none" strike="noStrike" dirty="0" smtClean="0">
                          <a:effectLst/>
                          <a:latin typeface="標楷體" panose="03000509000000000000" pitchFamily="65" charset="-120"/>
                          <a:ea typeface="標楷體" panose="03000509000000000000" pitchFamily="65" charset="-120"/>
                        </a:rPr>
                        <a:t>1</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62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12 </a:t>
                      </a:r>
                      <a:r>
                        <a:rPr lang="zh-TW" altLang="en-US" sz="1400" u="none" strike="noStrike">
                          <a:effectLst/>
                          <a:latin typeface="標楷體" panose="03000509000000000000" pitchFamily="65" charset="-120"/>
                          <a:ea typeface="標楷體" panose="03000509000000000000" pitchFamily="65" charset="-120"/>
                        </a:rPr>
                        <a:t>家政群幼保類</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7</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8</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13</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25</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5</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b="0" i="0" u="none" strike="noStrike" dirty="0" smtClean="0">
                          <a:effectLst/>
                          <a:latin typeface="標楷體" panose="03000509000000000000" pitchFamily="65" charset="-120"/>
                          <a:ea typeface="標楷體" panose="03000509000000000000" pitchFamily="65" charset="-120"/>
                        </a:rPr>
                        <a:t>1</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19</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85</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13 </a:t>
                      </a:r>
                      <a:r>
                        <a:rPr lang="zh-TW" altLang="en-US" sz="1400" u="none" strike="noStrike">
                          <a:effectLst/>
                          <a:latin typeface="標楷體" panose="03000509000000000000" pitchFamily="65" charset="-120"/>
                          <a:ea typeface="標楷體" panose="03000509000000000000" pitchFamily="65" charset="-120"/>
                        </a:rPr>
                        <a:t>家政群生活應用類</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8</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5</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18</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52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10</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b="0" i="0" u="none" strike="noStrike" dirty="0" smtClean="0">
                          <a:effectLst/>
                          <a:latin typeface="標楷體" panose="03000509000000000000" pitchFamily="65" charset="-120"/>
                          <a:ea typeface="標楷體" panose="03000509000000000000" pitchFamily="65" charset="-120"/>
                        </a:rPr>
                        <a:t>2</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40</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153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14 </a:t>
                      </a:r>
                      <a:r>
                        <a:rPr lang="zh-TW" altLang="en-US" sz="1400" u="none" strike="noStrike">
                          <a:effectLst/>
                          <a:latin typeface="標楷體" panose="03000509000000000000" pitchFamily="65" charset="-120"/>
                          <a:ea typeface="標楷體" panose="03000509000000000000" pitchFamily="65" charset="-120"/>
                        </a:rPr>
                        <a:t>農業群</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4</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5</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4</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11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20</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3</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117</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15 </a:t>
                      </a:r>
                      <a:r>
                        <a:rPr lang="zh-TW" altLang="en-US" sz="1400" u="none" strike="noStrike">
                          <a:effectLst/>
                          <a:latin typeface="標楷體" panose="03000509000000000000" pitchFamily="65" charset="-120"/>
                          <a:ea typeface="標楷體" panose="03000509000000000000" pitchFamily="65" charset="-120"/>
                        </a:rPr>
                        <a:t>外語群英語類</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10</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8</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5</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17</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70</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26</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176</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16 </a:t>
                      </a:r>
                      <a:r>
                        <a:rPr lang="zh-TW" altLang="en-US" sz="1400" u="none" strike="noStrike">
                          <a:effectLst/>
                          <a:latin typeface="標楷體" panose="03000509000000000000" pitchFamily="65" charset="-120"/>
                          <a:ea typeface="標楷體" panose="03000509000000000000" pitchFamily="65" charset="-120"/>
                        </a:rPr>
                        <a:t>外語群日語類</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7</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8</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9</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89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17 </a:t>
                      </a:r>
                      <a:r>
                        <a:rPr lang="zh-TW" altLang="en-US" sz="1400" u="none" strike="noStrike">
                          <a:effectLst/>
                          <a:latin typeface="標楷體" panose="03000509000000000000" pitchFamily="65" charset="-120"/>
                          <a:ea typeface="標楷體" panose="03000509000000000000" pitchFamily="65" charset="-120"/>
                        </a:rPr>
                        <a:t>餐旅群</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18</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27</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8</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55</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128</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36</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b="0" i="0" u="none" strike="noStrike" dirty="0" smtClean="0">
                          <a:effectLst/>
                          <a:latin typeface="標楷體" panose="03000509000000000000" pitchFamily="65" charset="-120"/>
                          <a:ea typeface="標楷體" panose="03000509000000000000" pitchFamily="65" charset="-120"/>
                        </a:rPr>
                        <a:t>1</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84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406</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18 </a:t>
                      </a:r>
                      <a:r>
                        <a:rPr lang="zh-TW" altLang="en-US" sz="1400" u="none" strike="noStrike">
                          <a:effectLst/>
                          <a:latin typeface="標楷體" panose="03000509000000000000" pitchFamily="65" charset="-120"/>
                          <a:ea typeface="標楷體" panose="03000509000000000000" pitchFamily="65" charset="-120"/>
                        </a:rPr>
                        <a:t>海事群</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19 </a:t>
                      </a:r>
                      <a:r>
                        <a:rPr lang="zh-TW" altLang="en-US" sz="1400" u="none" strike="noStrike">
                          <a:effectLst/>
                          <a:latin typeface="標楷體" panose="03000509000000000000" pitchFamily="65" charset="-120"/>
                          <a:ea typeface="標楷體" panose="03000509000000000000" pitchFamily="65" charset="-120"/>
                        </a:rPr>
                        <a:t>水產群</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zh-TW" altLang="en-US" sz="1400" u="none" strike="noStrike">
                          <a:effectLst/>
                          <a:latin typeface="標楷體" panose="03000509000000000000" pitchFamily="65" charset="-120"/>
                          <a:ea typeface="標楷體" panose="03000509000000000000" pitchFamily="65" charset="-120"/>
                        </a:rPr>
                        <a:t>　</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5</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7</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14</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a:effectLst/>
                          <a:latin typeface="標楷體" panose="03000509000000000000" pitchFamily="65" charset="-120"/>
                          <a:ea typeface="標楷體" panose="03000509000000000000" pitchFamily="65" charset="-120"/>
                        </a:rPr>
                        <a:t>20 </a:t>
                      </a:r>
                      <a:r>
                        <a:rPr lang="zh-TW" altLang="en-US" sz="1400" u="none" strike="noStrike">
                          <a:effectLst/>
                          <a:latin typeface="標楷體" panose="03000509000000000000" pitchFamily="65" charset="-120"/>
                          <a:ea typeface="標楷體" panose="03000509000000000000" pitchFamily="65" charset="-120"/>
                        </a:rPr>
                        <a:t>藝術群影視類</a:t>
                      </a:r>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4</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24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5</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71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l" fontAlgn="b"/>
                      <a:r>
                        <a:rPr lang="en-US" altLang="zh-TW" sz="1400" u="none" strike="noStrike" dirty="0">
                          <a:effectLst/>
                          <a:latin typeface="標楷體" panose="03000509000000000000" pitchFamily="65" charset="-120"/>
                          <a:ea typeface="標楷體" panose="03000509000000000000" pitchFamily="65" charset="-120"/>
                        </a:rPr>
                        <a:t>21 </a:t>
                      </a:r>
                      <a:r>
                        <a:rPr lang="zh-TW" altLang="en-US" sz="1400" u="none" strike="noStrike" dirty="0">
                          <a:effectLst/>
                          <a:latin typeface="標楷體" panose="03000509000000000000" pitchFamily="65" charset="-120"/>
                          <a:ea typeface="標楷體" panose="03000509000000000000" pitchFamily="65" charset="-120"/>
                        </a:rPr>
                        <a:t>資管類</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9</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6</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40</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ctr" fontAlgn="b"/>
                      <a:r>
                        <a:rPr lang="zh-TW" altLang="en-US" sz="1400" u="none" strike="noStrike" dirty="0">
                          <a:effectLst/>
                          <a:latin typeface="標楷體" panose="03000509000000000000" pitchFamily="65" charset="-120"/>
                          <a:ea typeface="標楷體" panose="03000509000000000000" pitchFamily="65" charset="-120"/>
                        </a:rPr>
                        <a:t>總計</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169</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207</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37</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133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193</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88</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384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927</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a:effectLst/>
                          <a:latin typeface="標楷體" panose="03000509000000000000" pitchFamily="65" charset="-120"/>
                          <a:ea typeface="標楷體" panose="03000509000000000000" pitchFamily="65" charset="-120"/>
                        </a:rPr>
                        <a:t>372</a:t>
                      </a:r>
                      <a:endParaRPr lang="en-US" altLang="zh-TW" sz="1400" b="0" i="0" u="none" strike="noStrike">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smtClean="0">
                          <a:effectLst/>
                          <a:latin typeface="標楷體" panose="03000509000000000000" pitchFamily="65" charset="-120"/>
                          <a:ea typeface="標楷體" panose="03000509000000000000" pitchFamily="65" charset="-120"/>
                        </a:rPr>
                        <a:t>19</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13</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681</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3224</a:t>
                      </a:r>
                      <a:endParaRPr lang="en-US" altLang="zh-TW" sz="1400" b="0" i="0" u="none" strike="noStrike" dirty="0">
                        <a:effectLst/>
                        <a:latin typeface="標楷體" panose="03000509000000000000" pitchFamily="65" charset="-120"/>
                        <a:ea typeface="標楷體" panose="03000509000000000000" pitchFamily="65" charset="-120"/>
                      </a:endParaRPr>
                    </a:p>
                  </a:txBody>
                  <a:tcPr marL="3805" marR="3805" marT="3805" marB="0" anchor="ctr"/>
                </a:tc>
              </a:tr>
              <a:tr h="146219">
                <a:tc>
                  <a:txBody>
                    <a:bodyPr/>
                    <a:lstStyle/>
                    <a:p>
                      <a:pPr algn="ctr" fontAlgn="b"/>
                      <a:r>
                        <a:rPr lang="zh-TW" altLang="en-US" sz="1400" u="none" strike="noStrike" dirty="0" smtClean="0">
                          <a:effectLst/>
                          <a:latin typeface="標楷體" panose="03000509000000000000" pitchFamily="65" charset="-120"/>
                          <a:ea typeface="標楷體" panose="03000509000000000000" pitchFamily="65" charset="-120"/>
                        </a:rPr>
                        <a:t>比率</a:t>
                      </a:r>
                      <a:r>
                        <a:rPr lang="en-US" altLang="zh-TW" sz="1400" u="none" strike="noStrike" dirty="0" smtClean="0">
                          <a:effectLst/>
                          <a:latin typeface="標楷體" panose="03000509000000000000" pitchFamily="65" charset="-120"/>
                          <a:ea typeface="標楷體" panose="03000509000000000000" pitchFamily="65" charset="-120"/>
                        </a:rPr>
                        <a:t>(%)</a:t>
                      </a:r>
                      <a:endParaRPr lang="zh-TW" altLang="en-US" sz="1400" b="0" i="0" u="none" strike="noStrike" dirty="0">
                        <a:effectLst/>
                        <a:latin typeface="標楷體" panose="03000509000000000000" pitchFamily="65" charset="-120"/>
                        <a:ea typeface="標楷體" panose="03000509000000000000" pitchFamily="65" charset="-120"/>
                      </a:endParaRPr>
                    </a:p>
                  </a:txBody>
                  <a:tcPr marL="3805" marR="3805" marT="3805" marB="0" anchor="ctr">
                    <a:solidFill>
                      <a:schemeClr val="accent6">
                        <a:lumMod val="60000"/>
                        <a:lumOff val="40000"/>
                      </a:schemeClr>
                    </a:solidFill>
                  </a:tcPr>
                </a:tc>
                <a:tc>
                  <a:txBody>
                    <a:bodyPr/>
                    <a:lstStyle/>
                    <a:p>
                      <a:pPr algn="ctr" fontAlgn="b"/>
                      <a:r>
                        <a:rPr lang="en-US" altLang="zh-TW" sz="1400" b="0" i="0" u="none" strike="noStrike">
                          <a:effectLst/>
                          <a:latin typeface="標楷體" panose="03000509000000000000" pitchFamily="65" charset="-120"/>
                          <a:ea typeface="標楷體" panose="03000509000000000000" pitchFamily="65" charset="-120"/>
                        </a:rPr>
                        <a:t>5.2</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a:effectLst/>
                          <a:latin typeface="標楷體" panose="03000509000000000000" pitchFamily="65" charset="-120"/>
                          <a:ea typeface="標楷體" panose="03000509000000000000" pitchFamily="65" charset="-120"/>
                        </a:rPr>
                        <a:t>6.4</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a:effectLst/>
                          <a:latin typeface="標楷體" panose="03000509000000000000" pitchFamily="65" charset="-120"/>
                          <a:ea typeface="標楷體" panose="03000509000000000000" pitchFamily="65" charset="-120"/>
                        </a:rPr>
                        <a:t>1.1</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a:effectLst/>
                          <a:latin typeface="標楷體" panose="03000509000000000000" pitchFamily="65" charset="-120"/>
                          <a:ea typeface="標楷體" panose="03000509000000000000" pitchFamily="65" charset="-120"/>
                        </a:rPr>
                        <a:t>0.0</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a:effectLst/>
                          <a:latin typeface="標楷體" panose="03000509000000000000" pitchFamily="65" charset="-120"/>
                          <a:ea typeface="標楷體" panose="03000509000000000000" pitchFamily="65" charset="-120"/>
                        </a:rPr>
                        <a:t>4.1</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a:effectLst/>
                          <a:latin typeface="標楷體" panose="03000509000000000000" pitchFamily="65" charset="-120"/>
                          <a:ea typeface="標楷體" panose="03000509000000000000" pitchFamily="65" charset="-120"/>
                        </a:rPr>
                        <a:t>6.0</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a:effectLst/>
                          <a:latin typeface="標楷體" panose="03000509000000000000" pitchFamily="65" charset="-120"/>
                          <a:ea typeface="標楷體" panose="03000509000000000000" pitchFamily="65" charset="-120"/>
                        </a:rPr>
                        <a:t>2.7</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a:effectLst/>
                          <a:latin typeface="標楷體" panose="03000509000000000000" pitchFamily="65" charset="-120"/>
                          <a:ea typeface="標楷體" panose="03000509000000000000" pitchFamily="65" charset="-120"/>
                        </a:rPr>
                        <a:t>11.9</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a:effectLst/>
                          <a:latin typeface="標楷體" panose="03000509000000000000" pitchFamily="65" charset="-120"/>
                          <a:ea typeface="標楷體" panose="03000509000000000000" pitchFamily="65" charset="-120"/>
                        </a:rPr>
                        <a:t>28.8</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a:effectLst/>
                          <a:latin typeface="標楷體" panose="03000509000000000000" pitchFamily="65" charset="-120"/>
                          <a:ea typeface="標楷體" panose="03000509000000000000" pitchFamily="65" charset="-120"/>
                        </a:rPr>
                        <a:t>11.5</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dirty="0">
                          <a:effectLst/>
                          <a:latin typeface="標楷體" panose="03000509000000000000" pitchFamily="65" charset="-120"/>
                          <a:ea typeface="標楷體" panose="03000509000000000000" pitchFamily="65" charset="-120"/>
                        </a:rPr>
                        <a:t>0.6</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a:effectLst/>
                          <a:latin typeface="標楷體" panose="03000509000000000000" pitchFamily="65" charset="-120"/>
                          <a:ea typeface="標楷體" panose="03000509000000000000" pitchFamily="65" charset="-120"/>
                        </a:rPr>
                        <a:t>0.4</a:t>
                      </a:r>
                    </a:p>
                  </a:txBody>
                  <a:tcPr marL="9525" marR="9525" marT="9525" marB="0" anchor="b">
                    <a:solidFill>
                      <a:schemeClr val="accent6">
                        <a:lumMod val="60000"/>
                        <a:lumOff val="40000"/>
                      </a:schemeClr>
                    </a:solidFill>
                  </a:tcPr>
                </a:tc>
                <a:tc>
                  <a:txBody>
                    <a:bodyPr/>
                    <a:lstStyle/>
                    <a:p>
                      <a:pPr algn="ctr" fontAlgn="b"/>
                      <a:r>
                        <a:rPr lang="en-US" altLang="zh-TW" sz="1400" b="0" i="0" u="none" strike="noStrike" dirty="0">
                          <a:effectLst/>
                          <a:latin typeface="標楷體" panose="03000509000000000000" pitchFamily="65" charset="-120"/>
                          <a:ea typeface="標楷體" panose="03000509000000000000" pitchFamily="65" charset="-120"/>
                        </a:rPr>
                        <a:t>21.1</a:t>
                      </a:r>
                    </a:p>
                  </a:txBody>
                  <a:tcPr marL="9525" marR="9525" marT="9525" marB="0" anchor="b">
                    <a:solidFill>
                      <a:schemeClr val="accent6">
                        <a:lumMod val="60000"/>
                        <a:lumOff val="40000"/>
                      </a:schemeClr>
                    </a:solidFill>
                  </a:tcPr>
                </a:tc>
                <a:tc>
                  <a:txBody>
                    <a:bodyPr/>
                    <a:lstStyle/>
                    <a:p>
                      <a:pPr algn="ctr" fontAlgn="b"/>
                      <a:r>
                        <a:rPr lang="en-US" altLang="zh-TW" sz="1400" u="none" strike="noStrike" dirty="0">
                          <a:effectLst/>
                          <a:latin typeface="標楷體" panose="03000509000000000000" pitchFamily="65" charset="-120"/>
                          <a:ea typeface="標楷體" panose="03000509000000000000" pitchFamily="65" charset="-120"/>
                        </a:rPr>
                        <a:t>100</a:t>
                      </a:r>
                      <a:endParaRPr lang="en-US" altLang="zh-TW" sz="1400" b="0" i="0" u="none" strike="noStrike" dirty="0">
                        <a:effectLst/>
                        <a:latin typeface="標楷體" panose="03000509000000000000" pitchFamily="65" charset="-120"/>
                        <a:ea typeface="標楷體" panose="03000509000000000000" pitchFamily="65" charset="-120"/>
                      </a:endParaRPr>
                    </a:p>
                  </a:txBody>
                  <a:tcPr marL="9525" marR="9525" marT="9525" marB="0" anchor="ctr">
                    <a:solidFill>
                      <a:schemeClr val="accent6">
                        <a:lumMod val="60000"/>
                        <a:lumOff val="40000"/>
                      </a:schemeClr>
                    </a:solidFill>
                  </a:tcPr>
                </a:tc>
              </a:tr>
            </a:tbl>
          </a:graphicData>
        </a:graphic>
      </p:graphicFrame>
      <p:sp>
        <p:nvSpPr>
          <p:cNvPr id="4" name="投影片編號版面配置區 3"/>
          <p:cNvSpPr>
            <a:spLocks noGrp="1"/>
          </p:cNvSpPr>
          <p:nvPr>
            <p:ph type="sldNum" sz="quarter" idx="12"/>
          </p:nvPr>
        </p:nvSpPr>
        <p:spPr>
          <a:xfrm>
            <a:off x="6948264" y="6495237"/>
            <a:ext cx="2133600" cy="476250"/>
          </a:xfrm>
        </p:spPr>
        <p:txBody>
          <a:bodyPr/>
          <a:lstStyle/>
          <a:p>
            <a:pPr>
              <a:defRPr/>
            </a:pPr>
            <a:fld id="{52B5522C-A27E-428C-8770-BD9512493397}" type="slidenum">
              <a:rPr lang="zh-TW" altLang="en-US" smtClean="0"/>
              <a:pPr>
                <a:defRPr/>
              </a:pPr>
              <a:t>9</a:t>
            </a:fld>
            <a:endParaRPr lang="en-US" altLang="zh-TW" dirty="0"/>
          </a:p>
        </p:txBody>
      </p:sp>
      <p:sp>
        <p:nvSpPr>
          <p:cNvPr id="8" name="Rectangle 2"/>
          <p:cNvSpPr txBox="1">
            <a:spLocks noChangeArrowheads="1"/>
          </p:cNvSpPr>
          <p:nvPr/>
        </p:nvSpPr>
        <p:spPr bwMode="auto">
          <a:xfrm>
            <a:off x="45860" y="141287"/>
            <a:ext cx="648072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kumimoji="0" lang="zh-TW" altLang="en-US" sz="3200" dirty="0" smtClean="0">
                <a:solidFill>
                  <a:schemeClr val="tx1"/>
                </a:solidFill>
                <a:latin typeface="標楷體" panose="03000509000000000000" pitchFamily="65" charset="-120"/>
                <a:ea typeface="標楷體" panose="03000509000000000000" pitchFamily="65" charset="-120"/>
              </a:rPr>
              <a:t>二、</a:t>
            </a:r>
            <a:r>
              <a:rPr kumimoji="0" lang="zh-TW" altLang="en-US" sz="3200" dirty="0">
                <a:solidFill>
                  <a:schemeClr val="tx1"/>
                </a:solidFill>
                <a:latin typeface="標楷體" panose="03000509000000000000" pitchFamily="65" charset="-120"/>
                <a:ea typeface="標楷體" panose="03000509000000000000" pitchFamily="65" charset="-120"/>
              </a:rPr>
              <a:t>招生</a:t>
            </a:r>
            <a:r>
              <a:rPr kumimoji="0" lang="zh-TW" altLang="en-US" sz="3200" dirty="0" smtClean="0">
                <a:solidFill>
                  <a:schemeClr val="tx1"/>
                </a:solidFill>
                <a:latin typeface="標楷體" panose="03000509000000000000" pitchFamily="65" charset="-120"/>
                <a:ea typeface="標楷體" panose="03000509000000000000" pitchFamily="65" charset="-120"/>
              </a:rPr>
              <a:t>簡章查詢系統</a:t>
            </a:r>
            <a:endParaRPr kumimoji="0" lang="zh-TW" altLang="en-US" sz="3200" dirty="0">
              <a:solidFill>
                <a:schemeClr val="tx1"/>
              </a:solidFill>
              <a:latin typeface="標楷體" panose="03000509000000000000" pitchFamily="65" charset="-120"/>
              <a:ea typeface="標楷體" panose="03000509000000000000" pitchFamily="65" charset="-120"/>
            </a:endParaRPr>
          </a:p>
        </p:txBody>
      </p:sp>
      <p:sp>
        <p:nvSpPr>
          <p:cNvPr id="3" name="矩形 2"/>
          <p:cNvSpPr/>
          <p:nvPr/>
        </p:nvSpPr>
        <p:spPr>
          <a:xfrm>
            <a:off x="4284610" y="365667"/>
            <a:ext cx="3134191" cy="400110"/>
          </a:xfrm>
          <a:prstGeom prst="rect">
            <a:avLst/>
          </a:prstGeom>
        </p:spPr>
        <p:txBody>
          <a:bodyPr wrap="none">
            <a:spAutoFit/>
          </a:bodyPr>
          <a:lstStyle/>
          <a:p>
            <a:pPr eaLnBrk="0" hangingPunct="0"/>
            <a:r>
              <a:rPr lang="en-US" altLang="zh-TW" sz="2000" b="1" dirty="0">
                <a:solidFill>
                  <a:schemeClr val="accent2">
                    <a:lumMod val="50000"/>
                  </a:schemeClr>
                </a:solidFill>
                <a:latin typeface="Book Antiqua" panose="02040602050305030304" pitchFamily="18" charset="0"/>
                <a:ea typeface="華康儷楷書" panose="03000509000000000000" pitchFamily="65" charset="-120"/>
              </a:rPr>
              <a:t>107</a:t>
            </a:r>
            <a:r>
              <a:rPr lang="zh-TW" altLang="en-US" sz="2000" b="1" dirty="0">
                <a:solidFill>
                  <a:schemeClr val="accent2">
                    <a:lumMod val="50000"/>
                  </a:schemeClr>
                </a:solidFill>
                <a:latin typeface="Book Antiqua" panose="02040602050305030304" pitchFamily="18" charset="0"/>
                <a:ea typeface="華康儷楷書" panose="03000509000000000000" pitchFamily="65" charset="-120"/>
              </a:rPr>
              <a:t>學年度甄試日期統計表</a:t>
            </a:r>
          </a:p>
        </p:txBody>
      </p:sp>
    </p:spTree>
    <p:extLst>
      <p:ext uri="{BB962C8B-B14F-4D97-AF65-F5344CB8AC3E}">
        <p14:creationId xmlns:p14="http://schemas.microsoft.com/office/powerpoint/2010/main" val="11686692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90</a:t>
            </a:fld>
            <a:endParaRPr lang="zh-TW" altLang="en-US">
              <a:solidFill>
                <a:prstClr val="black"/>
              </a:solidFill>
            </a:endParaRPr>
          </a:p>
        </p:txBody>
      </p:sp>
      <p:pic>
        <p:nvPicPr>
          <p:cNvPr id="12" name="圖片 11"/>
          <p:cNvPicPr>
            <a:picLocks noChangeAspect="1"/>
          </p:cNvPicPr>
          <p:nvPr/>
        </p:nvPicPr>
        <p:blipFill rotWithShape="1">
          <a:blip r:embed="rId2"/>
          <a:srcRect l="27005" t="25948" r="24911" b="56074"/>
          <a:stretch/>
        </p:blipFill>
        <p:spPr>
          <a:xfrm>
            <a:off x="4283968" y="2924944"/>
            <a:ext cx="4451321" cy="1193137"/>
          </a:xfrm>
          <a:prstGeom prst="rect">
            <a:avLst/>
          </a:prstGeom>
        </p:spPr>
      </p:pic>
      <p:sp>
        <p:nvSpPr>
          <p:cNvPr id="6" name="標題 1"/>
          <p:cNvSpPr txBox="1">
            <a:spLocks/>
          </p:cNvSpPr>
          <p:nvPr/>
        </p:nvSpPr>
        <p:spPr>
          <a:xfrm>
            <a:off x="34925" y="260350"/>
            <a:ext cx="8784976" cy="60481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800" dirty="0">
                <a:solidFill>
                  <a:srgbClr val="FF0000"/>
                </a:solidFill>
                <a:latin typeface="標楷體" panose="03000509000000000000" pitchFamily="65" charset="-120"/>
                <a:ea typeface="標楷體" panose="03000509000000000000" pitchFamily="65" charset="-120"/>
              </a:rPr>
              <a:t>-</a:t>
            </a:r>
            <a:r>
              <a:rPr kumimoji="0" lang="zh-TW" altLang="en-US" sz="2800" dirty="0" smtClean="0">
                <a:solidFill>
                  <a:srgbClr val="FF0000"/>
                </a:solidFill>
                <a:latin typeface="標楷體" panose="03000509000000000000" pitchFamily="65" charset="-120"/>
                <a:ea typeface="標楷體" panose="03000509000000000000" pitchFamily="65" charset="-120"/>
              </a:rPr>
              <a:t>登入頁</a:t>
            </a:r>
            <a:endParaRPr kumimoji="0" lang="zh-TW" altLang="en-US" sz="2800" dirty="0">
              <a:solidFill>
                <a:srgbClr val="FF0000"/>
              </a:solidFill>
              <a:latin typeface="標楷體" panose="03000509000000000000" pitchFamily="65" charset="-120"/>
              <a:ea typeface="標楷體" panose="03000509000000000000" pitchFamily="65" charset="-120"/>
            </a:endParaRPr>
          </a:p>
        </p:txBody>
      </p:sp>
      <p:sp>
        <p:nvSpPr>
          <p:cNvPr id="5" name="圓角矩形 4"/>
          <p:cNvSpPr/>
          <p:nvPr/>
        </p:nvSpPr>
        <p:spPr>
          <a:xfrm>
            <a:off x="5652120" y="4437112"/>
            <a:ext cx="3278038" cy="14018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標楷體" panose="03000509000000000000" pitchFamily="65" charset="-120"/>
                <a:ea typeface="標楷體" panose="03000509000000000000" pitchFamily="65" charset="-120"/>
              </a:rPr>
              <a:t>本</a:t>
            </a:r>
            <a:r>
              <a:rPr lang="zh-TW" altLang="en-US" sz="2800" dirty="0" smtClean="0">
                <a:solidFill>
                  <a:schemeClr val="tx1"/>
                </a:solidFill>
                <a:latin typeface="標楷體" panose="03000509000000000000" pitchFamily="65" charset="-120"/>
                <a:ea typeface="標楷體" panose="03000509000000000000" pitchFamily="65" charset="-120"/>
              </a:rPr>
              <a:t>系統</a:t>
            </a:r>
            <a:endParaRPr lang="en-US" altLang="zh-TW" sz="2800" dirty="0" smtClean="0">
              <a:solidFill>
                <a:schemeClr val="tx1"/>
              </a:solidFill>
              <a:latin typeface="標楷體" panose="03000509000000000000" pitchFamily="65" charset="-120"/>
              <a:ea typeface="標楷體" panose="03000509000000000000" pitchFamily="65" charset="-120"/>
            </a:endParaRPr>
          </a:p>
          <a:p>
            <a:pPr algn="ctr"/>
            <a:r>
              <a:rPr lang="zh-TW" altLang="en-US" sz="2800" dirty="0" smtClean="0">
                <a:solidFill>
                  <a:schemeClr val="tx1"/>
                </a:solidFill>
                <a:latin typeface="標楷體" panose="03000509000000000000" pitchFamily="65" charset="-120"/>
                <a:ea typeface="標楷體" panose="03000509000000000000" pitchFamily="65" charset="-120"/>
              </a:rPr>
              <a:t>僅</a:t>
            </a:r>
            <a:r>
              <a:rPr lang="zh-TW" altLang="en-US" sz="2800" dirty="0">
                <a:solidFill>
                  <a:schemeClr val="tx1"/>
                </a:solidFill>
                <a:latin typeface="標楷體" panose="03000509000000000000" pitchFamily="65" charset="-120"/>
                <a:ea typeface="標楷體" panose="03000509000000000000" pitchFamily="65" charset="-120"/>
              </a:rPr>
              <a:t>限</a:t>
            </a:r>
            <a:r>
              <a:rPr lang="zh-TW" altLang="en-US" sz="2800" dirty="0" smtClean="0">
                <a:solidFill>
                  <a:schemeClr val="tx1"/>
                </a:solidFill>
                <a:latin typeface="標楷體" panose="03000509000000000000" pitchFamily="65" charset="-120"/>
                <a:ea typeface="標楷體" panose="03000509000000000000" pitchFamily="65" charset="-120"/>
              </a:rPr>
              <a:t>使用</a:t>
            </a:r>
            <a:r>
              <a:rPr lang="en-US" altLang="zh-TW" sz="2800" dirty="0" smtClean="0">
                <a:solidFill>
                  <a:schemeClr val="tx1"/>
                </a:solidFill>
                <a:latin typeface="標楷體" panose="03000509000000000000" pitchFamily="65" charset="-120"/>
                <a:ea typeface="標楷體" panose="03000509000000000000" pitchFamily="65" charset="-120"/>
              </a:rPr>
              <a:t>Chrome</a:t>
            </a:r>
          </a:p>
          <a:p>
            <a:pPr algn="ctr"/>
            <a:r>
              <a:rPr lang="zh-TW" altLang="en-US" sz="2800" dirty="0" smtClean="0">
                <a:solidFill>
                  <a:schemeClr val="tx1"/>
                </a:solidFill>
                <a:latin typeface="標楷體" panose="03000509000000000000" pitchFamily="65" charset="-120"/>
                <a:ea typeface="標楷體" panose="03000509000000000000" pitchFamily="65" charset="-120"/>
              </a:rPr>
              <a:t>瀏覽器</a:t>
            </a:r>
            <a:r>
              <a:rPr lang="zh-TW" altLang="en-US" sz="2800" dirty="0">
                <a:solidFill>
                  <a:schemeClr val="tx1"/>
                </a:solidFill>
                <a:latin typeface="標楷體" panose="03000509000000000000" pitchFamily="65" charset="-120"/>
                <a:ea typeface="標楷體" panose="03000509000000000000" pitchFamily="65" charset="-120"/>
              </a:rPr>
              <a:t>的無痕</a:t>
            </a:r>
            <a:r>
              <a:rPr lang="zh-TW" altLang="en-US" sz="2800" dirty="0" smtClean="0">
                <a:solidFill>
                  <a:schemeClr val="tx1"/>
                </a:solidFill>
                <a:latin typeface="標楷體" panose="03000509000000000000" pitchFamily="65" charset="-120"/>
                <a:ea typeface="標楷體" panose="03000509000000000000" pitchFamily="65" charset="-120"/>
              </a:rPr>
              <a:t>視窗</a:t>
            </a:r>
            <a:endParaRPr lang="zh-TW" altLang="en-US" sz="2800" dirty="0">
              <a:solidFill>
                <a:schemeClr val="tx1"/>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3"/>
          <a:stretch>
            <a:fillRect/>
          </a:stretch>
        </p:blipFill>
        <p:spPr>
          <a:xfrm>
            <a:off x="107503" y="1196752"/>
            <a:ext cx="8892563" cy="5440532"/>
          </a:xfrm>
          <a:prstGeom prst="rect">
            <a:avLst/>
          </a:prstGeom>
        </p:spPr>
      </p:pic>
      <p:sp>
        <p:nvSpPr>
          <p:cNvPr id="7" name="矩形 6"/>
          <p:cNvSpPr/>
          <p:nvPr/>
        </p:nvSpPr>
        <p:spPr>
          <a:xfrm>
            <a:off x="4067944" y="1412776"/>
            <a:ext cx="1282989" cy="390624"/>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049302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075" y="876436"/>
            <a:ext cx="9144000" cy="5848156"/>
          </a:xfrm>
          <a:prstGeom prst="rect">
            <a:avLst/>
          </a:prstGeom>
        </p:spPr>
      </p:pic>
      <p:sp>
        <p:nvSpPr>
          <p:cNvPr id="10" name="標題 1"/>
          <p:cNvSpPr>
            <a:spLocks noGrp="1"/>
          </p:cNvSpPr>
          <p:nvPr>
            <p:ph type="title"/>
          </p:nvPr>
        </p:nvSpPr>
        <p:spPr>
          <a:xfrm>
            <a:off x="35496" y="260350"/>
            <a:ext cx="9577064" cy="604818"/>
          </a:xfrm>
        </p:spPr>
        <p:txBody>
          <a:bodyPr>
            <a:noAutofit/>
          </a:bodyPr>
          <a:lstStyle/>
          <a:p>
            <a:r>
              <a:rPr lang="zh-TW" altLang="en-US" sz="2400" dirty="0" smtClean="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smtClean="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修改通行碼</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91</a:t>
            </a:fld>
            <a:endParaRPr lang="zh-TW" altLang="en-US">
              <a:solidFill>
                <a:prstClr val="black"/>
              </a:solidFill>
            </a:endParaRPr>
          </a:p>
        </p:txBody>
      </p:sp>
      <p:sp>
        <p:nvSpPr>
          <p:cNvPr id="19" name="矩形 18"/>
          <p:cNvSpPr/>
          <p:nvPr/>
        </p:nvSpPr>
        <p:spPr>
          <a:xfrm>
            <a:off x="5126937" y="2171922"/>
            <a:ext cx="833595" cy="1479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0" name="矩形 19"/>
          <p:cNvSpPr/>
          <p:nvPr/>
        </p:nvSpPr>
        <p:spPr>
          <a:xfrm>
            <a:off x="2860819" y="2167467"/>
            <a:ext cx="410135" cy="1463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Freeform 2"/>
          <p:cNvSpPr>
            <a:spLocks/>
          </p:cNvSpPr>
          <p:nvPr/>
        </p:nvSpPr>
        <p:spPr bwMode="gray">
          <a:xfrm>
            <a:off x="3557929" y="4097804"/>
            <a:ext cx="435613" cy="408980"/>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a:outerShdw dist="107763" dir="2700000" algn="ctr" rotWithShape="0">
              <a:schemeClr val="bg2">
                <a:alpha val="50000"/>
              </a:schemeClr>
            </a:outerShdw>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6880433" y="5061392"/>
            <a:ext cx="2508848" cy="1077218"/>
          </a:xfrm>
          <a:prstGeom prst="rect">
            <a:avLst/>
          </a:prstGeom>
        </p:spPr>
        <p:txBody>
          <a:bodyPr wrap="square">
            <a:spAutoFit/>
          </a:bodyPr>
          <a:lstStyle/>
          <a:p>
            <a:pPr fontAlgn="auto">
              <a:spcBef>
                <a:spcPts val="0"/>
              </a:spcBef>
              <a:spcAft>
                <a:spcPts val="0"/>
              </a:spcAft>
            </a:pPr>
            <a:r>
              <a:rPr kumimoji="0" lang="zh-TW" altLang="en-US" sz="1600" dirty="0">
                <a:solidFill>
                  <a:srgbClr val="FF0000"/>
                </a:solidFill>
                <a:latin typeface="微軟正黑體" panose="020B0604030504040204" pitchFamily="34" charset="-120"/>
                <a:ea typeface="微軟正黑體" panose="020B0604030504040204" pitchFamily="34" charset="-120"/>
              </a:rPr>
              <a:t>通行碼僅能修改</a:t>
            </a:r>
            <a:r>
              <a:rPr kumimoji="0" lang="en-US" altLang="zh-TW" sz="1600" dirty="0">
                <a:solidFill>
                  <a:srgbClr val="FF0000"/>
                </a:solidFill>
                <a:latin typeface="微軟正黑體" panose="020B0604030504040204" pitchFamily="34" charset="-120"/>
                <a:ea typeface="微軟正黑體" panose="020B0604030504040204" pitchFamily="34" charset="-120"/>
              </a:rPr>
              <a:t>1</a:t>
            </a:r>
            <a:r>
              <a:rPr kumimoji="0" lang="zh-TW" altLang="en-US" sz="1600" dirty="0">
                <a:solidFill>
                  <a:srgbClr val="FF0000"/>
                </a:solidFill>
                <a:latin typeface="微軟正黑體" panose="020B0604030504040204" pitchFamily="34" charset="-120"/>
                <a:ea typeface="微軟正黑體" panose="020B0604030504040204" pitchFamily="34" charset="-120"/>
              </a:rPr>
              <a:t>次</a:t>
            </a:r>
            <a:endParaRPr kumimoji="0" lang="en-US" altLang="zh-TW" sz="1600" dirty="0">
              <a:solidFill>
                <a:srgbClr val="FF0000"/>
              </a:solidFill>
              <a:latin typeface="微軟正黑體" panose="020B0604030504040204" pitchFamily="34" charset="-120"/>
              <a:ea typeface="微軟正黑體" panose="020B0604030504040204" pitchFamily="34" charset="-120"/>
            </a:endParaRPr>
          </a:p>
          <a:p>
            <a:pPr fontAlgn="auto">
              <a:spcBef>
                <a:spcPts val="0"/>
              </a:spcBef>
              <a:spcAft>
                <a:spcPts val="0"/>
              </a:spcAft>
            </a:pPr>
            <a:endParaRPr kumimoji="0" lang="zh-TW" altLang="en-US" sz="1600" dirty="0">
              <a:solidFill>
                <a:srgbClr val="FF0000"/>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sz="1600" dirty="0">
                <a:solidFill>
                  <a:srgbClr val="FF0000"/>
                </a:solidFill>
                <a:latin typeface="微軟正黑體" panose="020B0604030504040204" pitchFamily="34" charset="-120"/>
                <a:ea typeface="微軟正黑體" panose="020B0604030504040204" pitchFamily="34" charset="-120"/>
              </a:rPr>
              <a:t>依系統導引完成確認後</a:t>
            </a:r>
            <a:endParaRPr kumimoji="0" lang="en-US" altLang="zh-TW" sz="1600" dirty="0">
              <a:solidFill>
                <a:srgbClr val="FF0000"/>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sz="1600" dirty="0">
                <a:solidFill>
                  <a:srgbClr val="FF0000"/>
                </a:solidFill>
                <a:latin typeface="微軟正黑體" panose="020B0604030504040204" pitchFamily="34" charset="-120"/>
                <a:ea typeface="微軟正黑體" panose="020B0604030504040204" pitchFamily="34" charset="-120"/>
              </a:rPr>
              <a:t>才可進行下一步驟操作</a:t>
            </a:r>
            <a:endParaRPr kumimoji="0" lang="en-US" altLang="zh-TW" sz="1600" dirty="0">
              <a:solidFill>
                <a:srgbClr val="FF0000"/>
              </a:solidFill>
              <a:latin typeface="微軟正黑體" panose="020B0604030504040204" pitchFamily="34" charset="-120"/>
              <a:ea typeface="微軟正黑體" panose="020B0604030504040204" pitchFamily="34" charset="-120"/>
            </a:endParaRPr>
          </a:p>
        </p:txBody>
      </p:sp>
      <p:sp>
        <p:nvSpPr>
          <p:cNvPr id="5" name="矩形 4"/>
          <p:cNvSpPr/>
          <p:nvPr/>
        </p:nvSpPr>
        <p:spPr>
          <a:xfrm>
            <a:off x="4067944" y="1196752"/>
            <a:ext cx="1206789" cy="394981"/>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998247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 y="1124744"/>
            <a:ext cx="9018545" cy="5944202"/>
          </a:xfrm>
          <a:prstGeom prst="rect">
            <a:avLst/>
          </a:prstGeom>
        </p:spPr>
      </p:pic>
      <p:sp>
        <p:nvSpPr>
          <p:cNvPr id="5" name="標題 1"/>
          <p:cNvSpPr>
            <a:spLocks noGrp="1"/>
          </p:cNvSpPr>
          <p:nvPr>
            <p:ph type="title"/>
          </p:nvPr>
        </p:nvSpPr>
        <p:spPr>
          <a:xfrm>
            <a:off x="133981" y="280078"/>
            <a:ext cx="5915025" cy="604818"/>
          </a:xfrm>
        </p:spPr>
        <p:txBody>
          <a:bodyPr>
            <a:noAutofit/>
          </a:bodyPr>
          <a:lstStyle/>
          <a:p>
            <a:r>
              <a:rPr kumimoji="1" lang="zh-TW" altLang="en-US" sz="2800" dirty="0">
                <a:solidFill>
                  <a:srgbClr val="FF0000"/>
                </a:solidFill>
                <a:latin typeface="標楷體" panose="03000509000000000000" pitchFamily="65" charset="-120"/>
                <a:ea typeface="標楷體" panose="03000509000000000000" pitchFamily="65" charset="-120"/>
              </a:rPr>
              <a:t>繼續使用本系統</a:t>
            </a:r>
            <a:r>
              <a:rPr kumimoji="1" lang="en-US" altLang="zh-TW" sz="2800" dirty="0">
                <a:solidFill>
                  <a:srgbClr val="FF000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登出</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92</a:t>
            </a:fld>
            <a:endParaRPr lang="zh-TW" altLang="en-US">
              <a:solidFill>
                <a:prstClr val="black"/>
              </a:solidFill>
            </a:endParaRPr>
          </a:p>
        </p:txBody>
      </p:sp>
      <p:sp>
        <p:nvSpPr>
          <p:cNvPr id="11" name="矩形 10"/>
          <p:cNvSpPr/>
          <p:nvPr/>
        </p:nvSpPr>
        <p:spPr>
          <a:xfrm>
            <a:off x="6425196" y="3576243"/>
            <a:ext cx="2394954" cy="1243969"/>
          </a:xfrm>
          <a:prstGeom prst="rect">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smtClean="0">
                <a:solidFill>
                  <a:prstClr val="black"/>
                </a:solidFill>
                <a:latin typeface="微軟正黑體" panose="020B0604030504040204" pitchFamily="34" charset="-120"/>
                <a:ea typeface="微軟正黑體" panose="020B0604030504040204" pitchFamily="34" charset="-120"/>
              </a:rPr>
              <a:t>確認修改通行碼後</a:t>
            </a:r>
            <a:endParaRPr kumimoji="0" lang="en-US" altLang="zh-TW" dirty="0" smtClean="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須</a:t>
            </a:r>
            <a:r>
              <a:rPr kumimoji="0" lang="zh-TW" altLang="en-US" dirty="0" smtClean="0">
                <a:solidFill>
                  <a:prstClr val="black"/>
                </a:solidFill>
                <a:latin typeface="微軟正黑體" panose="020B0604030504040204" pitchFamily="34" charset="-120"/>
                <a:ea typeface="微軟正黑體" panose="020B0604030504040204" pitchFamily="34" charset="-120"/>
              </a:rPr>
              <a:t>列印或儲存通行碼</a:t>
            </a:r>
            <a:endParaRPr kumimoji="0" lang="en-US" altLang="zh-TW" dirty="0" smtClean="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dirty="0" smtClean="0">
                <a:solidFill>
                  <a:prstClr val="black"/>
                </a:solidFill>
                <a:latin typeface="微軟正黑體" panose="020B0604030504040204" pitchFamily="34" charset="-120"/>
                <a:ea typeface="微軟正黑體" panose="020B0604030504040204" pitchFamily="34" charset="-120"/>
              </a:rPr>
              <a:t>才可繼續使用本系統</a:t>
            </a:r>
            <a:endParaRPr kumimoji="0" lang="en-US" altLang="zh-TW" dirty="0" smtClean="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en-US" altLang="zh-TW" dirty="0" smtClean="0">
                <a:solidFill>
                  <a:prstClr val="black"/>
                </a:solidFill>
                <a:latin typeface="微軟正黑體" panose="020B0604030504040204" pitchFamily="34" charset="-120"/>
                <a:ea typeface="微軟正黑體" panose="020B0604030504040204" pitchFamily="34" charset="-120"/>
              </a:rPr>
              <a:t>【</a:t>
            </a:r>
            <a:r>
              <a:rPr kumimoji="0" lang="zh-TW" altLang="en-US" dirty="0" smtClean="0">
                <a:solidFill>
                  <a:prstClr val="black"/>
                </a:solidFill>
                <a:latin typeface="微軟正黑體" panose="020B0604030504040204" pitchFamily="34" charset="-120"/>
                <a:ea typeface="微軟正黑體" panose="020B0604030504040204" pitchFamily="34" charset="-120"/>
              </a:rPr>
              <a:t>考生務必儲存備查</a:t>
            </a:r>
            <a:r>
              <a:rPr kumimoji="0" lang="en-US" altLang="zh-TW" dirty="0" smtClean="0">
                <a:solidFill>
                  <a:prstClr val="black"/>
                </a:solidFill>
                <a:latin typeface="微軟正黑體" panose="020B0604030504040204" pitchFamily="34" charset="-120"/>
                <a:ea typeface="微軟正黑體" panose="020B0604030504040204" pitchFamily="34" charset="-120"/>
              </a:rPr>
              <a:t>】</a:t>
            </a:r>
            <a:endParaRPr kumimoji="0"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5889646" y="1861432"/>
            <a:ext cx="598558" cy="1442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0" name="矩形 19"/>
          <p:cNvSpPr/>
          <p:nvPr/>
        </p:nvSpPr>
        <p:spPr>
          <a:xfrm>
            <a:off x="2837913" y="2408645"/>
            <a:ext cx="410135" cy="10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pic>
        <p:nvPicPr>
          <p:cNvPr id="3" name="圖片 2"/>
          <p:cNvPicPr>
            <a:picLocks noChangeAspect="1"/>
          </p:cNvPicPr>
          <p:nvPr/>
        </p:nvPicPr>
        <p:blipFill>
          <a:blip r:embed="rId3"/>
          <a:stretch>
            <a:fillRect/>
          </a:stretch>
        </p:blipFill>
        <p:spPr>
          <a:xfrm>
            <a:off x="5364088" y="266427"/>
            <a:ext cx="3654457" cy="1968372"/>
          </a:xfrm>
          <a:prstGeom prst="rect">
            <a:avLst/>
          </a:prstGeom>
        </p:spPr>
      </p:pic>
      <p:sp>
        <p:nvSpPr>
          <p:cNvPr id="12" name="矩形 11"/>
          <p:cNvSpPr/>
          <p:nvPr/>
        </p:nvSpPr>
        <p:spPr>
          <a:xfrm>
            <a:off x="5098513" y="2408645"/>
            <a:ext cx="735020" cy="105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矩形 6"/>
          <p:cNvSpPr/>
          <p:nvPr/>
        </p:nvSpPr>
        <p:spPr>
          <a:xfrm>
            <a:off x="4067944" y="1412776"/>
            <a:ext cx="1172923" cy="432957"/>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035645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0" y="1338124"/>
            <a:ext cx="9144000" cy="4181751"/>
          </a:xfrm>
          <a:prstGeom prst="rect">
            <a:avLst/>
          </a:prstGeom>
        </p:spPr>
      </p:pic>
      <p:sp>
        <p:nvSpPr>
          <p:cNvPr id="18" name="標題 1"/>
          <p:cNvSpPr>
            <a:spLocks noGrp="1"/>
          </p:cNvSpPr>
          <p:nvPr>
            <p:ph type="title"/>
          </p:nvPr>
        </p:nvSpPr>
        <p:spPr>
          <a:xfrm>
            <a:off x="0" y="260350"/>
            <a:ext cx="9625581" cy="604818"/>
          </a:xfrm>
        </p:spPr>
        <p:txBody>
          <a:bodyPr>
            <a:noAutofit/>
          </a:bodyPr>
          <a:lstStyle/>
          <a:p>
            <a:r>
              <a:rPr lang="zh-TW" altLang="en-US" sz="20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000" dirty="0">
                <a:solidFill>
                  <a:srgbClr val="002060"/>
                </a:solidFill>
                <a:latin typeface="標楷體" panose="03000509000000000000" pitchFamily="65" charset="-120"/>
                <a:ea typeface="標楷體" panose="03000509000000000000" pitchFamily="65" charset="-120"/>
              </a:rPr>
              <a:t>-</a:t>
            </a:r>
            <a:r>
              <a:rPr kumimoji="1" lang="zh-TW" altLang="en-US" sz="2400" dirty="0">
                <a:solidFill>
                  <a:srgbClr val="FF0000"/>
                </a:solidFill>
                <a:latin typeface="標楷體" panose="03000509000000000000" pitchFamily="65" charset="-120"/>
                <a:ea typeface="標楷體" panose="03000509000000000000" pitchFamily="65" charset="-120"/>
              </a:rPr>
              <a:t>選填第二階段報名校系科（組）學程</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93</a:t>
            </a:fld>
            <a:endParaRPr lang="zh-TW" altLang="en-US">
              <a:solidFill>
                <a:prstClr val="black"/>
              </a:solidFill>
            </a:endParaRPr>
          </a:p>
        </p:txBody>
      </p:sp>
      <p:sp>
        <p:nvSpPr>
          <p:cNvPr id="5" name="矩形 4"/>
          <p:cNvSpPr/>
          <p:nvPr/>
        </p:nvSpPr>
        <p:spPr>
          <a:xfrm>
            <a:off x="4139952" y="1628800"/>
            <a:ext cx="1168648" cy="420299"/>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Freeform 2"/>
          <p:cNvSpPr>
            <a:spLocks/>
          </p:cNvSpPr>
          <p:nvPr/>
        </p:nvSpPr>
        <p:spPr bwMode="gray">
          <a:xfrm>
            <a:off x="3779912" y="4005064"/>
            <a:ext cx="435613" cy="408980"/>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a:outerShdw dist="107763" dir="2700000" algn="ctr" rotWithShape="0">
              <a:schemeClr val="bg2">
                <a:alpha val="50000"/>
              </a:schemeClr>
            </a:outerShdw>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a:blip r:embed="rId3"/>
          <a:stretch>
            <a:fillRect/>
          </a:stretch>
        </p:blipFill>
        <p:spPr>
          <a:xfrm>
            <a:off x="5148064" y="4221088"/>
            <a:ext cx="2592288" cy="459679"/>
          </a:xfrm>
          <a:prstGeom prst="rect">
            <a:avLst/>
          </a:prstGeom>
        </p:spPr>
      </p:pic>
    </p:spTree>
    <p:extLst>
      <p:ext uri="{BB962C8B-B14F-4D97-AF65-F5344CB8AC3E}">
        <p14:creationId xmlns:p14="http://schemas.microsoft.com/office/powerpoint/2010/main" val="34461377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99989" y="908720"/>
            <a:ext cx="8856985" cy="5632391"/>
          </a:xfrm>
          <a:prstGeom prst="rect">
            <a:avLst/>
          </a:prstGeom>
        </p:spPr>
      </p:pic>
      <p:sp>
        <p:nvSpPr>
          <p:cNvPr id="6" name="矩形 5"/>
          <p:cNvSpPr/>
          <p:nvPr/>
        </p:nvSpPr>
        <p:spPr>
          <a:xfrm>
            <a:off x="4139952" y="1196752"/>
            <a:ext cx="1162681" cy="36004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a:xfrm>
            <a:off x="6685414" y="6283000"/>
            <a:ext cx="2057400" cy="365125"/>
          </a:xfrm>
        </p:spPr>
        <p:txBody>
          <a:bodyPr/>
          <a:lstStyle/>
          <a:p>
            <a:fld id="{76931394-9201-4FD2-AD95-612509AEFBAD}" type="slidenum">
              <a:rPr lang="zh-TW" altLang="en-US" smtClean="0">
                <a:solidFill>
                  <a:prstClr val="black"/>
                </a:solidFill>
              </a:rPr>
              <a:pPr/>
              <a:t>94</a:t>
            </a:fld>
            <a:endParaRPr lang="zh-TW" altLang="en-US" dirty="0">
              <a:solidFill>
                <a:prstClr val="black"/>
              </a:solidFill>
            </a:endParaRPr>
          </a:p>
        </p:txBody>
      </p:sp>
      <p:sp>
        <p:nvSpPr>
          <p:cNvPr id="10" name="文字方塊 9"/>
          <p:cNvSpPr txBox="1"/>
          <p:nvPr/>
        </p:nvSpPr>
        <p:spPr>
          <a:xfrm>
            <a:off x="7051632" y="2692610"/>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FF0000"/>
                </a:solidFill>
                <a:latin typeface="微軟正黑體" panose="020B0604030504040204" pitchFamily="34" charset="-120"/>
                <a:ea typeface="微軟正黑體" panose="020B0604030504040204" pitchFamily="34" charset="-120"/>
              </a:rPr>
              <a:t>未上傳</a:t>
            </a:r>
            <a:endParaRPr kumimoji="0" lang="zh-TW" altLang="en-US" b="1" dirty="0">
              <a:solidFill>
                <a:srgbClr val="FFC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6865992" y="2793890"/>
            <a:ext cx="162557" cy="14354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6865992" y="3113812"/>
            <a:ext cx="162557" cy="14354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6865991" y="3433735"/>
            <a:ext cx="162557" cy="1435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7031810" y="3019130"/>
            <a:ext cx="180049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FFC000"/>
                </a:solidFill>
                <a:latin typeface="微軟正黑體" panose="020B0604030504040204" pitchFamily="34" charset="-120"/>
                <a:ea typeface="微軟正黑體" panose="020B0604030504040204" pitchFamily="34" charset="-120"/>
              </a:rPr>
              <a:t>已上傳，未確認</a:t>
            </a:r>
            <a:endParaRPr kumimoji="0" lang="zh-TW" altLang="en-US" b="1" dirty="0">
              <a:solidFill>
                <a:srgbClr val="FFC00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7028548" y="3362709"/>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70AD47">
                    <a:lumMod val="75000"/>
                  </a:srgbClr>
                </a:solidFill>
                <a:latin typeface="微軟正黑體" panose="020B0604030504040204" pitchFamily="34" charset="-120"/>
                <a:ea typeface="微軟正黑體" panose="020B0604030504040204" pitchFamily="34" charset="-120"/>
              </a:rPr>
              <a:t>已確認</a:t>
            </a:r>
            <a:endParaRPr kumimoji="0" lang="zh-TW" altLang="en-US" b="1" dirty="0">
              <a:solidFill>
                <a:srgbClr val="FFC000"/>
              </a:solidFill>
              <a:latin typeface="微軟正黑體" panose="020B0604030504040204" pitchFamily="34" charset="-120"/>
              <a:ea typeface="微軟正黑體" panose="020B0604030504040204" pitchFamily="34" charset="-120"/>
            </a:endParaRPr>
          </a:p>
        </p:txBody>
      </p:sp>
      <p:sp>
        <p:nvSpPr>
          <p:cNvPr id="19" name="標題 1"/>
          <p:cNvSpPr txBox="1">
            <a:spLocks/>
          </p:cNvSpPr>
          <p:nvPr/>
        </p:nvSpPr>
        <p:spPr>
          <a:xfrm>
            <a:off x="50" y="249831"/>
            <a:ext cx="9056864" cy="5738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lnSpc>
                <a:spcPct val="100000"/>
              </a:lnSpc>
              <a:spcAft>
                <a:spcPts val="0"/>
              </a:spcAft>
            </a:pPr>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sp>
        <p:nvSpPr>
          <p:cNvPr id="8" name="流程圖: 程序 7"/>
          <p:cNvSpPr/>
          <p:nvPr/>
        </p:nvSpPr>
        <p:spPr>
          <a:xfrm>
            <a:off x="4677875" y="4768878"/>
            <a:ext cx="1392725" cy="1699655"/>
          </a:xfrm>
          <a:prstGeom prst="flowChartProcess">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9" name="流程圖: 程序 8"/>
          <p:cNvSpPr/>
          <p:nvPr/>
        </p:nvSpPr>
        <p:spPr>
          <a:xfrm>
            <a:off x="6046027" y="4772653"/>
            <a:ext cx="2750840" cy="1678947"/>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2" name="矩形 1"/>
          <p:cNvSpPr/>
          <p:nvPr/>
        </p:nvSpPr>
        <p:spPr>
          <a:xfrm>
            <a:off x="6070599" y="4390780"/>
            <a:ext cx="2726267" cy="369332"/>
          </a:xfrm>
          <a:prstGeom prst="rect">
            <a:avLst/>
          </a:prstGeom>
          <a:solidFill>
            <a:srgbClr val="FF0000"/>
          </a:solidFill>
        </p:spPr>
        <p:txBody>
          <a:bodyPr wrap="square">
            <a:spAutoFit/>
          </a:bodyPr>
          <a:lstStyle/>
          <a:p>
            <a:pPr algn="ctr"/>
            <a:r>
              <a:rPr lang="zh-TW" altLang="en-US" dirty="0">
                <a:solidFill>
                  <a:schemeClr val="bg1"/>
                </a:solidFill>
                <a:latin typeface="微軟正黑體" panose="020B0604030504040204" pitchFamily="34" charset="-120"/>
                <a:ea typeface="微軟正黑體" panose="020B0604030504040204" pitchFamily="34" charset="-120"/>
              </a:rPr>
              <a:t> (2)繳費證明</a:t>
            </a:r>
          </a:p>
        </p:txBody>
      </p:sp>
      <p:sp>
        <p:nvSpPr>
          <p:cNvPr id="3" name="矩形 2"/>
          <p:cNvSpPr/>
          <p:nvPr/>
        </p:nvSpPr>
        <p:spPr>
          <a:xfrm>
            <a:off x="4597400" y="4390780"/>
            <a:ext cx="1464733" cy="369332"/>
          </a:xfrm>
          <a:prstGeom prst="rect">
            <a:avLst/>
          </a:prstGeom>
          <a:solidFill>
            <a:srgbClr val="00B050"/>
          </a:solidFill>
        </p:spPr>
        <p:txBody>
          <a:bodyPr wrap="square">
            <a:spAutoFit/>
          </a:bodyPr>
          <a:lstStyle/>
          <a:p>
            <a:r>
              <a:rPr lang="zh-TW" altLang="en-US" dirty="0">
                <a:solidFill>
                  <a:schemeClr val="bg1"/>
                </a:solidFill>
                <a:latin typeface="微軟正黑體" panose="020B0604030504040204" pitchFamily="34" charset="-120"/>
                <a:ea typeface="微軟正黑體" panose="020B0604030504040204" pitchFamily="34" charset="-120"/>
              </a:rPr>
              <a:t> (1)備審資料</a:t>
            </a:r>
          </a:p>
        </p:txBody>
      </p:sp>
      <p:sp>
        <p:nvSpPr>
          <p:cNvPr id="18" name="文字方塊 17"/>
          <p:cNvSpPr txBox="1"/>
          <p:nvPr/>
        </p:nvSpPr>
        <p:spPr>
          <a:xfrm>
            <a:off x="7051632" y="3717505"/>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3333FF"/>
                </a:solidFill>
                <a:latin typeface="微軟正黑體" panose="020B0604030504040204" pitchFamily="34" charset="-120"/>
                <a:ea typeface="微軟正黑體" panose="020B0604030504040204" pitchFamily="34" charset="-120"/>
              </a:rPr>
              <a:t>免上傳</a:t>
            </a:r>
            <a:endParaRPr kumimoji="0" lang="zh-TW" altLang="en-US" b="1" dirty="0">
              <a:solidFill>
                <a:srgbClr val="3333FF"/>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6865992" y="3818785"/>
            <a:ext cx="162557" cy="1435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srgbClr val="3333FF"/>
              </a:solidFill>
              <a:latin typeface="微軟正黑體" panose="020B0604030504040204" pitchFamily="34" charset="-120"/>
              <a:ea typeface="微軟正黑體" panose="020B0604030504040204" pitchFamily="34" charset="-120"/>
            </a:endParaRPr>
          </a:p>
        </p:txBody>
      </p:sp>
      <p:sp>
        <p:nvSpPr>
          <p:cNvPr id="7" name="矩形 6"/>
          <p:cNvSpPr/>
          <p:nvPr/>
        </p:nvSpPr>
        <p:spPr>
          <a:xfrm>
            <a:off x="2915816" y="2060848"/>
            <a:ext cx="369251" cy="1489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5063067" y="2040467"/>
            <a:ext cx="805077" cy="12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流程圖: 程序 21"/>
          <p:cNvSpPr/>
          <p:nvPr/>
        </p:nvSpPr>
        <p:spPr>
          <a:xfrm>
            <a:off x="3767353" y="4768878"/>
            <a:ext cx="909844" cy="1699655"/>
          </a:xfrm>
          <a:prstGeom prst="flowChartProcess">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3851920" y="6525344"/>
            <a:ext cx="818562" cy="276999"/>
          </a:xfrm>
          <a:prstGeom prst="rect">
            <a:avLst/>
          </a:prstGeom>
          <a:solidFill>
            <a:srgbClr val="3333FF"/>
          </a:solidFill>
          <a:ln>
            <a:solidFill>
              <a:srgbClr val="3333FF"/>
            </a:solidFill>
          </a:ln>
        </p:spPr>
        <p:txBody>
          <a:bodyPr wrap="square">
            <a:spAutoFit/>
          </a:bodyPr>
          <a:lstStyle/>
          <a:p>
            <a:r>
              <a:rPr lang="zh-TW" altLang="en-US" sz="1200" dirty="0" smtClean="0">
                <a:solidFill>
                  <a:schemeClr val="bg1"/>
                </a:solidFill>
                <a:latin typeface="微軟正黑體" panose="020B0604030504040204" pitchFamily="34" charset="-120"/>
                <a:ea typeface="微軟正黑體" panose="020B0604030504040204" pitchFamily="34" charset="-120"/>
              </a:rPr>
              <a:t>截止日期</a:t>
            </a:r>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13001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p:cNvPicPr>
            <a:picLocks noChangeAspect="1"/>
          </p:cNvPicPr>
          <p:nvPr/>
        </p:nvPicPr>
        <p:blipFill>
          <a:blip r:embed="rId2"/>
          <a:stretch>
            <a:fillRect/>
          </a:stretch>
        </p:blipFill>
        <p:spPr>
          <a:xfrm>
            <a:off x="852802" y="800100"/>
            <a:ext cx="8162925" cy="6057900"/>
          </a:xfrm>
          <a:prstGeom prst="rect">
            <a:avLst/>
          </a:prstGeom>
        </p:spPr>
      </p:pic>
      <p:sp>
        <p:nvSpPr>
          <p:cNvPr id="15" name="標題 1"/>
          <p:cNvSpPr txBox="1">
            <a:spLocks/>
          </p:cNvSpPr>
          <p:nvPr/>
        </p:nvSpPr>
        <p:spPr>
          <a:xfrm>
            <a:off x="34924" y="226218"/>
            <a:ext cx="8987695" cy="5738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95</a:t>
            </a:fld>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21" name="矩形 20"/>
          <p:cNvSpPr/>
          <p:nvPr/>
        </p:nvSpPr>
        <p:spPr>
          <a:xfrm>
            <a:off x="873940" y="800100"/>
            <a:ext cx="8083943" cy="1512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34" name="矩形 33"/>
          <p:cNvSpPr/>
          <p:nvPr/>
        </p:nvSpPr>
        <p:spPr>
          <a:xfrm>
            <a:off x="873940" y="967953"/>
            <a:ext cx="8083943" cy="15891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35" name="矩形 34"/>
          <p:cNvSpPr/>
          <p:nvPr/>
        </p:nvSpPr>
        <p:spPr>
          <a:xfrm>
            <a:off x="873940" y="2558467"/>
            <a:ext cx="8083943" cy="10748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873940" y="3633324"/>
            <a:ext cx="8083943" cy="16678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37" name="矩形 36"/>
          <p:cNvSpPr/>
          <p:nvPr/>
        </p:nvSpPr>
        <p:spPr>
          <a:xfrm>
            <a:off x="873940" y="5308193"/>
            <a:ext cx="8083943" cy="4970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38" name="矩形 37"/>
          <p:cNvSpPr/>
          <p:nvPr/>
        </p:nvSpPr>
        <p:spPr>
          <a:xfrm>
            <a:off x="873940" y="5805264"/>
            <a:ext cx="8083943" cy="967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42183" y="712327"/>
            <a:ext cx="890292" cy="369332"/>
          </a:xfrm>
          <a:prstGeom prst="rect">
            <a:avLst/>
          </a:prstGeom>
          <a:solidFill>
            <a:srgbClr val="3333FF"/>
          </a:solidFill>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39" name="Oval 6"/>
          <p:cNvSpPr>
            <a:spLocks noChangeArrowheads="1"/>
          </p:cNvSpPr>
          <p:nvPr/>
        </p:nvSpPr>
        <p:spPr bwMode="gray">
          <a:xfrm>
            <a:off x="796896" y="645574"/>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rPr>
              <a:t>1</a:t>
            </a:r>
            <a:endParaRPr lang="en-US" altLang="zh-TW" sz="4400" dirty="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45" name="文字方塊 44"/>
          <p:cNvSpPr txBox="1"/>
          <p:nvPr/>
        </p:nvSpPr>
        <p:spPr>
          <a:xfrm>
            <a:off x="169765" y="1502240"/>
            <a:ext cx="890292" cy="369332"/>
          </a:xfrm>
          <a:prstGeom prst="rect">
            <a:avLst/>
          </a:prstGeom>
          <a:solidFill>
            <a:srgbClr val="3333FF"/>
          </a:solidFill>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40" name="Oval 6"/>
          <p:cNvSpPr>
            <a:spLocks noChangeArrowheads="1"/>
          </p:cNvSpPr>
          <p:nvPr/>
        </p:nvSpPr>
        <p:spPr bwMode="gray">
          <a:xfrm>
            <a:off x="845616" y="1437299"/>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rPr>
              <a:t>2</a:t>
            </a:r>
            <a:endParaRPr lang="en-US" altLang="zh-TW" sz="4400" dirty="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46" name="文字方塊 45"/>
          <p:cNvSpPr txBox="1"/>
          <p:nvPr/>
        </p:nvSpPr>
        <p:spPr>
          <a:xfrm>
            <a:off x="169765" y="2936748"/>
            <a:ext cx="890292" cy="369332"/>
          </a:xfrm>
          <a:prstGeom prst="rect">
            <a:avLst/>
          </a:prstGeom>
          <a:solidFill>
            <a:srgbClr val="3333FF"/>
          </a:solidFill>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41" name="Oval 6"/>
          <p:cNvSpPr>
            <a:spLocks noChangeArrowheads="1"/>
          </p:cNvSpPr>
          <p:nvPr/>
        </p:nvSpPr>
        <p:spPr bwMode="gray">
          <a:xfrm>
            <a:off x="845616" y="2846974"/>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rPr>
              <a:t>3</a:t>
            </a:r>
            <a:endParaRPr lang="en-US" altLang="zh-TW" sz="4400" dirty="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47" name="文字方塊 46"/>
          <p:cNvSpPr txBox="1"/>
          <p:nvPr/>
        </p:nvSpPr>
        <p:spPr>
          <a:xfrm>
            <a:off x="169765" y="4321590"/>
            <a:ext cx="890292" cy="369332"/>
          </a:xfrm>
          <a:prstGeom prst="rect">
            <a:avLst/>
          </a:prstGeom>
          <a:solidFill>
            <a:srgbClr val="3333FF"/>
          </a:solidFill>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42" name="Oval 6"/>
          <p:cNvSpPr>
            <a:spLocks noChangeArrowheads="1"/>
          </p:cNvSpPr>
          <p:nvPr/>
        </p:nvSpPr>
        <p:spPr bwMode="gray">
          <a:xfrm>
            <a:off x="845616" y="4256649"/>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rPr>
              <a:t>4</a:t>
            </a:r>
            <a:endParaRPr lang="en-US" altLang="zh-TW" sz="4400" dirty="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48" name="文字方塊 47"/>
          <p:cNvSpPr txBox="1"/>
          <p:nvPr/>
        </p:nvSpPr>
        <p:spPr>
          <a:xfrm>
            <a:off x="169765" y="5258103"/>
            <a:ext cx="890292" cy="369332"/>
          </a:xfrm>
          <a:prstGeom prst="rect">
            <a:avLst/>
          </a:prstGeom>
          <a:solidFill>
            <a:srgbClr val="3333FF"/>
          </a:solidFill>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43" name="Oval 6"/>
          <p:cNvSpPr>
            <a:spLocks noChangeArrowheads="1"/>
          </p:cNvSpPr>
          <p:nvPr/>
        </p:nvSpPr>
        <p:spPr bwMode="gray">
          <a:xfrm>
            <a:off x="845616" y="5231510"/>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rPr>
              <a:t>5</a:t>
            </a:r>
            <a:endParaRPr lang="en-US" altLang="zh-TW" sz="4400" dirty="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49" name="文字方塊 48"/>
          <p:cNvSpPr txBox="1"/>
          <p:nvPr/>
        </p:nvSpPr>
        <p:spPr>
          <a:xfrm>
            <a:off x="169765" y="6071953"/>
            <a:ext cx="890292" cy="369332"/>
          </a:xfrm>
          <a:prstGeom prst="rect">
            <a:avLst/>
          </a:prstGeom>
          <a:solidFill>
            <a:srgbClr val="3333FF"/>
          </a:solidFill>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44" name="Oval 6"/>
          <p:cNvSpPr>
            <a:spLocks noChangeArrowheads="1"/>
          </p:cNvSpPr>
          <p:nvPr/>
        </p:nvSpPr>
        <p:spPr bwMode="gray">
          <a:xfrm>
            <a:off x="845616" y="6007012"/>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rPr>
              <a:t>6</a:t>
            </a:r>
            <a:endParaRPr lang="en-US" altLang="zh-TW" sz="4400" dirty="0">
              <a:ln w="12700">
                <a:solidFill>
                  <a:srgbClr val="3333FF"/>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50" name="矩形 49"/>
          <p:cNvSpPr/>
          <p:nvPr/>
        </p:nvSpPr>
        <p:spPr>
          <a:xfrm>
            <a:off x="796896" y="6541706"/>
            <a:ext cx="8478688" cy="369332"/>
          </a:xfrm>
          <a:prstGeom prst="rect">
            <a:avLst/>
          </a:prstGeom>
        </p:spPr>
        <p:txBody>
          <a:bodyPr wrap="square">
            <a:spAutoFit/>
          </a:bodyPr>
          <a:lstStyle/>
          <a:p>
            <a:pPr>
              <a:spcAft>
                <a:spcPts val="0"/>
              </a:spcAft>
            </a:pPr>
            <a:r>
              <a:rPr lang="zh-TW" altLang="zh-TW" b="1" kern="100" dirty="0">
                <a:solidFill>
                  <a:srgbClr val="FFFFFF"/>
                </a:solidFill>
                <a:highlight>
                  <a:srgbClr val="FF0000"/>
                </a:highlight>
                <a:latin typeface="Times New Roman" panose="02020603050405020304" pitchFamily="18" charset="0"/>
                <a:ea typeface="新細明體" panose="02020500000000000000" pitchFamily="18" charset="-120"/>
                <a:cs typeface="新細明體" panose="02020500000000000000" pitchFamily="18" charset="-120"/>
              </a:rPr>
              <a:t>※</a:t>
            </a:r>
            <a:r>
              <a:rPr lang="zh-TW" altLang="zh-TW" b="1" kern="100" dirty="0">
                <a:solidFill>
                  <a:srgbClr val="FFFFFF"/>
                </a:solidFill>
                <a:highlight>
                  <a:srgbClr val="FF0000"/>
                </a:highlight>
                <a:latin typeface="Times New Roman" panose="02020603050405020304" pitchFamily="18" charset="0"/>
                <a:ea typeface="標楷體" panose="03000509000000000000" pitchFamily="65" charset="-120"/>
              </a:rPr>
              <a:t>重點提醒：要再選擇其他校系，依上述</a:t>
            </a:r>
            <a:r>
              <a:rPr lang="en-US" altLang="zh-TW" b="1" kern="100" dirty="0">
                <a:solidFill>
                  <a:srgbClr val="FFFFFF"/>
                </a:solidFill>
                <a:highlight>
                  <a:srgbClr val="FF0000"/>
                </a:highlight>
                <a:latin typeface="Times New Roman" panose="02020603050405020304" pitchFamily="18" charset="0"/>
                <a:ea typeface="標楷體" panose="03000509000000000000" pitchFamily="65" charset="-120"/>
              </a:rPr>
              <a:t>5</a:t>
            </a:r>
            <a:r>
              <a:rPr lang="zh-TW" altLang="zh-TW" b="1" kern="100" dirty="0">
                <a:solidFill>
                  <a:srgbClr val="FFFFFF"/>
                </a:solidFill>
                <a:highlight>
                  <a:srgbClr val="FF0000"/>
                </a:highlight>
                <a:latin typeface="Times New Roman" panose="02020603050405020304" pitchFamily="18" charset="0"/>
                <a:ea typeface="標楷體" panose="03000509000000000000" pitchFamily="65" charset="-120"/>
              </a:rPr>
              <a:t>個步驟順序完成備審資料上傳作業。</a:t>
            </a:r>
            <a:endParaRPr lang="zh-TW" altLang="zh-TW" sz="1600" kern="100" dirty="0">
              <a:effectLst/>
              <a:latin typeface="Times New Roman" panose="02020603050405020304" pitchFamily="18" charset="0"/>
              <a:ea typeface="新細明體" panose="02020500000000000000" pitchFamily="18" charset="-120"/>
            </a:endParaRPr>
          </a:p>
        </p:txBody>
      </p:sp>
    </p:spTree>
    <p:extLst>
      <p:ext uri="{BB962C8B-B14F-4D97-AF65-F5344CB8AC3E}">
        <p14:creationId xmlns:p14="http://schemas.microsoft.com/office/powerpoint/2010/main" val="399517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23528" y="1213079"/>
            <a:ext cx="8460432" cy="5224124"/>
          </a:xfrm>
          <a:prstGeom prst="rect">
            <a:avLst/>
          </a:prstGeom>
        </p:spPr>
      </p:pic>
      <p:sp>
        <p:nvSpPr>
          <p:cNvPr id="2" name="投影片編號版面配置區 1"/>
          <p:cNvSpPr>
            <a:spLocks noGrp="1"/>
          </p:cNvSpPr>
          <p:nvPr>
            <p:ph type="sldNum" sz="quarter" idx="12"/>
          </p:nvPr>
        </p:nvSpPr>
        <p:spPr>
          <a:xfrm>
            <a:off x="6553200" y="6481142"/>
            <a:ext cx="2133600" cy="476250"/>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96</a:t>
            </a:fld>
            <a:endParaRPr lang="en-US" altLang="zh-TW" dirty="0">
              <a:latin typeface="標楷體" panose="03000509000000000000" pitchFamily="65" charset="-120"/>
              <a:ea typeface="標楷體" panose="03000509000000000000" pitchFamily="65" charset="-120"/>
            </a:endParaRPr>
          </a:p>
        </p:txBody>
      </p:sp>
      <p:sp>
        <p:nvSpPr>
          <p:cNvPr id="7" name="矩形 6"/>
          <p:cNvSpPr/>
          <p:nvPr/>
        </p:nvSpPr>
        <p:spPr>
          <a:xfrm>
            <a:off x="4499031" y="1939283"/>
            <a:ext cx="1709250" cy="167725"/>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059832" y="2797873"/>
            <a:ext cx="5626968" cy="1201889"/>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p:cNvSpPr txBox="1">
            <a:spLocks/>
          </p:cNvSpPr>
          <p:nvPr/>
        </p:nvSpPr>
        <p:spPr>
          <a:xfrm>
            <a:off x="34924" y="226218"/>
            <a:ext cx="8987695" cy="5738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sp>
        <p:nvSpPr>
          <p:cNvPr id="4" name="矩形 3"/>
          <p:cNvSpPr/>
          <p:nvPr/>
        </p:nvSpPr>
        <p:spPr>
          <a:xfrm>
            <a:off x="6208281" y="1718200"/>
            <a:ext cx="343399" cy="106397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590610" y="1727245"/>
            <a:ext cx="501670" cy="102784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5494045" y="1259767"/>
            <a:ext cx="890292" cy="369332"/>
          </a:xfrm>
          <a:prstGeom prst="rect">
            <a:avLst/>
          </a:prstGeom>
          <a:solidFill>
            <a:srgbClr val="7030A0"/>
          </a:solidFill>
          <a:ln>
            <a:solidFill>
              <a:srgbClr val="7030A0"/>
            </a:solidFill>
          </a:ln>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12" name="Oval 6"/>
          <p:cNvSpPr>
            <a:spLocks noChangeArrowheads="1"/>
          </p:cNvSpPr>
          <p:nvPr/>
        </p:nvSpPr>
        <p:spPr bwMode="gray">
          <a:xfrm>
            <a:off x="6114337" y="1208309"/>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7030A0"/>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rPr>
              <a:t>2</a:t>
            </a:r>
            <a:endParaRPr lang="en-US" altLang="zh-TW" sz="4400" dirty="0">
              <a:ln w="12700">
                <a:solidFill>
                  <a:srgbClr val="7030A0"/>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16" name="文字方塊 15"/>
          <p:cNvSpPr txBox="1"/>
          <p:nvPr/>
        </p:nvSpPr>
        <p:spPr>
          <a:xfrm>
            <a:off x="6559483" y="1259767"/>
            <a:ext cx="890292" cy="369332"/>
          </a:xfrm>
          <a:prstGeom prst="rect">
            <a:avLst/>
          </a:prstGeom>
          <a:solidFill>
            <a:srgbClr val="FFC000"/>
          </a:solidFill>
          <a:ln>
            <a:solidFill>
              <a:srgbClr val="FFC000"/>
            </a:solidFill>
          </a:ln>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13" name="Oval 6"/>
          <p:cNvSpPr>
            <a:spLocks noChangeArrowheads="1"/>
          </p:cNvSpPr>
          <p:nvPr/>
        </p:nvSpPr>
        <p:spPr bwMode="gray">
          <a:xfrm>
            <a:off x="7152022" y="1208309"/>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FFC000"/>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rPr>
              <a:t>3</a:t>
            </a:r>
            <a:endParaRPr lang="en-US" altLang="zh-TW" sz="4400" dirty="0">
              <a:ln w="12700">
                <a:solidFill>
                  <a:srgbClr val="FFC000"/>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17" name="文字方塊 16"/>
          <p:cNvSpPr txBox="1"/>
          <p:nvPr/>
        </p:nvSpPr>
        <p:spPr>
          <a:xfrm>
            <a:off x="3652830" y="1710598"/>
            <a:ext cx="890292" cy="369332"/>
          </a:xfrm>
          <a:prstGeom prst="rect">
            <a:avLst/>
          </a:prstGeom>
          <a:solidFill>
            <a:srgbClr val="CC0000"/>
          </a:solidFill>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14" name="Oval 6"/>
          <p:cNvSpPr>
            <a:spLocks noChangeArrowheads="1"/>
          </p:cNvSpPr>
          <p:nvPr/>
        </p:nvSpPr>
        <p:spPr bwMode="gray">
          <a:xfrm>
            <a:off x="4234192" y="1678964"/>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FF0000"/>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rPr>
              <a:t>4</a:t>
            </a:r>
            <a:endParaRPr lang="en-US" altLang="zh-TW" sz="4400" dirty="0">
              <a:ln w="12700">
                <a:solidFill>
                  <a:srgbClr val="FF0000"/>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18" name="矩形 17"/>
          <p:cNvSpPr/>
          <p:nvPr/>
        </p:nvSpPr>
        <p:spPr>
          <a:xfrm>
            <a:off x="1691680" y="4669373"/>
            <a:ext cx="7012053" cy="47338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341123" y="1052079"/>
            <a:ext cx="890292" cy="369332"/>
          </a:xfrm>
          <a:prstGeom prst="rect">
            <a:avLst/>
          </a:prstGeom>
          <a:solidFill>
            <a:srgbClr val="92D050"/>
          </a:solidFill>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20" name="Oval 6"/>
          <p:cNvSpPr>
            <a:spLocks noChangeArrowheads="1"/>
          </p:cNvSpPr>
          <p:nvPr/>
        </p:nvSpPr>
        <p:spPr bwMode="gray">
          <a:xfrm>
            <a:off x="961415" y="1000621"/>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92D050"/>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rPr>
              <a:t>1</a:t>
            </a:r>
            <a:endParaRPr lang="en-US" altLang="zh-TW" sz="4400" dirty="0">
              <a:ln w="12700">
                <a:solidFill>
                  <a:srgbClr val="92D050"/>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21" name="矩形 20"/>
          <p:cNvSpPr/>
          <p:nvPr/>
        </p:nvSpPr>
        <p:spPr>
          <a:xfrm>
            <a:off x="344912" y="1466026"/>
            <a:ext cx="2093488" cy="256203"/>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227577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97</a:t>
            </a:fld>
            <a:endParaRPr lang="zh-TW" altLang="en-US">
              <a:solidFill>
                <a:prstClr val="black"/>
              </a:solidFill>
            </a:endParaRPr>
          </a:p>
        </p:txBody>
      </p:sp>
      <p:pic>
        <p:nvPicPr>
          <p:cNvPr id="3" name="圖片 2"/>
          <p:cNvPicPr>
            <a:picLocks noChangeAspect="1"/>
          </p:cNvPicPr>
          <p:nvPr/>
        </p:nvPicPr>
        <p:blipFill>
          <a:blip r:embed="rId2"/>
          <a:stretch>
            <a:fillRect/>
          </a:stretch>
        </p:blipFill>
        <p:spPr>
          <a:xfrm>
            <a:off x="4458325" y="3610311"/>
            <a:ext cx="4237712" cy="2744010"/>
          </a:xfrm>
          <a:prstGeom prst="rect">
            <a:avLst/>
          </a:prstGeom>
        </p:spPr>
      </p:pic>
      <p:sp>
        <p:nvSpPr>
          <p:cNvPr id="5" name="矩形 4"/>
          <p:cNvSpPr/>
          <p:nvPr/>
        </p:nvSpPr>
        <p:spPr>
          <a:xfrm>
            <a:off x="4200917" y="3288941"/>
            <a:ext cx="4752528" cy="348813"/>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a:latin typeface="Times New Roman" panose="02020603050405020304" pitchFamily="18" charset="0"/>
                <a:ea typeface="標楷體" panose="03000509000000000000" pitchFamily="65" charset="-120"/>
              </a:rPr>
              <a:t>玖、甄選群</a:t>
            </a:r>
            <a:r>
              <a:rPr lang="en-US" altLang="zh-TW" sz="1200" kern="0" dirty="0">
                <a:latin typeface="Times New Roman" panose="02020603050405020304" pitchFamily="18" charset="0"/>
                <a:ea typeface="標楷體" panose="03000509000000000000" pitchFamily="65" charset="-120"/>
              </a:rPr>
              <a:t>(</a:t>
            </a:r>
            <a:r>
              <a:rPr lang="zh-TW" altLang="zh-TW" sz="1200" kern="0" dirty="0">
                <a:latin typeface="Times New Roman" panose="02020603050405020304" pitchFamily="18" charset="0"/>
                <a:ea typeface="標楷體" panose="03000509000000000000" pitchFamily="65" charset="-120"/>
              </a:rPr>
              <a:t>類</a:t>
            </a:r>
            <a:r>
              <a:rPr lang="en-US" altLang="zh-TW" sz="1200" kern="0" dirty="0">
                <a:latin typeface="Times New Roman" panose="02020603050405020304" pitchFamily="18" charset="0"/>
                <a:ea typeface="標楷體" panose="03000509000000000000" pitchFamily="65" charset="-120"/>
              </a:rPr>
              <a:t>)</a:t>
            </a:r>
            <a:r>
              <a:rPr lang="zh-TW" altLang="zh-TW" sz="1200" kern="0" dirty="0">
                <a:latin typeface="Times New Roman" panose="02020603050405020304" pitchFamily="18" charset="0"/>
                <a:ea typeface="標楷體" panose="03000509000000000000" pitchFamily="65" charset="-120"/>
              </a:rPr>
              <a:t>別及技藝技能競賽優勝及技術士職種</a:t>
            </a:r>
            <a:r>
              <a:rPr lang="en-US" altLang="zh-TW" sz="1200" kern="0" dirty="0">
                <a:latin typeface="Times New Roman" panose="02020603050405020304" pitchFamily="18" charset="0"/>
                <a:ea typeface="標楷體" panose="03000509000000000000" pitchFamily="65" charset="-120"/>
              </a:rPr>
              <a:t>(</a:t>
            </a:r>
            <a:r>
              <a:rPr lang="zh-TW" altLang="zh-TW" sz="1200" kern="0" dirty="0">
                <a:latin typeface="Times New Roman" panose="02020603050405020304" pitchFamily="18" charset="0"/>
                <a:ea typeface="標楷體" panose="03000509000000000000" pitchFamily="65" charset="-120"/>
              </a:rPr>
              <a:t>類</a:t>
            </a:r>
            <a:r>
              <a:rPr lang="en-US" altLang="zh-TW" sz="1200" kern="0" dirty="0">
                <a:latin typeface="Times New Roman" panose="02020603050405020304" pitchFamily="18" charset="0"/>
                <a:ea typeface="標楷體" panose="03000509000000000000" pitchFamily="65" charset="-120"/>
              </a:rPr>
              <a:t>)</a:t>
            </a:r>
            <a:r>
              <a:rPr lang="zh-TW" altLang="zh-TW" sz="1200" kern="0" dirty="0">
                <a:latin typeface="Times New Roman" panose="02020603050405020304" pitchFamily="18" charset="0"/>
                <a:ea typeface="標楷體" panose="03000509000000000000" pitchFamily="65" charset="-120"/>
              </a:rPr>
              <a:t>別對照表</a:t>
            </a:r>
            <a:endParaRPr lang="zh-TW" altLang="zh-TW" sz="1200" b="1" kern="2600" dirty="0">
              <a:effectLst/>
              <a:latin typeface="Times New Roman" panose="02020603050405020304" pitchFamily="18" charset="0"/>
              <a:ea typeface="標楷體" panose="03000509000000000000" pitchFamily="65" charset="-120"/>
            </a:endParaRPr>
          </a:p>
        </p:txBody>
      </p:sp>
      <p:sp>
        <p:nvSpPr>
          <p:cNvPr id="6" name="矩形 5"/>
          <p:cNvSpPr/>
          <p:nvPr/>
        </p:nvSpPr>
        <p:spPr>
          <a:xfrm>
            <a:off x="117089" y="1089573"/>
            <a:ext cx="8892480" cy="1685077"/>
          </a:xfrm>
          <a:prstGeom prst="rect">
            <a:avLst/>
          </a:prstGeom>
        </p:spPr>
        <p:txBody>
          <a:bodyPr wrap="square">
            <a:spAutoFit/>
          </a:bodyPr>
          <a:lstStyle/>
          <a:p>
            <a:pPr marL="342900" indent="-342900" algn="just">
              <a:lnSpc>
                <a:spcPct val="115000"/>
              </a:lnSpc>
              <a:spcAft>
                <a:spcPts val="0"/>
              </a:spcAft>
              <a:buFont typeface="+mj-lt"/>
              <a:buAutoNum type="arabicPeriod"/>
            </a:pPr>
            <a:r>
              <a:rPr lang="zh-TW" altLang="zh-TW" b="1" dirty="0">
                <a:solidFill>
                  <a:srgbClr val="FF0000"/>
                </a:solidFill>
                <a:latin typeface="標楷體" panose="03000509000000000000" pitchFamily="65" charset="-120"/>
                <a:ea typeface="標楷體" panose="03000509000000000000" pitchFamily="65" charset="-120"/>
              </a:rPr>
              <a:t>本項目係指甄選總成績所採計之證照或得獎加分，非指備審資料中之競賽獲獎或證照證明。</a:t>
            </a:r>
            <a:endParaRPr lang="zh-TW" altLang="zh-TW" dirty="0">
              <a:solidFill>
                <a:srgbClr val="FF0000"/>
              </a:solidFill>
              <a:latin typeface="標楷體" panose="03000509000000000000" pitchFamily="65" charset="-120"/>
              <a:ea typeface="標楷體" panose="03000509000000000000" pitchFamily="65" charset="-120"/>
            </a:endParaRPr>
          </a:p>
          <a:p>
            <a:pPr marL="342900" lvl="0" indent="-342900" algn="just">
              <a:lnSpc>
                <a:spcPct val="115000"/>
              </a:lnSpc>
              <a:spcAft>
                <a:spcPts val="0"/>
              </a:spcAft>
              <a:buFont typeface="+mj-lt"/>
              <a:buAutoNum type="arabicPeriod"/>
            </a:pPr>
            <a:r>
              <a:rPr lang="zh-TW" altLang="zh-TW" kern="0" dirty="0" smtClean="0">
                <a:latin typeface="標楷體" panose="03000509000000000000" pitchFamily="65" charset="-120"/>
                <a:ea typeface="標楷體" panose="03000509000000000000" pitchFamily="65" charset="-120"/>
              </a:rPr>
              <a:t>若</a:t>
            </a:r>
            <a:r>
              <a:rPr lang="zh-TW" altLang="zh-TW" kern="0" dirty="0">
                <a:latin typeface="標楷體" panose="03000509000000000000" pitchFamily="65" charset="-120"/>
                <a:ea typeface="標楷體" panose="03000509000000000000" pitchFamily="65" charset="-120"/>
              </a:rPr>
              <a:t>考生持有</a:t>
            </a:r>
            <a:r>
              <a:rPr lang="en-US" altLang="zh-TW" kern="0" dirty="0">
                <a:latin typeface="標楷體" panose="03000509000000000000" pitchFamily="65" charset="-120"/>
                <a:ea typeface="標楷體" panose="03000509000000000000" pitchFamily="65" charset="-120"/>
              </a:rPr>
              <a:t>2</a:t>
            </a:r>
            <a:r>
              <a:rPr lang="zh-TW" altLang="zh-TW" kern="0" dirty="0">
                <a:latin typeface="標楷體" panose="03000509000000000000" pitchFamily="65" charset="-120"/>
                <a:ea typeface="標楷體" panose="03000509000000000000" pitchFamily="65" charset="-120"/>
              </a:rPr>
              <a:t>種以上符合本簡章所訂「甄選群（類）別及技藝技競賽優勝及技術士職種（類）別對照表」加分優待採認之技藝技能競賽得獎證明或技術士證，</a:t>
            </a:r>
            <a:r>
              <a:rPr lang="zh-TW" altLang="zh-TW" kern="0" dirty="0" smtClean="0">
                <a:latin typeface="標楷體" panose="03000509000000000000" pitchFamily="65" charset="-120"/>
                <a:ea typeface="標楷體" panose="03000509000000000000" pitchFamily="65" charset="-120"/>
              </a:rPr>
              <a:t>應</a:t>
            </a:r>
            <a:r>
              <a:rPr lang="en-US" altLang="zh-TW" kern="0" dirty="0" smtClean="0">
                <a:latin typeface="標楷體" panose="03000509000000000000" pitchFamily="65" charset="-120"/>
                <a:ea typeface="標楷體" panose="03000509000000000000" pitchFamily="65" charset="-120"/>
              </a:rPr>
              <a:t/>
            </a:r>
            <a:br>
              <a:rPr lang="en-US" altLang="zh-TW" kern="0" dirty="0" smtClean="0">
                <a:latin typeface="標楷體" panose="03000509000000000000" pitchFamily="65" charset="-120"/>
                <a:ea typeface="標楷體" panose="03000509000000000000" pitchFamily="65" charset="-120"/>
              </a:rPr>
            </a:br>
            <a:r>
              <a:rPr lang="zh-TW" altLang="zh-TW" b="1" kern="0" dirty="0" smtClean="0">
                <a:solidFill>
                  <a:srgbClr val="FF0000"/>
                </a:solidFill>
                <a:latin typeface="標楷體" panose="03000509000000000000" pitchFamily="65" charset="-120"/>
                <a:ea typeface="標楷體" panose="03000509000000000000" pitchFamily="65" charset="-120"/>
              </a:rPr>
              <a:t>選擇</a:t>
            </a:r>
            <a:r>
              <a:rPr lang="en-US" altLang="zh-TW" b="1" kern="0" dirty="0">
                <a:solidFill>
                  <a:srgbClr val="FF0000"/>
                </a:solidFill>
                <a:latin typeface="標楷體" panose="03000509000000000000" pitchFamily="65" charset="-120"/>
                <a:ea typeface="標楷體" panose="03000509000000000000" pitchFamily="65" charset="-120"/>
              </a:rPr>
              <a:t>1</a:t>
            </a:r>
            <a:r>
              <a:rPr lang="zh-TW" altLang="zh-TW" b="1" kern="0" dirty="0">
                <a:solidFill>
                  <a:srgbClr val="FF0000"/>
                </a:solidFill>
                <a:latin typeface="標楷體" panose="03000509000000000000" pitchFamily="65" charset="-120"/>
                <a:ea typeface="標楷體" panose="03000509000000000000" pitchFamily="65" charset="-120"/>
              </a:rPr>
              <a:t>項對加分最有利之證明文件</a:t>
            </a:r>
            <a:r>
              <a:rPr lang="zh-TW" altLang="zh-TW" kern="0" dirty="0">
                <a:latin typeface="標楷體" panose="03000509000000000000" pitchFamily="65" charset="-120"/>
                <a:ea typeface="標楷體" panose="03000509000000000000" pitchFamily="65" charset="-120"/>
              </a:rPr>
              <a:t>，作為甄選原始總分加分依據</a:t>
            </a:r>
            <a:r>
              <a:rPr lang="zh-TW" altLang="zh-TW" kern="0" dirty="0" smtClean="0">
                <a:latin typeface="標楷體" panose="03000509000000000000" pitchFamily="65" charset="-120"/>
                <a:ea typeface="標楷體" panose="03000509000000000000" pitchFamily="65" charset="-120"/>
              </a:rPr>
              <a:t>。</a:t>
            </a:r>
            <a:endParaRPr lang="en-US" altLang="zh-TW" kern="0" dirty="0" smtClean="0">
              <a:latin typeface="標楷體" panose="03000509000000000000" pitchFamily="65" charset="-120"/>
              <a:ea typeface="標楷體" panose="03000509000000000000" pitchFamily="65" charset="-120"/>
            </a:endParaRPr>
          </a:p>
        </p:txBody>
      </p:sp>
      <p:sp>
        <p:nvSpPr>
          <p:cNvPr id="8" name="矩形 7"/>
          <p:cNvSpPr/>
          <p:nvPr/>
        </p:nvSpPr>
        <p:spPr>
          <a:xfrm>
            <a:off x="436547" y="3288941"/>
            <a:ext cx="3661153" cy="321370"/>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smtClean="0">
                <a:latin typeface="Times New Roman" panose="02020603050405020304" pitchFamily="18" charset="0"/>
                <a:ea typeface="標楷體" panose="03000509000000000000" pitchFamily="65" charset="-120"/>
              </a:rPr>
              <a:t>競賽</a:t>
            </a:r>
            <a:r>
              <a:rPr lang="zh-TW" altLang="zh-TW" sz="1200" kern="0" dirty="0">
                <a:latin typeface="Times New Roman" panose="02020603050405020304" pitchFamily="18" charset="0"/>
                <a:ea typeface="標楷體" panose="03000509000000000000" pitchFamily="65" charset="-120"/>
              </a:rPr>
              <a:t>類別優勝名次及證照等級優待加分標準表</a:t>
            </a:r>
          </a:p>
        </p:txBody>
      </p:sp>
      <p:sp>
        <p:nvSpPr>
          <p:cNvPr id="9" name="流程圖: 換頁接點 8"/>
          <p:cNvSpPr/>
          <p:nvPr/>
        </p:nvSpPr>
        <p:spPr>
          <a:xfrm>
            <a:off x="251520" y="2977328"/>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流程圖: 換頁接點 9"/>
          <p:cNvSpPr/>
          <p:nvPr/>
        </p:nvSpPr>
        <p:spPr>
          <a:xfrm>
            <a:off x="4230673" y="2950814"/>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11560" y="2955338"/>
            <a:ext cx="2159566" cy="369332"/>
          </a:xfrm>
          <a:prstGeom prst="rect">
            <a:avLst/>
          </a:prstGeom>
          <a:solidFill>
            <a:schemeClr val="accent4">
              <a:lumMod val="20000"/>
              <a:lumOff val="80000"/>
            </a:schemeClr>
          </a:solidFill>
          <a:ln>
            <a:noFill/>
          </a:ln>
        </p:spPr>
        <p:txBody>
          <a:bodyPr wrap="none">
            <a:spAutoFit/>
          </a:bodyPr>
          <a:lstStyle/>
          <a:p>
            <a:pPr algn="ctr"/>
            <a:r>
              <a:rPr lang="zh-TW" altLang="en-US" dirty="0">
                <a:latin typeface="標楷體" panose="03000509000000000000" pitchFamily="65" charset="-120"/>
                <a:ea typeface="標楷體" panose="03000509000000000000" pitchFamily="65" charset="-120"/>
              </a:rPr>
              <a:t>招生簡章第</a:t>
            </a:r>
            <a:r>
              <a:rPr lang="en-US" altLang="zh-TW" dirty="0" smtClean="0">
                <a:latin typeface="標楷體" panose="03000509000000000000" pitchFamily="65" charset="-120"/>
                <a:ea typeface="標楷體" panose="03000509000000000000" pitchFamily="65" charset="-120"/>
              </a:rPr>
              <a:t>22-23</a:t>
            </a:r>
            <a:r>
              <a:rPr lang="zh-TW" altLang="en-US" dirty="0" smtClean="0">
                <a:latin typeface="標楷體" panose="03000509000000000000" pitchFamily="65" charset="-120"/>
                <a:ea typeface="標楷體" panose="03000509000000000000" pitchFamily="65" charset="-120"/>
              </a:rPr>
              <a:t>頁</a:t>
            </a:r>
            <a:endParaRPr lang="zh-TW" altLang="en-US" dirty="0">
              <a:latin typeface="標楷體" panose="03000509000000000000" pitchFamily="65" charset="-120"/>
              <a:ea typeface="標楷體" panose="03000509000000000000" pitchFamily="65" charset="-120"/>
            </a:endParaRPr>
          </a:p>
        </p:txBody>
      </p:sp>
      <p:sp>
        <p:nvSpPr>
          <p:cNvPr id="12" name="矩形 11"/>
          <p:cNvSpPr/>
          <p:nvPr/>
        </p:nvSpPr>
        <p:spPr>
          <a:xfrm>
            <a:off x="4569741" y="2932478"/>
            <a:ext cx="2146742" cy="369332"/>
          </a:xfrm>
          <a:prstGeom prst="rect">
            <a:avLst/>
          </a:prstGeom>
          <a:solidFill>
            <a:schemeClr val="accent4">
              <a:lumMod val="20000"/>
              <a:lumOff val="80000"/>
            </a:schemeClr>
          </a:solidFill>
          <a:ln>
            <a:noFill/>
          </a:ln>
        </p:spPr>
        <p:txBody>
          <a:bodyPr wrap="none">
            <a:spAutoFit/>
          </a:bodyPr>
          <a:lstStyle/>
          <a:p>
            <a:pPr algn="ctr"/>
            <a:r>
              <a:rPr lang="zh-TW" altLang="en-US" dirty="0">
                <a:latin typeface="標楷體" panose="03000509000000000000" pitchFamily="65" charset="-120"/>
                <a:ea typeface="標楷體" panose="03000509000000000000" pitchFamily="65" charset="-120"/>
              </a:rPr>
              <a:t>招生簡章</a:t>
            </a:r>
            <a:r>
              <a:rPr lang="zh-TW" altLang="en-US" dirty="0" smtClean="0">
                <a:latin typeface="標楷體" panose="03000509000000000000" pitchFamily="65" charset="-120"/>
                <a:ea typeface="標楷體" panose="03000509000000000000" pitchFamily="65" charset="-120"/>
              </a:rPr>
              <a:t>第</a:t>
            </a:r>
            <a:r>
              <a:rPr lang="en-US" altLang="zh-TW" dirty="0" smtClean="0">
                <a:latin typeface="標楷體" panose="03000509000000000000" pitchFamily="65" charset="-120"/>
                <a:ea typeface="標楷體" panose="03000509000000000000" pitchFamily="65" charset="-120"/>
              </a:rPr>
              <a:t>32-45</a:t>
            </a:r>
            <a:r>
              <a:rPr lang="zh-TW" altLang="en-US" dirty="0" smtClean="0">
                <a:latin typeface="標楷體" panose="03000509000000000000" pitchFamily="65" charset="-120"/>
                <a:ea typeface="標楷體" panose="03000509000000000000" pitchFamily="65" charset="-120"/>
              </a:rPr>
              <a:t>頁</a:t>
            </a:r>
            <a:endParaRPr lang="zh-TW" altLang="en-US" dirty="0">
              <a:latin typeface="標楷體" panose="03000509000000000000" pitchFamily="65" charset="-120"/>
              <a:ea typeface="標楷體" panose="03000509000000000000" pitchFamily="65" charset="-120"/>
            </a:endParaRPr>
          </a:p>
        </p:txBody>
      </p:sp>
      <p:sp>
        <p:nvSpPr>
          <p:cNvPr id="13" name="標題 1"/>
          <p:cNvSpPr txBox="1">
            <a:spLocks/>
          </p:cNvSpPr>
          <p:nvPr/>
        </p:nvSpPr>
        <p:spPr>
          <a:xfrm>
            <a:off x="172267" y="681803"/>
            <a:ext cx="9144000" cy="604818"/>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kumimoji="0" lang="zh-TW" altLang="en-US" sz="2400" dirty="0" smtClean="0">
                <a:solidFill>
                  <a:srgbClr val="002060"/>
                </a:solidFill>
                <a:latin typeface="標楷體" panose="03000509000000000000" pitchFamily="65" charset="-120"/>
                <a:ea typeface="標楷體" panose="03000509000000000000" pitchFamily="65" charset="-120"/>
              </a:rPr>
              <a:t>甄選入學招生第二階段報名系統</a:t>
            </a:r>
            <a:r>
              <a:rPr kumimoji="0" lang="en-US" altLang="zh-TW" sz="2400" dirty="0" smtClean="0">
                <a:solidFill>
                  <a:srgbClr val="002060"/>
                </a:solidFill>
                <a:latin typeface="標楷體" panose="03000509000000000000" pitchFamily="65" charset="-120"/>
                <a:ea typeface="標楷體" panose="03000509000000000000" pitchFamily="65" charset="-120"/>
              </a:rPr>
              <a:t>-</a:t>
            </a:r>
            <a:r>
              <a:rPr kumimoji="1" lang="zh-TW" altLang="en-US" sz="2800" dirty="0" smtClean="0">
                <a:solidFill>
                  <a:srgbClr val="FF0000"/>
                </a:solidFill>
                <a:latin typeface="標楷體" panose="03000509000000000000" pitchFamily="65" charset="-120"/>
                <a:ea typeface="標楷體" panose="03000509000000000000" pitchFamily="65" charset="-120"/>
              </a:rPr>
              <a:t>上傳證照或得獎加分證明</a:t>
            </a:r>
            <a:endParaRPr kumimoji="1" lang="zh-TW" altLang="en-US" sz="2800" dirty="0">
              <a:solidFill>
                <a:srgbClr val="FF0000"/>
              </a:solidFill>
              <a:latin typeface="標楷體" panose="03000509000000000000" pitchFamily="65" charset="-120"/>
              <a:ea typeface="標楷體" panose="03000509000000000000" pitchFamily="65" charset="-120"/>
            </a:endParaRPr>
          </a:p>
        </p:txBody>
      </p:sp>
      <p:grpSp>
        <p:nvGrpSpPr>
          <p:cNvPr id="15" name="群組 14"/>
          <p:cNvGrpSpPr/>
          <p:nvPr/>
        </p:nvGrpSpPr>
        <p:grpSpPr>
          <a:xfrm>
            <a:off x="251520" y="3622123"/>
            <a:ext cx="3816424" cy="2903221"/>
            <a:chOff x="251520" y="3262083"/>
            <a:chExt cx="3816424" cy="2903221"/>
          </a:xfrm>
        </p:grpSpPr>
        <p:pic>
          <p:nvPicPr>
            <p:cNvPr id="7" name="圖片 6"/>
            <p:cNvPicPr>
              <a:picLocks noChangeAspect="1"/>
            </p:cNvPicPr>
            <p:nvPr/>
          </p:nvPicPr>
          <p:blipFill>
            <a:blip r:embed="rId3"/>
            <a:stretch>
              <a:fillRect/>
            </a:stretch>
          </p:blipFill>
          <p:spPr>
            <a:xfrm>
              <a:off x="251520" y="3262083"/>
              <a:ext cx="3816424" cy="2787033"/>
            </a:xfrm>
            <a:prstGeom prst="rect">
              <a:avLst/>
            </a:prstGeom>
          </p:spPr>
        </p:pic>
        <p:sp>
          <p:nvSpPr>
            <p:cNvPr id="14" name="矩形 13"/>
            <p:cNvSpPr/>
            <p:nvPr/>
          </p:nvSpPr>
          <p:spPr>
            <a:xfrm>
              <a:off x="2152112" y="4175368"/>
              <a:ext cx="1908212" cy="1989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文字方塊 17"/>
          <p:cNvSpPr txBox="1"/>
          <p:nvPr/>
        </p:nvSpPr>
        <p:spPr>
          <a:xfrm>
            <a:off x="166414" y="252701"/>
            <a:ext cx="890292" cy="369332"/>
          </a:xfrm>
          <a:prstGeom prst="rect">
            <a:avLst/>
          </a:prstGeom>
          <a:solidFill>
            <a:srgbClr val="FFC000"/>
          </a:solidFill>
          <a:ln>
            <a:solidFill>
              <a:srgbClr val="FFC000"/>
            </a:solidFill>
          </a:ln>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19" name="Oval 6"/>
          <p:cNvSpPr>
            <a:spLocks noChangeArrowheads="1"/>
          </p:cNvSpPr>
          <p:nvPr/>
        </p:nvSpPr>
        <p:spPr bwMode="gray">
          <a:xfrm>
            <a:off x="758953" y="201243"/>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FFC000"/>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rPr>
              <a:t>3</a:t>
            </a:r>
            <a:endParaRPr lang="en-US" altLang="zh-TW" sz="4400" dirty="0">
              <a:ln w="12700">
                <a:solidFill>
                  <a:srgbClr val="FFC000"/>
                </a:solidFill>
              </a:ln>
              <a:solidFill>
                <a:srgbClr val="FFFFFF"/>
              </a:solidFill>
              <a:latin typeface="微軟正黑體" panose="020B0604030504040204" pitchFamily="34" charset="-120"/>
              <a:ea typeface="微軟正黑體" panose="020B0604030504040204" pitchFamily="34" charset="-120"/>
              <a:cs typeface="Tahoma" panose="020B0604030504040204" pitchFamily="34" charset="0"/>
            </a:endParaRPr>
          </a:p>
        </p:txBody>
      </p:sp>
    </p:spTree>
    <p:extLst>
      <p:ext uri="{BB962C8B-B14F-4D97-AF65-F5344CB8AC3E}">
        <p14:creationId xmlns:p14="http://schemas.microsoft.com/office/powerpoint/2010/main" val="33310377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l="25585" t="12364" r="25616" b="70544"/>
          <a:stretch/>
        </p:blipFill>
        <p:spPr>
          <a:xfrm>
            <a:off x="302896" y="4887208"/>
            <a:ext cx="4486088" cy="1392686"/>
          </a:xfrm>
          <a:prstGeom prst="rect">
            <a:avLst/>
          </a:prstGeom>
          <a:noFill/>
          <a:ln>
            <a:noFill/>
          </a:ln>
        </p:spPr>
      </p:pic>
      <p:grpSp>
        <p:nvGrpSpPr>
          <p:cNvPr id="8" name="Group 2"/>
          <p:cNvGrpSpPr>
            <a:grpSpLocks/>
          </p:cNvGrpSpPr>
          <p:nvPr/>
        </p:nvGrpSpPr>
        <p:grpSpPr bwMode="auto">
          <a:xfrm>
            <a:off x="5292080" y="1196752"/>
            <a:ext cx="584120" cy="540689"/>
            <a:chOff x="748" y="1480"/>
            <a:chExt cx="1647" cy="1574"/>
          </a:xfrm>
        </p:grpSpPr>
        <p:sp>
          <p:nvSpPr>
            <p:cNvPr id="9" name="AutoShape 3"/>
            <p:cNvSpPr>
              <a:spLocks noChangeArrowheads="1"/>
            </p:cNvSpPr>
            <p:nvPr/>
          </p:nvSpPr>
          <p:spPr bwMode="gray">
            <a:xfrm>
              <a:off x="748" y="1480"/>
              <a:ext cx="1647" cy="1574"/>
            </a:xfrm>
            <a:prstGeom prst="roundRect">
              <a:avLst>
                <a:gd name="adj" fmla="val 16667"/>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dirty="0">
                <a:solidFill>
                  <a:prstClr val="black"/>
                </a:solidFill>
              </a:endParaRPr>
            </a:p>
          </p:txBody>
        </p:sp>
        <p:sp>
          <p:nvSpPr>
            <p:cNvPr id="10" name="Oval 4"/>
            <p:cNvSpPr>
              <a:spLocks noChangeArrowheads="1"/>
            </p:cNvSpPr>
            <p:nvPr/>
          </p:nvSpPr>
          <p:spPr bwMode="auto">
            <a:xfrm>
              <a:off x="1411" y="2605"/>
              <a:ext cx="317" cy="317"/>
            </a:xfrm>
            <a:prstGeom prst="ellipse">
              <a:avLst/>
            </a:prstGeom>
            <a:solidFill>
              <a:schemeClr val="bg1"/>
            </a:solidFill>
            <a:ln w="9525">
              <a:solidFill>
                <a:schemeClr val="bg1"/>
              </a:solidFill>
              <a:round/>
              <a:headEnd/>
              <a:tailEnd/>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a:solidFill>
                  <a:prstClr val="black"/>
                </a:solidFill>
              </a:endParaRPr>
            </a:p>
          </p:txBody>
        </p:sp>
        <p:sp>
          <p:nvSpPr>
            <p:cNvPr id="11" name="Freeform 5"/>
            <p:cNvSpPr>
              <a:spLocks/>
            </p:cNvSpPr>
            <p:nvPr/>
          </p:nvSpPr>
          <p:spPr bwMode="auto">
            <a:xfrm>
              <a:off x="1429" y="1661"/>
              <a:ext cx="290" cy="899"/>
            </a:xfrm>
            <a:custGeom>
              <a:avLst/>
              <a:gdLst>
                <a:gd name="T0" fmla="*/ 0 w 290"/>
                <a:gd name="T1" fmla="*/ 0 h 899"/>
                <a:gd name="T2" fmla="*/ 290 w 290"/>
                <a:gd name="T3" fmla="*/ 0 h 899"/>
                <a:gd name="T4" fmla="*/ 235 w 290"/>
                <a:gd name="T5" fmla="*/ 899 h 899"/>
                <a:gd name="T6" fmla="*/ 25 w 290"/>
                <a:gd name="T7" fmla="*/ 881 h 899"/>
                <a:gd name="T8" fmla="*/ 0 w 290"/>
                <a:gd name="T9" fmla="*/ 0 h 899"/>
                <a:gd name="T10" fmla="*/ 0 60000 65536"/>
                <a:gd name="T11" fmla="*/ 0 60000 65536"/>
                <a:gd name="T12" fmla="*/ 0 60000 65536"/>
                <a:gd name="T13" fmla="*/ 0 60000 65536"/>
                <a:gd name="T14" fmla="*/ 0 60000 65536"/>
                <a:gd name="T15" fmla="*/ 0 w 290"/>
                <a:gd name="T16" fmla="*/ 0 h 899"/>
                <a:gd name="T17" fmla="*/ 290 w 290"/>
                <a:gd name="T18" fmla="*/ 899 h 899"/>
              </a:gdLst>
              <a:ahLst/>
              <a:cxnLst>
                <a:cxn ang="T10">
                  <a:pos x="T0" y="T1"/>
                </a:cxn>
                <a:cxn ang="T11">
                  <a:pos x="T2" y="T3"/>
                </a:cxn>
                <a:cxn ang="T12">
                  <a:pos x="T4" y="T5"/>
                </a:cxn>
                <a:cxn ang="T13">
                  <a:pos x="T6" y="T7"/>
                </a:cxn>
                <a:cxn ang="T14">
                  <a:pos x="T8" y="T9"/>
                </a:cxn>
              </a:cxnLst>
              <a:rect l="T15" t="T16" r="T17" b="T18"/>
              <a:pathLst>
                <a:path w="290" h="899">
                  <a:moveTo>
                    <a:pt x="0" y="0"/>
                  </a:moveTo>
                  <a:lnTo>
                    <a:pt x="290" y="0"/>
                  </a:lnTo>
                  <a:lnTo>
                    <a:pt x="235" y="899"/>
                  </a:lnTo>
                  <a:lnTo>
                    <a:pt x="25" y="881"/>
                  </a:lnTo>
                  <a:lnTo>
                    <a:pt x="0" y="0"/>
                  </a:lnTo>
                  <a:close/>
                </a:path>
              </a:pathLst>
            </a:custGeom>
            <a:solidFill>
              <a:schemeClr val="bg1"/>
            </a:solidFill>
            <a:ln w="9525">
              <a:solidFill>
                <a:schemeClr val="bg1"/>
              </a:solidFill>
              <a:round/>
              <a:headEnd/>
              <a:tailEnd/>
            </a:ln>
          </p:spPr>
          <p:txBody>
            <a:bodyPr/>
            <a:lstStyle/>
            <a:p>
              <a:pPr fontAlgn="auto">
                <a:spcBef>
                  <a:spcPts val="0"/>
                </a:spcBef>
                <a:spcAft>
                  <a:spcPts val="0"/>
                </a:spcAft>
              </a:pPr>
              <a:endParaRPr kumimoji="0" lang="zh-TW" altLang="en-US">
                <a:solidFill>
                  <a:prstClr val="black"/>
                </a:solidFill>
                <a:latin typeface="Calibri" panose="020F0502020204030204"/>
                <a:ea typeface="新細明體" panose="02020500000000000000" pitchFamily="18" charset="-120"/>
              </a:endParaRPr>
            </a:p>
          </p:txBody>
        </p:sp>
      </p:grpSp>
      <p:sp>
        <p:nvSpPr>
          <p:cNvPr id="12" name="矩形 11"/>
          <p:cNvSpPr/>
          <p:nvPr/>
        </p:nvSpPr>
        <p:spPr>
          <a:xfrm>
            <a:off x="5833277" y="1196752"/>
            <a:ext cx="2448272" cy="54068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系統檢核上傳檔案規格並提示錯誤訊息</a:t>
            </a:r>
          </a:p>
        </p:txBody>
      </p:sp>
      <p:pic>
        <p:nvPicPr>
          <p:cNvPr id="4" name="圖片 3"/>
          <p:cNvPicPr>
            <a:picLocks noChangeAspect="1"/>
          </p:cNvPicPr>
          <p:nvPr/>
        </p:nvPicPr>
        <p:blipFill rotWithShape="1">
          <a:blip r:embed="rId3"/>
          <a:srcRect l="25578" r="25099" b="79756"/>
          <a:stretch/>
        </p:blipFill>
        <p:spPr>
          <a:xfrm>
            <a:off x="316497" y="1644815"/>
            <a:ext cx="4484915" cy="1056940"/>
          </a:xfrm>
          <a:prstGeom prst="rect">
            <a:avLst/>
          </a:prstGeom>
        </p:spPr>
      </p:pic>
      <p:sp>
        <p:nvSpPr>
          <p:cNvPr id="14" name="文字方塊 13"/>
          <p:cNvSpPr txBox="1"/>
          <p:nvPr/>
        </p:nvSpPr>
        <p:spPr>
          <a:xfrm>
            <a:off x="611560" y="1298043"/>
            <a:ext cx="1107996"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檔案格式</a:t>
            </a:r>
          </a:p>
        </p:txBody>
      </p:sp>
      <p:sp>
        <p:nvSpPr>
          <p:cNvPr id="15" name="文字方塊 14"/>
          <p:cNvSpPr txBox="1"/>
          <p:nvPr/>
        </p:nvSpPr>
        <p:spPr>
          <a:xfrm>
            <a:off x="623467" y="2726562"/>
            <a:ext cx="1107996"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檔案大小</a:t>
            </a:r>
          </a:p>
        </p:txBody>
      </p:sp>
      <p:sp>
        <p:nvSpPr>
          <p:cNvPr id="17" name="文字方塊 16"/>
          <p:cNvSpPr txBox="1"/>
          <p:nvPr/>
        </p:nvSpPr>
        <p:spPr>
          <a:xfrm>
            <a:off x="635993" y="4531305"/>
            <a:ext cx="1338828"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通行碼查核</a:t>
            </a:r>
          </a:p>
        </p:txBody>
      </p:sp>
      <p:sp>
        <p:nvSpPr>
          <p:cNvPr id="18" name="Oval 6"/>
          <p:cNvSpPr>
            <a:spLocks noChangeArrowheads="1"/>
          </p:cNvSpPr>
          <p:nvPr/>
        </p:nvSpPr>
        <p:spPr bwMode="gray">
          <a:xfrm>
            <a:off x="365993" y="4583892"/>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3</a:t>
            </a:r>
          </a:p>
        </p:txBody>
      </p:sp>
      <p:sp>
        <p:nvSpPr>
          <p:cNvPr id="19" name="Oval 6"/>
          <p:cNvSpPr>
            <a:spLocks noChangeArrowheads="1"/>
          </p:cNvSpPr>
          <p:nvPr/>
        </p:nvSpPr>
        <p:spPr bwMode="gray">
          <a:xfrm>
            <a:off x="365571" y="1339184"/>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1</a:t>
            </a:r>
          </a:p>
        </p:txBody>
      </p:sp>
      <p:sp>
        <p:nvSpPr>
          <p:cNvPr id="21" name="Oval 6"/>
          <p:cNvSpPr>
            <a:spLocks noChangeArrowheads="1"/>
          </p:cNvSpPr>
          <p:nvPr/>
        </p:nvSpPr>
        <p:spPr bwMode="gray">
          <a:xfrm>
            <a:off x="377478" y="2744042"/>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2</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98</a:t>
            </a:fld>
            <a:endParaRPr lang="zh-TW" altLang="en-US">
              <a:solidFill>
                <a:prstClr val="black"/>
              </a:solidFill>
            </a:endParaRPr>
          </a:p>
        </p:txBody>
      </p:sp>
      <p:pic>
        <p:nvPicPr>
          <p:cNvPr id="3" name="圖片 2"/>
          <p:cNvPicPr>
            <a:picLocks noChangeAspect="1"/>
          </p:cNvPicPr>
          <p:nvPr/>
        </p:nvPicPr>
        <p:blipFill>
          <a:blip r:embed="rId4"/>
          <a:stretch>
            <a:fillRect/>
          </a:stretch>
        </p:blipFill>
        <p:spPr>
          <a:xfrm>
            <a:off x="326452" y="3120701"/>
            <a:ext cx="4484915" cy="1424620"/>
          </a:xfrm>
          <a:prstGeom prst="rect">
            <a:avLst/>
          </a:prstGeom>
        </p:spPr>
      </p:pic>
      <p:sp>
        <p:nvSpPr>
          <p:cNvPr id="22" name="標題 1"/>
          <p:cNvSpPr txBox="1">
            <a:spLocks/>
          </p:cNvSpPr>
          <p:nvPr/>
        </p:nvSpPr>
        <p:spPr>
          <a:xfrm>
            <a:off x="34924" y="226218"/>
            <a:ext cx="8987695" cy="5738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spTree>
    <p:extLst>
      <p:ext uri="{BB962C8B-B14F-4D97-AF65-F5344CB8AC3E}">
        <p14:creationId xmlns:p14="http://schemas.microsoft.com/office/powerpoint/2010/main" val="5295163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18458" y="759411"/>
            <a:ext cx="8564548" cy="6013224"/>
          </a:xfrm>
          <a:prstGeom prst="rect">
            <a:avLst/>
          </a:prstGeom>
        </p:spPr>
      </p:pic>
      <p:sp>
        <p:nvSpPr>
          <p:cNvPr id="18" name="矩形 17"/>
          <p:cNvSpPr/>
          <p:nvPr/>
        </p:nvSpPr>
        <p:spPr>
          <a:xfrm>
            <a:off x="-4526" y="1937393"/>
            <a:ext cx="2228851" cy="2096563"/>
          </a:xfrm>
          <a:prstGeom prst="rect">
            <a:avLst/>
          </a:prstGeom>
          <a:solidFill>
            <a:srgbClr val="CDFFE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1" name="標題 1"/>
          <p:cNvSpPr txBox="1">
            <a:spLocks/>
          </p:cNvSpPr>
          <p:nvPr/>
        </p:nvSpPr>
        <p:spPr>
          <a:xfrm>
            <a:off x="65848" y="185530"/>
            <a:ext cx="9010336" cy="5738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sp>
        <p:nvSpPr>
          <p:cNvPr id="12" name="矩形 11"/>
          <p:cNvSpPr/>
          <p:nvPr/>
        </p:nvSpPr>
        <p:spPr>
          <a:xfrm>
            <a:off x="447674" y="1187057"/>
            <a:ext cx="8453055" cy="2416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cxnSp>
        <p:nvCxnSpPr>
          <p:cNvPr id="5" name="直線接點 4"/>
          <p:cNvCxnSpPr/>
          <p:nvPr/>
        </p:nvCxnSpPr>
        <p:spPr>
          <a:xfrm flipH="1">
            <a:off x="5930" y="1915678"/>
            <a:ext cx="2236607" cy="9872"/>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6"/>
          <p:cNvSpPr>
            <a:spLocks noChangeArrowheads="1"/>
          </p:cNvSpPr>
          <p:nvPr/>
        </p:nvSpPr>
        <p:spPr bwMode="gray">
          <a:xfrm>
            <a:off x="5897137" y="4885715"/>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4</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22" name="Oval 10"/>
          <p:cNvSpPr>
            <a:spLocks noChangeArrowheads="1"/>
          </p:cNvSpPr>
          <p:nvPr/>
        </p:nvSpPr>
        <p:spPr bwMode="gray">
          <a:xfrm>
            <a:off x="7440071" y="4894630"/>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5</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23" name="Oval 6"/>
          <p:cNvSpPr>
            <a:spLocks noChangeArrowheads="1"/>
          </p:cNvSpPr>
          <p:nvPr/>
        </p:nvSpPr>
        <p:spPr bwMode="gray">
          <a:xfrm>
            <a:off x="3860465" y="4885715"/>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3</a:t>
            </a:r>
          </a:p>
        </p:txBody>
      </p:sp>
      <p:sp>
        <p:nvSpPr>
          <p:cNvPr id="25" name="Oval 6"/>
          <p:cNvSpPr>
            <a:spLocks noChangeArrowheads="1"/>
          </p:cNvSpPr>
          <p:nvPr/>
        </p:nvSpPr>
        <p:spPr bwMode="gray">
          <a:xfrm>
            <a:off x="2243256" y="1163015"/>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1</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19" name="Oval 6"/>
          <p:cNvSpPr>
            <a:spLocks noChangeArrowheads="1"/>
          </p:cNvSpPr>
          <p:nvPr/>
        </p:nvSpPr>
        <p:spPr bwMode="gray">
          <a:xfrm>
            <a:off x="3424432" y="2981856"/>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2</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2" name="投影片編號版面配置區 1"/>
          <p:cNvSpPr>
            <a:spLocks noGrp="1"/>
          </p:cNvSpPr>
          <p:nvPr>
            <p:ph type="sldNum" sz="quarter" idx="12"/>
          </p:nvPr>
        </p:nvSpPr>
        <p:spPr>
          <a:xfrm>
            <a:off x="6925606" y="6475018"/>
            <a:ext cx="2057400" cy="365125"/>
          </a:xfrm>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99</a:t>
            </a:fld>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115230" y="2002631"/>
            <a:ext cx="2042419" cy="2031325"/>
          </a:xfrm>
          <a:prstGeom prst="rect">
            <a:avLst/>
          </a:prstGeom>
          <a:noFill/>
        </p:spPr>
        <p:txBody>
          <a:bodyPr wrap="square" rtlCol="0">
            <a:spAutoFit/>
          </a:bodyPr>
          <a:lstStyle/>
          <a:p>
            <a:pPr marL="130969" indent="-130969" fontAlgn="auto">
              <a:spcBef>
                <a:spcPts val="0"/>
              </a:spcBef>
              <a:spcAft>
                <a:spcPts val="0"/>
              </a:spcAft>
            </a:pPr>
            <a:r>
              <a:rPr kumimoji="0" lang="zh-TW" altLang="en-US" sz="1400" b="1" dirty="0" smtClean="0">
                <a:solidFill>
                  <a:prstClr val="black"/>
                </a:solidFill>
                <a:latin typeface="微軟正黑體" panose="020B0604030504040204" pitchFamily="34" charset="-120"/>
                <a:ea typeface="微軟正黑體" panose="020B0604030504040204" pitchFamily="34" charset="-120"/>
              </a:rPr>
              <a:t>系統功能說明：</a:t>
            </a:r>
            <a:endParaRPr kumimoji="0" lang="en-US" altLang="zh-TW" sz="1400" b="1"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1.</a:t>
            </a:r>
            <a:r>
              <a:rPr kumimoji="0" lang="zh-TW" altLang="en-US" sz="1400" dirty="0">
                <a:solidFill>
                  <a:prstClr val="black"/>
                </a:solidFill>
                <a:latin typeface="微軟正黑體" panose="020B0604030504040204" pitchFamily="34" charset="-120"/>
                <a:ea typeface="微軟正黑體" panose="020B0604030504040204" pitchFamily="34" charset="-120"/>
              </a:rPr>
              <a:t>提醒考生作業中校系</a:t>
            </a:r>
            <a:endParaRPr kumimoji="0" lang="en-US" altLang="zh-TW" sz="1400" dirty="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2.</a:t>
            </a:r>
            <a:r>
              <a:rPr kumimoji="0" lang="zh-TW" altLang="en-US" sz="1400" dirty="0" smtClean="0">
                <a:solidFill>
                  <a:prstClr val="black"/>
                </a:solidFill>
                <a:latin typeface="微軟正黑體" panose="020B0604030504040204" pitchFamily="34" charset="-120"/>
                <a:ea typeface="微軟正黑體" panose="020B0604030504040204" pitchFamily="34" charset="-120"/>
              </a:rPr>
              <a:t>已確認，只可檢視</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3.</a:t>
            </a:r>
            <a:r>
              <a:rPr kumimoji="0" lang="zh-TW" altLang="en-US" sz="1400" dirty="0" smtClean="0">
                <a:solidFill>
                  <a:prstClr val="black"/>
                </a:solidFill>
                <a:latin typeface="微軟正黑體" panose="020B0604030504040204" pitchFamily="34" charset="-120"/>
                <a:ea typeface="微軟正黑體" panose="020B0604030504040204" pitchFamily="34" charset="-120"/>
              </a:rPr>
              <a:t>單一項目檔案大小</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4.</a:t>
            </a:r>
            <a:r>
              <a:rPr kumimoji="0" lang="zh-TW" altLang="en-US" sz="1400" dirty="0" smtClean="0">
                <a:solidFill>
                  <a:prstClr val="black"/>
                </a:solidFill>
                <a:latin typeface="微軟正黑體" panose="020B0604030504040204" pitchFamily="34" charset="-120"/>
                <a:ea typeface="微軟正黑體" panose="020B0604030504040204" pitchFamily="34" charset="-120"/>
              </a:rPr>
              <a:t>選擇上傳已鎖定</a:t>
            </a:r>
            <a:r>
              <a:rPr kumimoji="0" lang="en-US" altLang="zh-TW" sz="1400" dirty="0" smtClean="0">
                <a:solidFill>
                  <a:prstClr val="black"/>
                </a:solidFill>
                <a:latin typeface="微軟正黑體" panose="020B0604030504040204" pitchFamily="34" charset="-120"/>
                <a:ea typeface="微軟正黑體" panose="020B0604030504040204" pitchFamily="34" charset="-120"/>
              </a:rPr>
              <a:t/>
            </a:r>
            <a:br>
              <a:rPr kumimoji="0" lang="en-US" altLang="zh-TW" sz="1400" dirty="0" smtClean="0">
                <a:solidFill>
                  <a:prstClr val="black"/>
                </a:solidFill>
                <a:latin typeface="微軟正黑體" panose="020B0604030504040204" pitchFamily="34" charset="-120"/>
                <a:ea typeface="微軟正黑體" panose="020B0604030504040204" pitchFamily="34" charset="-120"/>
              </a:rPr>
            </a:br>
            <a:r>
              <a:rPr kumimoji="0" lang="zh-TW" altLang="en-US" sz="1400" dirty="0" smtClean="0">
                <a:solidFill>
                  <a:prstClr val="black"/>
                </a:solidFill>
                <a:latin typeface="微軟正黑體" panose="020B0604030504040204" pitchFamily="34" charset="-120"/>
                <a:ea typeface="微軟正黑體" panose="020B0604030504040204" pitchFamily="34" charset="-120"/>
              </a:rPr>
              <a:t>（無法重新上傳）</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5.</a:t>
            </a:r>
            <a:r>
              <a:rPr kumimoji="0" lang="zh-TW" altLang="en-US" sz="1400" dirty="0" smtClean="0">
                <a:solidFill>
                  <a:prstClr val="black"/>
                </a:solidFill>
                <a:latin typeface="微軟正黑體" panose="020B0604030504040204" pitchFamily="34" charset="-120"/>
                <a:ea typeface="微軟正黑體" panose="020B0604030504040204" pitchFamily="34" charset="-120"/>
              </a:rPr>
              <a:t>單一檔案最後上傳</a:t>
            </a:r>
            <a:r>
              <a:rPr kumimoji="0" lang="en-US" altLang="zh-TW" sz="1400" dirty="0" smtClean="0">
                <a:solidFill>
                  <a:prstClr val="black"/>
                </a:solidFill>
                <a:latin typeface="微軟正黑體" panose="020B0604030504040204" pitchFamily="34" charset="-120"/>
                <a:ea typeface="微軟正黑體" panose="020B0604030504040204" pitchFamily="34" charset="-120"/>
              </a:rPr>
              <a:t/>
            </a:r>
            <a:br>
              <a:rPr kumimoji="0" lang="en-US" altLang="zh-TW" sz="1400" dirty="0" smtClean="0">
                <a:solidFill>
                  <a:prstClr val="black"/>
                </a:solidFill>
                <a:latin typeface="微軟正黑體" panose="020B0604030504040204" pitchFamily="34" charset="-120"/>
                <a:ea typeface="微軟正黑體" panose="020B0604030504040204" pitchFamily="34" charset="-120"/>
              </a:rPr>
            </a:br>
            <a:r>
              <a:rPr kumimoji="0" lang="zh-TW" altLang="en-US" sz="1400" dirty="0" smtClean="0">
                <a:solidFill>
                  <a:prstClr val="black"/>
                </a:solidFill>
                <a:latin typeface="微軟正黑體" panose="020B0604030504040204" pitchFamily="34" charset="-120"/>
                <a:ea typeface="微軟正黑體" panose="020B0604030504040204" pitchFamily="34" charset="-120"/>
              </a:rPr>
              <a:t>日期顯示</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6.</a:t>
            </a:r>
            <a:r>
              <a:rPr kumimoji="0" lang="zh-TW" altLang="en-US" sz="1400" dirty="0" smtClean="0">
                <a:solidFill>
                  <a:prstClr val="black"/>
                </a:solidFill>
                <a:latin typeface="微軟正黑體" panose="020B0604030504040204" pitchFamily="34" charset="-120"/>
                <a:ea typeface="微軟正黑體" panose="020B0604030504040204" pitchFamily="34" charset="-120"/>
              </a:rPr>
              <a:t>確定送出功能已鎖定</a:t>
            </a:r>
            <a:endParaRPr kumimoji="0" lang="zh-TW" altLang="en-US" sz="1400" dirty="0">
              <a:solidFill>
                <a:prstClr val="black"/>
              </a:solidFill>
              <a:latin typeface="微軟正黑體" panose="020B0604030504040204" pitchFamily="34" charset="-120"/>
              <a:ea typeface="微軟正黑體" panose="020B0604030504040204" pitchFamily="34" charset="-120"/>
            </a:endParaRPr>
          </a:p>
        </p:txBody>
      </p:sp>
      <p:sp>
        <p:nvSpPr>
          <p:cNvPr id="27" name="Oval 6"/>
          <p:cNvSpPr>
            <a:spLocks noChangeArrowheads="1"/>
          </p:cNvSpPr>
          <p:nvPr/>
        </p:nvSpPr>
        <p:spPr bwMode="gray">
          <a:xfrm>
            <a:off x="3424432" y="3816884"/>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2</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
        <p:nvSpPr>
          <p:cNvPr id="28" name="Oval 6"/>
          <p:cNvSpPr>
            <a:spLocks noChangeArrowheads="1"/>
          </p:cNvSpPr>
          <p:nvPr/>
        </p:nvSpPr>
        <p:spPr bwMode="gray">
          <a:xfrm>
            <a:off x="5013801" y="4885715"/>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2</a:t>
            </a:r>
            <a:endPar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graphicFrame>
        <p:nvGraphicFramePr>
          <p:cNvPr id="6" name="表格 5"/>
          <p:cNvGraphicFramePr>
            <a:graphicFrameLocks noGrp="1"/>
          </p:cNvGraphicFramePr>
          <p:nvPr>
            <p:extLst/>
          </p:nvPr>
        </p:nvGraphicFramePr>
        <p:xfrm>
          <a:off x="-9525" y="1584643"/>
          <a:ext cx="2252062" cy="321945"/>
        </p:xfrm>
        <a:graphic>
          <a:graphicData uri="http://schemas.openxmlformats.org/drawingml/2006/table">
            <a:tbl>
              <a:tblPr/>
              <a:tblGrid>
                <a:gridCol w="2252062"/>
              </a:tblGrid>
              <a:tr h="0">
                <a:tc>
                  <a:txBody>
                    <a:bodyPr/>
                    <a:lstStyle/>
                    <a:p>
                      <a:pPr algn="ctr"/>
                      <a:r>
                        <a:rPr lang="zh-TW" altLang="en-US" b="1" dirty="0" smtClean="0">
                          <a:solidFill>
                            <a:schemeClr val="bg1"/>
                          </a:solidFill>
                          <a:effectLst/>
                          <a:latin typeface="標楷體" panose="03000509000000000000" pitchFamily="65" charset="-120"/>
                          <a:ea typeface="標楷體" panose="03000509000000000000" pitchFamily="65" charset="-120"/>
                        </a:rPr>
                        <a:t>已</a:t>
                      </a:r>
                      <a:r>
                        <a:rPr lang="zh-TW" altLang="en-US" b="1" dirty="0">
                          <a:solidFill>
                            <a:schemeClr val="bg1"/>
                          </a:solidFill>
                          <a:effectLst/>
                          <a:latin typeface="標楷體" panose="03000509000000000000" pitchFamily="65" charset="-120"/>
                          <a:ea typeface="標楷體" panose="03000509000000000000" pitchFamily="65" charset="-120"/>
                        </a:rPr>
                        <a:t>確認</a:t>
                      </a:r>
                      <a:r>
                        <a:rPr lang="zh-TW" altLang="en-US" b="0" dirty="0">
                          <a:solidFill>
                            <a:schemeClr val="bg1"/>
                          </a:solidFill>
                          <a:effectLst/>
                          <a:latin typeface="標楷體" panose="03000509000000000000" pitchFamily="65" charset="-120"/>
                          <a:ea typeface="標楷體" panose="03000509000000000000" pitchFamily="65" charset="-120"/>
                        </a:rPr>
                        <a:t> </a:t>
                      </a:r>
                    </a:p>
                  </a:txBody>
                  <a:tcPr marL="47625" marR="47625" marT="47625"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00B050"/>
                    </a:solidFill>
                  </a:tcPr>
                </a:tc>
              </a:tr>
            </a:tbl>
          </a:graphicData>
        </a:graphic>
      </p:graphicFrame>
    </p:spTree>
    <p:extLst>
      <p:ext uri="{BB962C8B-B14F-4D97-AF65-F5344CB8AC3E}">
        <p14:creationId xmlns:p14="http://schemas.microsoft.com/office/powerpoint/2010/main" val="3757387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自訂設計">
  <a:themeElements>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自訂 1">
      <a:majorFont>
        <a:latin typeface="Arial"/>
        <a:ea typeface="華康新特明體"/>
        <a:cs typeface=""/>
      </a:majorFont>
      <a:minorFont>
        <a:latin typeface="Arial"/>
        <a:ea typeface="華康中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28693</TotalTime>
  <Words>7673</Words>
  <Application>Microsoft Office PowerPoint</Application>
  <PresentationFormat>如螢幕大小 (4:3)</PresentationFormat>
  <Paragraphs>1656</Paragraphs>
  <Slides>111</Slides>
  <Notes>74</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111</vt:i4>
      </vt:variant>
    </vt:vector>
  </HeadingPairs>
  <TitlesOfParts>
    <vt:vector size="113" baseType="lpstr">
      <vt:lpstr>自訂設計</vt:lpstr>
      <vt:lpstr>封裝程式殼層物件</vt:lpstr>
      <vt:lpstr>報名系統操作說明會</vt:lpstr>
      <vt:lpstr>一、107學年度試務作業重要事項</vt:lpstr>
      <vt:lpstr>PowerPoint 簡報</vt:lpstr>
      <vt:lpstr>PowerPoint 簡報</vt:lpstr>
      <vt:lpstr>PowerPoint 簡報</vt:lpstr>
      <vt:lpstr>PowerPoint 簡報</vt:lpstr>
      <vt:lpstr>PowerPoint 簡報</vt:lpstr>
      <vt:lpstr>備審資料上傳截止日期</vt:lpstr>
      <vt:lpstr>PowerPoint 簡報</vt:lpstr>
      <vt:lpstr>PowerPoint 簡報</vt:lpstr>
      <vt:lpstr>PowerPoint 簡報</vt:lpstr>
      <vt:lpstr>PowerPoint 簡報</vt:lpstr>
      <vt:lpstr>PowerPoint 簡報</vt:lpstr>
      <vt:lpstr>六、甄選入學招生集體報名系統-登入頁面</vt:lpstr>
      <vt:lpstr>PowerPoint 簡報</vt:lpstr>
      <vt:lpstr>測驗中心提供【准考證考生清冊】欄位說明</vt:lpstr>
      <vt:lpstr>資格審查登錄-統測准考證考生清冊資料匯入</vt:lpstr>
      <vt:lpstr>資格審查登錄-班級資料維護</vt:lpstr>
      <vt:lpstr>PowerPoint 簡報</vt:lpstr>
      <vt:lpstr>PowerPoint 簡報</vt:lpstr>
      <vt:lpstr>PowerPoint 簡報</vt:lpstr>
      <vt:lpstr>PowerPoint 簡報</vt:lpstr>
      <vt:lpstr>資格審查登錄-在校學業成績證明(PDF格式)上傳作業</vt:lpstr>
      <vt:lpstr>資格審查登錄-在校學業成績證明(PDF格式)上傳作業</vt:lpstr>
      <vt:lpstr>PowerPoint 簡報</vt:lpstr>
      <vt:lpstr>PowerPoint 簡報</vt:lpstr>
      <vt:lpstr>資格審查登錄-列印學生基本資料修正表 (個人列印)</vt:lpstr>
      <vt:lpstr>資格審查登錄-匯出原住民身分審核名單</vt:lpstr>
      <vt:lpstr>資格審查登錄-匯出低（中低）收入戶身分審核名單</vt:lpstr>
      <vt:lpstr>資格審查登錄-匯出綜高生身分審核名單</vt:lpstr>
      <vt:lpstr>資格審查登錄-顯示畢業年月異動為應屆畢業生名單</vt:lpstr>
      <vt:lpstr>資格審查登錄-未上傳在校學業成績證明名單</vt:lpstr>
      <vt:lpstr>PowerPoint 簡報</vt:lpstr>
      <vt:lpstr>資格審查登錄-確定送出作業</vt:lpstr>
      <vt:lpstr>PowerPoint 簡報</vt:lpstr>
      <vt:lpstr>【考生】應屆畢業生在校學業成績證明查詢系統 ~應屆畢業生所屬學校有上傳成績證明之考生登入系統~</vt:lpstr>
      <vt:lpstr>【考生】應屆畢業生在校學業成績證明查詢系統 ~應屆畢業生所屬學校未上傳成績證明之考生登入系統~</vt:lpstr>
      <vt:lpstr>【考生】應屆畢業生在校學業成績證明查詢系統 ~非應屆畢業生或資格審查個別報名考生登入系統~</vt:lpstr>
      <vt:lpstr>PowerPoint 簡報</vt:lpstr>
      <vt:lpstr>PowerPoint 簡報</vt:lpstr>
      <vt:lpstr>資格審查結果查詢(107/5/23)</vt:lpstr>
      <vt:lpstr>PowerPoint 簡報</vt:lpstr>
      <vt:lpstr>PowerPoint 簡報</vt:lpstr>
      <vt:lpstr>一階報名-列印第一階段考生調查表A1</vt:lpstr>
      <vt:lpstr>一階報名-輸入考生調查表(勾選參加考生)</vt:lpstr>
      <vt:lpstr>一階報名-輸入考生調查表(整批作業)匯出報名資料</vt:lpstr>
      <vt:lpstr>【甄選入學招生報名資料匯入】一階報名電子檔欄位說明 </vt:lpstr>
      <vt:lpstr>PowerPoint 簡報</vt:lpstr>
      <vt:lpstr>一階報名-輸入調查表(單筆報名資料修改)</vt:lpstr>
      <vt:lpstr>一階報名-檢核考生報名資料</vt:lpstr>
      <vt:lpstr>一階報名-檢核報名資料(身分審核)</vt:lpstr>
      <vt:lpstr>一階報名-檢核報名資料(招生管道審核)</vt:lpstr>
      <vt:lpstr>一階報名-列印甄選入學報名表(表A2)</vt:lpstr>
      <vt:lpstr>一階報名-報名單位確認</vt:lpstr>
      <vt:lpstr>報名資料查詢-學校報名人數</vt:lpstr>
      <vt:lpstr>報名資料查詢-學生報名系科</vt:lpstr>
      <vt:lpstr>報名資料查詢-學生基本資料</vt:lpstr>
      <vt:lpstr>一階報名-報表列印</vt:lpstr>
      <vt:lpstr>一階報表列印－繳費單列印</vt:lpstr>
      <vt:lpstr>PowerPoint 簡報</vt:lpstr>
      <vt:lpstr>PowerPoint 簡報</vt:lpstr>
      <vt:lpstr>PowerPoint 簡報</vt:lpstr>
      <vt:lpstr>PowerPoint 簡報</vt:lpstr>
      <vt:lpstr>PowerPoint 簡報</vt:lpstr>
      <vt:lpstr>集體報名作業-其他查詢</vt:lpstr>
      <vt:lpstr>七、甄選入學招生個別報名 系統操作說明</vt:lpstr>
      <vt:lpstr>PowerPoint 簡報</vt:lpstr>
      <vt:lpstr>PowerPoint 簡報</vt:lpstr>
      <vt:lpstr>甄選入學招生非應屆畢業生報名資格登錄系統-登入頁</vt:lpstr>
      <vt:lpstr>甄選入學招生非應屆畢業生報名資格登錄系統- 隱私權保護政策聲明</vt:lpstr>
      <vt:lpstr>PowerPoint 簡報</vt:lpstr>
      <vt:lpstr>甄選入學招生非應屆畢業生報名資格登錄系統- 填寫個人相關基本資料</vt:lpstr>
      <vt:lpstr>甄選入學招生非應屆畢業生報名資格登錄系統- 登錄資料確認</vt:lpstr>
      <vt:lpstr>甄選入學招生非應屆畢業生報名資格登錄系統- 報名資格表件下載列印</vt:lpstr>
      <vt:lpstr>甄選入學招生非應屆畢業生報名資格登錄系統- 收件狀態查詢</vt:lpstr>
      <vt:lpstr>PowerPoint 簡報</vt:lpstr>
      <vt:lpstr>PowerPoint 簡報</vt:lpstr>
      <vt:lpstr>甄選入學招生第一階段個別報名系統登入頁</vt:lpstr>
      <vt:lpstr>甄選入學招生第一階段個別報名系統 下載繳款帳號 (不具低收入戶身分考生）</vt:lpstr>
      <vt:lpstr>PowerPoint 簡報</vt:lpstr>
      <vt:lpstr>PowerPoint 簡報</vt:lpstr>
      <vt:lpstr>PowerPoint 簡報</vt:lpstr>
      <vt:lpstr>甄選入學招生第一階段個別報名系統資料確定送出</vt:lpstr>
      <vt:lpstr>甄選入學招生第一階段個別報名系統列印表件</vt:lpstr>
      <vt:lpstr>PowerPoint 簡報</vt:lpstr>
      <vt:lpstr>PowerPoint 簡報</vt:lpstr>
      <vt:lpstr>重要事項說明</vt:lpstr>
      <vt:lpstr>重要事項說明</vt:lpstr>
      <vt:lpstr>重要事項說明</vt:lpstr>
      <vt:lpstr>PowerPoint 簡報</vt:lpstr>
      <vt:lpstr>甄選入學招生第二階段報名系統-修改通行碼</vt:lpstr>
      <vt:lpstr>繼續使用本系統/登出</vt:lpstr>
      <vt:lpstr>甄選入學招生第二階段報名系統-選填第二階段報名校系科（組）學程</vt:lpstr>
      <vt:lpstr>PowerPoint 簡報</vt:lpstr>
      <vt:lpstr>PowerPoint 簡報</vt:lpstr>
      <vt:lpstr>PowerPoint 簡報</vt:lpstr>
      <vt:lpstr>PowerPoint 簡報</vt:lpstr>
      <vt:lpstr>PowerPoint 簡報</vt:lpstr>
      <vt:lpstr>PowerPoint 簡報</vt:lpstr>
      <vt:lpstr>甄選入學招生第二階段報名系統-上傳備審資料及繳費證明作業</vt:lpstr>
      <vt:lpstr>PowerPoint 簡報</vt:lpstr>
      <vt:lpstr>PowerPoint 簡報</vt:lpstr>
      <vt:lpstr>方法一：郵局網路ATM辦理郵政畫撥操作流程</vt:lpstr>
      <vt:lpstr>PowerPoint 簡報</vt:lpstr>
      <vt:lpstr>PowerPoint 簡報</vt:lpstr>
      <vt:lpstr>甄選入學招生就讀志願序登記系統登入頁</vt:lpstr>
      <vt:lpstr>甄選入學招生就讀志願序登記系統閱讀選填注意事項</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107學年度報名系統說明會</dc:title>
  <dc:creator>User</dc:creator>
  <cp:lastModifiedBy>admin</cp:lastModifiedBy>
  <cp:revision>1427</cp:revision>
  <cp:lastPrinted>2018-03-26T03:45:14Z</cp:lastPrinted>
  <dcterms:created xsi:type="dcterms:W3CDTF">2010-11-29T05:36:38Z</dcterms:created>
  <dcterms:modified xsi:type="dcterms:W3CDTF">2018-05-30T01:44:11Z</dcterms:modified>
</cp:coreProperties>
</file>