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742" r:id="rId2"/>
    <p:sldMasterId id="2147483754" r:id="rId3"/>
    <p:sldMasterId id="2147483766" r:id="rId4"/>
    <p:sldMasterId id="2147483778" r:id="rId5"/>
    <p:sldMasterId id="2147483790" r:id="rId6"/>
    <p:sldMasterId id="2147483802" r:id="rId7"/>
    <p:sldMasterId id="2147483814" r:id="rId8"/>
    <p:sldMasterId id="2147483826" r:id="rId9"/>
    <p:sldMasterId id="2147483838" r:id="rId10"/>
    <p:sldMasterId id="2147483850" r:id="rId11"/>
  </p:sldMasterIdLst>
  <p:notesMasterIdLst>
    <p:notesMasterId r:id="rId161"/>
  </p:notesMasterIdLst>
  <p:handoutMasterIdLst>
    <p:handoutMasterId r:id="rId162"/>
  </p:handoutMasterIdLst>
  <p:sldIdLst>
    <p:sldId id="256" r:id="rId12"/>
    <p:sldId id="909" r:id="rId13"/>
    <p:sldId id="908" r:id="rId14"/>
    <p:sldId id="664" r:id="rId15"/>
    <p:sldId id="1015" r:id="rId16"/>
    <p:sldId id="1012" r:id="rId17"/>
    <p:sldId id="544" r:id="rId18"/>
    <p:sldId id="546" r:id="rId19"/>
    <p:sldId id="969" r:id="rId20"/>
    <p:sldId id="552" r:id="rId21"/>
    <p:sldId id="548" r:id="rId22"/>
    <p:sldId id="551" r:id="rId23"/>
    <p:sldId id="553" r:id="rId24"/>
    <p:sldId id="554" r:id="rId25"/>
    <p:sldId id="970" r:id="rId26"/>
    <p:sldId id="556" r:id="rId27"/>
    <p:sldId id="971" r:id="rId28"/>
    <p:sldId id="989" r:id="rId29"/>
    <p:sldId id="559" r:id="rId30"/>
    <p:sldId id="990" r:id="rId31"/>
    <p:sldId id="972" r:id="rId32"/>
    <p:sldId id="973" r:id="rId33"/>
    <p:sldId id="1005" r:id="rId34"/>
    <p:sldId id="975" r:id="rId35"/>
    <p:sldId id="656" r:id="rId36"/>
    <p:sldId id="977" r:id="rId37"/>
    <p:sldId id="561" r:id="rId38"/>
    <p:sldId id="562" r:id="rId39"/>
    <p:sldId id="563" r:id="rId40"/>
    <p:sldId id="564" r:id="rId41"/>
    <p:sldId id="565" r:id="rId42"/>
    <p:sldId id="566" r:id="rId43"/>
    <p:sldId id="651" r:id="rId44"/>
    <p:sldId id="978" r:id="rId45"/>
    <p:sldId id="880" r:id="rId46"/>
    <p:sldId id="652" r:id="rId47"/>
    <p:sldId id="991" r:id="rId48"/>
    <p:sldId id="1010" r:id="rId49"/>
    <p:sldId id="980" r:id="rId50"/>
    <p:sldId id="981" r:id="rId51"/>
    <p:sldId id="982" r:id="rId52"/>
    <p:sldId id="983" r:id="rId53"/>
    <p:sldId id="567" r:id="rId54"/>
    <p:sldId id="568" r:id="rId55"/>
    <p:sldId id="607" r:id="rId56"/>
    <p:sldId id="572" r:id="rId57"/>
    <p:sldId id="573" r:id="rId58"/>
    <p:sldId id="985" r:id="rId59"/>
    <p:sldId id="574" r:id="rId60"/>
    <p:sldId id="575" r:id="rId61"/>
    <p:sldId id="576" r:id="rId62"/>
    <p:sldId id="578" r:id="rId63"/>
    <p:sldId id="579" r:id="rId64"/>
    <p:sldId id="580" r:id="rId65"/>
    <p:sldId id="581" r:id="rId66"/>
    <p:sldId id="583" r:id="rId67"/>
    <p:sldId id="584" r:id="rId68"/>
    <p:sldId id="986" r:id="rId69"/>
    <p:sldId id="653" r:id="rId70"/>
    <p:sldId id="585" r:id="rId71"/>
    <p:sldId id="588" r:id="rId72"/>
    <p:sldId id="589" r:id="rId73"/>
    <p:sldId id="591" r:id="rId74"/>
    <p:sldId id="586" r:id="rId75"/>
    <p:sldId id="587" r:id="rId76"/>
    <p:sldId id="987" r:id="rId77"/>
    <p:sldId id="647" r:id="rId78"/>
    <p:sldId id="915" r:id="rId79"/>
    <p:sldId id="919" r:id="rId80"/>
    <p:sldId id="922" r:id="rId81"/>
    <p:sldId id="925" r:id="rId82"/>
    <p:sldId id="926" r:id="rId83"/>
    <p:sldId id="929" r:id="rId84"/>
    <p:sldId id="930" r:id="rId85"/>
    <p:sldId id="932" r:id="rId86"/>
    <p:sldId id="933" r:id="rId87"/>
    <p:sldId id="1018" r:id="rId88"/>
    <p:sldId id="1019" r:id="rId89"/>
    <p:sldId id="935" r:id="rId90"/>
    <p:sldId id="936" r:id="rId91"/>
    <p:sldId id="937" r:id="rId92"/>
    <p:sldId id="938" r:id="rId93"/>
    <p:sldId id="939" r:id="rId94"/>
    <p:sldId id="997" r:id="rId95"/>
    <p:sldId id="941" r:id="rId96"/>
    <p:sldId id="942" r:id="rId97"/>
    <p:sldId id="943" r:id="rId98"/>
    <p:sldId id="992" r:id="rId99"/>
    <p:sldId id="945" r:id="rId100"/>
    <p:sldId id="947" r:id="rId101"/>
    <p:sldId id="993" r:id="rId102"/>
    <p:sldId id="949" r:id="rId103"/>
    <p:sldId id="996" r:id="rId104"/>
    <p:sldId id="1014" r:id="rId105"/>
    <p:sldId id="998" r:id="rId106"/>
    <p:sldId id="952" r:id="rId107"/>
    <p:sldId id="954" r:id="rId108"/>
    <p:sldId id="953" r:id="rId109"/>
    <p:sldId id="955" r:id="rId110"/>
    <p:sldId id="956" r:id="rId111"/>
    <p:sldId id="957" r:id="rId112"/>
    <p:sldId id="606" r:id="rId113"/>
    <p:sldId id="958" r:id="rId114"/>
    <p:sldId id="959" r:id="rId115"/>
    <p:sldId id="1003" r:id="rId116"/>
    <p:sldId id="961" r:id="rId117"/>
    <p:sldId id="962" r:id="rId118"/>
    <p:sldId id="963" r:id="rId119"/>
    <p:sldId id="965" r:id="rId120"/>
    <p:sldId id="1009" r:id="rId121"/>
    <p:sldId id="967" r:id="rId122"/>
    <p:sldId id="1008" r:id="rId123"/>
    <p:sldId id="597" r:id="rId124"/>
    <p:sldId id="599" r:id="rId125"/>
    <p:sldId id="598" r:id="rId126"/>
    <p:sldId id="882" r:id="rId127"/>
    <p:sldId id="603" r:id="rId128"/>
    <p:sldId id="453" r:id="rId129"/>
    <p:sldId id="893" r:id="rId130"/>
    <p:sldId id="457" r:id="rId131"/>
    <p:sldId id="461" r:id="rId132"/>
    <p:sldId id="654" r:id="rId133"/>
    <p:sldId id="462" r:id="rId134"/>
    <p:sldId id="463" r:id="rId135"/>
    <p:sldId id="464" r:id="rId136"/>
    <p:sldId id="466" r:id="rId137"/>
    <p:sldId id="467" r:id="rId138"/>
    <p:sldId id="892" r:id="rId139"/>
    <p:sldId id="475" r:id="rId140"/>
    <p:sldId id="479" r:id="rId141"/>
    <p:sldId id="480" r:id="rId142"/>
    <p:sldId id="481" r:id="rId143"/>
    <p:sldId id="662" r:id="rId144"/>
    <p:sldId id="483" r:id="rId145"/>
    <p:sldId id="486" r:id="rId146"/>
    <p:sldId id="489" r:id="rId147"/>
    <p:sldId id="891" r:id="rId148"/>
    <p:sldId id="513" r:id="rId149"/>
    <p:sldId id="516" r:id="rId150"/>
    <p:sldId id="517" r:id="rId151"/>
    <p:sldId id="518" r:id="rId152"/>
    <p:sldId id="521" r:id="rId153"/>
    <p:sldId id="522" r:id="rId154"/>
    <p:sldId id="524" r:id="rId155"/>
    <p:sldId id="1016" r:id="rId156"/>
    <p:sldId id="1011" r:id="rId157"/>
    <p:sldId id="1020" r:id="rId158"/>
    <p:sldId id="1021" r:id="rId159"/>
    <p:sldId id="790" r:id="rId160"/>
  </p:sldIdLst>
  <p:sldSz cx="9144000" cy="6858000" type="screen4x3"/>
  <p:notesSz cx="6797675" cy="9926638"/>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521415D9-36F7-43E2-AB2F-B90AF26B5E84}">
      <p14:sectionLst xmlns:p14="http://schemas.microsoft.com/office/powerpoint/2010/main">
        <p14:section name="前言" id="{AFE3A98B-4A86-4D59-A9CD-CEE97E0D82B6}">
          <p14:sldIdLst>
            <p14:sldId id="256"/>
            <p14:sldId id="909"/>
            <p14:sldId id="908"/>
            <p14:sldId id="664"/>
            <p14:sldId id="1015"/>
            <p14:sldId id="1012"/>
            <p14:sldId id="544"/>
          </p14:sldIdLst>
        </p14:section>
        <p14:section name="集報-資格審" id="{C7497E56-A522-4426-9FBC-F3B603E9771B}">
          <p14:sldIdLst>
            <p14:sldId id="546"/>
            <p14:sldId id="969"/>
            <p14:sldId id="552"/>
            <p14:sldId id="548"/>
            <p14:sldId id="551"/>
            <p14:sldId id="553"/>
            <p14:sldId id="554"/>
            <p14:sldId id="970"/>
            <p14:sldId id="556"/>
            <p14:sldId id="971"/>
            <p14:sldId id="989"/>
            <p14:sldId id="559"/>
            <p14:sldId id="990"/>
            <p14:sldId id="972"/>
            <p14:sldId id="973"/>
            <p14:sldId id="1005"/>
            <p14:sldId id="975"/>
            <p14:sldId id="656"/>
            <p14:sldId id="977"/>
            <p14:sldId id="561"/>
            <p14:sldId id="562"/>
            <p14:sldId id="563"/>
            <p14:sldId id="564"/>
            <p14:sldId id="565"/>
            <p14:sldId id="566"/>
            <p14:sldId id="651"/>
            <p14:sldId id="978"/>
            <p14:sldId id="880"/>
            <p14:sldId id="652"/>
          </p14:sldIdLst>
        </p14:section>
        <p14:section name="在校學業成績及資格查詢" id="{BF1B9BFD-340C-4391-99D9-6D43B3810E6B}">
          <p14:sldIdLst>
            <p14:sldId id="991"/>
            <p14:sldId id="1010"/>
            <p14:sldId id="980"/>
            <p14:sldId id="981"/>
            <p14:sldId id="982"/>
            <p14:sldId id="983"/>
            <p14:sldId id="567"/>
          </p14:sldIdLst>
        </p14:section>
        <p14:section name="集報-一階" id="{C06DA8E9-965A-486F-9DAB-E8946105ACBA}">
          <p14:sldIdLst>
            <p14:sldId id="568"/>
            <p14:sldId id="607"/>
            <p14:sldId id="572"/>
            <p14:sldId id="573"/>
            <p14:sldId id="985"/>
            <p14:sldId id="574"/>
            <p14:sldId id="575"/>
            <p14:sldId id="576"/>
            <p14:sldId id="578"/>
            <p14:sldId id="579"/>
            <p14:sldId id="580"/>
            <p14:sldId id="581"/>
            <p14:sldId id="583"/>
            <p14:sldId id="584"/>
            <p14:sldId id="986"/>
            <p14:sldId id="653"/>
            <p14:sldId id="585"/>
            <p14:sldId id="588"/>
            <p14:sldId id="589"/>
            <p14:sldId id="591"/>
            <p14:sldId id="586"/>
            <p14:sldId id="587"/>
          </p14:sldIdLst>
        </p14:section>
        <p14:section name="集報+個報二階流程" id="{BC8F7758-AB08-47E8-A8A8-B5D08B17860A}">
          <p14:sldIdLst>
            <p14:sldId id="987"/>
          </p14:sldIdLst>
        </p14:section>
        <p14:section name="考生-二階報名" id="{5F27F023-9CDC-45BF-9D24-4C3B282FEEC4}">
          <p14:sldIdLst>
            <p14:sldId id="647"/>
            <p14:sldId id="915"/>
            <p14:sldId id="919"/>
            <p14:sldId id="922"/>
            <p14:sldId id="925"/>
            <p14:sldId id="926"/>
            <p14:sldId id="929"/>
            <p14:sldId id="930"/>
            <p14:sldId id="932"/>
            <p14:sldId id="933"/>
            <p14:sldId id="1018"/>
            <p14:sldId id="1019"/>
            <p14:sldId id="935"/>
            <p14:sldId id="936"/>
            <p14:sldId id="937"/>
            <p14:sldId id="938"/>
            <p14:sldId id="939"/>
            <p14:sldId id="997"/>
            <p14:sldId id="941"/>
            <p14:sldId id="942"/>
            <p14:sldId id="943"/>
            <p14:sldId id="992"/>
            <p14:sldId id="945"/>
            <p14:sldId id="947"/>
            <p14:sldId id="993"/>
            <p14:sldId id="949"/>
            <p14:sldId id="996"/>
            <p14:sldId id="1014"/>
            <p14:sldId id="998"/>
            <p14:sldId id="952"/>
            <p14:sldId id="954"/>
            <p14:sldId id="953"/>
            <p14:sldId id="955"/>
            <p14:sldId id="956"/>
            <p14:sldId id="957"/>
          </p14:sldIdLst>
        </p14:section>
        <p14:section name="集報-二階" id="{3373F71F-8851-4C21-9F00-71B5F2B9CB6B}">
          <p14:sldIdLst>
            <p14:sldId id="606"/>
            <p14:sldId id="958"/>
            <p14:sldId id="959"/>
            <p14:sldId id="1003"/>
            <p14:sldId id="961"/>
            <p14:sldId id="962"/>
            <p14:sldId id="963"/>
            <p14:sldId id="965"/>
            <p14:sldId id="1009"/>
            <p14:sldId id="967"/>
            <p14:sldId id="1008"/>
            <p14:sldId id="597"/>
            <p14:sldId id="599"/>
            <p14:sldId id="598"/>
            <p14:sldId id="882"/>
          </p14:sldIdLst>
        </p14:section>
        <p14:section name="集報其他查詢" id="{50600A4E-D90A-480F-895E-ED9DB81A6A2B}">
          <p14:sldIdLst>
            <p14:sldId id="603"/>
          </p14:sldIdLst>
        </p14:section>
        <p14:section name="資格審查" id="{9E39426B-4B22-4738-B725-36338BFD60B8}">
          <p14:sldIdLst>
            <p14:sldId id="453"/>
            <p14:sldId id="893"/>
            <p14:sldId id="457"/>
            <p14:sldId id="461"/>
            <p14:sldId id="654"/>
            <p14:sldId id="462"/>
            <p14:sldId id="463"/>
            <p14:sldId id="464"/>
            <p14:sldId id="466"/>
            <p14:sldId id="467"/>
          </p14:sldIdLst>
        </p14:section>
        <p14:section name="一階個報" id="{095AB24F-B622-41C2-81C2-B5C4015884B3}">
          <p14:sldIdLst>
            <p14:sldId id="892"/>
            <p14:sldId id="475"/>
            <p14:sldId id="479"/>
            <p14:sldId id="480"/>
            <p14:sldId id="481"/>
            <p14:sldId id="662"/>
            <p14:sldId id="483"/>
            <p14:sldId id="486"/>
            <p14:sldId id="489"/>
          </p14:sldIdLst>
        </p14:section>
        <p14:section name="就讀志願序" id="{ED25A079-1934-462C-AA74-B3CBBC4AC964}">
          <p14:sldIdLst>
            <p14:sldId id="891"/>
            <p14:sldId id="513"/>
            <p14:sldId id="516"/>
            <p14:sldId id="517"/>
            <p14:sldId id="518"/>
            <p14:sldId id="521"/>
            <p14:sldId id="522"/>
            <p14:sldId id="524"/>
          </p14:sldIdLst>
        </p14:section>
        <p14:section name="結言" id="{32D481CC-B610-405D-8C3F-F72FE81C1C3B}">
          <p14:sldIdLst>
            <p14:sldId id="1016"/>
            <p14:sldId id="1011"/>
            <p14:sldId id="1020"/>
            <p14:sldId id="1021"/>
            <p14:sldId id="790"/>
          </p14:sldIdLst>
        </p14:section>
      </p14:sectionLst>
    </p:ext>
    <p:ext uri="{EFAFB233-063F-42B5-8137-9DF3F51BA10A}">
      <p15:sldGuideLst xmlns:p15="http://schemas.microsoft.com/office/powerpoint/2012/main">
        <p15:guide id="1" orient="horz" pos="482" userDrawn="1">
          <p15:clr>
            <a:srgbClr val="A4A3A4"/>
          </p15:clr>
        </p15:guide>
        <p15:guide id="2" pos="22" userDrawn="1">
          <p15:clr>
            <a:srgbClr val="A4A3A4"/>
          </p15:clr>
        </p15:guide>
        <p15:guide id="3" orient="horz" pos="1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CCFFCC"/>
    <a:srgbClr val="F2F2F2"/>
    <a:srgbClr val="CC0000"/>
    <a:srgbClr val="FFFF66"/>
    <a:srgbClr val="FFFFFF"/>
    <a:srgbClr val="000000"/>
    <a:srgbClr val="FDF2BA"/>
    <a:srgbClr val="FF5D0D"/>
    <a:srgbClr val="FFD6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佈景主題樣式 1 - 輔色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7327" autoAdjust="0"/>
  </p:normalViewPr>
  <p:slideViewPr>
    <p:cSldViewPr>
      <p:cViewPr varScale="1">
        <p:scale>
          <a:sx n="118" d="100"/>
          <a:sy n="118" d="100"/>
        </p:scale>
        <p:origin x="1302" y="90"/>
      </p:cViewPr>
      <p:guideLst>
        <p:guide orient="horz" pos="482"/>
        <p:guide pos="22"/>
        <p:guide orient="horz" pos="164"/>
      </p:guideLst>
    </p:cSldViewPr>
  </p:slideViewPr>
  <p:outlineViewPr>
    <p:cViewPr>
      <p:scale>
        <a:sx n="33" d="100"/>
        <a:sy n="33" d="100"/>
      </p:scale>
      <p:origin x="0" y="42270"/>
    </p:cViewPr>
  </p:outlineViewPr>
  <p:notesTextViewPr>
    <p:cViewPr>
      <p:scale>
        <a:sx n="100" d="100"/>
        <a:sy n="100" d="100"/>
      </p:scale>
      <p:origin x="0" y="0"/>
    </p:cViewPr>
  </p:notesTextViewPr>
  <p:sorterViewPr>
    <p:cViewPr varScale="1">
      <p:scale>
        <a:sx n="1" d="1"/>
        <a:sy n="1" d="1"/>
      </p:scale>
      <p:origin x="0" y="-2892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slide" Target="slides/slide127.xml"/><Relationship Id="rId159" Type="http://schemas.openxmlformats.org/officeDocument/2006/relationships/slide" Target="slides/slide148.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149" Type="http://schemas.openxmlformats.org/officeDocument/2006/relationships/slide" Target="slides/slide138.xml"/><Relationship Id="rId5" Type="http://schemas.openxmlformats.org/officeDocument/2006/relationships/slideMaster" Target="slideMasters/slideMaster5.xml"/><Relationship Id="rId95" Type="http://schemas.openxmlformats.org/officeDocument/2006/relationships/slide" Target="slides/slide84.xml"/><Relationship Id="rId160" Type="http://schemas.openxmlformats.org/officeDocument/2006/relationships/slide" Target="slides/slide149.xml"/><Relationship Id="rId22" Type="http://schemas.openxmlformats.org/officeDocument/2006/relationships/slide" Target="slides/slide11.xml"/><Relationship Id="rId43" Type="http://schemas.openxmlformats.org/officeDocument/2006/relationships/slide" Target="slides/slide32.xml"/><Relationship Id="rId64" Type="http://schemas.openxmlformats.org/officeDocument/2006/relationships/slide" Target="slides/slide53.xml"/><Relationship Id="rId118" Type="http://schemas.openxmlformats.org/officeDocument/2006/relationships/slide" Target="slides/slide107.xml"/><Relationship Id="rId139" Type="http://schemas.openxmlformats.org/officeDocument/2006/relationships/slide" Target="slides/slide128.xml"/><Relationship Id="rId85" Type="http://schemas.openxmlformats.org/officeDocument/2006/relationships/slide" Target="slides/slide74.xml"/><Relationship Id="rId150" Type="http://schemas.openxmlformats.org/officeDocument/2006/relationships/slide" Target="slides/slide139.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slide" Target="slides/slide113.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40" Type="http://schemas.openxmlformats.org/officeDocument/2006/relationships/slide" Target="slides/slide129.xml"/><Relationship Id="rId145" Type="http://schemas.openxmlformats.org/officeDocument/2006/relationships/slide" Target="slides/slide134.xml"/><Relationship Id="rId161" Type="http://schemas.openxmlformats.org/officeDocument/2006/relationships/notesMaster" Target="notesMasters/notesMaster1.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slide" Target="slides/slide119.xml"/><Relationship Id="rId135" Type="http://schemas.openxmlformats.org/officeDocument/2006/relationships/slide" Target="slides/slide124.xml"/><Relationship Id="rId151" Type="http://schemas.openxmlformats.org/officeDocument/2006/relationships/slide" Target="slides/slide140.xml"/><Relationship Id="rId156" Type="http://schemas.openxmlformats.org/officeDocument/2006/relationships/slide" Target="slides/slide145.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slide" Target="slides/slide130.xml"/><Relationship Id="rId146" Type="http://schemas.openxmlformats.org/officeDocument/2006/relationships/slide" Target="slides/slide135.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16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157" Type="http://schemas.openxmlformats.org/officeDocument/2006/relationships/slide" Target="slides/slide146.xml"/><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slide" Target="slides/slide14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slide" Target="slides/slide137.xml"/><Relationship Id="rId16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slide" Target="slides/slide143.xml"/><Relationship Id="rId16" Type="http://schemas.openxmlformats.org/officeDocument/2006/relationships/slide" Target="slides/slide5.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90" Type="http://schemas.openxmlformats.org/officeDocument/2006/relationships/slide" Target="slides/slide79.xml"/><Relationship Id="rId165" Type="http://schemas.openxmlformats.org/officeDocument/2006/relationships/theme" Target="theme/theme1.xml"/><Relationship Id="rId27" Type="http://schemas.openxmlformats.org/officeDocument/2006/relationships/slide" Target="slides/slide16.xml"/><Relationship Id="rId48" Type="http://schemas.openxmlformats.org/officeDocument/2006/relationships/slide" Target="slides/slide37.xml"/><Relationship Id="rId69" Type="http://schemas.openxmlformats.org/officeDocument/2006/relationships/slide" Target="slides/slide58.xml"/><Relationship Id="rId113" Type="http://schemas.openxmlformats.org/officeDocument/2006/relationships/slide" Target="slides/slide102.xml"/><Relationship Id="rId134" Type="http://schemas.openxmlformats.org/officeDocument/2006/relationships/slide" Target="slides/slide123.xml"/><Relationship Id="rId80" Type="http://schemas.openxmlformats.org/officeDocument/2006/relationships/slide" Target="slides/slide69.xml"/><Relationship Id="rId155" Type="http://schemas.openxmlformats.org/officeDocument/2006/relationships/slide" Target="slides/slide14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2"/>
            <a:ext cx="2946400" cy="496888"/>
          </a:xfrm>
          <a:prstGeom prst="rect">
            <a:avLst/>
          </a:prstGeom>
        </p:spPr>
        <p:txBody>
          <a:bodyPr vert="horz" lIns="88112" tIns="44057" rIns="88112" bIns="44057" rtlCol="0"/>
          <a:lstStyle>
            <a:lvl1pPr algn="l">
              <a:defRPr sz="1200">
                <a:latin typeface="Arial" pitchFamily="34" charset="0"/>
                <a:ea typeface="新細明體" pitchFamily="18" charset="-120"/>
              </a:defRPr>
            </a:lvl1pPr>
          </a:lstStyle>
          <a:p>
            <a:pPr>
              <a:defRPr/>
            </a:pPr>
            <a:endParaRPr lang="zh-TW" altLang="en-US"/>
          </a:p>
        </p:txBody>
      </p:sp>
      <p:sp>
        <p:nvSpPr>
          <p:cNvPr id="3" name="日期版面配置區 2"/>
          <p:cNvSpPr>
            <a:spLocks noGrp="1"/>
          </p:cNvSpPr>
          <p:nvPr>
            <p:ph type="dt" sz="quarter" idx="1"/>
          </p:nvPr>
        </p:nvSpPr>
        <p:spPr>
          <a:xfrm>
            <a:off x="3849693" y="2"/>
            <a:ext cx="2946400" cy="496888"/>
          </a:xfrm>
          <a:prstGeom prst="rect">
            <a:avLst/>
          </a:prstGeom>
        </p:spPr>
        <p:txBody>
          <a:bodyPr vert="horz" lIns="88112" tIns="44057" rIns="88112" bIns="44057" rtlCol="0"/>
          <a:lstStyle>
            <a:lvl1pPr algn="r">
              <a:defRPr sz="1200" smtClean="0">
                <a:latin typeface="Arial" pitchFamily="34" charset="0"/>
                <a:ea typeface="新細明體" pitchFamily="18" charset="-120"/>
              </a:defRPr>
            </a:lvl1pPr>
          </a:lstStyle>
          <a:p>
            <a:pPr>
              <a:defRPr/>
            </a:pPr>
            <a:fld id="{82F42B0E-6731-40CC-AE61-2C49D698463D}" type="datetimeFigureOut">
              <a:rPr lang="zh-TW" altLang="en-US"/>
              <a:pPr>
                <a:defRPr/>
              </a:pPr>
              <a:t>2017/4/7</a:t>
            </a:fld>
            <a:endParaRPr lang="zh-TW" altLang="en-US"/>
          </a:p>
        </p:txBody>
      </p:sp>
      <p:sp>
        <p:nvSpPr>
          <p:cNvPr id="4" name="頁尾版面配置區 3"/>
          <p:cNvSpPr>
            <a:spLocks noGrp="1"/>
          </p:cNvSpPr>
          <p:nvPr>
            <p:ph type="ftr" sz="quarter" idx="2"/>
          </p:nvPr>
        </p:nvSpPr>
        <p:spPr>
          <a:xfrm>
            <a:off x="0" y="9428168"/>
            <a:ext cx="2946400" cy="496887"/>
          </a:xfrm>
          <a:prstGeom prst="rect">
            <a:avLst/>
          </a:prstGeom>
        </p:spPr>
        <p:txBody>
          <a:bodyPr vert="horz" lIns="88112" tIns="44057" rIns="88112" bIns="44057" rtlCol="0" anchor="b"/>
          <a:lstStyle>
            <a:lvl1pPr algn="l">
              <a:defRPr sz="1200">
                <a:latin typeface="Arial" pitchFamily="34" charset="0"/>
                <a:ea typeface="新細明體" pitchFamily="18" charset="-120"/>
              </a:defRPr>
            </a:lvl1pPr>
          </a:lstStyle>
          <a:p>
            <a:pPr>
              <a:defRPr/>
            </a:pPr>
            <a:endParaRPr lang="zh-TW" altLang="en-US"/>
          </a:p>
        </p:txBody>
      </p:sp>
      <p:sp>
        <p:nvSpPr>
          <p:cNvPr id="5" name="投影片編號版面配置區 4"/>
          <p:cNvSpPr>
            <a:spLocks noGrp="1"/>
          </p:cNvSpPr>
          <p:nvPr>
            <p:ph type="sldNum" sz="quarter" idx="3"/>
          </p:nvPr>
        </p:nvSpPr>
        <p:spPr>
          <a:xfrm>
            <a:off x="3849693" y="9428168"/>
            <a:ext cx="2946400" cy="496887"/>
          </a:xfrm>
          <a:prstGeom prst="rect">
            <a:avLst/>
          </a:prstGeom>
        </p:spPr>
        <p:txBody>
          <a:bodyPr vert="horz" lIns="88112" tIns="44057" rIns="88112" bIns="44057" rtlCol="0" anchor="b"/>
          <a:lstStyle>
            <a:lvl1pPr algn="r">
              <a:defRPr sz="1200" smtClean="0">
                <a:latin typeface="Arial" pitchFamily="34" charset="0"/>
                <a:ea typeface="新細明體" pitchFamily="18" charset="-120"/>
              </a:defRPr>
            </a:lvl1pPr>
          </a:lstStyle>
          <a:p>
            <a:pPr>
              <a:defRPr/>
            </a:pPr>
            <a:fld id="{990D98B1-086F-461A-8D4C-0C0CC8AA3075}" type="slidenum">
              <a:rPr lang="zh-TW" altLang="en-US"/>
              <a:pPr>
                <a:defRPr/>
              </a:pPr>
              <a:t>‹#›</a:t>
            </a:fld>
            <a:endParaRPr lang="zh-TW" altLang="en-US"/>
          </a:p>
        </p:txBody>
      </p:sp>
    </p:spTree>
    <p:extLst>
      <p:ext uri="{BB962C8B-B14F-4D97-AF65-F5344CB8AC3E}">
        <p14:creationId xmlns:p14="http://schemas.microsoft.com/office/powerpoint/2010/main" val="680876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2"/>
            <a:ext cx="2946400" cy="496888"/>
          </a:xfrm>
          <a:prstGeom prst="rect">
            <a:avLst/>
          </a:prstGeom>
        </p:spPr>
        <p:txBody>
          <a:bodyPr vert="horz" lIns="88112" tIns="44057" rIns="88112" bIns="44057" rtlCol="0"/>
          <a:lstStyle>
            <a:lvl1pPr algn="l">
              <a:defRPr sz="1200">
                <a:latin typeface="Arial" charset="0"/>
                <a:ea typeface="新細明體" charset="-120"/>
              </a:defRPr>
            </a:lvl1pPr>
          </a:lstStyle>
          <a:p>
            <a:pPr>
              <a:defRPr/>
            </a:pPr>
            <a:endParaRPr lang="zh-TW" altLang="en-US"/>
          </a:p>
        </p:txBody>
      </p:sp>
      <p:sp>
        <p:nvSpPr>
          <p:cNvPr id="3" name="日期版面配置區 2"/>
          <p:cNvSpPr>
            <a:spLocks noGrp="1"/>
          </p:cNvSpPr>
          <p:nvPr>
            <p:ph type="dt" idx="1"/>
          </p:nvPr>
        </p:nvSpPr>
        <p:spPr>
          <a:xfrm>
            <a:off x="3849693" y="2"/>
            <a:ext cx="2946400" cy="496888"/>
          </a:xfrm>
          <a:prstGeom prst="rect">
            <a:avLst/>
          </a:prstGeom>
        </p:spPr>
        <p:txBody>
          <a:bodyPr vert="horz" lIns="88112" tIns="44057" rIns="88112" bIns="44057" rtlCol="0"/>
          <a:lstStyle>
            <a:lvl1pPr algn="r">
              <a:defRPr sz="1200">
                <a:latin typeface="Arial" charset="0"/>
                <a:ea typeface="新細明體" charset="-120"/>
              </a:defRPr>
            </a:lvl1pPr>
          </a:lstStyle>
          <a:p>
            <a:pPr>
              <a:defRPr/>
            </a:pPr>
            <a:fld id="{8EEAACF9-F4D1-4633-A870-8C042BDC4AC2}" type="datetimeFigureOut">
              <a:rPr lang="zh-TW" altLang="en-US"/>
              <a:pPr>
                <a:defRPr/>
              </a:pPr>
              <a:t>2017/4/7</a:t>
            </a:fld>
            <a:endParaRPr lang="zh-TW" altLang="en-US"/>
          </a:p>
        </p:txBody>
      </p:sp>
      <p:sp>
        <p:nvSpPr>
          <p:cNvPr id="4" name="投影片圖像版面配置區 3"/>
          <p:cNvSpPr>
            <a:spLocks noGrp="1" noRot="1" noChangeAspect="1"/>
          </p:cNvSpPr>
          <p:nvPr>
            <p:ph type="sldImg" idx="2"/>
          </p:nvPr>
        </p:nvSpPr>
        <p:spPr>
          <a:xfrm>
            <a:off x="917575" y="746125"/>
            <a:ext cx="4962525" cy="3722688"/>
          </a:xfrm>
          <a:prstGeom prst="rect">
            <a:avLst/>
          </a:prstGeom>
          <a:noFill/>
          <a:ln w="12700">
            <a:solidFill>
              <a:prstClr val="black"/>
            </a:solidFill>
          </a:ln>
        </p:spPr>
        <p:txBody>
          <a:bodyPr vert="horz" lIns="88112" tIns="44057" rIns="88112" bIns="44057" rtlCol="0" anchor="ctr"/>
          <a:lstStyle/>
          <a:p>
            <a:pPr lvl="0"/>
            <a:endParaRPr lang="zh-TW" altLang="en-US" noProof="0" smtClean="0"/>
          </a:p>
        </p:txBody>
      </p:sp>
      <p:sp>
        <p:nvSpPr>
          <p:cNvPr id="5" name="備忘稿版面配置區 4"/>
          <p:cNvSpPr>
            <a:spLocks noGrp="1"/>
          </p:cNvSpPr>
          <p:nvPr>
            <p:ph type="body" sz="quarter" idx="3"/>
          </p:nvPr>
        </p:nvSpPr>
        <p:spPr>
          <a:xfrm>
            <a:off x="679456" y="4714880"/>
            <a:ext cx="5438775" cy="4467225"/>
          </a:xfrm>
          <a:prstGeom prst="rect">
            <a:avLst/>
          </a:prstGeom>
        </p:spPr>
        <p:txBody>
          <a:bodyPr vert="horz" lIns="88112" tIns="44057" rIns="88112" bIns="44057" rtlCol="0">
            <a:normAutofit/>
          </a:bodyPr>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6" name="頁尾版面配置區 5"/>
          <p:cNvSpPr>
            <a:spLocks noGrp="1"/>
          </p:cNvSpPr>
          <p:nvPr>
            <p:ph type="ftr" sz="quarter" idx="4"/>
          </p:nvPr>
        </p:nvSpPr>
        <p:spPr>
          <a:xfrm>
            <a:off x="0" y="9428168"/>
            <a:ext cx="2946400" cy="496887"/>
          </a:xfrm>
          <a:prstGeom prst="rect">
            <a:avLst/>
          </a:prstGeom>
        </p:spPr>
        <p:txBody>
          <a:bodyPr vert="horz" lIns="88112" tIns="44057" rIns="88112" bIns="44057" rtlCol="0" anchor="b"/>
          <a:lstStyle>
            <a:lvl1pPr algn="l">
              <a:defRPr sz="1200">
                <a:latin typeface="Arial" charset="0"/>
                <a:ea typeface="新細明體" charset="-120"/>
              </a:defRPr>
            </a:lvl1pPr>
          </a:lstStyle>
          <a:p>
            <a:pPr>
              <a:defRPr/>
            </a:pPr>
            <a:endParaRPr lang="zh-TW" altLang="en-US"/>
          </a:p>
        </p:txBody>
      </p:sp>
      <p:sp>
        <p:nvSpPr>
          <p:cNvPr id="7" name="投影片編號版面配置區 6"/>
          <p:cNvSpPr>
            <a:spLocks noGrp="1"/>
          </p:cNvSpPr>
          <p:nvPr>
            <p:ph type="sldNum" sz="quarter" idx="5"/>
          </p:nvPr>
        </p:nvSpPr>
        <p:spPr>
          <a:xfrm>
            <a:off x="3849693" y="9428168"/>
            <a:ext cx="2946400" cy="496887"/>
          </a:xfrm>
          <a:prstGeom prst="rect">
            <a:avLst/>
          </a:prstGeom>
        </p:spPr>
        <p:txBody>
          <a:bodyPr vert="horz" lIns="88112" tIns="44057" rIns="88112" bIns="44057" rtlCol="0" anchor="b"/>
          <a:lstStyle>
            <a:lvl1pPr algn="r">
              <a:defRPr sz="1200">
                <a:latin typeface="Arial" charset="0"/>
                <a:ea typeface="新細明體" charset="-120"/>
              </a:defRPr>
            </a:lvl1pPr>
          </a:lstStyle>
          <a:p>
            <a:pPr>
              <a:defRPr/>
            </a:pPr>
            <a:fld id="{69912A65-3B59-4F9E-9EA0-99CFB3F0E965}" type="slidenum">
              <a:rPr lang="zh-TW" altLang="en-US"/>
              <a:pPr>
                <a:defRPr/>
              </a:pPr>
              <a:t>‹#›</a:t>
            </a:fld>
            <a:endParaRPr lang="zh-TW" altLang="en-US"/>
          </a:p>
        </p:txBody>
      </p:sp>
    </p:spTree>
    <p:extLst>
      <p:ext uri="{BB962C8B-B14F-4D97-AF65-F5344CB8AC3E}">
        <p14:creationId xmlns:p14="http://schemas.microsoft.com/office/powerpoint/2010/main" val="12402850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851277" y="9428168"/>
            <a:ext cx="2944813" cy="496887"/>
          </a:xfrm>
          <a:prstGeom prst="rect">
            <a:avLst/>
          </a:prstGeom>
          <a:noFill/>
          <a:ln w="9525">
            <a:noFill/>
            <a:miter lim="800000"/>
            <a:headEnd/>
            <a:tailEnd/>
          </a:ln>
        </p:spPr>
        <p:txBody>
          <a:bodyPr lIns="88785" tIns="44393" rIns="88785" bIns="44393" anchor="b"/>
          <a:lstStyle/>
          <a:p>
            <a:pPr algn="r"/>
            <a:fld id="{8AD874D9-222B-4A38-A6F8-1A52FA2AA762}" type="slidenum">
              <a:rPr lang="en-US" altLang="zh-TW" sz="1300"/>
              <a:pPr algn="r"/>
              <a:t>1</a:t>
            </a:fld>
            <a:endParaRPr lang="en-US" altLang="zh-TW" sz="1300" dirty="0"/>
          </a:p>
        </p:txBody>
      </p:sp>
      <p:sp>
        <p:nvSpPr>
          <p:cNvPr id="131075" name="投影片編號版面配置區 6"/>
          <p:cNvSpPr txBox="1">
            <a:spLocks noGrp="1"/>
          </p:cNvSpPr>
          <p:nvPr/>
        </p:nvSpPr>
        <p:spPr bwMode="auto">
          <a:xfrm>
            <a:off x="3851277" y="9428168"/>
            <a:ext cx="2944813" cy="496887"/>
          </a:xfrm>
          <a:prstGeom prst="rect">
            <a:avLst/>
          </a:prstGeom>
          <a:noFill/>
          <a:ln w="9525">
            <a:noFill/>
            <a:miter lim="800000"/>
            <a:headEnd/>
            <a:tailEnd/>
          </a:ln>
        </p:spPr>
        <p:txBody>
          <a:bodyPr lIns="88785" tIns="44393" rIns="88785" bIns="44393" anchor="b"/>
          <a:lstStyle/>
          <a:p>
            <a:pPr algn="r"/>
            <a:fld id="{F62703EB-4B91-4E4A-BC02-968C8266BBA0}" type="slidenum">
              <a:rPr lang="en-US" altLang="zh-TW" sz="1300" b="1"/>
              <a:pPr algn="r"/>
              <a:t>1</a:t>
            </a:fld>
            <a:endParaRPr lang="en-US" altLang="zh-TW" sz="1300" b="1" dirty="0"/>
          </a:p>
        </p:txBody>
      </p:sp>
      <p:sp>
        <p:nvSpPr>
          <p:cNvPr id="131076" name="Rectangle 2"/>
          <p:cNvSpPr>
            <a:spLocks noGrp="1" noRot="1" noChangeAspect="1" noTextEdit="1"/>
          </p:cNvSpPr>
          <p:nvPr>
            <p:ph type="sldImg"/>
          </p:nvPr>
        </p:nvSpPr>
        <p:spPr bwMode="auto">
          <a:noFill/>
          <a:ln>
            <a:solidFill>
              <a:srgbClr val="000000"/>
            </a:solidFill>
            <a:miter lim="800000"/>
            <a:headEnd/>
            <a:tailEnd/>
          </a:ln>
        </p:spPr>
      </p:sp>
      <p:sp>
        <p:nvSpPr>
          <p:cNvPr id="13107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zh-TW" smtClean="0"/>
          </a:p>
        </p:txBody>
      </p:sp>
    </p:spTree>
    <p:extLst>
      <p:ext uri="{BB962C8B-B14F-4D97-AF65-F5344CB8AC3E}">
        <p14:creationId xmlns:p14="http://schemas.microsoft.com/office/powerpoint/2010/main" val="2462287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12</a:t>
            </a:fld>
            <a:endParaRPr lang="zh-TW" altLang="en-US"/>
          </a:p>
        </p:txBody>
      </p:sp>
    </p:spTree>
    <p:extLst>
      <p:ext uri="{BB962C8B-B14F-4D97-AF65-F5344CB8AC3E}">
        <p14:creationId xmlns:p14="http://schemas.microsoft.com/office/powerpoint/2010/main" val="2502543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13</a:t>
            </a:fld>
            <a:endParaRPr lang="zh-TW" altLang="en-US"/>
          </a:p>
        </p:txBody>
      </p:sp>
    </p:spTree>
    <p:extLst>
      <p:ext uri="{BB962C8B-B14F-4D97-AF65-F5344CB8AC3E}">
        <p14:creationId xmlns:p14="http://schemas.microsoft.com/office/powerpoint/2010/main" val="2128211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14</a:t>
            </a:fld>
            <a:endParaRPr lang="zh-TW" altLang="en-US"/>
          </a:p>
        </p:txBody>
      </p:sp>
    </p:spTree>
    <p:extLst>
      <p:ext uri="{BB962C8B-B14F-4D97-AF65-F5344CB8AC3E}">
        <p14:creationId xmlns:p14="http://schemas.microsoft.com/office/powerpoint/2010/main" val="513497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16</a:t>
            </a:fld>
            <a:endParaRPr lang="zh-TW" altLang="en-US"/>
          </a:p>
        </p:txBody>
      </p:sp>
    </p:spTree>
    <p:extLst>
      <p:ext uri="{BB962C8B-B14F-4D97-AF65-F5344CB8AC3E}">
        <p14:creationId xmlns:p14="http://schemas.microsoft.com/office/powerpoint/2010/main" val="3709519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solidFill>
                  <a:prstClr val="black"/>
                </a:solidFill>
              </a:rPr>
              <a:pPr>
                <a:defRPr/>
              </a:pPr>
              <a:t>17</a:t>
            </a:fld>
            <a:endParaRPr lang="zh-TW" altLang="en-US">
              <a:solidFill>
                <a:prstClr val="black"/>
              </a:solidFill>
            </a:endParaRPr>
          </a:p>
        </p:txBody>
      </p:sp>
    </p:spTree>
    <p:extLst>
      <p:ext uri="{BB962C8B-B14F-4D97-AF65-F5344CB8AC3E}">
        <p14:creationId xmlns:p14="http://schemas.microsoft.com/office/powerpoint/2010/main" val="1602171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18</a:t>
            </a:fld>
            <a:endParaRPr lang="zh-TW" altLang="en-US"/>
          </a:p>
        </p:txBody>
      </p:sp>
    </p:spTree>
    <p:extLst>
      <p:ext uri="{BB962C8B-B14F-4D97-AF65-F5344CB8AC3E}">
        <p14:creationId xmlns:p14="http://schemas.microsoft.com/office/powerpoint/2010/main" val="1231153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19</a:t>
            </a:fld>
            <a:endParaRPr lang="zh-TW" altLang="en-US"/>
          </a:p>
        </p:txBody>
      </p:sp>
    </p:spTree>
    <p:extLst>
      <p:ext uri="{BB962C8B-B14F-4D97-AF65-F5344CB8AC3E}">
        <p14:creationId xmlns:p14="http://schemas.microsoft.com/office/powerpoint/2010/main" val="3061141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20</a:t>
            </a:fld>
            <a:endParaRPr lang="zh-TW" altLang="en-US"/>
          </a:p>
        </p:txBody>
      </p:sp>
    </p:spTree>
    <p:extLst>
      <p:ext uri="{BB962C8B-B14F-4D97-AF65-F5344CB8AC3E}">
        <p14:creationId xmlns:p14="http://schemas.microsoft.com/office/powerpoint/2010/main" val="2054465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847725" y="722313"/>
            <a:ext cx="4813300" cy="3609975"/>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331D8A67-3AB2-4319-9E95-AD3ADCC231AE}" type="slidenum">
              <a:rPr lang="zh-TW" altLang="en-US" smtClean="0">
                <a:solidFill>
                  <a:prstClr val="black"/>
                </a:solidFill>
              </a:rPr>
              <a:pPr>
                <a:defRPr/>
              </a:pPr>
              <a:t>21</a:t>
            </a:fld>
            <a:endParaRPr lang="zh-TW" altLang="en-US">
              <a:solidFill>
                <a:prstClr val="black"/>
              </a:solidFill>
            </a:endParaRPr>
          </a:p>
        </p:txBody>
      </p:sp>
    </p:spTree>
    <p:extLst>
      <p:ext uri="{BB962C8B-B14F-4D97-AF65-F5344CB8AC3E}">
        <p14:creationId xmlns:p14="http://schemas.microsoft.com/office/powerpoint/2010/main" val="2335402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23</a:t>
            </a:fld>
            <a:endParaRPr lang="zh-TW" altLang="en-US"/>
          </a:p>
        </p:txBody>
      </p:sp>
    </p:spTree>
    <p:extLst>
      <p:ext uri="{BB962C8B-B14F-4D97-AF65-F5344CB8AC3E}">
        <p14:creationId xmlns:p14="http://schemas.microsoft.com/office/powerpoint/2010/main" val="1810562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2687"/>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331D8A67-3AB2-4319-9E95-AD3ADCC231AE}" type="slidenum">
              <a:rPr lang="zh-TW" altLang="en-US" smtClean="0">
                <a:solidFill>
                  <a:prstClr val="black"/>
                </a:solidFill>
              </a:rPr>
              <a:pPr>
                <a:defRPr/>
              </a:pPr>
              <a:t>2</a:t>
            </a:fld>
            <a:endParaRPr lang="zh-TW" altLang="en-US">
              <a:solidFill>
                <a:prstClr val="black"/>
              </a:solidFill>
            </a:endParaRPr>
          </a:p>
        </p:txBody>
      </p:sp>
    </p:spTree>
    <p:extLst>
      <p:ext uri="{BB962C8B-B14F-4D97-AF65-F5344CB8AC3E}">
        <p14:creationId xmlns:p14="http://schemas.microsoft.com/office/powerpoint/2010/main" val="137425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25</a:t>
            </a:fld>
            <a:endParaRPr lang="zh-TW" altLang="en-US"/>
          </a:p>
        </p:txBody>
      </p:sp>
    </p:spTree>
    <p:extLst>
      <p:ext uri="{BB962C8B-B14F-4D97-AF65-F5344CB8AC3E}">
        <p14:creationId xmlns:p14="http://schemas.microsoft.com/office/powerpoint/2010/main" val="123169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27</a:t>
            </a:fld>
            <a:endParaRPr lang="zh-TW" altLang="en-US"/>
          </a:p>
        </p:txBody>
      </p:sp>
    </p:spTree>
    <p:extLst>
      <p:ext uri="{BB962C8B-B14F-4D97-AF65-F5344CB8AC3E}">
        <p14:creationId xmlns:p14="http://schemas.microsoft.com/office/powerpoint/2010/main" val="6066816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28</a:t>
            </a:fld>
            <a:endParaRPr lang="zh-TW" altLang="en-US"/>
          </a:p>
        </p:txBody>
      </p:sp>
    </p:spTree>
    <p:extLst>
      <p:ext uri="{BB962C8B-B14F-4D97-AF65-F5344CB8AC3E}">
        <p14:creationId xmlns:p14="http://schemas.microsoft.com/office/powerpoint/2010/main" val="20946324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29</a:t>
            </a:fld>
            <a:endParaRPr lang="zh-TW" altLang="en-US"/>
          </a:p>
        </p:txBody>
      </p:sp>
    </p:spTree>
    <p:extLst>
      <p:ext uri="{BB962C8B-B14F-4D97-AF65-F5344CB8AC3E}">
        <p14:creationId xmlns:p14="http://schemas.microsoft.com/office/powerpoint/2010/main" val="3581959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30</a:t>
            </a:fld>
            <a:endParaRPr lang="zh-TW" altLang="en-US"/>
          </a:p>
        </p:txBody>
      </p:sp>
    </p:spTree>
    <p:extLst>
      <p:ext uri="{BB962C8B-B14F-4D97-AF65-F5344CB8AC3E}">
        <p14:creationId xmlns:p14="http://schemas.microsoft.com/office/powerpoint/2010/main" val="33929653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31</a:t>
            </a:fld>
            <a:endParaRPr lang="zh-TW" altLang="en-US"/>
          </a:p>
        </p:txBody>
      </p:sp>
    </p:spTree>
    <p:extLst>
      <p:ext uri="{BB962C8B-B14F-4D97-AF65-F5344CB8AC3E}">
        <p14:creationId xmlns:p14="http://schemas.microsoft.com/office/powerpoint/2010/main" val="23157283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32</a:t>
            </a:fld>
            <a:endParaRPr lang="zh-TW" altLang="en-US"/>
          </a:p>
        </p:txBody>
      </p:sp>
    </p:spTree>
    <p:extLst>
      <p:ext uri="{BB962C8B-B14F-4D97-AF65-F5344CB8AC3E}">
        <p14:creationId xmlns:p14="http://schemas.microsoft.com/office/powerpoint/2010/main" val="3130371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33</a:t>
            </a:fld>
            <a:endParaRPr lang="zh-TW" altLang="en-US"/>
          </a:p>
        </p:txBody>
      </p:sp>
    </p:spTree>
    <p:extLst>
      <p:ext uri="{BB962C8B-B14F-4D97-AF65-F5344CB8AC3E}">
        <p14:creationId xmlns:p14="http://schemas.microsoft.com/office/powerpoint/2010/main" val="39450591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36</a:t>
            </a:fld>
            <a:endParaRPr lang="zh-TW" altLang="en-US"/>
          </a:p>
        </p:txBody>
      </p:sp>
    </p:spTree>
    <p:extLst>
      <p:ext uri="{BB962C8B-B14F-4D97-AF65-F5344CB8AC3E}">
        <p14:creationId xmlns:p14="http://schemas.microsoft.com/office/powerpoint/2010/main" val="4119352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37</a:t>
            </a:fld>
            <a:endParaRPr lang="zh-TW" altLang="en-US"/>
          </a:p>
        </p:txBody>
      </p:sp>
    </p:spTree>
    <p:extLst>
      <p:ext uri="{BB962C8B-B14F-4D97-AF65-F5344CB8AC3E}">
        <p14:creationId xmlns:p14="http://schemas.microsoft.com/office/powerpoint/2010/main" val="658656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2687"/>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331D8A67-3AB2-4319-9E95-AD3ADCC231AE}" type="slidenum">
              <a:rPr lang="zh-TW" altLang="en-US" smtClean="0">
                <a:solidFill>
                  <a:prstClr val="black"/>
                </a:solidFill>
              </a:rPr>
              <a:pPr>
                <a:defRPr/>
              </a:pPr>
              <a:t>3</a:t>
            </a:fld>
            <a:endParaRPr lang="zh-TW" altLang="en-US">
              <a:solidFill>
                <a:prstClr val="black"/>
              </a:solidFill>
            </a:endParaRPr>
          </a:p>
        </p:txBody>
      </p:sp>
    </p:spTree>
    <p:extLst>
      <p:ext uri="{BB962C8B-B14F-4D97-AF65-F5344CB8AC3E}">
        <p14:creationId xmlns:p14="http://schemas.microsoft.com/office/powerpoint/2010/main" val="14631047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38</a:t>
            </a:fld>
            <a:endParaRPr lang="zh-TW" altLang="en-US"/>
          </a:p>
        </p:txBody>
      </p:sp>
    </p:spTree>
    <p:extLst>
      <p:ext uri="{BB962C8B-B14F-4D97-AF65-F5344CB8AC3E}">
        <p14:creationId xmlns:p14="http://schemas.microsoft.com/office/powerpoint/2010/main" val="39374228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43</a:t>
            </a:fld>
            <a:endParaRPr lang="zh-TW" altLang="en-US"/>
          </a:p>
        </p:txBody>
      </p:sp>
    </p:spTree>
    <p:extLst>
      <p:ext uri="{BB962C8B-B14F-4D97-AF65-F5344CB8AC3E}">
        <p14:creationId xmlns:p14="http://schemas.microsoft.com/office/powerpoint/2010/main" val="34421882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44</a:t>
            </a:fld>
            <a:endParaRPr lang="zh-TW" altLang="en-US"/>
          </a:p>
        </p:txBody>
      </p:sp>
    </p:spTree>
    <p:extLst>
      <p:ext uri="{BB962C8B-B14F-4D97-AF65-F5344CB8AC3E}">
        <p14:creationId xmlns:p14="http://schemas.microsoft.com/office/powerpoint/2010/main" val="24749974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45</a:t>
            </a:fld>
            <a:endParaRPr lang="zh-TW" altLang="en-US"/>
          </a:p>
        </p:txBody>
      </p:sp>
    </p:spTree>
    <p:extLst>
      <p:ext uri="{BB962C8B-B14F-4D97-AF65-F5344CB8AC3E}">
        <p14:creationId xmlns:p14="http://schemas.microsoft.com/office/powerpoint/2010/main" val="1375220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46</a:t>
            </a:fld>
            <a:endParaRPr lang="zh-TW" altLang="en-US"/>
          </a:p>
        </p:txBody>
      </p:sp>
    </p:spTree>
    <p:extLst>
      <p:ext uri="{BB962C8B-B14F-4D97-AF65-F5344CB8AC3E}">
        <p14:creationId xmlns:p14="http://schemas.microsoft.com/office/powerpoint/2010/main" val="14843321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47</a:t>
            </a:fld>
            <a:endParaRPr lang="zh-TW" altLang="en-US"/>
          </a:p>
        </p:txBody>
      </p:sp>
    </p:spTree>
    <p:extLst>
      <p:ext uri="{BB962C8B-B14F-4D97-AF65-F5344CB8AC3E}">
        <p14:creationId xmlns:p14="http://schemas.microsoft.com/office/powerpoint/2010/main" val="38501486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49</a:t>
            </a:fld>
            <a:endParaRPr lang="zh-TW" altLang="en-US"/>
          </a:p>
        </p:txBody>
      </p:sp>
    </p:spTree>
    <p:extLst>
      <p:ext uri="{BB962C8B-B14F-4D97-AF65-F5344CB8AC3E}">
        <p14:creationId xmlns:p14="http://schemas.microsoft.com/office/powerpoint/2010/main" val="32117709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50</a:t>
            </a:fld>
            <a:endParaRPr lang="zh-TW" altLang="en-US"/>
          </a:p>
        </p:txBody>
      </p:sp>
    </p:spTree>
    <p:extLst>
      <p:ext uri="{BB962C8B-B14F-4D97-AF65-F5344CB8AC3E}">
        <p14:creationId xmlns:p14="http://schemas.microsoft.com/office/powerpoint/2010/main" val="28527151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51</a:t>
            </a:fld>
            <a:endParaRPr lang="zh-TW" altLang="en-US"/>
          </a:p>
        </p:txBody>
      </p:sp>
    </p:spTree>
    <p:extLst>
      <p:ext uri="{BB962C8B-B14F-4D97-AF65-F5344CB8AC3E}">
        <p14:creationId xmlns:p14="http://schemas.microsoft.com/office/powerpoint/2010/main" val="39787608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52</a:t>
            </a:fld>
            <a:endParaRPr lang="zh-TW" altLang="en-US"/>
          </a:p>
        </p:txBody>
      </p:sp>
    </p:spTree>
    <p:extLst>
      <p:ext uri="{BB962C8B-B14F-4D97-AF65-F5344CB8AC3E}">
        <p14:creationId xmlns:p14="http://schemas.microsoft.com/office/powerpoint/2010/main" val="4080681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4</a:t>
            </a:fld>
            <a:endParaRPr lang="zh-TW" altLang="en-US"/>
          </a:p>
        </p:txBody>
      </p:sp>
    </p:spTree>
    <p:extLst>
      <p:ext uri="{BB962C8B-B14F-4D97-AF65-F5344CB8AC3E}">
        <p14:creationId xmlns:p14="http://schemas.microsoft.com/office/powerpoint/2010/main" val="23353016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53</a:t>
            </a:fld>
            <a:endParaRPr lang="zh-TW" altLang="en-US"/>
          </a:p>
        </p:txBody>
      </p:sp>
    </p:spTree>
    <p:extLst>
      <p:ext uri="{BB962C8B-B14F-4D97-AF65-F5344CB8AC3E}">
        <p14:creationId xmlns:p14="http://schemas.microsoft.com/office/powerpoint/2010/main" val="35871912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54</a:t>
            </a:fld>
            <a:endParaRPr lang="zh-TW" altLang="en-US"/>
          </a:p>
        </p:txBody>
      </p:sp>
    </p:spTree>
    <p:extLst>
      <p:ext uri="{BB962C8B-B14F-4D97-AF65-F5344CB8AC3E}">
        <p14:creationId xmlns:p14="http://schemas.microsoft.com/office/powerpoint/2010/main" val="13939476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55</a:t>
            </a:fld>
            <a:endParaRPr lang="zh-TW" altLang="en-US"/>
          </a:p>
        </p:txBody>
      </p:sp>
    </p:spTree>
    <p:extLst>
      <p:ext uri="{BB962C8B-B14F-4D97-AF65-F5344CB8AC3E}">
        <p14:creationId xmlns:p14="http://schemas.microsoft.com/office/powerpoint/2010/main" val="15276151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56</a:t>
            </a:fld>
            <a:endParaRPr lang="zh-TW" altLang="en-US"/>
          </a:p>
        </p:txBody>
      </p:sp>
    </p:spTree>
    <p:extLst>
      <p:ext uri="{BB962C8B-B14F-4D97-AF65-F5344CB8AC3E}">
        <p14:creationId xmlns:p14="http://schemas.microsoft.com/office/powerpoint/2010/main" val="42389893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57</a:t>
            </a:fld>
            <a:endParaRPr lang="zh-TW" altLang="en-US"/>
          </a:p>
        </p:txBody>
      </p:sp>
    </p:spTree>
    <p:extLst>
      <p:ext uri="{BB962C8B-B14F-4D97-AF65-F5344CB8AC3E}">
        <p14:creationId xmlns:p14="http://schemas.microsoft.com/office/powerpoint/2010/main" val="36124779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59</a:t>
            </a:fld>
            <a:endParaRPr lang="zh-TW" altLang="en-US"/>
          </a:p>
        </p:txBody>
      </p:sp>
    </p:spTree>
    <p:extLst>
      <p:ext uri="{BB962C8B-B14F-4D97-AF65-F5344CB8AC3E}">
        <p14:creationId xmlns:p14="http://schemas.microsoft.com/office/powerpoint/2010/main" val="37198645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60</a:t>
            </a:fld>
            <a:endParaRPr lang="zh-TW" altLang="en-US"/>
          </a:p>
        </p:txBody>
      </p:sp>
    </p:spTree>
    <p:extLst>
      <p:ext uri="{BB962C8B-B14F-4D97-AF65-F5344CB8AC3E}">
        <p14:creationId xmlns:p14="http://schemas.microsoft.com/office/powerpoint/2010/main" val="14079075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61</a:t>
            </a:fld>
            <a:endParaRPr lang="zh-TW" altLang="en-US"/>
          </a:p>
        </p:txBody>
      </p:sp>
    </p:spTree>
    <p:extLst>
      <p:ext uri="{BB962C8B-B14F-4D97-AF65-F5344CB8AC3E}">
        <p14:creationId xmlns:p14="http://schemas.microsoft.com/office/powerpoint/2010/main" val="14909316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62</a:t>
            </a:fld>
            <a:endParaRPr lang="zh-TW" altLang="en-US"/>
          </a:p>
        </p:txBody>
      </p:sp>
    </p:spTree>
    <p:extLst>
      <p:ext uri="{BB962C8B-B14F-4D97-AF65-F5344CB8AC3E}">
        <p14:creationId xmlns:p14="http://schemas.microsoft.com/office/powerpoint/2010/main" val="11018934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63</a:t>
            </a:fld>
            <a:endParaRPr lang="zh-TW" altLang="en-US"/>
          </a:p>
        </p:txBody>
      </p:sp>
    </p:spTree>
    <p:extLst>
      <p:ext uri="{BB962C8B-B14F-4D97-AF65-F5344CB8AC3E}">
        <p14:creationId xmlns:p14="http://schemas.microsoft.com/office/powerpoint/2010/main" val="1377876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5</a:t>
            </a:fld>
            <a:endParaRPr lang="zh-TW" altLang="en-US"/>
          </a:p>
        </p:txBody>
      </p:sp>
    </p:spTree>
    <p:extLst>
      <p:ext uri="{BB962C8B-B14F-4D97-AF65-F5344CB8AC3E}">
        <p14:creationId xmlns:p14="http://schemas.microsoft.com/office/powerpoint/2010/main" val="36636402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64</a:t>
            </a:fld>
            <a:endParaRPr lang="zh-TW" altLang="en-US"/>
          </a:p>
        </p:txBody>
      </p:sp>
    </p:spTree>
    <p:extLst>
      <p:ext uri="{BB962C8B-B14F-4D97-AF65-F5344CB8AC3E}">
        <p14:creationId xmlns:p14="http://schemas.microsoft.com/office/powerpoint/2010/main" val="19757022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65</a:t>
            </a:fld>
            <a:endParaRPr lang="zh-TW" altLang="en-US"/>
          </a:p>
        </p:txBody>
      </p:sp>
    </p:spTree>
    <p:extLst>
      <p:ext uri="{BB962C8B-B14F-4D97-AF65-F5344CB8AC3E}">
        <p14:creationId xmlns:p14="http://schemas.microsoft.com/office/powerpoint/2010/main" val="7246066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67</a:t>
            </a:fld>
            <a:endParaRPr lang="zh-TW" altLang="en-US"/>
          </a:p>
        </p:txBody>
      </p:sp>
    </p:spTree>
    <p:extLst>
      <p:ext uri="{BB962C8B-B14F-4D97-AF65-F5344CB8AC3E}">
        <p14:creationId xmlns:p14="http://schemas.microsoft.com/office/powerpoint/2010/main" val="21599491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2687"/>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331D8A67-3AB2-4319-9E95-AD3ADCC231AE}" type="slidenum">
              <a:rPr lang="zh-TW" altLang="en-US" smtClean="0">
                <a:solidFill>
                  <a:prstClr val="black"/>
                </a:solidFill>
              </a:rPr>
              <a:pPr>
                <a:defRPr/>
              </a:pPr>
              <a:t>68</a:t>
            </a:fld>
            <a:endParaRPr lang="zh-TW" altLang="en-US">
              <a:solidFill>
                <a:prstClr val="black"/>
              </a:solidFill>
            </a:endParaRPr>
          </a:p>
        </p:txBody>
      </p:sp>
    </p:spTree>
    <p:extLst>
      <p:ext uri="{BB962C8B-B14F-4D97-AF65-F5344CB8AC3E}">
        <p14:creationId xmlns:p14="http://schemas.microsoft.com/office/powerpoint/2010/main" val="15569708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2687"/>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331D8A67-3AB2-4319-9E95-AD3ADCC231AE}" type="slidenum">
              <a:rPr lang="zh-TW" altLang="en-US" smtClean="0">
                <a:solidFill>
                  <a:prstClr val="black"/>
                </a:solidFill>
              </a:rPr>
              <a:pPr>
                <a:defRPr/>
              </a:pPr>
              <a:t>88</a:t>
            </a:fld>
            <a:endParaRPr lang="zh-TW" altLang="en-US">
              <a:solidFill>
                <a:prstClr val="black"/>
              </a:solidFill>
            </a:endParaRPr>
          </a:p>
        </p:txBody>
      </p:sp>
    </p:spTree>
    <p:extLst>
      <p:ext uri="{BB962C8B-B14F-4D97-AF65-F5344CB8AC3E}">
        <p14:creationId xmlns:p14="http://schemas.microsoft.com/office/powerpoint/2010/main" val="14194017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2687"/>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331D8A67-3AB2-4319-9E95-AD3ADCC231AE}" type="slidenum">
              <a:rPr lang="zh-TW" altLang="en-US" smtClean="0">
                <a:solidFill>
                  <a:prstClr val="black"/>
                </a:solidFill>
              </a:rPr>
              <a:pPr>
                <a:defRPr/>
              </a:pPr>
              <a:t>91</a:t>
            </a:fld>
            <a:endParaRPr lang="zh-TW" altLang="en-US">
              <a:solidFill>
                <a:prstClr val="black"/>
              </a:solidFill>
            </a:endParaRPr>
          </a:p>
        </p:txBody>
      </p:sp>
    </p:spTree>
    <p:extLst>
      <p:ext uri="{BB962C8B-B14F-4D97-AF65-F5344CB8AC3E}">
        <p14:creationId xmlns:p14="http://schemas.microsoft.com/office/powerpoint/2010/main" val="31028655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102</a:t>
            </a:fld>
            <a:endParaRPr lang="zh-TW" altLang="en-US"/>
          </a:p>
        </p:txBody>
      </p:sp>
    </p:spTree>
    <p:extLst>
      <p:ext uri="{BB962C8B-B14F-4D97-AF65-F5344CB8AC3E}">
        <p14:creationId xmlns:p14="http://schemas.microsoft.com/office/powerpoint/2010/main" val="17223098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113</a:t>
            </a:fld>
            <a:endParaRPr lang="zh-TW" altLang="en-US"/>
          </a:p>
        </p:txBody>
      </p:sp>
    </p:spTree>
    <p:extLst>
      <p:ext uri="{BB962C8B-B14F-4D97-AF65-F5344CB8AC3E}">
        <p14:creationId xmlns:p14="http://schemas.microsoft.com/office/powerpoint/2010/main" val="4780349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114</a:t>
            </a:fld>
            <a:endParaRPr lang="zh-TW" altLang="en-US"/>
          </a:p>
        </p:txBody>
      </p:sp>
    </p:spTree>
    <p:extLst>
      <p:ext uri="{BB962C8B-B14F-4D97-AF65-F5344CB8AC3E}">
        <p14:creationId xmlns:p14="http://schemas.microsoft.com/office/powerpoint/2010/main" val="10594046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115</a:t>
            </a:fld>
            <a:endParaRPr lang="zh-TW" altLang="en-US"/>
          </a:p>
        </p:txBody>
      </p:sp>
    </p:spTree>
    <p:extLst>
      <p:ext uri="{BB962C8B-B14F-4D97-AF65-F5344CB8AC3E}">
        <p14:creationId xmlns:p14="http://schemas.microsoft.com/office/powerpoint/2010/main" val="1651098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txBox="1">
            <a:spLocks noGrp="1" noChangeArrowheads="1"/>
          </p:cNvSpPr>
          <p:nvPr/>
        </p:nvSpPr>
        <p:spPr bwMode="auto">
          <a:xfrm>
            <a:off x="3851277" y="9428168"/>
            <a:ext cx="2944813" cy="496887"/>
          </a:xfrm>
          <a:prstGeom prst="rect">
            <a:avLst/>
          </a:prstGeom>
          <a:noFill/>
          <a:ln w="9525">
            <a:noFill/>
            <a:miter lim="800000"/>
            <a:headEnd/>
            <a:tailEnd/>
          </a:ln>
        </p:spPr>
        <p:txBody>
          <a:bodyPr lIns="88785" tIns="44393" rIns="88785" bIns="44393" anchor="b"/>
          <a:lstStyle/>
          <a:p>
            <a:pPr algn="r"/>
            <a:fld id="{7A7DF8EA-28C9-40FA-BC7E-7B5FFB0EBEC1}" type="slidenum">
              <a:rPr lang="en-US" altLang="zh-TW" sz="1300"/>
              <a:pPr algn="r"/>
              <a:t>7</a:t>
            </a:fld>
            <a:endParaRPr lang="en-US" altLang="zh-TW" sz="1300" dirty="0"/>
          </a:p>
        </p:txBody>
      </p:sp>
      <p:sp>
        <p:nvSpPr>
          <p:cNvPr id="253955" name="投影片編號版面配置區 6"/>
          <p:cNvSpPr txBox="1">
            <a:spLocks noGrp="1"/>
          </p:cNvSpPr>
          <p:nvPr/>
        </p:nvSpPr>
        <p:spPr bwMode="auto">
          <a:xfrm>
            <a:off x="3851277" y="9428168"/>
            <a:ext cx="2944813" cy="496887"/>
          </a:xfrm>
          <a:prstGeom prst="rect">
            <a:avLst/>
          </a:prstGeom>
          <a:noFill/>
          <a:ln w="9525">
            <a:noFill/>
            <a:miter lim="800000"/>
            <a:headEnd/>
            <a:tailEnd/>
          </a:ln>
        </p:spPr>
        <p:txBody>
          <a:bodyPr lIns="88785" tIns="44393" rIns="88785" bIns="44393" anchor="b"/>
          <a:lstStyle/>
          <a:p>
            <a:pPr algn="r"/>
            <a:fld id="{32C575AC-3E24-48A1-942C-32B0DE719EF2}" type="slidenum">
              <a:rPr lang="en-US" altLang="zh-TW" sz="1300" b="1"/>
              <a:pPr algn="r"/>
              <a:t>7</a:t>
            </a:fld>
            <a:endParaRPr lang="en-US" altLang="zh-TW" sz="1300" b="1" dirty="0"/>
          </a:p>
        </p:txBody>
      </p:sp>
      <p:sp>
        <p:nvSpPr>
          <p:cNvPr id="253956" name="Rectangle 2"/>
          <p:cNvSpPr>
            <a:spLocks noGrp="1" noRot="1" noChangeAspect="1" noTextEdit="1"/>
          </p:cNvSpPr>
          <p:nvPr>
            <p:ph type="sldImg"/>
          </p:nvPr>
        </p:nvSpPr>
        <p:spPr bwMode="auto">
          <a:noFill/>
          <a:ln>
            <a:solidFill>
              <a:srgbClr val="000000"/>
            </a:solidFill>
            <a:miter lim="800000"/>
            <a:headEnd/>
            <a:tailEnd/>
          </a:ln>
        </p:spPr>
      </p:sp>
      <p:sp>
        <p:nvSpPr>
          <p:cNvPr id="25395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zh-TW" smtClean="0"/>
          </a:p>
        </p:txBody>
      </p:sp>
    </p:spTree>
    <p:extLst>
      <p:ext uri="{BB962C8B-B14F-4D97-AF65-F5344CB8AC3E}">
        <p14:creationId xmlns:p14="http://schemas.microsoft.com/office/powerpoint/2010/main" val="28965878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117</a:t>
            </a:fld>
            <a:endParaRPr lang="zh-TW" altLang="en-US"/>
          </a:p>
        </p:txBody>
      </p:sp>
    </p:spTree>
    <p:extLst>
      <p:ext uri="{BB962C8B-B14F-4D97-AF65-F5344CB8AC3E}">
        <p14:creationId xmlns:p14="http://schemas.microsoft.com/office/powerpoint/2010/main" val="6860294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118</a:t>
            </a:fld>
            <a:endParaRPr lang="zh-TW" altLang="en-US"/>
          </a:p>
        </p:txBody>
      </p:sp>
    </p:spTree>
    <p:extLst>
      <p:ext uri="{BB962C8B-B14F-4D97-AF65-F5344CB8AC3E}">
        <p14:creationId xmlns:p14="http://schemas.microsoft.com/office/powerpoint/2010/main" val="3784141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119</a:t>
            </a:fld>
            <a:endParaRPr lang="zh-TW" altLang="en-US"/>
          </a:p>
        </p:txBody>
      </p:sp>
    </p:spTree>
    <p:extLst>
      <p:ext uri="{BB962C8B-B14F-4D97-AF65-F5344CB8AC3E}">
        <p14:creationId xmlns:p14="http://schemas.microsoft.com/office/powerpoint/2010/main" val="22865178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120</a:t>
            </a:fld>
            <a:endParaRPr lang="zh-TW" altLang="en-US"/>
          </a:p>
        </p:txBody>
      </p:sp>
    </p:spTree>
    <p:extLst>
      <p:ext uri="{BB962C8B-B14F-4D97-AF65-F5344CB8AC3E}">
        <p14:creationId xmlns:p14="http://schemas.microsoft.com/office/powerpoint/2010/main" val="4359649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121</a:t>
            </a:fld>
            <a:endParaRPr lang="zh-TW" altLang="en-US"/>
          </a:p>
        </p:txBody>
      </p:sp>
    </p:spTree>
    <p:extLst>
      <p:ext uri="{BB962C8B-B14F-4D97-AF65-F5344CB8AC3E}">
        <p14:creationId xmlns:p14="http://schemas.microsoft.com/office/powerpoint/2010/main" val="38060950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122</a:t>
            </a:fld>
            <a:endParaRPr lang="zh-TW" altLang="en-US"/>
          </a:p>
        </p:txBody>
      </p:sp>
    </p:spTree>
    <p:extLst>
      <p:ext uri="{BB962C8B-B14F-4D97-AF65-F5344CB8AC3E}">
        <p14:creationId xmlns:p14="http://schemas.microsoft.com/office/powerpoint/2010/main" val="13069369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123</a:t>
            </a:fld>
            <a:endParaRPr lang="zh-TW" altLang="en-US"/>
          </a:p>
        </p:txBody>
      </p:sp>
    </p:spTree>
    <p:extLst>
      <p:ext uri="{BB962C8B-B14F-4D97-AF65-F5344CB8AC3E}">
        <p14:creationId xmlns:p14="http://schemas.microsoft.com/office/powerpoint/2010/main" val="7156870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124</a:t>
            </a:fld>
            <a:endParaRPr lang="zh-TW" altLang="en-US"/>
          </a:p>
        </p:txBody>
      </p:sp>
    </p:spTree>
    <p:extLst>
      <p:ext uri="{BB962C8B-B14F-4D97-AF65-F5344CB8AC3E}">
        <p14:creationId xmlns:p14="http://schemas.microsoft.com/office/powerpoint/2010/main" val="42476843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125</a:t>
            </a:fld>
            <a:endParaRPr lang="zh-TW" altLang="en-US"/>
          </a:p>
        </p:txBody>
      </p:sp>
    </p:spTree>
    <p:extLst>
      <p:ext uri="{BB962C8B-B14F-4D97-AF65-F5344CB8AC3E}">
        <p14:creationId xmlns:p14="http://schemas.microsoft.com/office/powerpoint/2010/main" val="14868863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126</a:t>
            </a:fld>
            <a:endParaRPr lang="zh-TW" altLang="en-US"/>
          </a:p>
        </p:txBody>
      </p:sp>
    </p:spTree>
    <p:extLst>
      <p:ext uri="{BB962C8B-B14F-4D97-AF65-F5344CB8AC3E}">
        <p14:creationId xmlns:p14="http://schemas.microsoft.com/office/powerpoint/2010/main" val="2204773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8</a:t>
            </a:fld>
            <a:endParaRPr lang="zh-TW" altLang="en-US"/>
          </a:p>
        </p:txBody>
      </p:sp>
    </p:spTree>
    <p:extLst>
      <p:ext uri="{BB962C8B-B14F-4D97-AF65-F5344CB8AC3E}">
        <p14:creationId xmlns:p14="http://schemas.microsoft.com/office/powerpoint/2010/main" val="11173274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127</a:t>
            </a:fld>
            <a:endParaRPr lang="zh-TW" altLang="en-US"/>
          </a:p>
        </p:txBody>
      </p:sp>
    </p:spTree>
    <p:extLst>
      <p:ext uri="{BB962C8B-B14F-4D97-AF65-F5344CB8AC3E}">
        <p14:creationId xmlns:p14="http://schemas.microsoft.com/office/powerpoint/2010/main" val="28422765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128</a:t>
            </a:fld>
            <a:endParaRPr lang="zh-TW" altLang="en-US"/>
          </a:p>
        </p:txBody>
      </p:sp>
    </p:spTree>
    <p:extLst>
      <p:ext uri="{BB962C8B-B14F-4D97-AF65-F5344CB8AC3E}">
        <p14:creationId xmlns:p14="http://schemas.microsoft.com/office/powerpoint/2010/main" val="316707957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129</a:t>
            </a:fld>
            <a:endParaRPr lang="zh-TW" altLang="en-US"/>
          </a:p>
        </p:txBody>
      </p:sp>
    </p:spTree>
    <p:extLst>
      <p:ext uri="{BB962C8B-B14F-4D97-AF65-F5344CB8AC3E}">
        <p14:creationId xmlns:p14="http://schemas.microsoft.com/office/powerpoint/2010/main" val="314301404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130</a:t>
            </a:fld>
            <a:endParaRPr lang="zh-TW" altLang="en-US"/>
          </a:p>
        </p:txBody>
      </p:sp>
    </p:spTree>
    <p:extLst>
      <p:ext uri="{BB962C8B-B14F-4D97-AF65-F5344CB8AC3E}">
        <p14:creationId xmlns:p14="http://schemas.microsoft.com/office/powerpoint/2010/main" val="119518197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131</a:t>
            </a:fld>
            <a:endParaRPr lang="zh-TW" altLang="en-US"/>
          </a:p>
        </p:txBody>
      </p:sp>
    </p:spTree>
    <p:extLst>
      <p:ext uri="{BB962C8B-B14F-4D97-AF65-F5344CB8AC3E}">
        <p14:creationId xmlns:p14="http://schemas.microsoft.com/office/powerpoint/2010/main" val="3834883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TextEdit="1"/>
          </p:cNvSpPr>
          <p:nvPr>
            <p:ph type="sldImg"/>
          </p:nvPr>
        </p:nvSpPr>
        <p:spPr bwMode="auto">
          <a:noFill/>
          <a:ln>
            <a:solidFill>
              <a:srgbClr val="000000"/>
            </a:solidFill>
            <a:miter lim="800000"/>
            <a:headEnd/>
            <a:tailEnd/>
          </a:ln>
        </p:spPr>
      </p:sp>
      <p:sp>
        <p:nvSpPr>
          <p:cNvPr id="188419" name="Rectangle 3"/>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Tree>
    <p:extLst>
      <p:ext uri="{BB962C8B-B14F-4D97-AF65-F5344CB8AC3E}">
        <p14:creationId xmlns:p14="http://schemas.microsoft.com/office/powerpoint/2010/main" val="42352518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133</a:t>
            </a:fld>
            <a:endParaRPr lang="zh-TW" altLang="en-US"/>
          </a:p>
        </p:txBody>
      </p:sp>
    </p:spTree>
    <p:extLst>
      <p:ext uri="{BB962C8B-B14F-4D97-AF65-F5344CB8AC3E}">
        <p14:creationId xmlns:p14="http://schemas.microsoft.com/office/powerpoint/2010/main" val="62736555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134</a:t>
            </a:fld>
            <a:endParaRPr lang="zh-TW" altLang="en-US"/>
          </a:p>
        </p:txBody>
      </p:sp>
    </p:spTree>
    <p:extLst>
      <p:ext uri="{BB962C8B-B14F-4D97-AF65-F5344CB8AC3E}">
        <p14:creationId xmlns:p14="http://schemas.microsoft.com/office/powerpoint/2010/main" val="55668841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135</a:t>
            </a:fld>
            <a:endParaRPr lang="zh-TW" altLang="en-US"/>
          </a:p>
        </p:txBody>
      </p:sp>
    </p:spTree>
    <p:extLst>
      <p:ext uri="{BB962C8B-B14F-4D97-AF65-F5344CB8AC3E}">
        <p14:creationId xmlns:p14="http://schemas.microsoft.com/office/powerpoint/2010/main" val="27320562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136</a:t>
            </a:fld>
            <a:endParaRPr lang="zh-TW" altLang="en-US"/>
          </a:p>
        </p:txBody>
      </p:sp>
    </p:spTree>
    <p:extLst>
      <p:ext uri="{BB962C8B-B14F-4D97-AF65-F5344CB8AC3E}">
        <p14:creationId xmlns:p14="http://schemas.microsoft.com/office/powerpoint/2010/main" val="1145492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10</a:t>
            </a:fld>
            <a:endParaRPr lang="zh-TW" altLang="en-US"/>
          </a:p>
        </p:txBody>
      </p:sp>
    </p:spTree>
    <p:extLst>
      <p:ext uri="{BB962C8B-B14F-4D97-AF65-F5344CB8AC3E}">
        <p14:creationId xmlns:p14="http://schemas.microsoft.com/office/powerpoint/2010/main" val="12778777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137</a:t>
            </a:fld>
            <a:endParaRPr lang="zh-TW" altLang="en-US"/>
          </a:p>
        </p:txBody>
      </p:sp>
    </p:spTree>
    <p:extLst>
      <p:ext uri="{BB962C8B-B14F-4D97-AF65-F5344CB8AC3E}">
        <p14:creationId xmlns:p14="http://schemas.microsoft.com/office/powerpoint/2010/main" val="4177533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138</a:t>
            </a:fld>
            <a:endParaRPr lang="zh-TW" altLang="en-US"/>
          </a:p>
        </p:txBody>
      </p:sp>
    </p:spTree>
    <p:extLst>
      <p:ext uri="{BB962C8B-B14F-4D97-AF65-F5344CB8AC3E}">
        <p14:creationId xmlns:p14="http://schemas.microsoft.com/office/powerpoint/2010/main" val="329630912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139</a:t>
            </a:fld>
            <a:endParaRPr lang="zh-TW" altLang="en-US"/>
          </a:p>
        </p:txBody>
      </p:sp>
    </p:spTree>
    <p:extLst>
      <p:ext uri="{BB962C8B-B14F-4D97-AF65-F5344CB8AC3E}">
        <p14:creationId xmlns:p14="http://schemas.microsoft.com/office/powerpoint/2010/main" val="389219702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140</a:t>
            </a:fld>
            <a:endParaRPr lang="zh-TW" altLang="en-US"/>
          </a:p>
        </p:txBody>
      </p:sp>
    </p:spTree>
    <p:extLst>
      <p:ext uri="{BB962C8B-B14F-4D97-AF65-F5344CB8AC3E}">
        <p14:creationId xmlns:p14="http://schemas.microsoft.com/office/powerpoint/2010/main" val="274963110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141</a:t>
            </a:fld>
            <a:endParaRPr lang="zh-TW" altLang="en-US"/>
          </a:p>
        </p:txBody>
      </p:sp>
    </p:spTree>
    <p:extLst>
      <p:ext uri="{BB962C8B-B14F-4D97-AF65-F5344CB8AC3E}">
        <p14:creationId xmlns:p14="http://schemas.microsoft.com/office/powerpoint/2010/main" val="13708270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142</a:t>
            </a:fld>
            <a:endParaRPr lang="zh-TW" altLang="en-US"/>
          </a:p>
        </p:txBody>
      </p:sp>
    </p:spTree>
    <p:extLst>
      <p:ext uri="{BB962C8B-B14F-4D97-AF65-F5344CB8AC3E}">
        <p14:creationId xmlns:p14="http://schemas.microsoft.com/office/powerpoint/2010/main" val="404911827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143</a:t>
            </a:fld>
            <a:endParaRPr lang="zh-TW" altLang="en-US"/>
          </a:p>
        </p:txBody>
      </p:sp>
    </p:spTree>
    <p:extLst>
      <p:ext uri="{BB962C8B-B14F-4D97-AF65-F5344CB8AC3E}">
        <p14:creationId xmlns:p14="http://schemas.microsoft.com/office/powerpoint/2010/main" val="399589863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144</a:t>
            </a:fld>
            <a:endParaRPr lang="zh-TW" altLang="en-US"/>
          </a:p>
        </p:txBody>
      </p:sp>
    </p:spTree>
    <p:extLst>
      <p:ext uri="{BB962C8B-B14F-4D97-AF65-F5344CB8AC3E}">
        <p14:creationId xmlns:p14="http://schemas.microsoft.com/office/powerpoint/2010/main" val="15236550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148</a:t>
            </a:fld>
            <a:endParaRPr lang="zh-TW" altLang="en-US"/>
          </a:p>
        </p:txBody>
      </p:sp>
    </p:spTree>
    <p:extLst>
      <p:ext uri="{BB962C8B-B14F-4D97-AF65-F5344CB8AC3E}">
        <p14:creationId xmlns:p14="http://schemas.microsoft.com/office/powerpoint/2010/main" val="20452588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149</a:t>
            </a:fld>
            <a:endParaRPr lang="zh-TW" altLang="en-US"/>
          </a:p>
        </p:txBody>
      </p:sp>
    </p:spTree>
    <p:extLst>
      <p:ext uri="{BB962C8B-B14F-4D97-AF65-F5344CB8AC3E}">
        <p14:creationId xmlns:p14="http://schemas.microsoft.com/office/powerpoint/2010/main" val="2792695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11</a:t>
            </a:fld>
            <a:endParaRPr lang="zh-TW" altLang="en-US"/>
          </a:p>
        </p:txBody>
      </p:sp>
    </p:spTree>
    <p:extLst>
      <p:ext uri="{BB962C8B-B14F-4D97-AF65-F5344CB8AC3E}">
        <p14:creationId xmlns:p14="http://schemas.microsoft.com/office/powerpoint/2010/main" val="8230162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流程圖: 文件 3"/>
          <p:cNvSpPr>
            <a:spLocks noChangeArrowheads="1"/>
          </p:cNvSpPr>
          <p:nvPr userDrawn="1"/>
        </p:nvSpPr>
        <p:spPr bwMode="auto">
          <a:xfrm flipV="1">
            <a:off x="0" y="5033963"/>
            <a:ext cx="9144000" cy="1824037"/>
          </a:xfrm>
          <a:prstGeom prst="flowChartDocument">
            <a:avLst/>
          </a:prstGeom>
          <a:solidFill>
            <a:srgbClr val="FFC74B"/>
          </a:solidFill>
          <a:ln w="25400" algn="ctr">
            <a:noFill/>
            <a:miter lim="800000"/>
            <a:headEnd/>
            <a:tailEnd/>
          </a:ln>
        </p:spPr>
        <p:txBody>
          <a:bodyPr rot="10800000" anchor="ctr"/>
          <a:lstStyle/>
          <a:p>
            <a:pPr algn="ctr">
              <a:defRPr/>
            </a:pPr>
            <a:endParaRPr lang="zh-TW" altLang="en-US">
              <a:solidFill>
                <a:schemeClr val="lt1"/>
              </a:solidFill>
              <a:latin typeface="+mn-lt"/>
              <a:ea typeface="+mn-ea"/>
            </a:endParaRPr>
          </a:p>
        </p:txBody>
      </p:sp>
      <p:pic>
        <p:nvPicPr>
          <p:cNvPr id="5" name="Picture 2" descr="C:\Documents and Settings\User\桌面\立體圖.gif"/>
          <p:cNvPicPr>
            <a:picLocks noChangeAspect="1" noChangeArrowheads="1"/>
          </p:cNvPicPr>
          <p:nvPr userDrawn="1"/>
        </p:nvPicPr>
        <p:blipFill>
          <a:blip r:embed="rId2" cstate="print"/>
          <a:srcRect/>
          <a:stretch>
            <a:fillRect/>
          </a:stretch>
        </p:blipFill>
        <p:spPr bwMode="auto">
          <a:xfrm>
            <a:off x="6227763" y="3371850"/>
            <a:ext cx="2916237" cy="3051175"/>
          </a:xfrm>
          <a:prstGeom prst="rect">
            <a:avLst/>
          </a:prstGeom>
          <a:noFill/>
          <a:ln w="9525">
            <a:noFill/>
            <a:miter lim="800000"/>
            <a:headEnd/>
            <a:tailEnd/>
          </a:ln>
        </p:spPr>
      </p:pic>
      <p:pic>
        <p:nvPicPr>
          <p:cNvPr id="6" name="Picture 2"/>
          <p:cNvPicPr>
            <a:picLocks noChangeAspect="1" noChangeArrowheads="1"/>
          </p:cNvPicPr>
          <p:nvPr userDrawn="1"/>
        </p:nvPicPr>
        <p:blipFill>
          <a:blip r:embed="rId3" cstate="print">
            <a:clrChange>
              <a:clrFrom>
                <a:srgbClr val="FFFFFF"/>
              </a:clrFrom>
              <a:clrTo>
                <a:srgbClr val="FFFFFF">
                  <a:alpha val="0"/>
                </a:srgbClr>
              </a:clrTo>
            </a:clrChange>
          </a:blip>
          <a:srcRect/>
          <a:stretch>
            <a:fillRect/>
          </a:stretch>
        </p:blipFill>
        <p:spPr bwMode="auto">
          <a:xfrm>
            <a:off x="179388" y="3933825"/>
            <a:ext cx="990600" cy="1524000"/>
          </a:xfrm>
          <a:prstGeom prst="rect">
            <a:avLst/>
          </a:prstGeom>
          <a:noFill/>
          <a:ln w="9525">
            <a:noFill/>
            <a:miter lim="800000"/>
            <a:headEnd/>
            <a:tailEnd/>
          </a:ln>
        </p:spPr>
      </p:pic>
      <p:sp>
        <p:nvSpPr>
          <p:cNvPr id="7" name="矩形 6"/>
          <p:cNvSpPr/>
          <p:nvPr userDrawn="1"/>
        </p:nvSpPr>
        <p:spPr>
          <a:xfrm>
            <a:off x="611560" y="2420888"/>
            <a:ext cx="7992888" cy="36000"/>
          </a:xfrm>
          <a:prstGeom prst="rect">
            <a:avLst/>
          </a:prstGeom>
          <a:gradFill flip="none" rotWithShape="1">
            <a:gsLst>
              <a:gs pos="0">
                <a:srgbClr val="FFB41D"/>
              </a:gs>
              <a:gs pos="50000">
                <a:srgbClr val="F7AB00">
                  <a:shade val="67500"/>
                  <a:satMod val="115000"/>
                </a:srgbClr>
              </a:gs>
              <a:gs pos="100000">
                <a:srgbClr val="F7AB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26628" name="Rectangle 4"/>
          <p:cNvSpPr>
            <a:spLocks noGrp="1" noChangeArrowheads="1"/>
          </p:cNvSpPr>
          <p:nvPr>
            <p:ph type="ctrTitle"/>
          </p:nvPr>
        </p:nvSpPr>
        <p:spPr>
          <a:xfrm>
            <a:off x="617538" y="877888"/>
            <a:ext cx="7772400" cy="1470025"/>
          </a:xfrm>
        </p:spPr>
        <p:txBody>
          <a:bodyPr/>
          <a:lstStyle>
            <a:lvl1pPr>
              <a:defRPr/>
            </a:lvl1pPr>
          </a:lstStyle>
          <a:p>
            <a:r>
              <a:rPr lang="zh-TW" altLang="en-US"/>
              <a:t>按一下以編輯母片標題樣式</a:t>
            </a:r>
          </a:p>
        </p:txBody>
      </p:sp>
      <p:sp>
        <p:nvSpPr>
          <p:cNvPr id="26629" name="Rectangle 5"/>
          <p:cNvSpPr>
            <a:spLocks noGrp="1" noChangeArrowheads="1"/>
          </p:cNvSpPr>
          <p:nvPr>
            <p:ph type="subTitle" idx="1"/>
          </p:nvPr>
        </p:nvSpPr>
        <p:spPr>
          <a:xfrm>
            <a:off x="2141538" y="2547938"/>
            <a:ext cx="6400800" cy="1752600"/>
          </a:xfrm>
        </p:spPr>
        <p:txBody>
          <a:bodyPr/>
          <a:lstStyle>
            <a:lvl1pPr marL="0" indent="0" algn="ctr">
              <a:buFontTx/>
              <a:buNone/>
              <a:defRPr/>
            </a:lvl1pPr>
          </a:lstStyle>
          <a:p>
            <a:r>
              <a:rPr lang="zh-TW" altLang="en-US"/>
              <a:t>按一下以編輯母片副標題樣式</a:t>
            </a:r>
          </a:p>
        </p:txBody>
      </p:sp>
      <p:sp>
        <p:nvSpPr>
          <p:cNvPr id="8" name="Rectangle 6"/>
          <p:cNvSpPr>
            <a:spLocks noGrp="1" noChangeArrowheads="1"/>
          </p:cNvSpPr>
          <p:nvPr>
            <p:ph type="dt" sz="half" idx="10"/>
          </p:nvPr>
        </p:nvSpPr>
        <p:spPr/>
        <p:txBody>
          <a:bodyPr/>
          <a:lstStyle>
            <a:lvl1pPr>
              <a:defRPr smtClean="0"/>
            </a:lvl1pPr>
          </a:lstStyle>
          <a:p>
            <a:pPr>
              <a:defRPr/>
            </a:pPr>
            <a:fld id="{9FA6FDF6-6AA5-4CFC-AEA0-579E8DFB5460}" type="datetime1">
              <a:rPr lang="zh-TW" altLang="en-US" smtClean="0"/>
              <a:t>2017/4/7</a:t>
            </a:fld>
            <a:endParaRPr lang="en-US" altLang="zh-TW" dirty="0"/>
          </a:p>
        </p:txBody>
      </p:sp>
      <p:sp>
        <p:nvSpPr>
          <p:cNvPr id="9" name="Rectangle 7"/>
          <p:cNvSpPr>
            <a:spLocks noGrp="1" noChangeArrowheads="1"/>
          </p:cNvSpPr>
          <p:nvPr>
            <p:ph type="ftr" sz="quarter" idx="11"/>
          </p:nvPr>
        </p:nvSpPr>
        <p:spPr/>
        <p:txBody>
          <a:bodyPr/>
          <a:lstStyle>
            <a:lvl1pPr>
              <a:defRPr/>
            </a:lvl1pPr>
          </a:lstStyle>
          <a:p>
            <a:pPr>
              <a:defRPr/>
            </a:pPr>
            <a:endParaRPr lang="en-US" altLang="zh-TW" dirty="0"/>
          </a:p>
        </p:txBody>
      </p:sp>
      <p:sp>
        <p:nvSpPr>
          <p:cNvPr id="10" name="Rectangle 8"/>
          <p:cNvSpPr>
            <a:spLocks noGrp="1" noChangeArrowheads="1"/>
          </p:cNvSpPr>
          <p:nvPr>
            <p:ph type="sldNum" sz="quarter" idx="12"/>
          </p:nvPr>
        </p:nvSpPr>
        <p:spPr/>
        <p:txBody>
          <a:bodyPr/>
          <a:lstStyle>
            <a:lvl1pPr>
              <a:defRPr/>
            </a:lvl1pPr>
          </a:lstStyle>
          <a:p>
            <a:pPr>
              <a:defRPr/>
            </a:pPr>
            <a:fld id="{EBE3EE61-3F3D-47FA-8BA5-6513F9B77B0A}" type="slidenum">
              <a:rPr lang="zh-TW" altLang="en-US"/>
              <a:pPr>
                <a:defRPr/>
              </a:pPr>
              <a:t>‹#›</a:t>
            </a:fld>
            <a:endParaRPr lang="en-US" altLang="zh-TW"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fld id="{CDA71815-90F3-4510-97DA-921D5FD0DA21}" type="datetime1">
              <a:rPr lang="zh-TW" altLang="en-US" smtClean="0"/>
              <a:t>2017/4/7</a:t>
            </a:fld>
            <a:endParaRPr lang="en-US" altLang="zh-TW"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dirty="0"/>
          </a:p>
        </p:txBody>
      </p:sp>
      <p:sp>
        <p:nvSpPr>
          <p:cNvPr id="6" name="Rectangle 6"/>
          <p:cNvSpPr>
            <a:spLocks noGrp="1" noChangeArrowheads="1"/>
          </p:cNvSpPr>
          <p:nvPr>
            <p:ph type="sldNum" sz="quarter" idx="12"/>
          </p:nvPr>
        </p:nvSpPr>
        <p:spPr>
          <a:ln/>
        </p:spPr>
        <p:txBody>
          <a:bodyPr/>
          <a:lstStyle>
            <a:lvl1pPr>
              <a:defRPr/>
            </a:lvl1pPr>
          </a:lstStyle>
          <a:p>
            <a:pPr>
              <a:defRPr/>
            </a:pPr>
            <a:fld id="{4AE8AE05-CE1D-4330-85F4-0AB2A9FA637E}" type="slidenum">
              <a:rPr lang="zh-TW" altLang="en-US"/>
              <a:pPr>
                <a:defRPr/>
              </a:pPr>
              <a:t>‹#›</a:t>
            </a:fld>
            <a:endParaRPr lang="en-US" altLang="zh-TW"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A29A0C59-C79A-4B1B-90F7-2056F8CD9F1A}"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8418161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A0CBE114-2363-4E86-8F1C-581D599CD88B}"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3775607785"/>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412C8B22-05CB-4E51-819D-66F1074F4C7E}"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49245408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FDE23344-DDB6-4002-B2FC-E172B4974CAB}"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9763229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3EEF62E9-5161-447E-B0FE-C2CF88767A40}"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TW"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22346450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652C36E8-C3FB-409B-BE7E-7EDE06C7E864}"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TW"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39452662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B19D31-911C-4CC6-9404-BDD4F7776841}"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TW"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15783100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30BAC72D-E63F-4874-8D3E-4F0BDD2EEE61}"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36552339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2C267EF9-F6BB-4C4E-9440-CF5DEB2EFDD1}"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90927658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84AFD2E2-1E69-49FB-B402-0105CB32CF52}"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1353268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260350"/>
            <a:ext cx="2171700" cy="5865813"/>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0" y="260350"/>
            <a:ext cx="6362700" cy="5865813"/>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fld id="{4EF2C2D9-191C-4415-92EF-9276376FAE57}" type="datetime1">
              <a:rPr lang="zh-TW" altLang="en-US" smtClean="0"/>
              <a:t>2017/4/7</a:t>
            </a:fld>
            <a:endParaRPr lang="en-US" altLang="zh-TW"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dirty="0"/>
          </a:p>
        </p:txBody>
      </p:sp>
      <p:sp>
        <p:nvSpPr>
          <p:cNvPr id="6" name="Rectangle 6"/>
          <p:cNvSpPr>
            <a:spLocks noGrp="1" noChangeArrowheads="1"/>
          </p:cNvSpPr>
          <p:nvPr>
            <p:ph type="sldNum" sz="quarter" idx="12"/>
          </p:nvPr>
        </p:nvSpPr>
        <p:spPr>
          <a:ln/>
        </p:spPr>
        <p:txBody>
          <a:bodyPr/>
          <a:lstStyle>
            <a:lvl1pPr>
              <a:defRPr/>
            </a:lvl1pPr>
          </a:lstStyle>
          <a:p>
            <a:pPr>
              <a:defRPr/>
            </a:pPr>
            <a:fld id="{A248E123-CA3F-4BD1-B10C-FEEFA8DCFD88}" type="slidenum">
              <a:rPr lang="zh-TW" altLang="en-US"/>
              <a:pPr>
                <a:defRPr/>
              </a:pPr>
              <a:t>‹#›</a:t>
            </a:fld>
            <a:endParaRPr lang="en-US" altLang="zh-TW"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70EF2E34-7D97-40A3-9C05-DBB2C8E9A4AF}"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193877192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A29A0C59-C79A-4B1B-90F7-2056F8CD9F1A}"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42202038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A0CBE114-2363-4E86-8F1C-581D599CD88B}"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1856962897"/>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412C8B22-05CB-4E51-819D-66F1074F4C7E}"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65464355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FDE23344-DDB6-4002-B2FC-E172B4974CAB}"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32170594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3EEF62E9-5161-447E-B0FE-C2CF88767A40}"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TW"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402430196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652C36E8-C3FB-409B-BE7E-7EDE06C7E864}"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TW"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10760723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B19D31-911C-4CC6-9404-BDD4F7776841}"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TW"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7581994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30BAC72D-E63F-4874-8D3E-4F0BDD2EEE61}"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20045787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2C267EF9-F6BB-4C4E-9440-CF5DEB2EFDD1}"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3649752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流程圖: 文件 3"/>
          <p:cNvSpPr>
            <a:spLocks noChangeArrowheads="1"/>
          </p:cNvSpPr>
          <p:nvPr userDrawn="1"/>
        </p:nvSpPr>
        <p:spPr bwMode="auto">
          <a:xfrm flipV="1">
            <a:off x="0" y="5033965"/>
            <a:ext cx="9144000" cy="1824037"/>
          </a:xfrm>
          <a:prstGeom prst="flowChartDocument">
            <a:avLst/>
          </a:prstGeom>
          <a:solidFill>
            <a:srgbClr val="F7AB00"/>
          </a:solidFill>
          <a:ln w="25400" algn="ctr">
            <a:noFill/>
            <a:miter lim="800000"/>
            <a:headEnd/>
            <a:tailEnd/>
          </a:ln>
        </p:spPr>
        <p:txBody>
          <a:bodyPr rot="10800000" anchor="ctr"/>
          <a:lstStyle/>
          <a:p>
            <a:pPr algn="ctr">
              <a:defRPr/>
            </a:pPr>
            <a:endParaRPr lang="zh-TW" altLang="en-US">
              <a:solidFill>
                <a:prstClr val="white"/>
              </a:solidFill>
              <a:latin typeface="Arial"/>
              <a:ea typeface="華康細黑體"/>
            </a:endParaRPr>
          </a:p>
        </p:txBody>
      </p:sp>
      <p:pic>
        <p:nvPicPr>
          <p:cNvPr id="5" name="Picture 2"/>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179388" y="3933825"/>
            <a:ext cx="990600" cy="1524000"/>
          </a:xfrm>
          <a:prstGeom prst="rect">
            <a:avLst/>
          </a:prstGeom>
          <a:noFill/>
          <a:ln w="9525">
            <a:noFill/>
            <a:miter lim="800000"/>
            <a:headEnd/>
            <a:tailEnd/>
          </a:ln>
        </p:spPr>
      </p:pic>
      <p:sp>
        <p:nvSpPr>
          <p:cNvPr id="6" name="矩形 5"/>
          <p:cNvSpPr/>
          <p:nvPr userDrawn="1"/>
        </p:nvSpPr>
        <p:spPr>
          <a:xfrm>
            <a:off x="611560" y="2420888"/>
            <a:ext cx="7992888" cy="36000"/>
          </a:xfrm>
          <a:prstGeom prst="rect">
            <a:avLst/>
          </a:prstGeom>
          <a:gradFill flip="none" rotWithShape="1">
            <a:gsLst>
              <a:gs pos="0">
                <a:srgbClr val="FFB41D"/>
              </a:gs>
              <a:gs pos="50000">
                <a:srgbClr val="F7AB00">
                  <a:shade val="67500"/>
                  <a:satMod val="115000"/>
                </a:srgbClr>
              </a:gs>
              <a:gs pos="100000">
                <a:srgbClr val="F7AB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solidFill>
                <a:prstClr val="white"/>
              </a:solidFill>
            </a:endParaRPr>
          </a:p>
        </p:txBody>
      </p:sp>
      <p:pic>
        <p:nvPicPr>
          <p:cNvPr id="7" name="圖片 13" descr="聯合會logo.jpg"/>
          <p:cNvPicPr>
            <a:picLocks noChangeAspect="1"/>
          </p:cNvPicPr>
          <p:nvPr userDrawn="1"/>
        </p:nvPicPr>
        <p:blipFill>
          <a:blip r:embed="rId3" cstate="print">
            <a:clrChange>
              <a:clrFrom>
                <a:srgbClr val="FDFDFD"/>
              </a:clrFrom>
              <a:clrTo>
                <a:srgbClr val="FDFDFD">
                  <a:alpha val="0"/>
                </a:srgbClr>
              </a:clrTo>
            </a:clrChange>
          </a:blip>
          <a:srcRect/>
          <a:stretch>
            <a:fillRect/>
          </a:stretch>
        </p:blipFill>
        <p:spPr bwMode="auto">
          <a:xfrm>
            <a:off x="395288" y="260350"/>
            <a:ext cx="4248150" cy="776288"/>
          </a:xfrm>
          <a:prstGeom prst="rect">
            <a:avLst/>
          </a:prstGeom>
          <a:noFill/>
          <a:ln w="9525">
            <a:noFill/>
            <a:miter lim="800000"/>
            <a:headEnd/>
            <a:tailEnd/>
          </a:ln>
        </p:spPr>
      </p:pic>
      <p:sp>
        <p:nvSpPr>
          <p:cNvPr id="26628" name="Rectangle 4"/>
          <p:cNvSpPr>
            <a:spLocks noGrp="1" noChangeArrowheads="1"/>
          </p:cNvSpPr>
          <p:nvPr>
            <p:ph type="ctrTitle"/>
          </p:nvPr>
        </p:nvSpPr>
        <p:spPr>
          <a:xfrm>
            <a:off x="617538" y="877890"/>
            <a:ext cx="7772400" cy="1470025"/>
          </a:xfrm>
        </p:spPr>
        <p:txBody>
          <a:bodyPr/>
          <a:lstStyle>
            <a:lvl1pPr>
              <a:defRPr/>
            </a:lvl1pPr>
          </a:lstStyle>
          <a:p>
            <a:r>
              <a:rPr lang="zh-TW" altLang="en-US"/>
              <a:t>按一下以編輯母片標題樣式</a:t>
            </a:r>
          </a:p>
        </p:txBody>
      </p:sp>
      <p:sp>
        <p:nvSpPr>
          <p:cNvPr id="26629" name="Rectangle 5"/>
          <p:cNvSpPr>
            <a:spLocks noGrp="1" noChangeArrowheads="1"/>
          </p:cNvSpPr>
          <p:nvPr>
            <p:ph type="subTitle" idx="1"/>
          </p:nvPr>
        </p:nvSpPr>
        <p:spPr>
          <a:xfrm>
            <a:off x="2141538" y="2547938"/>
            <a:ext cx="6400800" cy="1752600"/>
          </a:xfrm>
        </p:spPr>
        <p:txBody>
          <a:bodyPr/>
          <a:lstStyle>
            <a:lvl1pPr marL="0" indent="0" algn="ctr">
              <a:buFontTx/>
              <a:buNone/>
              <a:defRPr/>
            </a:lvl1pPr>
          </a:lstStyle>
          <a:p>
            <a:r>
              <a:rPr lang="zh-TW" altLang="en-US"/>
              <a:t>按一下以編輯母片副標題樣式</a:t>
            </a:r>
          </a:p>
        </p:txBody>
      </p:sp>
      <p:sp>
        <p:nvSpPr>
          <p:cNvPr id="8" name="Rectangle 6"/>
          <p:cNvSpPr>
            <a:spLocks noGrp="1" noChangeArrowheads="1"/>
          </p:cNvSpPr>
          <p:nvPr>
            <p:ph type="dt" sz="half" idx="10"/>
          </p:nvPr>
        </p:nvSpPr>
        <p:spPr>
          <a:xfrm>
            <a:off x="457200" y="6245225"/>
            <a:ext cx="2133600" cy="476250"/>
          </a:xfrm>
          <a:prstGeom prst="rect">
            <a:avLst/>
          </a:prstGeom>
        </p:spPr>
        <p:txBody>
          <a:bodyPr/>
          <a:lstStyle>
            <a:lvl1pPr>
              <a:defRPr>
                <a:latin typeface="Arial" charset="0"/>
                <a:ea typeface="新細明體" charset="-120"/>
              </a:defRPr>
            </a:lvl1pPr>
          </a:lstStyle>
          <a:p>
            <a:pPr>
              <a:defRPr/>
            </a:pPr>
            <a:fld id="{321316D0-7C49-4FC0-A51D-8C17D858C966}" type="datetime1">
              <a:rPr lang="zh-TW" altLang="en-US" smtClean="0">
                <a:solidFill>
                  <a:prstClr val="black"/>
                </a:solidFill>
              </a:rPr>
              <a:pPr>
                <a:defRPr/>
              </a:pPr>
              <a:t>2017/4/7</a:t>
            </a:fld>
            <a:endParaRPr lang="en-US" altLang="zh-TW" dirty="0">
              <a:solidFill>
                <a:prstClr val="black"/>
              </a:solidFill>
            </a:endParaRPr>
          </a:p>
        </p:txBody>
      </p:sp>
      <p:sp>
        <p:nvSpPr>
          <p:cNvPr id="9" name="Rectangle 7"/>
          <p:cNvSpPr>
            <a:spLocks noGrp="1" noChangeArrowheads="1"/>
          </p:cNvSpPr>
          <p:nvPr>
            <p:ph type="ftr" sz="quarter" idx="11"/>
          </p:nvPr>
        </p:nvSpPr>
        <p:spPr/>
        <p:txBody>
          <a:bodyPr/>
          <a:lstStyle>
            <a:lvl1pPr>
              <a:defRPr/>
            </a:lvl1pPr>
          </a:lstStyle>
          <a:p>
            <a:pPr>
              <a:defRPr/>
            </a:pPr>
            <a:endParaRPr lang="en-US" altLang="zh-TW" dirty="0">
              <a:solidFill>
                <a:prstClr val="black"/>
              </a:solidFill>
            </a:endParaRPr>
          </a:p>
        </p:txBody>
      </p:sp>
      <p:sp>
        <p:nvSpPr>
          <p:cNvPr id="10" name="Rectangle 8"/>
          <p:cNvSpPr>
            <a:spLocks noGrp="1" noChangeArrowheads="1"/>
          </p:cNvSpPr>
          <p:nvPr>
            <p:ph type="sldNum" sz="quarter" idx="12"/>
          </p:nvPr>
        </p:nvSpPr>
        <p:spPr/>
        <p:txBody>
          <a:bodyPr/>
          <a:lstStyle>
            <a:lvl1pPr>
              <a:defRPr/>
            </a:lvl1pPr>
          </a:lstStyle>
          <a:p>
            <a:pPr>
              <a:defRPr/>
            </a:pPr>
            <a:fld id="{98E4A077-6659-4484-BFA3-A4DDF30AE4A9}" type="slidenum">
              <a:rPr lang="zh-TW" altLang="en-US">
                <a:solidFill>
                  <a:prstClr val="black"/>
                </a:solidFill>
              </a:rPr>
              <a:pPr>
                <a:defRPr/>
              </a:pPr>
              <a:t>‹#›</a:t>
            </a:fld>
            <a:endParaRPr lang="en-US" altLang="zh-TW" dirty="0">
              <a:solidFill>
                <a:prstClr val="black"/>
              </a:solidFill>
            </a:endParaRPr>
          </a:p>
        </p:txBody>
      </p:sp>
    </p:spTree>
    <p:extLst>
      <p:ext uri="{BB962C8B-B14F-4D97-AF65-F5344CB8AC3E}">
        <p14:creationId xmlns:p14="http://schemas.microsoft.com/office/powerpoint/2010/main" val="330663222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84AFD2E2-1E69-49FB-B402-0105CB32CF52}"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346536499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70EF2E34-7D97-40A3-9C05-DBB2C8E9A4AF}"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2332680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charset="0"/>
                <a:ea typeface="新細明體" charset="-120"/>
              </a:defRPr>
            </a:lvl1pPr>
          </a:lstStyle>
          <a:p>
            <a:pPr>
              <a:defRPr/>
            </a:pPr>
            <a:fld id="{E30BF673-14F8-42DF-8823-223452C60A83}" type="datetime1">
              <a:rPr lang="zh-TW" altLang="en-US" smtClean="0">
                <a:solidFill>
                  <a:prstClr val="black"/>
                </a:solidFill>
              </a:rPr>
              <a:pPr>
                <a:defRPr/>
              </a:pPr>
              <a:t>2017/4/7</a:t>
            </a:fld>
            <a:endParaRPr lang="en-US" altLang="zh-TW" dirty="0">
              <a:solidFill>
                <a:prstClr val="black"/>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TW" dirty="0">
              <a:solidFill>
                <a:prstClr val="black"/>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2B5522C-A27E-428C-8770-BD9512493397}" type="slidenum">
              <a:rPr lang="zh-TW" altLang="en-US">
                <a:solidFill>
                  <a:prstClr val="black"/>
                </a:solidFill>
              </a:rPr>
              <a:pPr>
                <a:defRPr/>
              </a:pPr>
              <a:t>‹#›</a:t>
            </a:fld>
            <a:endParaRPr lang="en-US" altLang="zh-TW" dirty="0">
              <a:solidFill>
                <a:prstClr val="black"/>
              </a:solidFill>
            </a:endParaRPr>
          </a:p>
        </p:txBody>
      </p:sp>
    </p:spTree>
    <p:extLst>
      <p:ext uri="{BB962C8B-B14F-4D97-AF65-F5344CB8AC3E}">
        <p14:creationId xmlns:p14="http://schemas.microsoft.com/office/powerpoint/2010/main" val="3461514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2"/>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charset="0"/>
                <a:ea typeface="新細明體" charset="-120"/>
              </a:defRPr>
            </a:lvl1pPr>
          </a:lstStyle>
          <a:p>
            <a:pPr>
              <a:defRPr/>
            </a:pPr>
            <a:fld id="{2721B861-6F0F-4547-A3A8-200E62771BEC}" type="datetime1">
              <a:rPr lang="zh-TW" altLang="en-US" smtClean="0">
                <a:solidFill>
                  <a:prstClr val="black"/>
                </a:solidFill>
              </a:rPr>
              <a:pPr>
                <a:defRPr/>
              </a:pPr>
              <a:t>2017/4/7</a:t>
            </a:fld>
            <a:endParaRPr lang="en-US" altLang="zh-TW" dirty="0">
              <a:solidFill>
                <a:prstClr val="black"/>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TW" dirty="0">
              <a:solidFill>
                <a:prstClr val="black"/>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6EE00B3-3690-48AE-AAD5-E3C7397B52FA}" type="slidenum">
              <a:rPr lang="zh-TW" altLang="en-US">
                <a:solidFill>
                  <a:prstClr val="black"/>
                </a:solidFill>
              </a:rPr>
              <a:pPr>
                <a:defRPr/>
              </a:pPr>
              <a:t>‹#›</a:t>
            </a:fld>
            <a:endParaRPr lang="en-US" altLang="zh-TW" dirty="0">
              <a:solidFill>
                <a:prstClr val="black"/>
              </a:solidFill>
            </a:endParaRPr>
          </a:p>
        </p:txBody>
      </p:sp>
    </p:spTree>
    <p:extLst>
      <p:ext uri="{BB962C8B-B14F-4D97-AF65-F5344CB8AC3E}">
        <p14:creationId xmlns:p14="http://schemas.microsoft.com/office/powerpoint/2010/main" val="3049843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125538"/>
            <a:ext cx="4038600"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125538"/>
            <a:ext cx="4038600"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charset="0"/>
                <a:ea typeface="新細明體" charset="-120"/>
              </a:defRPr>
            </a:lvl1pPr>
          </a:lstStyle>
          <a:p>
            <a:pPr>
              <a:defRPr/>
            </a:pPr>
            <a:fld id="{76802CD3-045E-49B5-B6AA-FA440EDF0455}" type="datetime1">
              <a:rPr lang="zh-TW" altLang="en-US" smtClean="0">
                <a:solidFill>
                  <a:prstClr val="black"/>
                </a:solidFill>
              </a:rPr>
              <a:pPr>
                <a:defRPr/>
              </a:pPr>
              <a:t>2017/4/7</a:t>
            </a:fld>
            <a:endParaRPr lang="en-US" altLang="zh-TW" dirty="0">
              <a:solidFill>
                <a:prstClr val="black"/>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TW" dirty="0">
              <a:solidFill>
                <a:prstClr val="black"/>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6F357C0-59FB-4B45-BE19-87D348B83E01}" type="slidenum">
              <a:rPr lang="zh-TW" altLang="en-US">
                <a:solidFill>
                  <a:prstClr val="black"/>
                </a:solidFill>
              </a:rPr>
              <a:pPr>
                <a:defRPr/>
              </a:pPr>
              <a:t>‹#›</a:t>
            </a:fld>
            <a:endParaRPr lang="en-US" altLang="zh-TW" dirty="0">
              <a:solidFill>
                <a:prstClr val="black"/>
              </a:solidFill>
            </a:endParaRPr>
          </a:p>
        </p:txBody>
      </p:sp>
    </p:spTree>
    <p:extLst>
      <p:ext uri="{BB962C8B-B14F-4D97-AF65-F5344CB8AC3E}">
        <p14:creationId xmlns:p14="http://schemas.microsoft.com/office/powerpoint/2010/main" val="38696798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charset="0"/>
                <a:ea typeface="新細明體" charset="-120"/>
              </a:defRPr>
            </a:lvl1pPr>
          </a:lstStyle>
          <a:p>
            <a:pPr>
              <a:defRPr/>
            </a:pPr>
            <a:fld id="{EFF11A32-5EDF-4670-9944-3189DB266A92}" type="datetime1">
              <a:rPr lang="zh-TW" altLang="en-US" smtClean="0">
                <a:solidFill>
                  <a:prstClr val="black"/>
                </a:solidFill>
              </a:rPr>
              <a:pPr>
                <a:defRPr/>
              </a:pPr>
              <a:t>2017/4/7</a:t>
            </a:fld>
            <a:endParaRPr lang="en-US" altLang="zh-TW" dirty="0">
              <a:solidFill>
                <a:prstClr val="black"/>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ltLang="zh-TW" dirty="0">
              <a:solidFill>
                <a:prstClr val="black"/>
              </a:solidFill>
            </a:endParaRPr>
          </a:p>
        </p:txBody>
      </p:sp>
      <p:sp>
        <p:nvSpPr>
          <p:cNvPr id="9" name="Rectangle 6"/>
          <p:cNvSpPr>
            <a:spLocks noGrp="1" noChangeArrowheads="1"/>
          </p:cNvSpPr>
          <p:nvPr>
            <p:ph type="sldNum" sz="quarter" idx="12"/>
          </p:nvPr>
        </p:nvSpPr>
        <p:spPr/>
        <p:txBody>
          <a:bodyPr/>
          <a:lstStyle>
            <a:lvl1pPr>
              <a:defRPr/>
            </a:lvl1pPr>
          </a:lstStyle>
          <a:p>
            <a:pPr>
              <a:defRPr/>
            </a:pPr>
            <a:fld id="{7DF67465-D3B7-4F1F-99DB-4FA89BF98BF2}" type="slidenum">
              <a:rPr lang="zh-TW" altLang="en-US">
                <a:solidFill>
                  <a:prstClr val="black"/>
                </a:solidFill>
              </a:rPr>
              <a:pPr>
                <a:defRPr/>
              </a:pPr>
              <a:t>‹#›</a:t>
            </a:fld>
            <a:endParaRPr lang="en-US" altLang="zh-TW" dirty="0">
              <a:solidFill>
                <a:prstClr val="black"/>
              </a:solidFill>
            </a:endParaRPr>
          </a:p>
        </p:txBody>
      </p:sp>
    </p:spTree>
    <p:extLst>
      <p:ext uri="{BB962C8B-B14F-4D97-AF65-F5344CB8AC3E}">
        <p14:creationId xmlns:p14="http://schemas.microsoft.com/office/powerpoint/2010/main" val="38420145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charset="0"/>
                <a:ea typeface="新細明體" charset="-120"/>
              </a:defRPr>
            </a:lvl1pPr>
          </a:lstStyle>
          <a:p>
            <a:pPr>
              <a:defRPr/>
            </a:pPr>
            <a:fld id="{88390694-BD48-4DEE-A697-E142300218BE}" type="datetime1">
              <a:rPr lang="zh-TW" altLang="en-US" smtClean="0">
                <a:solidFill>
                  <a:prstClr val="black"/>
                </a:solidFill>
              </a:rPr>
              <a:pPr>
                <a:defRPr/>
              </a:pPr>
              <a:t>2017/4/7</a:t>
            </a:fld>
            <a:endParaRPr lang="en-US" altLang="zh-TW" dirty="0">
              <a:solidFill>
                <a:prstClr val="black"/>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zh-TW" dirty="0">
              <a:solidFill>
                <a:prstClr val="black"/>
              </a:solidFill>
            </a:endParaRPr>
          </a:p>
        </p:txBody>
      </p:sp>
      <p:sp>
        <p:nvSpPr>
          <p:cNvPr id="5" name="Rectangle 6"/>
          <p:cNvSpPr>
            <a:spLocks noGrp="1" noChangeArrowheads="1"/>
          </p:cNvSpPr>
          <p:nvPr>
            <p:ph type="sldNum" sz="quarter" idx="12"/>
          </p:nvPr>
        </p:nvSpPr>
        <p:spPr/>
        <p:txBody>
          <a:bodyPr/>
          <a:lstStyle>
            <a:lvl1pPr>
              <a:defRPr/>
            </a:lvl1pPr>
          </a:lstStyle>
          <a:p>
            <a:pPr>
              <a:defRPr/>
            </a:pPr>
            <a:fld id="{82E28858-1356-4164-B928-76806D79415B}" type="slidenum">
              <a:rPr lang="zh-TW" altLang="en-US">
                <a:solidFill>
                  <a:prstClr val="black"/>
                </a:solidFill>
              </a:rPr>
              <a:pPr>
                <a:defRPr/>
              </a:pPr>
              <a:t>‹#›</a:t>
            </a:fld>
            <a:endParaRPr lang="en-US" altLang="zh-TW" dirty="0">
              <a:solidFill>
                <a:prstClr val="black"/>
              </a:solidFill>
            </a:endParaRPr>
          </a:p>
        </p:txBody>
      </p:sp>
    </p:spTree>
    <p:extLst>
      <p:ext uri="{BB962C8B-B14F-4D97-AF65-F5344CB8AC3E}">
        <p14:creationId xmlns:p14="http://schemas.microsoft.com/office/powerpoint/2010/main" val="120319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charset="0"/>
                <a:ea typeface="新細明體" charset="-120"/>
              </a:defRPr>
            </a:lvl1pPr>
          </a:lstStyle>
          <a:p>
            <a:pPr>
              <a:defRPr/>
            </a:pPr>
            <a:fld id="{59B4E93B-46E4-40B6-A24A-BB2A7033144E}" type="datetime1">
              <a:rPr lang="zh-TW" altLang="en-US" smtClean="0">
                <a:solidFill>
                  <a:prstClr val="black"/>
                </a:solidFill>
              </a:rPr>
              <a:pPr>
                <a:defRPr/>
              </a:pPr>
              <a:t>2017/4/7</a:t>
            </a:fld>
            <a:endParaRPr lang="en-US" altLang="zh-TW" dirty="0">
              <a:solidFill>
                <a:prstClr val="black"/>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ltLang="zh-TW" dirty="0">
              <a:solidFill>
                <a:prstClr val="black"/>
              </a:solidFill>
            </a:endParaRPr>
          </a:p>
        </p:txBody>
      </p:sp>
      <p:sp>
        <p:nvSpPr>
          <p:cNvPr id="4" name="Rectangle 6"/>
          <p:cNvSpPr>
            <a:spLocks noGrp="1" noChangeArrowheads="1"/>
          </p:cNvSpPr>
          <p:nvPr>
            <p:ph type="sldNum" sz="quarter" idx="12"/>
          </p:nvPr>
        </p:nvSpPr>
        <p:spPr/>
        <p:txBody>
          <a:bodyPr/>
          <a:lstStyle>
            <a:lvl1pPr>
              <a:defRPr/>
            </a:lvl1pPr>
          </a:lstStyle>
          <a:p>
            <a:pPr>
              <a:defRPr/>
            </a:pPr>
            <a:fld id="{0425DD0F-D833-4500-8224-585EDAC39332}" type="slidenum">
              <a:rPr lang="zh-TW" altLang="en-US">
                <a:solidFill>
                  <a:prstClr val="black"/>
                </a:solidFill>
              </a:rPr>
              <a:pPr>
                <a:defRPr/>
              </a:pPr>
              <a:t>‹#›</a:t>
            </a:fld>
            <a:endParaRPr lang="en-US" altLang="zh-TW" dirty="0">
              <a:solidFill>
                <a:prstClr val="black"/>
              </a:solidFill>
            </a:endParaRPr>
          </a:p>
        </p:txBody>
      </p:sp>
    </p:spTree>
    <p:extLst>
      <p:ext uri="{BB962C8B-B14F-4D97-AF65-F5344CB8AC3E}">
        <p14:creationId xmlns:p14="http://schemas.microsoft.com/office/powerpoint/2010/main" val="24927036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charset="0"/>
                <a:ea typeface="新細明體" charset="-120"/>
              </a:defRPr>
            </a:lvl1pPr>
          </a:lstStyle>
          <a:p>
            <a:pPr>
              <a:defRPr/>
            </a:pPr>
            <a:fld id="{F8744B05-26E0-457A-B749-16923167F651}" type="datetime1">
              <a:rPr lang="zh-TW" altLang="en-US" smtClean="0">
                <a:solidFill>
                  <a:prstClr val="black"/>
                </a:solidFill>
              </a:rPr>
              <a:pPr>
                <a:defRPr/>
              </a:pPr>
              <a:t>2017/4/7</a:t>
            </a:fld>
            <a:endParaRPr lang="en-US" altLang="zh-TW" dirty="0">
              <a:solidFill>
                <a:prstClr val="black"/>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TW" dirty="0">
              <a:solidFill>
                <a:prstClr val="black"/>
              </a:solidFill>
            </a:endParaRPr>
          </a:p>
        </p:txBody>
      </p:sp>
      <p:sp>
        <p:nvSpPr>
          <p:cNvPr id="7" name="Rectangle 6"/>
          <p:cNvSpPr>
            <a:spLocks noGrp="1" noChangeArrowheads="1"/>
          </p:cNvSpPr>
          <p:nvPr>
            <p:ph type="sldNum" sz="quarter" idx="12"/>
          </p:nvPr>
        </p:nvSpPr>
        <p:spPr/>
        <p:txBody>
          <a:bodyPr/>
          <a:lstStyle>
            <a:lvl1pPr>
              <a:defRPr/>
            </a:lvl1pPr>
          </a:lstStyle>
          <a:p>
            <a:pPr>
              <a:defRPr/>
            </a:pPr>
            <a:fld id="{C9645673-9694-4A9E-8B3D-AD16E1530CC3}" type="slidenum">
              <a:rPr lang="zh-TW" altLang="en-US">
                <a:solidFill>
                  <a:prstClr val="black"/>
                </a:solidFill>
              </a:rPr>
              <a:pPr>
                <a:defRPr/>
              </a:pPr>
              <a:t>‹#›</a:t>
            </a:fld>
            <a:endParaRPr lang="en-US" altLang="zh-TW" dirty="0">
              <a:solidFill>
                <a:prstClr val="black"/>
              </a:solidFill>
            </a:endParaRPr>
          </a:p>
        </p:txBody>
      </p:sp>
    </p:spTree>
    <p:extLst>
      <p:ext uri="{BB962C8B-B14F-4D97-AF65-F5344CB8AC3E}">
        <p14:creationId xmlns:p14="http://schemas.microsoft.com/office/powerpoint/2010/main" val="276228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矩形 3"/>
          <p:cNvSpPr/>
          <p:nvPr userDrawn="1"/>
        </p:nvSpPr>
        <p:spPr>
          <a:xfrm>
            <a:off x="35496" y="1016736"/>
            <a:ext cx="7992888" cy="36000"/>
          </a:xfrm>
          <a:prstGeom prst="rect">
            <a:avLst/>
          </a:prstGeom>
          <a:gradFill flip="none" rotWithShape="1">
            <a:gsLst>
              <a:gs pos="0">
                <a:srgbClr val="FFB41D"/>
              </a:gs>
              <a:gs pos="50000">
                <a:srgbClr val="F7AB00">
                  <a:shade val="67500"/>
                  <a:satMod val="115000"/>
                </a:srgbClr>
              </a:gs>
              <a:gs pos="100000">
                <a:srgbClr val="F7AB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lvl1pPr>
              <a:defRPr>
                <a:latin typeface="華康中黑體" pitchFamily="49" charset="-120"/>
                <a:ea typeface="華康中黑體" pitchFamily="49" charset="-120"/>
              </a:defRPr>
            </a:lvl1pPr>
            <a:lvl2pPr>
              <a:defRPr>
                <a:latin typeface="華康中黑體" pitchFamily="49" charset="-120"/>
                <a:ea typeface="華康中黑體" pitchFamily="49" charset="-120"/>
              </a:defRPr>
            </a:lvl2pPr>
            <a:lvl3pPr>
              <a:defRPr>
                <a:latin typeface="華康中黑體" pitchFamily="49" charset="-120"/>
                <a:ea typeface="華康中黑體" pitchFamily="49" charset="-120"/>
              </a:defRPr>
            </a:lvl3pPr>
            <a:lvl4pPr>
              <a:defRPr>
                <a:latin typeface="華康中黑體" pitchFamily="49" charset="-120"/>
                <a:ea typeface="華康中黑體" pitchFamily="49" charset="-120"/>
              </a:defRPr>
            </a:lvl4pPr>
            <a:lvl5pPr>
              <a:defRPr>
                <a:latin typeface="華康中黑體" pitchFamily="49" charset="-120"/>
                <a:ea typeface="華康中黑體" pitchFamily="49"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5" name="Rectangle 4"/>
          <p:cNvSpPr>
            <a:spLocks noGrp="1" noChangeArrowheads="1"/>
          </p:cNvSpPr>
          <p:nvPr>
            <p:ph type="dt" sz="half" idx="10"/>
          </p:nvPr>
        </p:nvSpPr>
        <p:spPr/>
        <p:txBody>
          <a:bodyPr/>
          <a:lstStyle>
            <a:lvl1pPr>
              <a:defRPr smtClean="0"/>
            </a:lvl1pPr>
          </a:lstStyle>
          <a:p>
            <a:pPr>
              <a:defRPr/>
            </a:pPr>
            <a:fld id="{0D065B4C-2D2E-4BA2-9B14-97E10BB400BE}" type="datetime1">
              <a:rPr lang="zh-TW" altLang="en-US" smtClean="0"/>
              <a:t>2017/4/7</a:t>
            </a:fld>
            <a:endParaRPr lang="en-US" altLang="zh-TW" dirty="0"/>
          </a:p>
        </p:txBody>
      </p:sp>
      <p:sp>
        <p:nvSpPr>
          <p:cNvPr id="6" name="Rectangle 5"/>
          <p:cNvSpPr>
            <a:spLocks noGrp="1" noChangeArrowheads="1"/>
          </p:cNvSpPr>
          <p:nvPr>
            <p:ph type="ftr" sz="quarter" idx="11"/>
          </p:nvPr>
        </p:nvSpPr>
        <p:spPr/>
        <p:txBody>
          <a:bodyPr/>
          <a:lstStyle>
            <a:lvl1pPr>
              <a:defRPr/>
            </a:lvl1pPr>
          </a:lstStyle>
          <a:p>
            <a:pPr>
              <a:defRPr/>
            </a:pPr>
            <a:endParaRPr lang="en-US" altLang="zh-TW" dirty="0"/>
          </a:p>
        </p:txBody>
      </p:sp>
      <p:sp>
        <p:nvSpPr>
          <p:cNvPr id="7" name="Rectangle 6"/>
          <p:cNvSpPr>
            <a:spLocks noGrp="1" noChangeArrowheads="1"/>
          </p:cNvSpPr>
          <p:nvPr>
            <p:ph type="sldNum" sz="quarter" idx="12"/>
          </p:nvPr>
        </p:nvSpPr>
        <p:spPr/>
        <p:txBody>
          <a:bodyPr/>
          <a:lstStyle>
            <a:lvl1pPr>
              <a:defRPr/>
            </a:lvl1pPr>
          </a:lstStyle>
          <a:p>
            <a:pPr>
              <a:defRPr/>
            </a:pPr>
            <a:fld id="{A272ACB8-32D6-4BA3-A453-EE320421D775}" type="slidenum">
              <a:rPr lang="zh-TW" altLang="en-US"/>
              <a:pPr>
                <a:defRPr/>
              </a:pPr>
              <a:t>‹#›</a:t>
            </a:fld>
            <a:endParaRPr lang="en-US" altLang="zh-TW"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charset="0"/>
                <a:ea typeface="新細明體" charset="-120"/>
              </a:defRPr>
            </a:lvl1pPr>
          </a:lstStyle>
          <a:p>
            <a:pPr>
              <a:defRPr/>
            </a:pPr>
            <a:fld id="{3BD2D595-191C-408E-8C5B-71926BFD572D}" type="datetime1">
              <a:rPr lang="zh-TW" altLang="en-US" smtClean="0">
                <a:solidFill>
                  <a:prstClr val="black"/>
                </a:solidFill>
              </a:rPr>
              <a:pPr>
                <a:defRPr/>
              </a:pPr>
              <a:t>2017/4/7</a:t>
            </a:fld>
            <a:endParaRPr lang="en-US" altLang="zh-TW" dirty="0">
              <a:solidFill>
                <a:prstClr val="black"/>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TW" dirty="0">
              <a:solidFill>
                <a:prstClr val="black"/>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92C9BD1-FDC2-482C-96A9-60EBBD54905C}" type="slidenum">
              <a:rPr lang="zh-TW" altLang="en-US">
                <a:solidFill>
                  <a:prstClr val="black"/>
                </a:solidFill>
              </a:rPr>
              <a:pPr>
                <a:defRPr/>
              </a:pPr>
              <a:t>‹#›</a:t>
            </a:fld>
            <a:endParaRPr lang="en-US" altLang="zh-TW" dirty="0">
              <a:solidFill>
                <a:prstClr val="black"/>
              </a:solidFill>
            </a:endParaRPr>
          </a:p>
        </p:txBody>
      </p:sp>
    </p:spTree>
    <p:extLst>
      <p:ext uri="{BB962C8B-B14F-4D97-AF65-F5344CB8AC3E}">
        <p14:creationId xmlns:p14="http://schemas.microsoft.com/office/powerpoint/2010/main" val="33659309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charset="0"/>
                <a:ea typeface="新細明體" charset="-120"/>
              </a:defRPr>
            </a:lvl1pPr>
          </a:lstStyle>
          <a:p>
            <a:pPr>
              <a:defRPr/>
            </a:pPr>
            <a:fld id="{F8C88EC3-2EF5-4D6E-B065-92DE1FB48E24}" type="datetime1">
              <a:rPr lang="zh-TW" altLang="en-US" smtClean="0">
                <a:solidFill>
                  <a:prstClr val="black"/>
                </a:solidFill>
              </a:rPr>
              <a:pPr>
                <a:defRPr/>
              </a:pPr>
              <a:t>2017/4/7</a:t>
            </a:fld>
            <a:endParaRPr lang="en-US" altLang="zh-TW" dirty="0">
              <a:solidFill>
                <a:prstClr val="black"/>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TW" dirty="0">
              <a:solidFill>
                <a:prstClr val="black"/>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E6F63E7-BC8C-4CFE-A482-D6DB8B8BE0EE}" type="slidenum">
              <a:rPr lang="zh-TW" altLang="en-US">
                <a:solidFill>
                  <a:prstClr val="black"/>
                </a:solidFill>
              </a:rPr>
              <a:pPr>
                <a:defRPr/>
              </a:pPr>
              <a:t>‹#›</a:t>
            </a:fld>
            <a:endParaRPr lang="en-US" altLang="zh-TW" dirty="0">
              <a:solidFill>
                <a:prstClr val="black"/>
              </a:solidFill>
            </a:endParaRPr>
          </a:p>
        </p:txBody>
      </p:sp>
    </p:spTree>
    <p:extLst>
      <p:ext uri="{BB962C8B-B14F-4D97-AF65-F5344CB8AC3E}">
        <p14:creationId xmlns:p14="http://schemas.microsoft.com/office/powerpoint/2010/main" val="27956701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260352"/>
            <a:ext cx="2171700" cy="5865813"/>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0" y="260352"/>
            <a:ext cx="6362700" cy="5865813"/>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charset="0"/>
                <a:ea typeface="新細明體" charset="-120"/>
              </a:defRPr>
            </a:lvl1pPr>
          </a:lstStyle>
          <a:p>
            <a:pPr>
              <a:defRPr/>
            </a:pPr>
            <a:fld id="{F08521BE-F481-4592-BE99-D3718267DE04}" type="datetime1">
              <a:rPr lang="zh-TW" altLang="en-US" smtClean="0">
                <a:solidFill>
                  <a:prstClr val="black"/>
                </a:solidFill>
              </a:rPr>
              <a:pPr>
                <a:defRPr/>
              </a:pPr>
              <a:t>2017/4/7</a:t>
            </a:fld>
            <a:endParaRPr lang="en-US" altLang="zh-TW" dirty="0">
              <a:solidFill>
                <a:prstClr val="black"/>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TW" dirty="0">
              <a:solidFill>
                <a:prstClr val="black"/>
              </a:solidFill>
            </a:endParaRPr>
          </a:p>
        </p:txBody>
      </p:sp>
      <p:sp>
        <p:nvSpPr>
          <p:cNvPr id="6" name="Rectangle 6"/>
          <p:cNvSpPr>
            <a:spLocks noGrp="1" noChangeArrowheads="1"/>
          </p:cNvSpPr>
          <p:nvPr>
            <p:ph type="sldNum" sz="quarter" idx="12"/>
          </p:nvPr>
        </p:nvSpPr>
        <p:spPr/>
        <p:txBody>
          <a:bodyPr/>
          <a:lstStyle>
            <a:lvl1pPr>
              <a:defRPr/>
            </a:lvl1pPr>
          </a:lstStyle>
          <a:p>
            <a:pPr>
              <a:defRPr/>
            </a:pPr>
            <a:fld id="{49E0D3D9-EAA6-4644-ABB9-A4C0F5B1EAB5}" type="slidenum">
              <a:rPr lang="zh-TW" altLang="en-US">
                <a:solidFill>
                  <a:prstClr val="black"/>
                </a:solidFill>
              </a:rPr>
              <a:pPr>
                <a:defRPr/>
              </a:pPr>
              <a:t>‹#›</a:t>
            </a:fld>
            <a:endParaRPr lang="en-US" altLang="zh-TW" dirty="0">
              <a:solidFill>
                <a:prstClr val="black"/>
              </a:solidFill>
            </a:endParaRPr>
          </a:p>
        </p:txBody>
      </p:sp>
    </p:spTree>
    <p:extLst>
      <p:ext uri="{BB962C8B-B14F-4D97-AF65-F5344CB8AC3E}">
        <p14:creationId xmlns:p14="http://schemas.microsoft.com/office/powerpoint/2010/main" val="13533429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A29A0C59-C79A-4B1B-90F7-2056F8CD9F1A}"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10643039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A0CBE114-2363-4E86-8F1C-581D599CD88B}"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283955167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412C8B22-05CB-4E51-819D-66F1074F4C7E}"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13403304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FDE23344-DDB6-4002-B2FC-E172B4974CAB}"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9966473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3EEF62E9-5161-447E-B0FE-C2CF88767A40}"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TW"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42542614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652C36E8-C3FB-409B-BE7E-7EDE06C7E864}"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TW"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23243848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B19D31-911C-4CC6-9404-BDD4F7776841}"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TW"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2133167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區段標題">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4076ACD-9201-4CCC-B902-811D75936D6A}" type="datetime1">
              <a:rPr lang="zh-TW" altLang="en-US" smtClean="0"/>
              <a:t>2017/4/7</a:t>
            </a:fld>
            <a:endParaRPr lang="en-US" altLang="zh-TW"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dirty="0"/>
          </a:p>
        </p:txBody>
      </p:sp>
      <p:sp>
        <p:nvSpPr>
          <p:cNvPr id="4" name="Rectangle 6"/>
          <p:cNvSpPr>
            <a:spLocks noGrp="1" noChangeArrowheads="1"/>
          </p:cNvSpPr>
          <p:nvPr>
            <p:ph type="sldNum" sz="quarter" idx="12"/>
          </p:nvPr>
        </p:nvSpPr>
        <p:spPr>
          <a:ln/>
        </p:spPr>
        <p:txBody>
          <a:bodyPr/>
          <a:lstStyle>
            <a:lvl1pPr>
              <a:defRPr/>
            </a:lvl1pPr>
          </a:lstStyle>
          <a:p>
            <a:pPr>
              <a:defRPr/>
            </a:pPr>
            <a:fld id="{7C00C21E-7A0B-4DB6-B866-8864CE6CE354}" type="slidenum">
              <a:rPr lang="zh-TW" altLang="en-US"/>
              <a:pPr>
                <a:defRPr/>
              </a:pPr>
              <a:t>‹#›</a:t>
            </a:fld>
            <a:endParaRPr lang="en-US" altLang="zh-TW"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30BAC72D-E63F-4874-8D3E-4F0BDD2EEE61}"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2632888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2C267EF9-F6BB-4C4E-9440-CF5DEB2EFDD1}"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38484280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84AFD2E2-1E69-49FB-B402-0105CB32CF52}"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26578429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70EF2E34-7D97-40A3-9C05-DBB2C8E9A4AF}"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37819229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A29A0C59-C79A-4B1B-90F7-2056F8CD9F1A}"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38185192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A0CBE114-2363-4E86-8F1C-581D599CD88B}"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951676383"/>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412C8B22-05CB-4E51-819D-66F1074F4C7E}"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37787024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FDE23344-DDB6-4002-B2FC-E172B4974CAB}"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42760450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3EEF62E9-5161-447E-B0FE-C2CF88767A40}"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TW"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20928421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652C36E8-C3FB-409B-BE7E-7EDE06C7E864}"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TW"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1943789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125538"/>
            <a:ext cx="4038600"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125538"/>
            <a:ext cx="4038600"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fld id="{EF1E58DB-28DA-4FAC-B122-FF07D4A45BE8}" type="datetime1">
              <a:rPr lang="zh-TW" altLang="en-US" smtClean="0"/>
              <a:t>2017/4/7</a:t>
            </a:fld>
            <a:endParaRPr lang="en-US" altLang="zh-TW"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dirty="0"/>
          </a:p>
        </p:txBody>
      </p:sp>
      <p:sp>
        <p:nvSpPr>
          <p:cNvPr id="7" name="Rectangle 6"/>
          <p:cNvSpPr>
            <a:spLocks noGrp="1" noChangeArrowheads="1"/>
          </p:cNvSpPr>
          <p:nvPr>
            <p:ph type="sldNum" sz="quarter" idx="12"/>
          </p:nvPr>
        </p:nvSpPr>
        <p:spPr>
          <a:ln/>
        </p:spPr>
        <p:txBody>
          <a:bodyPr/>
          <a:lstStyle>
            <a:lvl1pPr>
              <a:defRPr/>
            </a:lvl1pPr>
          </a:lstStyle>
          <a:p>
            <a:pPr>
              <a:defRPr/>
            </a:pPr>
            <a:fld id="{887C7169-D778-4617-BA0A-FC55DFB3BD03}" type="slidenum">
              <a:rPr lang="zh-TW" altLang="en-US"/>
              <a:pPr>
                <a:defRPr/>
              </a:pPr>
              <a:t>‹#›</a:t>
            </a:fld>
            <a:endParaRPr lang="en-US" altLang="zh-TW" dirty="0"/>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B19D31-911C-4CC6-9404-BDD4F7776841}"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TW"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1307406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30BAC72D-E63F-4874-8D3E-4F0BDD2EEE61}"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39620602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2C267EF9-F6BB-4C4E-9440-CF5DEB2EFDD1}"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957039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84AFD2E2-1E69-49FB-B402-0105CB32CF52}"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10779436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70EF2E34-7D97-40A3-9C05-DBB2C8E9A4AF}"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445456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A29A0C59-C79A-4B1B-90F7-2056F8CD9F1A}"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24869897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A0CBE114-2363-4E86-8F1C-581D599CD88B}"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760763593"/>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412C8B22-05CB-4E51-819D-66F1074F4C7E}"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10889664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FDE23344-DDB6-4002-B2FC-E172B4974CAB}"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37891746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3EEF62E9-5161-447E-B0FE-C2CF88767A40}"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TW"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1567564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fld id="{C8DBFBC6-29E5-42CD-9E15-FB56A1790C1C}" type="datetime1">
              <a:rPr lang="zh-TW" altLang="en-US" smtClean="0"/>
              <a:t>2017/4/7</a:t>
            </a:fld>
            <a:endParaRPr lang="en-US" altLang="zh-TW"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dirty="0"/>
          </a:p>
        </p:txBody>
      </p:sp>
      <p:sp>
        <p:nvSpPr>
          <p:cNvPr id="9" name="Rectangle 6"/>
          <p:cNvSpPr>
            <a:spLocks noGrp="1" noChangeArrowheads="1"/>
          </p:cNvSpPr>
          <p:nvPr>
            <p:ph type="sldNum" sz="quarter" idx="12"/>
          </p:nvPr>
        </p:nvSpPr>
        <p:spPr>
          <a:ln/>
        </p:spPr>
        <p:txBody>
          <a:bodyPr/>
          <a:lstStyle>
            <a:lvl1pPr>
              <a:defRPr/>
            </a:lvl1pPr>
          </a:lstStyle>
          <a:p>
            <a:pPr>
              <a:defRPr/>
            </a:pPr>
            <a:fld id="{488F83DD-E961-459E-A479-5205CD73AD35}" type="slidenum">
              <a:rPr lang="zh-TW" altLang="en-US"/>
              <a:pPr>
                <a:defRPr/>
              </a:pPr>
              <a:t>‹#›</a:t>
            </a:fld>
            <a:endParaRPr lang="en-US" altLang="zh-TW"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652C36E8-C3FB-409B-BE7E-7EDE06C7E864}"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TW"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16995012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B19D31-911C-4CC6-9404-BDD4F7776841}"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TW"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40380672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30BAC72D-E63F-4874-8D3E-4F0BDD2EEE61}"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3881895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2C267EF9-F6BB-4C4E-9440-CF5DEB2EFDD1}"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35849883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84AFD2E2-1E69-49FB-B402-0105CB32CF52}"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22939870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70EF2E34-7D97-40A3-9C05-DBB2C8E9A4AF}"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17088350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A29A0C59-C79A-4B1B-90F7-2056F8CD9F1A}"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33533106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A0CBE114-2363-4E86-8F1C-581D599CD88B}"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4038927867"/>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412C8B22-05CB-4E51-819D-66F1074F4C7E}"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22124834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FDE23344-DDB6-4002-B2FC-E172B4974CAB}"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2368104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fld id="{F015B258-4A94-4FAD-A62A-4228A718F4A9}" type="datetime1">
              <a:rPr lang="zh-TW" altLang="en-US" smtClean="0"/>
              <a:t>2017/4/7</a:t>
            </a:fld>
            <a:endParaRPr lang="en-US" altLang="zh-TW"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dirty="0"/>
          </a:p>
        </p:txBody>
      </p:sp>
      <p:sp>
        <p:nvSpPr>
          <p:cNvPr id="5" name="Rectangle 6"/>
          <p:cNvSpPr>
            <a:spLocks noGrp="1" noChangeArrowheads="1"/>
          </p:cNvSpPr>
          <p:nvPr>
            <p:ph type="sldNum" sz="quarter" idx="12"/>
          </p:nvPr>
        </p:nvSpPr>
        <p:spPr>
          <a:ln/>
        </p:spPr>
        <p:txBody>
          <a:bodyPr/>
          <a:lstStyle>
            <a:lvl1pPr>
              <a:defRPr/>
            </a:lvl1pPr>
          </a:lstStyle>
          <a:p>
            <a:pPr>
              <a:defRPr/>
            </a:pPr>
            <a:fld id="{59BA74FE-0D80-4320-A9D4-055BD3261838}" type="slidenum">
              <a:rPr lang="zh-TW" altLang="en-US"/>
              <a:pPr>
                <a:defRPr/>
              </a:pPr>
              <a:t>‹#›</a:t>
            </a:fld>
            <a:endParaRPr lang="en-US" altLang="zh-TW"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3EEF62E9-5161-447E-B0FE-C2CF88767A40}"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TW"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19894433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652C36E8-C3FB-409B-BE7E-7EDE06C7E864}"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TW"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31767301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B19D31-911C-4CC6-9404-BDD4F7776841}"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TW"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29259149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30BAC72D-E63F-4874-8D3E-4F0BDD2EEE61}"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34807081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2C267EF9-F6BB-4C4E-9440-CF5DEB2EFDD1}"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33927164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84AFD2E2-1E69-49FB-B402-0105CB32CF52}"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24157686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70EF2E34-7D97-40A3-9C05-DBB2C8E9A4AF}"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18504521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A29A0C59-C79A-4B1B-90F7-2056F8CD9F1A}"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17944498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A0CBE114-2363-4E86-8F1C-581D599CD88B}"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1370930119"/>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412C8B22-05CB-4E51-819D-66F1074F4C7E}"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3513834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E667679-93E5-4748-B23E-E24C5FC2FCF4}" type="datetime1">
              <a:rPr lang="zh-TW" altLang="en-US" smtClean="0"/>
              <a:t>2017/4/7</a:t>
            </a:fld>
            <a:endParaRPr lang="en-US" altLang="zh-TW"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dirty="0"/>
          </a:p>
        </p:txBody>
      </p:sp>
      <p:sp>
        <p:nvSpPr>
          <p:cNvPr id="4" name="Rectangle 6"/>
          <p:cNvSpPr>
            <a:spLocks noGrp="1" noChangeArrowheads="1"/>
          </p:cNvSpPr>
          <p:nvPr>
            <p:ph type="sldNum" sz="quarter" idx="12"/>
          </p:nvPr>
        </p:nvSpPr>
        <p:spPr>
          <a:ln/>
        </p:spPr>
        <p:txBody>
          <a:bodyPr/>
          <a:lstStyle>
            <a:lvl1pPr>
              <a:defRPr/>
            </a:lvl1pPr>
          </a:lstStyle>
          <a:p>
            <a:pPr>
              <a:defRPr/>
            </a:pPr>
            <a:fld id="{AA1A49E5-3A20-407A-9D87-6D755D365273}" type="slidenum">
              <a:rPr lang="zh-TW" altLang="en-US"/>
              <a:pPr>
                <a:defRPr/>
              </a:pPr>
              <a:t>‹#›</a:t>
            </a:fld>
            <a:endParaRPr lang="en-US" altLang="zh-TW" dirty="0"/>
          </a:p>
        </p:txBody>
      </p:sp>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FDE23344-DDB6-4002-B2FC-E172B4974CAB}"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23550485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3EEF62E9-5161-447E-B0FE-C2CF88767A40}"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TW"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36780958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652C36E8-C3FB-409B-BE7E-7EDE06C7E864}"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TW"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8597315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B19D31-911C-4CC6-9404-BDD4F7776841}"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TW"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3384141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30BAC72D-E63F-4874-8D3E-4F0BDD2EEE61}"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2821380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2C267EF9-F6BB-4C4E-9440-CF5DEB2EFDD1}"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29414883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84AFD2E2-1E69-49FB-B402-0105CB32CF52}"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39133002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70EF2E34-7D97-40A3-9C05-DBB2C8E9A4AF}"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34058802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A29A0C59-C79A-4B1B-90F7-2056F8CD9F1A}"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11888033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A0CBE114-2363-4E86-8F1C-581D599CD88B}"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425812894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fld id="{12F21B46-6DE5-483E-A2E9-9F07CCB083E1}" type="datetime1">
              <a:rPr lang="zh-TW" altLang="en-US" smtClean="0"/>
              <a:t>2017/4/7</a:t>
            </a:fld>
            <a:endParaRPr lang="en-US" altLang="zh-TW"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dirty="0"/>
          </a:p>
        </p:txBody>
      </p:sp>
      <p:sp>
        <p:nvSpPr>
          <p:cNvPr id="7" name="Rectangle 6"/>
          <p:cNvSpPr>
            <a:spLocks noGrp="1" noChangeArrowheads="1"/>
          </p:cNvSpPr>
          <p:nvPr>
            <p:ph type="sldNum" sz="quarter" idx="12"/>
          </p:nvPr>
        </p:nvSpPr>
        <p:spPr>
          <a:ln/>
        </p:spPr>
        <p:txBody>
          <a:bodyPr/>
          <a:lstStyle>
            <a:lvl1pPr>
              <a:defRPr/>
            </a:lvl1pPr>
          </a:lstStyle>
          <a:p>
            <a:pPr>
              <a:defRPr/>
            </a:pPr>
            <a:fld id="{3AC9A2A5-D762-42A1-8A1F-DAE89E3FFE8E}" type="slidenum">
              <a:rPr lang="zh-TW" altLang="en-US"/>
              <a:pPr>
                <a:defRPr/>
              </a:pPr>
              <a:t>‹#›</a:t>
            </a:fld>
            <a:endParaRPr lang="en-US" altLang="zh-TW"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412C8B22-05CB-4E51-819D-66F1074F4C7E}"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33750145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FDE23344-DDB6-4002-B2FC-E172B4974CAB}"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12584481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3EEF62E9-5161-447E-B0FE-C2CF88767A40}"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TW"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18673272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652C36E8-C3FB-409B-BE7E-7EDE06C7E864}"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TW"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22911224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B19D31-911C-4CC6-9404-BDD4F7776841}"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TW"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11486633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30BAC72D-E63F-4874-8D3E-4F0BDD2EEE61}"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34670454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2C267EF9-F6BB-4C4E-9440-CF5DEB2EFDD1}"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351170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84AFD2E2-1E69-49FB-B402-0105CB32CF52}"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16038172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70EF2E34-7D97-40A3-9C05-DBB2C8E9A4AF}"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36341719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A29A0C59-C79A-4B1B-90F7-2056F8CD9F1A}"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3885616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fld id="{4FBCFA11-DFCD-4C3D-A304-7E7DCCC43AD1}" type="datetime1">
              <a:rPr lang="zh-TW" altLang="en-US" smtClean="0"/>
              <a:t>2017/4/7</a:t>
            </a:fld>
            <a:endParaRPr lang="en-US" altLang="zh-TW"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dirty="0"/>
          </a:p>
        </p:txBody>
      </p:sp>
      <p:sp>
        <p:nvSpPr>
          <p:cNvPr id="7" name="Rectangle 6"/>
          <p:cNvSpPr>
            <a:spLocks noGrp="1" noChangeArrowheads="1"/>
          </p:cNvSpPr>
          <p:nvPr>
            <p:ph type="sldNum" sz="quarter" idx="12"/>
          </p:nvPr>
        </p:nvSpPr>
        <p:spPr>
          <a:ln/>
        </p:spPr>
        <p:txBody>
          <a:bodyPr/>
          <a:lstStyle>
            <a:lvl1pPr>
              <a:defRPr/>
            </a:lvl1pPr>
          </a:lstStyle>
          <a:p>
            <a:pPr>
              <a:defRPr/>
            </a:pPr>
            <a:fld id="{A11BA352-7CEF-4956-9B62-4F7B36F1B261}" type="slidenum">
              <a:rPr lang="zh-TW" altLang="en-US"/>
              <a:pPr>
                <a:defRPr/>
              </a:pPr>
              <a:t>‹#›</a:t>
            </a:fld>
            <a:endParaRPr lang="en-US" altLang="zh-TW"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A0CBE114-2363-4E86-8F1C-581D599CD88B}"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616441945"/>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412C8B22-05CB-4E51-819D-66F1074F4C7E}"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18902684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FDE23344-DDB6-4002-B2FC-E172B4974CAB}"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36412733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3EEF62E9-5161-447E-B0FE-C2CF88767A40}"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TW"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27271583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652C36E8-C3FB-409B-BE7E-7EDE06C7E864}"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TW"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32737215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B19D31-911C-4CC6-9404-BDD4F7776841}"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TW"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31472363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30BAC72D-E63F-4874-8D3E-4F0BDD2EEE61}"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33517614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2C267EF9-F6BB-4C4E-9440-CF5DEB2EFDD1}"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39224723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84AFD2E2-1E69-49FB-B402-0105CB32CF52}"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7279588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70EF2E34-7D97-40A3-9C05-DBB2C8E9A4AF}" type="datetime1">
              <a:rPr lang="zh-TW" altLang="en-US" smtClean="0">
                <a:solidFill>
                  <a:prstClr val="black">
                    <a:tint val="75000"/>
                  </a:prstClr>
                </a:solidFill>
              </a:rPr>
              <a:pPr/>
              <a:t>2017/4/7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931394-9201-4FD2-AD95-612509AEFBAD}"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191866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4.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4.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4.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4.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4.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2"/>
          <p:cNvPicPr>
            <a:picLocks noChangeAspect="1" noChangeArrowheads="1"/>
          </p:cNvPicPr>
          <p:nvPr/>
        </p:nvPicPr>
        <p:blipFill>
          <a:blip r:embed="rId13" cstate="print"/>
          <a:srcRect/>
          <a:stretch>
            <a:fillRect/>
          </a:stretch>
        </p:blipFill>
        <p:spPr bwMode="auto">
          <a:xfrm>
            <a:off x="0" y="5561013"/>
            <a:ext cx="9144000" cy="1323975"/>
          </a:xfrm>
          <a:prstGeom prst="rect">
            <a:avLst/>
          </a:prstGeom>
          <a:noFill/>
          <a:ln w="9525">
            <a:noFill/>
            <a:miter lim="800000"/>
            <a:headEnd/>
            <a:tailEnd/>
          </a:ln>
        </p:spPr>
      </p:pic>
      <p:pic>
        <p:nvPicPr>
          <p:cNvPr id="1027" name="Picture 2" descr="C:\Documents and Settings\User\桌面\立體圖.gif"/>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515225" y="4508500"/>
            <a:ext cx="1628775" cy="1706563"/>
          </a:xfrm>
          <a:prstGeom prst="rect">
            <a:avLst/>
          </a:prstGeom>
          <a:noFill/>
          <a:ln w="9525">
            <a:noFill/>
            <a:miter lim="800000"/>
            <a:headEnd/>
            <a:tailEnd/>
          </a:ln>
        </p:spPr>
      </p:pic>
      <p:sp>
        <p:nvSpPr>
          <p:cNvPr id="1028" name="Rectangle 2"/>
          <p:cNvSpPr>
            <a:spLocks noGrp="1" noChangeArrowheads="1"/>
          </p:cNvSpPr>
          <p:nvPr>
            <p:ph type="title"/>
          </p:nvPr>
        </p:nvSpPr>
        <p:spPr bwMode="auto">
          <a:xfrm>
            <a:off x="0" y="260350"/>
            <a:ext cx="8229600" cy="6334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9" name="Rectangle 3"/>
          <p:cNvSpPr>
            <a:spLocks noGrp="1" noChangeArrowheads="1"/>
          </p:cNvSpPr>
          <p:nvPr>
            <p:ph type="body" idx="1"/>
          </p:nvPr>
        </p:nvSpPr>
        <p:spPr bwMode="auto">
          <a:xfrm>
            <a:off x="457200" y="1125538"/>
            <a:ext cx="8229600" cy="5000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smtClean="0">
                <a:latin typeface="Arial" charset="0"/>
                <a:ea typeface="新細明體" charset="-120"/>
              </a:defRPr>
            </a:lvl1pPr>
          </a:lstStyle>
          <a:p>
            <a:pPr>
              <a:defRPr/>
            </a:pPr>
            <a:fld id="{B72AC093-F5F4-4E56-9424-B75BF075C844}" type="datetime1">
              <a:rPr lang="zh-TW" altLang="en-US" smtClean="0"/>
              <a:t>2017/4/7</a:t>
            </a:fld>
            <a:endParaRPr lang="en-US" altLang="zh-TW" dirty="0"/>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新細明體" charset="-120"/>
              </a:defRPr>
            </a:lvl1pPr>
          </a:lstStyle>
          <a:p>
            <a:pPr>
              <a:defRPr/>
            </a:pPr>
            <a:endParaRPr lang="en-US" altLang="zh-TW" dirty="0"/>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新細明體" charset="-120"/>
              </a:defRPr>
            </a:lvl1pPr>
          </a:lstStyle>
          <a:p>
            <a:pPr>
              <a:defRPr/>
            </a:pPr>
            <a:fld id="{53932F54-61F3-4831-AA59-F86EC10B3490}" type="slidenum">
              <a:rPr lang="zh-TW" altLang="en-US"/>
              <a:pPr>
                <a:defRPr/>
              </a:pPr>
              <a:t>‹#›</a:t>
            </a:fld>
            <a:endParaRPr lang="en-US" altLang="zh-TW" dirty="0"/>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12"/>
          <p:cNvPicPr>
            <a:picLocks noChangeAspect="1" noChangeArrowheads="1"/>
          </p:cNvPicPr>
          <p:nvPr userDrawn="1"/>
        </p:nvPicPr>
        <p:blipFill>
          <a:blip r:embed="rId13" cstate="print"/>
          <a:srcRect/>
          <a:stretch>
            <a:fillRect/>
          </a:stretch>
        </p:blipFill>
        <p:spPr bwMode="auto">
          <a:xfrm>
            <a:off x="0" y="5561016"/>
            <a:ext cx="9144000" cy="1323975"/>
          </a:xfrm>
          <a:prstGeom prst="rect">
            <a:avLst/>
          </a:prstGeom>
          <a:noFill/>
          <a:ln w="9525">
            <a:noFill/>
            <a:miter lim="800000"/>
            <a:headEnd/>
            <a:tailEnd/>
          </a:ln>
        </p:spPr>
      </p:pic>
      <p:pic>
        <p:nvPicPr>
          <p:cNvPr id="8" name="圖片 9" descr="聯合會logo.jpg"/>
          <p:cNvPicPr>
            <a:picLocks noChangeAspect="1"/>
          </p:cNvPicPr>
          <p:nvPr userDrawn="1"/>
        </p:nvPicPr>
        <p:blipFill>
          <a:blip r:embed="rId14" cstate="print">
            <a:clrChange>
              <a:clrFrom>
                <a:srgbClr val="FDFDFD"/>
              </a:clrFrom>
              <a:clrTo>
                <a:srgbClr val="FDFDFD">
                  <a:alpha val="0"/>
                </a:srgbClr>
              </a:clrTo>
            </a:clrChange>
          </a:blip>
          <a:srcRect/>
          <a:stretch>
            <a:fillRect/>
          </a:stretch>
        </p:blipFill>
        <p:spPr bwMode="auto">
          <a:xfrm>
            <a:off x="134542" y="6308728"/>
            <a:ext cx="1944290" cy="474663"/>
          </a:xfrm>
          <a:prstGeom prst="rect">
            <a:avLst/>
          </a:prstGeom>
          <a:noFill/>
          <a:ln w="9525">
            <a:noFill/>
            <a:miter lim="800000"/>
            <a:headEnd/>
            <a:tailEnd/>
          </a:ln>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2A203E03-8E36-428D-9CB7-36AD3767C9E6}" type="datetime1">
              <a:rPr kumimoji="0" lang="zh-TW" altLang="en-US" smtClean="0">
                <a:solidFill>
                  <a:prstClr val="black">
                    <a:tint val="75000"/>
                  </a:prstClr>
                </a:solidFill>
                <a:latin typeface="Calibri" panose="020F0502020204030204"/>
                <a:ea typeface="新細明體" panose="02020500000000000000" pitchFamily="18" charset="-120"/>
              </a:rPr>
              <a:pPr fontAlgn="auto">
                <a:spcBef>
                  <a:spcPts val="0"/>
                </a:spcBef>
                <a:spcAft>
                  <a:spcPts val="0"/>
                </a:spcAft>
              </a:pPr>
              <a:t>2017/4/7</a:t>
            </a:fld>
            <a:endParaRPr kumimoji="0" lang="zh-TW" altLang="en-US">
              <a:solidFill>
                <a:prstClr val="black">
                  <a:tint val="75000"/>
                </a:prstClr>
              </a:solidFill>
              <a:latin typeface="Calibri" panose="020F0502020204030204"/>
              <a:ea typeface="新細明體" panose="02020500000000000000" pitchFamily="18" charset="-12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panose="020F0502020204030204"/>
              <a:ea typeface="新細明體" panose="02020500000000000000" pitchFamily="18" charset="-12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350">
                <a:solidFill>
                  <a:schemeClr val="tx1"/>
                </a:solidFill>
              </a:defRPr>
            </a:lvl1pPr>
          </a:lstStyle>
          <a:p>
            <a:pPr fontAlgn="auto">
              <a:spcBef>
                <a:spcPts val="0"/>
              </a:spcBef>
              <a:spcAft>
                <a:spcPts val="0"/>
              </a:spcAft>
            </a:pPr>
            <a:fld id="{76931394-9201-4FD2-AD95-612509AEFBAD}" type="slidenum">
              <a:rPr kumimoji="0" lang="zh-TW" altLang="en-US" smtClean="0">
                <a:solidFill>
                  <a:prstClr val="black"/>
                </a:solidFill>
                <a:latin typeface="Calibri" panose="020F0502020204030204"/>
                <a:ea typeface="新細明體" panose="02020500000000000000" pitchFamily="18" charset="-120"/>
              </a:rPr>
              <a:pPr fontAlgn="auto">
                <a:spcBef>
                  <a:spcPts val="0"/>
                </a:spcBef>
                <a:spcAft>
                  <a:spcPts val="0"/>
                </a:spcAft>
              </a:pPr>
              <a:t>‹#›</a:t>
            </a:fld>
            <a:endParaRPr kumimoji="0" lang="zh-TW" altLang="en-US" dirty="0">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3561585192"/>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12"/>
          <p:cNvPicPr>
            <a:picLocks noChangeAspect="1" noChangeArrowheads="1"/>
          </p:cNvPicPr>
          <p:nvPr userDrawn="1"/>
        </p:nvPicPr>
        <p:blipFill>
          <a:blip r:embed="rId13" cstate="print"/>
          <a:srcRect/>
          <a:stretch>
            <a:fillRect/>
          </a:stretch>
        </p:blipFill>
        <p:spPr bwMode="auto">
          <a:xfrm>
            <a:off x="0" y="5561016"/>
            <a:ext cx="9144000" cy="1323975"/>
          </a:xfrm>
          <a:prstGeom prst="rect">
            <a:avLst/>
          </a:prstGeom>
          <a:noFill/>
          <a:ln w="9525">
            <a:noFill/>
            <a:miter lim="800000"/>
            <a:headEnd/>
            <a:tailEnd/>
          </a:ln>
        </p:spPr>
      </p:pic>
      <p:pic>
        <p:nvPicPr>
          <p:cNvPr id="8" name="圖片 9" descr="聯合會logo.jpg"/>
          <p:cNvPicPr>
            <a:picLocks noChangeAspect="1"/>
          </p:cNvPicPr>
          <p:nvPr userDrawn="1"/>
        </p:nvPicPr>
        <p:blipFill>
          <a:blip r:embed="rId14" cstate="print">
            <a:clrChange>
              <a:clrFrom>
                <a:srgbClr val="FDFDFD"/>
              </a:clrFrom>
              <a:clrTo>
                <a:srgbClr val="FDFDFD">
                  <a:alpha val="0"/>
                </a:srgbClr>
              </a:clrTo>
            </a:clrChange>
          </a:blip>
          <a:srcRect/>
          <a:stretch>
            <a:fillRect/>
          </a:stretch>
        </p:blipFill>
        <p:spPr bwMode="auto">
          <a:xfrm>
            <a:off x="134542" y="6308728"/>
            <a:ext cx="1944290" cy="474663"/>
          </a:xfrm>
          <a:prstGeom prst="rect">
            <a:avLst/>
          </a:prstGeom>
          <a:noFill/>
          <a:ln w="9525">
            <a:noFill/>
            <a:miter lim="800000"/>
            <a:headEnd/>
            <a:tailEnd/>
          </a:ln>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2A203E03-8E36-428D-9CB7-36AD3767C9E6}" type="datetime1">
              <a:rPr kumimoji="0" lang="zh-TW" altLang="en-US" smtClean="0">
                <a:solidFill>
                  <a:prstClr val="black">
                    <a:tint val="75000"/>
                  </a:prstClr>
                </a:solidFill>
                <a:latin typeface="Calibri" panose="020F0502020204030204"/>
                <a:ea typeface="新細明體" panose="02020500000000000000" pitchFamily="18" charset="-120"/>
              </a:rPr>
              <a:pPr fontAlgn="auto">
                <a:spcBef>
                  <a:spcPts val="0"/>
                </a:spcBef>
                <a:spcAft>
                  <a:spcPts val="0"/>
                </a:spcAft>
              </a:pPr>
              <a:t>2017/4/7</a:t>
            </a:fld>
            <a:endParaRPr kumimoji="0" lang="zh-TW" altLang="en-US">
              <a:solidFill>
                <a:prstClr val="black">
                  <a:tint val="75000"/>
                </a:prstClr>
              </a:solidFill>
              <a:latin typeface="Calibri" panose="020F0502020204030204"/>
              <a:ea typeface="新細明體" panose="02020500000000000000" pitchFamily="18" charset="-12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panose="020F0502020204030204"/>
              <a:ea typeface="新細明體" panose="02020500000000000000" pitchFamily="18" charset="-12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350">
                <a:solidFill>
                  <a:schemeClr val="tx1"/>
                </a:solidFill>
              </a:defRPr>
            </a:lvl1pPr>
          </a:lstStyle>
          <a:p>
            <a:pPr fontAlgn="auto">
              <a:spcBef>
                <a:spcPts val="0"/>
              </a:spcBef>
              <a:spcAft>
                <a:spcPts val="0"/>
              </a:spcAft>
            </a:pPr>
            <a:fld id="{76931394-9201-4FD2-AD95-612509AEFBAD}" type="slidenum">
              <a:rPr kumimoji="0" lang="zh-TW" altLang="en-US" smtClean="0">
                <a:solidFill>
                  <a:prstClr val="black"/>
                </a:solidFill>
                <a:latin typeface="Calibri" panose="020F0502020204030204"/>
                <a:ea typeface="新細明體" panose="02020500000000000000" pitchFamily="18" charset="-120"/>
              </a:rPr>
              <a:pPr fontAlgn="auto">
                <a:spcBef>
                  <a:spcPts val="0"/>
                </a:spcBef>
                <a:spcAft>
                  <a:spcPts val="0"/>
                </a:spcAft>
              </a:pPr>
              <a:t>‹#›</a:t>
            </a:fld>
            <a:endParaRPr kumimoji="0" lang="zh-TW" altLang="en-US" dirty="0">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2677336303"/>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2"/>
          <p:cNvPicPr>
            <a:picLocks noChangeAspect="1" noChangeArrowheads="1"/>
          </p:cNvPicPr>
          <p:nvPr userDrawn="1"/>
        </p:nvPicPr>
        <p:blipFill>
          <a:blip r:embed="rId13" cstate="print"/>
          <a:srcRect/>
          <a:stretch>
            <a:fillRect/>
          </a:stretch>
        </p:blipFill>
        <p:spPr bwMode="auto">
          <a:xfrm>
            <a:off x="0" y="5561015"/>
            <a:ext cx="9144000" cy="1323975"/>
          </a:xfrm>
          <a:prstGeom prst="rect">
            <a:avLst/>
          </a:prstGeom>
          <a:noFill/>
          <a:ln w="9525">
            <a:noFill/>
            <a:miter lim="800000"/>
            <a:headEnd/>
            <a:tailEnd/>
          </a:ln>
        </p:spPr>
      </p:pic>
      <p:sp>
        <p:nvSpPr>
          <p:cNvPr id="1027" name="Rectangle 2"/>
          <p:cNvSpPr>
            <a:spLocks noGrp="1" noChangeArrowheads="1"/>
          </p:cNvSpPr>
          <p:nvPr>
            <p:ph type="title"/>
          </p:nvPr>
        </p:nvSpPr>
        <p:spPr bwMode="auto">
          <a:xfrm>
            <a:off x="0" y="260352"/>
            <a:ext cx="8229600" cy="6334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8" name="Rectangle 3"/>
          <p:cNvSpPr>
            <a:spLocks noGrp="1" noChangeArrowheads="1"/>
          </p:cNvSpPr>
          <p:nvPr>
            <p:ph type="body" idx="1"/>
          </p:nvPr>
        </p:nvSpPr>
        <p:spPr bwMode="auto">
          <a:xfrm>
            <a:off x="457200" y="1125538"/>
            <a:ext cx="8229600" cy="5000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新細明體" charset="-120"/>
              </a:defRPr>
            </a:lvl1pPr>
          </a:lstStyle>
          <a:p>
            <a:pPr>
              <a:defRPr/>
            </a:pPr>
            <a:endParaRPr lang="en-US" altLang="zh-TW" dirty="0">
              <a:solidFill>
                <a:prstClr val="black"/>
              </a:solidFill>
            </a:endParaRPr>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新細明體" charset="-120"/>
              </a:defRPr>
            </a:lvl1pPr>
          </a:lstStyle>
          <a:p>
            <a:pPr>
              <a:defRPr/>
            </a:pPr>
            <a:fld id="{3B886D32-6D63-4AF5-8513-FAE467F0A9EA}" type="slidenum">
              <a:rPr lang="zh-TW" altLang="en-US">
                <a:solidFill>
                  <a:prstClr val="black"/>
                </a:solidFill>
              </a:rPr>
              <a:pPr>
                <a:defRPr/>
              </a:pPr>
              <a:t>‹#›</a:t>
            </a:fld>
            <a:endParaRPr lang="en-US" altLang="zh-TW" dirty="0">
              <a:solidFill>
                <a:prstClr val="black"/>
              </a:solidFill>
            </a:endParaRPr>
          </a:p>
        </p:txBody>
      </p:sp>
      <p:sp>
        <p:nvSpPr>
          <p:cNvPr id="11" name="矩形 10"/>
          <p:cNvSpPr/>
          <p:nvPr userDrawn="1"/>
        </p:nvSpPr>
        <p:spPr>
          <a:xfrm>
            <a:off x="35496" y="1016736"/>
            <a:ext cx="7992888" cy="36000"/>
          </a:xfrm>
          <a:prstGeom prst="rect">
            <a:avLst/>
          </a:prstGeom>
          <a:gradFill flip="none" rotWithShape="1">
            <a:gsLst>
              <a:gs pos="0">
                <a:srgbClr val="FFB41D"/>
              </a:gs>
              <a:gs pos="50000">
                <a:srgbClr val="F7AB00">
                  <a:shade val="67500"/>
                  <a:satMod val="115000"/>
                </a:srgbClr>
              </a:gs>
              <a:gs pos="100000">
                <a:srgbClr val="F7AB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solidFill>
                <a:prstClr val="white"/>
              </a:solidFill>
            </a:endParaRPr>
          </a:p>
        </p:txBody>
      </p:sp>
      <p:pic>
        <p:nvPicPr>
          <p:cNvPr id="1034" name="圖片 9" descr="聯合會logo.jpg"/>
          <p:cNvPicPr>
            <a:picLocks noChangeAspect="1"/>
          </p:cNvPicPr>
          <p:nvPr userDrawn="1"/>
        </p:nvPicPr>
        <p:blipFill>
          <a:blip r:embed="rId14" cstate="print">
            <a:clrChange>
              <a:clrFrom>
                <a:srgbClr val="FDFDFD"/>
              </a:clrFrom>
              <a:clrTo>
                <a:srgbClr val="FDFDFD">
                  <a:alpha val="0"/>
                </a:srgbClr>
              </a:clrTo>
            </a:clrChange>
          </a:blip>
          <a:srcRect/>
          <a:stretch>
            <a:fillRect/>
          </a:stretch>
        </p:blipFill>
        <p:spPr bwMode="auto">
          <a:xfrm>
            <a:off x="179389" y="6308727"/>
            <a:ext cx="2592387" cy="474663"/>
          </a:xfrm>
          <a:prstGeom prst="rect">
            <a:avLst/>
          </a:prstGeom>
          <a:noFill/>
          <a:ln w="9525">
            <a:noFill/>
            <a:miter lim="800000"/>
            <a:headEnd/>
            <a:tailEnd/>
          </a:ln>
        </p:spPr>
      </p:pic>
    </p:spTree>
    <p:extLst>
      <p:ext uri="{BB962C8B-B14F-4D97-AF65-F5344CB8AC3E}">
        <p14:creationId xmlns:p14="http://schemas.microsoft.com/office/powerpoint/2010/main" val="68662149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hf hdr="0" ftr="0" dt="0"/>
  <p:txStyles>
    <p:title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中黑體" pitchFamily="49" charset="-120"/>
        </a:defRPr>
      </a:lvl2pPr>
      <a:lvl3pPr algn="l" rtl="0" eaLnBrk="0" fontAlgn="base" hangingPunct="0">
        <a:spcBef>
          <a:spcPct val="0"/>
        </a:spcBef>
        <a:spcAft>
          <a:spcPct val="0"/>
        </a:spcAft>
        <a:defRPr kumimoji="1" sz="2800">
          <a:solidFill>
            <a:schemeClr val="tx2"/>
          </a:solidFill>
          <a:latin typeface="Arial" charset="0"/>
          <a:ea typeface="華康中黑體" pitchFamily="49" charset="-120"/>
        </a:defRPr>
      </a:lvl3pPr>
      <a:lvl4pPr algn="l" rtl="0" eaLnBrk="0" fontAlgn="base" hangingPunct="0">
        <a:spcBef>
          <a:spcPct val="0"/>
        </a:spcBef>
        <a:spcAft>
          <a:spcPct val="0"/>
        </a:spcAft>
        <a:defRPr kumimoji="1" sz="2800">
          <a:solidFill>
            <a:schemeClr val="tx2"/>
          </a:solidFill>
          <a:latin typeface="Arial" charset="0"/>
          <a:ea typeface="華康中黑體" pitchFamily="49" charset="-120"/>
        </a:defRPr>
      </a:lvl4pPr>
      <a:lvl5pPr algn="l" rtl="0" eaLnBrk="0" fontAlgn="base" hangingPunct="0">
        <a:spcBef>
          <a:spcPct val="0"/>
        </a:spcBef>
        <a:spcAft>
          <a:spcPct val="0"/>
        </a:spcAft>
        <a:defRPr kumimoji="1" sz="2800">
          <a:solidFill>
            <a:schemeClr val="tx2"/>
          </a:solidFill>
          <a:latin typeface="Arial" charset="0"/>
          <a:ea typeface="華康中黑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12"/>
          <p:cNvPicPr>
            <a:picLocks noChangeAspect="1" noChangeArrowheads="1"/>
          </p:cNvPicPr>
          <p:nvPr userDrawn="1"/>
        </p:nvPicPr>
        <p:blipFill>
          <a:blip r:embed="rId13" cstate="print"/>
          <a:srcRect/>
          <a:stretch>
            <a:fillRect/>
          </a:stretch>
        </p:blipFill>
        <p:spPr bwMode="auto">
          <a:xfrm>
            <a:off x="0" y="5561016"/>
            <a:ext cx="9144000" cy="1323975"/>
          </a:xfrm>
          <a:prstGeom prst="rect">
            <a:avLst/>
          </a:prstGeom>
          <a:noFill/>
          <a:ln w="9525">
            <a:noFill/>
            <a:miter lim="800000"/>
            <a:headEnd/>
            <a:tailEnd/>
          </a:ln>
        </p:spPr>
      </p:pic>
      <p:pic>
        <p:nvPicPr>
          <p:cNvPr id="8" name="圖片 9" descr="聯合會logo.jpg"/>
          <p:cNvPicPr>
            <a:picLocks noChangeAspect="1"/>
          </p:cNvPicPr>
          <p:nvPr userDrawn="1"/>
        </p:nvPicPr>
        <p:blipFill>
          <a:blip r:embed="rId14" cstate="print">
            <a:clrChange>
              <a:clrFrom>
                <a:srgbClr val="FDFDFD"/>
              </a:clrFrom>
              <a:clrTo>
                <a:srgbClr val="FDFDFD">
                  <a:alpha val="0"/>
                </a:srgbClr>
              </a:clrTo>
            </a:clrChange>
          </a:blip>
          <a:srcRect/>
          <a:stretch>
            <a:fillRect/>
          </a:stretch>
        </p:blipFill>
        <p:spPr bwMode="auto">
          <a:xfrm>
            <a:off x="134542" y="6308728"/>
            <a:ext cx="1944290" cy="474663"/>
          </a:xfrm>
          <a:prstGeom prst="rect">
            <a:avLst/>
          </a:prstGeom>
          <a:noFill/>
          <a:ln w="9525">
            <a:noFill/>
            <a:miter lim="800000"/>
            <a:headEnd/>
            <a:tailEnd/>
          </a:ln>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2A203E03-8E36-428D-9CB7-36AD3767C9E6}" type="datetime1">
              <a:rPr kumimoji="0" lang="zh-TW" altLang="en-US" smtClean="0">
                <a:solidFill>
                  <a:prstClr val="black">
                    <a:tint val="75000"/>
                  </a:prstClr>
                </a:solidFill>
                <a:latin typeface="Calibri" panose="020F0502020204030204"/>
                <a:ea typeface="新細明體" panose="02020500000000000000" pitchFamily="18" charset="-120"/>
              </a:rPr>
              <a:pPr fontAlgn="auto">
                <a:spcBef>
                  <a:spcPts val="0"/>
                </a:spcBef>
                <a:spcAft>
                  <a:spcPts val="0"/>
                </a:spcAft>
              </a:pPr>
              <a:t>2017/4/7</a:t>
            </a:fld>
            <a:endParaRPr kumimoji="0" lang="zh-TW" altLang="en-US">
              <a:solidFill>
                <a:prstClr val="black">
                  <a:tint val="75000"/>
                </a:prstClr>
              </a:solidFill>
              <a:latin typeface="Calibri" panose="020F0502020204030204"/>
              <a:ea typeface="新細明體" panose="02020500000000000000" pitchFamily="18" charset="-12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panose="020F0502020204030204"/>
              <a:ea typeface="新細明體" panose="02020500000000000000" pitchFamily="18" charset="-12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350">
                <a:solidFill>
                  <a:schemeClr val="tx1"/>
                </a:solidFill>
              </a:defRPr>
            </a:lvl1pPr>
          </a:lstStyle>
          <a:p>
            <a:pPr fontAlgn="auto">
              <a:spcBef>
                <a:spcPts val="0"/>
              </a:spcBef>
              <a:spcAft>
                <a:spcPts val="0"/>
              </a:spcAft>
            </a:pPr>
            <a:fld id="{76931394-9201-4FD2-AD95-612509AEFBAD}" type="slidenum">
              <a:rPr kumimoji="0" lang="zh-TW" altLang="en-US" smtClean="0">
                <a:solidFill>
                  <a:prstClr val="black"/>
                </a:solidFill>
                <a:latin typeface="Calibri" panose="020F0502020204030204"/>
                <a:ea typeface="新細明體" panose="02020500000000000000" pitchFamily="18" charset="-120"/>
              </a:rPr>
              <a:pPr fontAlgn="auto">
                <a:spcBef>
                  <a:spcPts val="0"/>
                </a:spcBef>
                <a:spcAft>
                  <a:spcPts val="0"/>
                </a:spcAft>
              </a:pPr>
              <a:t>‹#›</a:t>
            </a:fld>
            <a:endParaRPr kumimoji="0" lang="zh-TW" altLang="en-US" dirty="0">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521644435"/>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12"/>
          <p:cNvPicPr>
            <a:picLocks noChangeAspect="1" noChangeArrowheads="1"/>
          </p:cNvPicPr>
          <p:nvPr userDrawn="1"/>
        </p:nvPicPr>
        <p:blipFill>
          <a:blip r:embed="rId13" cstate="print"/>
          <a:srcRect/>
          <a:stretch>
            <a:fillRect/>
          </a:stretch>
        </p:blipFill>
        <p:spPr bwMode="auto">
          <a:xfrm>
            <a:off x="0" y="5561016"/>
            <a:ext cx="9144000" cy="1323975"/>
          </a:xfrm>
          <a:prstGeom prst="rect">
            <a:avLst/>
          </a:prstGeom>
          <a:noFill/>
          <a:ln w="9525">
            <a:noFill/>
            <a:miter lim="800000"/>
            <a:headEnd/>
            <a:tailEnd/>
          </a:ln>
        </p:spPr>
      </p:pic>
      <p:pic>
        <p:nvPicPr>
          <p:cNvPr id="8" name="圖片 9" descr="聯合會logo.jpg"/>
          <p:cNvPicPr>
            <a:picLocks noChangeAspect="1"/>
          </p:cNvPicPr>
          <p:nvPr userDrawn="1"/>
        </p:nvPicPr>
        <p:blipFill>
          <a:blip r:embed="rId14" cstate="print">
            <a:clrChange>
              <a:clrFrom>
                <a:srgbClr val="FDFDFD"/>
              </a:clrFrom>
              <a:clrTo>
                <a:srgbClr val="FDFDFD">
                  <a:alpha val="0"/>
                </a:srgbClr>
              </a:clrTo>
            </a:clrChange>
          </a:blip>
          <a:srcRect/>
          <a:stretch>
            <a:fillRect/>
          </a:stretch>
        </p:blipFill>
        <p:spPr bwMode="auto">
          <a:xfrm>
            <a:off x="134542" y="6308728"/>
            <a:ext cx="1944290" cy="474663"/>
          </a:xfrm>
          <a:prstGeom prst="rect">
            <a:avLst/>
          </a:prstGeom>
          <a:noFill/>
          <a:ln w="9525">
            <a:noFill/>
            <a:miter lim="800000"/>
            <a:headEnd/>
            <a:tailEnd/>
          </a:ln>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2A203E03-8E36-428D-9CB7-36AD3767C9E6}" type="datetime1">
              <a:rPr kumimoji="0" lang="zh-TW" altLang="en-US" smtClean="0">
                <a:solidFill>
                  <a:prstClr val="black">
                    <a:tint val="75000"/>
                  </a:prstClr>
                </a:solidFill>
                <a:latin typeface="Calibri" panose="020F0502020204030204"/>
                <a:ea typeface="新細明體" panose="02020500000000000000" pitchFamily="18" charset="-120"/>
              </a:rPr>
              <a:pPr fontAlgn="auto">
                <a:spcBef>
                  <a:spcPts val="0"/>
                </a:spcBef>
                <a:spcAft>
                  <a:spcPts val="0"/>
                </a:spcAft>
              </a:pPr>
              <a:t>2017/4/7</a:t>
            </a:fld>
            <a:endParaRPr kumimoji="0" lang="zh-TW" altLang="en-US">
              <a:solidFill>
                <a:prstClr val="black">
                  <a:tint val="75000"/>
                </a:prstClr>
              </a:solidFill>
              <a:latin typeface="Calibri" panose="020F0502020204030204"/>
              <a:ea typeface="新細明體" panose="02020500000000000000" pitchFamily="18" charset="-12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panose="020F0502020204030204"/>
              <a:ea typeface="新細明體" panose="02020500000000000000" pitchFamily="18" charset="-12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350">
                <a:solidFill>
                  <a:schemeClr val="tx1"/>
                </a:solidFill>
              </a:defRPr>
            </a:lvl1pPr>
          </a:lstStyle>
          <a:p>
            <a:pPr fontAlgn="auto">
              <a:spcBef>
                <a:spcPts val="0"/>
              </a:spcBef>
              <a:spcAft>
                <a:spcPts val="0"/>
              </a:spcAft>
            </a:pPr>
            <a:fld id="{76931394-9201-4FD2-AD95-612509AEFBAD}" type="slidenum">
              <a:rPr kumimoji="0" lang="zh-TW" altLang="en-US" smtClean="0">
                <a:solidFill>
                  <a:prstClr val="black"/>
                </a:solidFill>
                <a:latin typeface="Calibri" panose="020F0502020204030204"/>
                <a:ea typeface="新細明體" panose="02020500000000000000" pitchFamily="18" charset="-120"/>
              </a:rPr>
              <a:pPr fontAlgn="auto">
                <a:spcBef>
                  <a:spcPts val="0"/>
                </a:spcBef>
                <a:spcAft>
                  <a:spcPts val="0"/>
                </a:spcAft>
              </a:pPr>
              <a:t>‹#›</a:t>
            </a:fld>
            <a:endParaRPr kumimoji="0" lang="zh-TW" altLang="en-US" dirty="0">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950554513"/>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12"/>
          <p:cNvPicPr>
            <a:picLocks noChangeAspect="1" noChangeArrowheads="1"/>
          </p:cNvPicPr>
          <p:nvPr userDrawn="1"/>
        </p:nvPicPr>
        <p:blipFill>
          <a:blip r:embed="rId13" cstate="print"/>
          <a:srcRect/>
          <a:stretch>
            <a:fillRect/>
          </a:stretch>
        </p:blipFill>
        <p:spPr bwMode="auto">
          <a:xfrm>
            <a:off x="0" y="5561016"/>
            <a:ext cx="9144000" cy="1323975"/>
          </a:xfrm>
          <a:prstGeom prst="rect">
            <a:avLst/>
          </a:prstGeom>
          <a:noFill/>
          <a:ln w="9525">
            <a:noFill/>
            <a:miter lim="800000"/>
            <a:headEnd/>
            <a:tailEnd/>
          </a:ln>
        </p:spPr>
      </p:pic>
      <p:pic>
        <p:nvPicPr>
          <p:cNvPr id="8" name="圖片 9" descr="聯合會logo.jpg"/>
          <p:cNvPicPr>
            <a:picLocks noChangeAspect="1"/>
          </p:cNvPicPr>
          <p:nvPr userDrawn="1"/>
        </p:nvPicPr>
        <p:blipFill>
          <a:blip r:embed="rId14" cstate="print">
            <a:clrChange>
              <a:clrFrom>
                <a:srgbClr val="FDFDFD"/>
              </a:clrFrom>
              <a:clrTo>
                <a:srgbClr val="FDFDFD">
                  <a:alpha val="0"/>
                </a:srgbClr>
              </a:clrTo>
            </a:clrChange>
          </a:blip>
          <a:srcRect/>
          <a:stretch>
            <a:fillRect/>
          </a:stretch>
        </p:blipFill>
        <p:spPr bwMode="auto">
          <a:xfrm>
            <a:off x="134542" y="6308728"/>
            <a:ext cx="1944290" cy="474663"/>
          </a:xfrm>
          <a:prstGeom prst="rect">
            <a:avLst/>
          </a:prstGeom>
          <a:noFill/>
          <a:ln w="9525">
            <a:noFill/>
            <a:miter lim="800000"/>
            <a:headEnd/>
            <a:tailEnd/>
          </a:ln>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2A203E03-8E36-428D-9CB7-36AD3767C9E6}" type="datetime1">
              <a:rPr kumimoji="0" lang="zh-TW" altLang="en-US" smtClean="0">
                <a:solidFill>
                  <a:prstClr val="black">
                    <a:tint val="75000"/>
                  </a:prstClr>
                </a:solidFill>
                <a:latin typeface="Calibri" panose="020F0502020204030204"/>
                <a:ea typeface="新細明體" panose="02020500000000000000" pitchFamily="18" charset="-120"/>
              </a:rPr>
              <a:pPr fontAlgn="auto">
                <a:spcBef>
                  <a:spcPts val="0"/>
                </a:spcBef>
                <a:spcAft>
                  <a:spcPts val="0"/>
                </a:spcAft>
              </a:pPr>
              <a:t>2017/4/7</a:t>
            </a:fld>
            <a:endParaRPr kumimoji="0" lang="zh-TW" altLang="en-US">
              <a:solidFill>
                <a:prstClr val="black">
                  <a:tint val="75000"/>
                </a:prstClr>
              </a:solidFill>
              <a:latin typeface="Calibri" panose="020F0502020204030204"/>
              <a:ea typeface="新細明體" panose="02020500000000000000" pitchFamily="18" charset="-12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panose="020F0502020204030204"/>
              <a:ea typeface="新細明體" panose="02020500000000000000" pitchFamily="18" charset="-12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350">
                <a:solidFill>
                  <a:schemeClr val="tx1"/>
                </a:solidFill>
              </a:defRPr>
            </a:lvl1pPr>
          </a:lstStyle>
          <a:p>
            <a:pPr fontAlgn="auto">
              <a:spcBef>
                <a:spcPts val="0"/>
              </a:spcBef>
              <a:spcAft>
                <a:spcPts val="0"/>
              </a:spcAft>
            </a:pPr>
            <a:fld id="{76931394-9201-4FD2-AD95-612509AEFBAD}" type="slidenum">
              <a:rPr kumimoji="0" lang="zh-TW" altLang="en-US" smtClean="0">
                <a:solidFill>
                  <a:prstClr val="black"/>
                </a:solidFill>
                <a:latin typeface="Calibri" panose="020F0502020204030204"/>
                <a:ea typeface="新細明體" panose="02020500000000000000" pitchFamily="18" charset="-120"/>
              </a:rPr>
              <a:pPr fontAlgn="auto">
                <a:spcBef>
                  <a:spcPts val="0"/>
                </a:spcBef>
                <a:spcAft>
                  <a:spcPts val="0"/>
                </a:spcAft>
              </a:pPr>
              <a:t>‹#›</a:t>
            </a:fld>
            <a:endParaRPr kumimoji="0" lang="zh-TW" altLang="en-US" dirty="0">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241886229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12"/>
          <p:cNvPicPr>
            <a:picLocks noChangeAspect="1" noChangeArrowheads="1"/>
          </p:cNvPicPr>
          <p:nvPr userDrawn="1"/>
        </p:nvPicPr>
        <p:blipFill>
          <a:blip r:embed="rId13" cstate="print"/>
          <a:srcRect/>
          <a:stretch>
            <a:fillRect/>
          </a:stretch>
        </p:blipFill>
        <p:spPr bwMode="auto">
          <a:xfrm>
            <a:off x="0" y="5561016"/>
            <a:ext cx="9144000" cy="1323975"/>
          </a:xfrm>
          <a:prstGeom prst="rect">
            <a:avLst/>
          </a:prstGeom>
          <a:noFill/>
          <a:ln w="9525">
            <a:noFill/>
            <a:miter lim="800000"/>
            <a:headEnd/>
            <a:tailEnd/>
          </a:ln>
        </p:spPr>
      </p:pic>
      <p:pic>
        <p:nvPicPr>
          <p:cNvPr id="8" name="圖片 9" descr="聯合會logo.jpg"/>
          <p:cNvPicPr>
            <a:picLocks noChangeAspect="1"/>
          </p:cNvPicPr>
          <p:nvPr userDrawn="1"/>
        </p:nvPicPr>
        <p:blipFill>
          <a:blip r:embed="rId14" cstate="print">
            <a:clrChange>
              <a:clrFrom>
                <a:srgbClr val="FDFDFD"/>
              </a:clrFrom>
              <a:clrTo>
                <a:srgbClr val="FDFDFD">
                  <a:alpha val="0"/>
                </a:srgbClr>
              </a:clrTo>
            </a:clrChange>
          </a:blip>
          <a:srcRect/>
          <a:stretch>
            <a:fillRect/>
          </a:stretch>
        </p:blipFill>
        <p:spPr bwMode="auto">
          <a:xfrm>
            <a:off x="134542" y="6308728"/>
            <a:ext cx="1944290" cy="474663"/>
          </a:xfrm>
          <a:prstGeom prst="rect">
            <a:avLst/>
          </a:prstGeom>
          <a:noFill/>
          <a:ln w="9525">
            <a:noFill/>
            <a:miter lim="800000"/>
            <a:headEnd/>
            <a:tailEnd/>
          </a:ln>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2A203E03-8E36-428D-9CB7-36AD3767C9E6}" type="datetime1">
              <a:rPr kumimoji="0" lang="zh-TW" altLang="en-US" smtClean="0">
                <a:solidFill>
                  <a:prstClr val="black">
                    <a:tint val="75000"/>
                  </a:prstClr>
                </a:solidFill>
                <a:latin typeface="Calibri" panose="020F0502020204030204"/>
                <a:ea typeface="新細明體" panose="02020500000000000000" pitchFamily="18" charset="-120"/>
              </a:rPr>
              <a:pPr fontAlgn="auto">
                <a:spcBef>
                  <a:spcPts val="0"/>
                </a:spcBef>
                <a:spcAft>
                  <a:spcPts val="0"/>
                </a:spcAft>
              </a:pPr>
              <a:t>2017/4/7</a:t>
            </a:fld>
            <a:endParaRPr kumimoji="0" lang="zh-TW" altLang="en-US">
              <a:solidFill>
                <a:prstClr val="black">
                  <a:tint val="75000"/>
                </a:prstClr>
              </a:solidFill>
              <a:latin typeface="Calibri" panose="020F0502020204030204"/>
              <a:ea typeface="新細明體" panose="02020500000000000000" pitchFamily="18" charset="-12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panose="020F0502020204030204"/>
              <a:ea typeface="新細明體" panose="02020500000000000000" pitchFamily="18" charset="-12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350">
                <a:solidFill>
                  <a:schemeClr val="tx1"/>
                </a:solidFill>
              </a:defRPr>
            </a:lvl1pPr>
          </a:lstStyle>
          <a:p>
            <a:pPr fontAlgn="auto">
              <a:spcBef>
                <a:spcPts val="0"/>
              </a:spcBef>
              <a:spcAft>
                <a:spcPts val="0"/>
              </a:spcAft>
            </a:pPr>
            <a:fld id="{76931394-9201-4FD2-AD95-612509AEFBAD}" type="slidenum">
              <a:rPr kumimoji="0" lang="zh-TW" altLang="en-US" smtClean="0">
                <a:solidFill>
                  <a:prstClr val="black"/>
                </a:solidFill>
                <a:latin typeface="Calibri" panose="020F0502020204030204"/>
                <a:ea typeface="新細明體" panose="02020500000000000000" pitchFamily="18" charset="-120"/>
              </a:rPr>
              <a:pPr fontAlgn="auto">
                <a:spcBef>
                  <a:spcPts val="0"/>
                </a:spcBef>
                <a:spcAft>
                  <a:spcPts val="0"/>
                </a:spcAft>
              </a:pPr>
              <a:t>‹#›</a:t>
            </a:fld>
            <a:endParaRPr kumimoji="0" lang="zh-TW" altLang="en-US" dirty="0">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4291962356"/>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12"/>
          <p:cNvPicPr>
            <a:picLocks noChangeAspect="1" noChangeArrowheads="1"/>
          </p:cNvPicPr>
          <p:nvPr userDrawn="1"/>
        </p:nvPicPr>
        <p:blipFill>
          <a:blip r:embed="rId13" cstate="print"/>
          <a:srcRect/>
          <a:stretch>
            <a:fillRect/>
          </a:stretch>
        </p:blipFill>
        <p:spPr bwMode="auto">
          <a:xfrm>
            <a:off x="0" y="5561016"/>
            <a:ext cx="9144000" cy="1323975"/>
          </a:xfrm>
          <a:prstGeom prst="rect">
            <a:avLst/>
          </a:prstGeom>
          <a:noFill/>
          <a:ln w="9525">
            <a:noFill/>
            <a:miter lim="800000"/>
            <a:headEnd/>
            <a:tailEnd/>
          </a:ln>
        </p:spPr>
      </p:pic>
      <p:pic>
        <p:nvPicPr>
          <p:cNvPr id="8" name="圖片 9" descr="聯合會logo.jpg"/>
          <p:cNvPicPr>
            <a:picLocks noChangeAspect="1"/>
          </p:cNvPicPr>
          <p:nvPr userDrawn="1"/>
        </p:nvPicPr>
        <p:blipFill>
          <a:blip r:embed="rId14" cstate="print">
            <a:clrChange>
              <a:clrFrom>
                <a:srgbClr val="FDFDFD"/>
              </a:clrFrom>
              <a:clrTo>
                <a:srgbClr val="FDFDFD">
                  <a:alpha val="0"/>
                </a:srgbClr>
              </a:clrTo>
            </a:clrChange>
          </a:blip>
          <a:srcRect/>
          <a:stretch>
            <a:fillRect/>
          </a:stretch>
        </p:blipFill>
        <p:spPr bwMode="auto">
          <a:xfrm>
            <a:off x="134542" y="6308728"/>
            <a:ext cx="1944290" cy="474663"/>
          </a:xfrm>
          <a:prstGeom prst="rect">
            <a:avLst/>
          </a:prstGeom>
          <a:noFill/>
          <a:ln w="9525">
            <a:noFill/>
            <a:miter lim="800000"/>
            <a:headEnd/>
            <a:tailEnd/>
          </a:ln>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2A203E03-8E36-428D-9CB7-36AD3767C9E6}" type="datetime1">
              <a:rPr kumimoji="0" lang="zh-TW" altLang="en-US" smtClean="0">
                <a:solidFill>
                  <a:prstClr val="black">
                    <a:tint val="75000"/>
                  </a:prstClr>
                </a:solidFill>
                <a:latin typeface="Calibri" panose="020F0502020204030204"/>
                <a:ea typeface="新細明體" panose="02020500000000000000" pitchFamily="18" charset="-120"/>
              </a:rPr>
              <a:pPr fontAlgn="auto">
                <a:spcBef>
                  <a:spcPts val="0"/>
                </a:spcBef>
                <a:spcAft>
                  <a:spcPts val="0"/>
                </a:spcAft>
              </a:pPr>
              <a:t>2017/4/7</a:t>
            </a:fld>
            <a:endParaRPr kumimoji="0" lang="zh-TW" altLang="en-US">
              <a:solidFill>
                <a:prstClr val="black">
                  <a:tint val="75000"/>
                </a:prstClr>
              </a:solidFill>
              <a:latin typeface="Calibri" panose="020F0502020204030204"/>
              <a:ea typeface="新細明體" panose="02020500000000000000" pitchFamily="18" charset="-12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panose="020F0502020204030204"/>
              <a:ea typeface="新細明體" panose="02020500000000000000" pitchFamily="18" charset="-12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350">
                <a:solidFill>
                  <a:schemeClr val="tx1"/>
                </a:solidFill>
              </a:defRPr>
            </a:lvl1pPr>
          </a:lstStyle>
          <a:p>
            <a:pPr fontAlgn="auto">
              <a:spcBef>
                <a:spcPts val="0"/>
              </a:spcBef>
              <a:spcAft>
                <a:spcPts val="0"/>
              </a:spcAft>
            </a:pPr>
            <a:fld id="{76931394-9201-4FD2-AD95-612509AEFBAD}" type="slidenum">
              <a:rPr kumimoji="0" lang="zh-TW" altLang="en-US" smtClean="0">
                <a:solidFill>
                  <a:prstClr val="black"/>
                </a:solidFill>
                <a:latin typeface="Calibri" panose="020F0502020204030204"/>
                <a:ea typeface="新細明體" panose="02020500000000000000" pitchFamily="18" charset="-120"/>
              </a:rPr>
              <a:pPr fontAlgn="auto">
                <a:spcBef>
                  <a:spcPts val="0"/>
                </a:spcBef>
                <a:spcAft>
                  <a:spcPts val="0"/>
                </a:spcAft>
              </a:pPr>
              <a:t>‹#›</a:t>
            </a:fld>
            <a:endParaRPr kumimoji="0" lang="zh-TW" altLang="en-US" dirty="0">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463700761"/>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12"/>
          <p:cNvPicPr>
            <a:picLocks noChangeAspect="1" noChangeArrowheads="1"/>
          </p:cNvPicPr>
          <p:nvPr userDrawn="1"/>
        </p:nvPicPr>
        <p:blipFill>
          <a:blip r:embed="rId13" cstate="print"/>
          <a:srcRect/>
          <a:stretch>
            <a:fillRect/>
          </a:stretch>
        </p:blipFill>
        <p:spPr bwMode="auto">
          <a:xfrm>
            <a:off x="0" y="5561016"/>
            <a:ext cx="9144000" cy="1323975"/>
          </a:xfrm>
          <a:prstGeom prst="rect">
            <a:avLst/>
          </a:prstGeom>
          <a:noFill/>
          <a:ln w="9525">
            <a:noFill/>
            <a:miter lim="800000"/>
            <a:headEnd/>
            <a:tailEnd/>
          </a:ln>
        </p:spPr>
      </p:pic>
      <p:pic>
        <p:nvPicPr>
          <p:cNvPr id="8" name="圖片 9" descr="聯合會logo.jpg"/>
          <p:cNvPicPr>
            <a:picLocks noChangeAspect="1"/>
          </p:cNvPicPr>
          <p:nvPr userDrawn="1"/>
        </p:nvPicPr>
        <p:blipFill>
          <a:blip r:embed="rId14" cstate="print">
            <a:clrChange>
              <a:clrFrom>
                <a:srgbClr val="FDFDFD"/>
              </a:clrFrom>
              <a:clrTo>
                <a:srgbClr val="FDFDFD">
                  <a:alpha val="0"/>
                </a:srgbClr>
              </a:clrTo>
            </a:clrChange>
          </a:blip>
          <a:srcRect/>
          <a:stretch>
            <a:fillRect/>
          </a:stretch>
        </p:blipFill>
        <p:spPr bwMode="auto">
          <a:xfrm>
            <a:off x="134542" y="6308728"/>
            <a:ext cx="1944290" cy="474663"/>
          </a:xfrm>
          <a:prstGeom prst="rect">
            <a:avLst/>
          </a:prstGeom>
          <a:noFill/>
          <a:ln w="9525">
            <a:noFill/>
            <a:miter lim="800000"/>
            <a:headEnd/>
            <a:tailEnd/>
          </a:ln>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2A203E03-8E36-428D-9CB7-36AD3767C9E6}" type="datetime1">
              <a:rPr kumimoji="0" lang="zh-TW" altLang="en-US" smtClean="0">
                <a:solidFill>
                  <a:prstClr val="black">
                    <a:tint val="75000"/>
                  </a:prstClr>
                </a:solidFill>
                <a:latin typeface="Calibri" panose="020F0502020204030204"/>
                <a:ea typeface="新細明體" panose="02020500000000000000" pitchFamily="18" charset="-120"/>
              </a:rPr>
              <a:pPr fontAlgn="auto">
                <a:spcBef>
                  <a:spcPts val="0"/>
                </a:spcBef>
                <a:spcAft>
                  <a:spcPts val="0"/>
                </a:spcAft>
              </a:pPr>
              <a:t>2017/4/7</a:t>
            </a:fld>
            <a:endParaRPr kumimoji="0" lang="zh-TW" altLang="en-US">
              <a:solidFill>
                <a:prstClr val="black">
                  <a:tint val="75000"/>
                </a:prstClr>
              </a:solidFill>
              <a:latin typeface="Calibri" panose="020F0502020204030204"/>
              <a:ea typeface="新細明體" panose="02020500000000000000" pitchFamily="18" charset="-12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panose="020F0502020204030204"/>
              <a:ea typeface="新細明體" panose="02020500000000000000" pitchFamily="18" charset="-12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350">
                <a:solidFill>
                  <a:schemeClr val="tx1"/>
                </a:solidFill>
              </a:defRPr>
            </a:lvl1pPr>
          </a:lstStyle>
          <a:p>
            <a:pPr fontAlgn="auto">
              <a:spcBef>
                <a:spcPts val="0"/>
              </a:spcBef>
              <a:spcAft>
                <a:spcPts val="0"/>
              </a:spcAft>
            </a:pPr>
            <a:fld id="{76931394-9201-4FD2-AD95-612509AEFBAD}" type="slidenum">
              <a:rPr kumimoji="0" lang="zh-TW" altLang="en-US" smtClean="0">
                <a:solidFill>
                  <a:prstClr val="black"/>
                </a:solidFill>
                <a:latin typeface="Calibri" panose="020F0502020204030204"/>
                <a:ea typeface="新細明體" panose="02020500000000000000" pitchFamily="18" charset="-120"/>
              </a:rPr>
              <a:pPr fontAlgn="auto">
                <a:spcBef>
                  <a:spcPts val="0"/>
                </a:spcBef>
                <a:spcAft>
                  <a:spcPts val="0"/>
                </a:spcAft>
              </a:pPr>
              <a:t>‹#›</a:t>
            </a:fld>
            <a:endParaRPr kumimoji="0" lang="zh-TW" altLang="en-US" dirty="0">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260275313"/>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12"/>
          <p:cNvPicPr>
            <a:picLocks noChangeAspect="1" noChangeArrowheads="1"/>
          </p:cNvPicPr>
          <p:nvPr userDrawn="1"/>
        </p:nvPicPr>
        <p:blipFill>
          <a:blip r:embed="rId13" cstate="print"/>
          <a:srcRect/>
          <a:stretch>
            <a:fillRect/>
          </a:stretch>
        </p:blipFill>
        <p:spPr bwMode="auto">
          <a:xfrm>
            <a:off x="0" y="5561016"/>
            <a:ext cx="9144000" cy="1323975"/>
          </a:xfrm>
          <a:prstGeom prst="rect">
            <a:avLst/>
          </a:prstGeom>
          <a:noFill/>
          <a:ln w="9525">
            <a:noFill/>
            <a:miter lim="800000"/>
            <a:headEnd/>
            <a:tailEnd/>
          </a:ln>
        </p:spPr>
      </p:pic>
      <p:pic>
        <p:nvPicPr>
          <p:cNvPr id="8" name="圖片 9" descr="聯合會logo.jpg"/>
          <p:cNvPicPr>
            <a:picLocks noChangeAspect="1"/>
          </p:cNvPicPr>
          <p:nvPr userDrawn="1"/>
        </p:nvPicPr>
        <p:blipFill>
          <a:blip r:embed="rId14" cstate="print">
            <a:clrChange>
              <a:clrFrom>
                <a:srgbClr val="FDFDFD"/>
              </a:clrFrom>
              <a:clrTo>
                <a:srgbClr val="FDFDFD">
                  <a:alpha val="0"/>
                </a:srgbClr>
              </a:clrTo>
            </a:clrChange>
          </a:blip>
          <a:srcRect/>
          <a:stretch>
            <a:fillRect/>
          </a:stretch>
        </p:blipFill>
        <p:spPr bwMode="auto">
          <a:xfrm>
            <a:off x="134542" y="6308728"/>
            <a:ext cx="1944290" cy="474663"/>
          </a:xfrm>
          <a:prstGeom prst="rect">
            <a:avLst/>
          </a:prstGeom>
          <a:noFill/>
          <a:ln w="9525">
            <a:noFill/>
            <a:miter lim="800000"/>
            <a:headEnd/>
            <a:tailEnd/>
          </a:ln>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2A203E03-8E36-428D-9CB7-36AD3767C9E6}" type="datetime1">
              <a:rPr kumimoji="0" lang="zh-TW" altLang="en-US" smtClean="0">
                <a:solidFill>
                  <a:prstClr val="black">
                    <a:tint val="75000"/>
                  </a:prstClr>
                </a:solidFill>
                <a:latin typeface="Calibri" panose="020F0502020204030204"/>
                <a:ea typeface="新細明體" panose="02020500000000000000" pitchFamily="18" charset="-120"/>
              </a:rPr>
              <a:pPr fontAlgn="auto">
                <a:spcBef>
                  <a:spcPts val="0"/>
                </a:spcBef>
                <a:spcAft>
                  <a:spcPts val="0"/>
                </a:spcAft>
              </a:pPr>
              <a:t>2017/4/7</a:t>
            </a:fld>
            <a:endParaRPr kumimoji="0" lang="zh-TW" altLang="en-US">
              <a:solidFill>
                <a:prstClr val="black">
                  <a:tint val="75000"/>
                </a:prstClr>
              </a:solidFill>
              <a:latin typeface="Calibri" panose="020F0502020204030204"/>
              <a:ea typeface="新細明體" panose="02020500000000000000" pitchFamily="18" charset="-12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panose="020F0502020204030204"/>
              <a:ea typeface="新細明體" panose="02020500000000000000" pitchFamily="18" charset="-12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350">
                <a:solidFill>
                  <a:schemeClr val="tx1"/>
                </a:solidFill>
              </a:defRPr>
            </a:lvl1pPr>
          </a:lstStyle>
          <a:p>
            <a:pPr fontAlgn="auto">
              <a:spcBef>
                <a:spcPts val="0"/>
              </a:spcBef>
              <a:spcAft>
                <a:spcPts val="0"/>
              </a:spcAft>
            </a:pPr>
            <a:fld id="{76931394-9201-4FD2-AD95-612509AEFBAD}" type="slidenum">
              <a:rPr kumimoji="0" lang="zh-TW" altLang="en-US" smtClean="0">
                <a:solidFill>
                  <a:prstClr val="black"/>
                </a:solidFill>
                <a:latin typeface="Calibri" panose="020F0502020204030204"/>
                <a:ea typeface="新細明體" panose="02020500000000000000" pitchFamily="18" charset="-120"/>
              </a:rPr>
              <a:pPr fontAlgn="auto">
                <a:spcBef>
                  <a:spcPts val="0"/>
                </a:spcBef>
                <a:spcAft>
                  <a:spcPts val="0"/>
                </a:spcAft>
              </a:pPr>
              <a:t>‹#›</a:t>
            </a:fld>
            <a:endParaRPr kumimoji="0" lang="zh-TW" altLang="en-US" dirty="0">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1532185953"/>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apg20.jctv.ntut.edu.tw/schoolinfo" TargetMode="External"/><Relationship Id="rId5" Type="http://schemas.openxmlformats.org/officeDocument/2006/relationships/hyperlink" Target="http://www.asus.com/tw/support/FAQ/1007481/" TargetMode="External"/><Relationship Id="rId4" Type="http://schemas.openxmlformats.org/officeDocument/2006/relationships/hyperlink" Target="https://www.google.com/intl/zh-TW/chrome/browser/desktop/index.html" TargetMode="External"/></Relationships>
</file>

<file path=ppt/slides/_rels/slide10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21.png"/><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35.xml"/></Relationships>
</file>

<file path=ppt/slides/_rels/slide10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5.xml"/></Relationships>
</file>

<file path=ppt/slides/_rels/slide10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40.xml"/></Relationships>
</file>

<file path=ppt/slides/_rels/slide10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35.xml"/></Relationships>
</file>

<file path=ppt/slides/_rels/slide10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5.xml"/></Relationships>
</file>

<file path=ppt/slides/_rels/slide10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35.xml"/></Relationships>
</file>

<file path=ppt/slides/_rels/slide10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5.xml"/></Relationships>
</file>

<file path=ppt/slides/_rels/slide11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35.xml"/></Relationships>
</file>

<file path=ppt/slides/_rels/slide11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35.xml"/></Relationships>
</file>

<file path=ppt/slides/_rels/slide11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145.png"/></Relationships>
</file>

<file path=ppt/slides/_rels/slide11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154.png"/><Relationship Id="rId11" Type="http://schemas.openxmlformats.org/officeDocument/2006/relationships/image" Target="../media/image159.png"/><Relationship Id="rId5" Type="http://schemas.openxmlformats.org/officeDocument/2006/relationships/image" Target="../media/image153.png"/><Relationship Id="rId10" Type="http://schemas.openxmlformats.org/officeDocument/2006/relationships/image" Target="../media/image158.png"/><Relationship Id="rId4" Type="http://schemas.openxmlformats.org/officeDocument/2006/relationships/image" Target="../media/image152.png"/><Relationship Id="rId9" Type="http://schemas.openxmlformats.org/officeDocument/2006/relationships/image" Target="../media/image157.png"/></Relationships>
</file>

<file path=ppt/slides/_rels/slide12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162.png"/></Relationships>
</file>

<file path=ppt/slides/_rels/slide12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164.png"/></Relationships>
</file>

<file path=ppt/slides/_rels/slide12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167.png"/></Relationships>
</file>

<file path=ppt/slides/_rels/slide13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79.xml"/><Relationship Id="rId1" Type="http://schemas.openxmlformats.org/officeDocument/2006/relationships/slideLayout" Target="../slideLayouts/slideLayout7.xml"/><Relationship Id="rId5" Type="http://schemas.openxmlformats.org/officeDocument/2006/relationships/image" Target="../media/image175.png"/><Relationship Id="rId4" Type="http://schemas.openxmlformats.org/officeDocument/2006/relationships/image" Target="../media/image174.pn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181.png"/></Relationships>
</file>

<file path=ppt/slides/_rels/slide144.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183.png"/></Relationships>
</file>

<file path=ppt/slides/_rels/slide1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oleObject" Target="../embeddings/oleObject1.bin"/><Relationship Id="rId7" Type="http://schemas.openxmlformats.org/officeDocument/2006/relationships/image" Target="../media/image27.png"/><Relationship Id="rId2" Type="http://schemas.openxmlformats.org/officeDocument/2006/relationships/slideLayout" Target="../slideLayouts/slideLayout46.xml"/><Relationship Id="rId1" Type="http://schemas.openxmlformats.org/officeDocument/2006/relationships/vmlDrawing" Target="../drawings/vmlDrawing1.v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wmf"/></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8.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8.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9.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90.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01.xml"/></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4.xml"/><Relationship Id="rId5" Type="http://schemas.openxmlformats.org/officeDocument/2006/relationships/image" Target="../media/image111.png"/><Relationship Id="rId4" Type="http://schemas.openxmlformats.org/officeDocument/2006/relationships/image" Target="../media/image110.png"/></Relationships>
</file>

<file path=ppt/slides/_rels/slide8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4.xml"/><Relationship Id="rId4" Type="http://schemas.openxmlformats.org/officeDocument/2006/relationships/image" Target="../media/image119.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4.xml"/><Relationship Id="rId5" Type="http://schemas.openxmlformats.org/officeDocument/2006/relationships/image" Target="../media/image129.png"/><Relationship Id="rId4" Type="http://schemas.openxmlformats.org/officeDocument/2006/relationships/image" Target="../media/image128.png"/></Relationships>
</file>

<file path=ppt/slides/_rels/slide9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9"/>
          <p:cNvSpPr>
            <a:spLocks noGrp="1" noChangeArrowheads="1"/>
          </p:cNvSpPr>
          <p:nvPr>
            <p:ph type="ctrTitle"/>
          </p:nvPr>
        </p:nvSpPr>
        <p:spPr>
          <a:xfrm>
            <a:off x="617538" y="1166813"/>
            <a:ext cx="8069262" cy="1470025"/>
          </a:xfrm>
        </p:spPr>
        <p:txBody>
          <a:bodyPr/>
          <a:lstStyle/>
          <a:p>
            <a:pPr algn="dist" eaLnBrk="1" hangingPunct="1"/>
            <a:r>
              <a:rPr lang="zh-TW" altLang="en-US" sz="6000" dirty="0" smtClean="0">
                <a:solidFill>
                  <a:schemeClr val="tx1"/>
                </a:solidFill>
                <a:latin typeface="標楷體" panose="03000509000000000000" pitchFamily="65" charset="-120"/>
                <a:ea typeface="標楷體" panose="03000509000000000000" pitchFamily="65" charset="-120"/>
              </a:rPr>
              <a:t>報名系統操作說明會</a:t>
            </a:r>
          </a:p>
        </p:txBody>
      </p:sp>
      <p:sp>
        <p:nvSpPr>
          <p:cNvPr id="4100" name="Rectangle 6"/>
          <p:cNvSpPr>
            <a:spLocks noGrp="1" noChangeArrowheads="1"/>
          </p:cNvSpPr>
          <p:nvPr>
            <p:ph type="subTitle" idx="1"/>
          </p:nvPr>
        </p:nvSpPr>
        <p:spPr>
          <a:xfrm>
            <a:off x="3276600" y="2569215"/>
            <a:ext cx="5399088" cy="504825"/>
          </a:xfrm>
        </p:spPr>
        <p:txBody>
          <a:bodyPr/>
          <a:lstStyle/>
          <a:p>
            <a:pPr algn="l" eaLnBrk="1" hangingPunct="1"/>
            <a:r>
              <a:rPr lang="zh-TW" altLang="en-US" sz="2400" dirty="0" smtClean="0">
                <a:latin typeface="標楷體" panose="03000509000000000000" pitchFamily="65" charset="-120"/>
                <a:ea typeface="標楷體" panose="03000509000000000000" pitchFamily="65" charset="-120"/>
              </a:rPr>
              <a:t>主辦單位： </a:t>
            </a:r>
          </a:p>
        </p:txBody>
      </p:sp>
      <p:sp>
        <p:nvSpPr>
          <p:cNvPr id="230401" name="Rectangle 1"/>
          <p:cNvSpPr>
            <a:spLocks noChangeArrowheads="1"/>
          </p:cNvSpPr>
          <p:nvPr/>
        </p:nvSpPr>
        <p:spPr bwMode="auto">
          <a:xfrm>
            <a:off x="702824" y="980728"/>
            <a:ext cx="4647426"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R="0" lvl="0" defTabSz="914400" latinLnBrk="0">
              <a:lnSpc>
                <a:spcPct val="100000"/>
              </a:lnSpc>
              <a:spcBef>
                <a:spcPct val="20000"/>
              </a:spcBef>
              <a:buClrTx/>
              <a:buSzTx/>
              <a:tabLst/>
            </a:pPr>
            <a:r>
              <a:rPr lang="en-US" altLang="zh-TW" sz="2400" dirty="0" smtClean="0">
                <a:latin typeface="標楷體" panose="03000509000000000000" pitchFamily="65" charset="-120"/>
                <a:ea typeface="標楷體" panose="03000509000000000000" pitchFamily="65" charset="-120"/>
              </a:rPr>
              <a:t>106</a:t>
            </a:r>
            <a:r>
              <a:rPr lang="zh-TW" altLang="en-US" sz="2400" dirty="0" smtClean="0">
                <a:latin typeface="標楷體" panose="03000509000000000000" pitchFamily="65" charset="-120"/>
                <a:ea typeface="標楷體" panose="03000509000000000000" pitchFamily="65" charset="-120"/>
              </a:rPr>
              <a:t>學年度四技</a:t>
            </a:r>
            <a:r>
              <a:rPr lang="zh-TW" altLang="en-US" sz="2400" dirty="0" smtClean="0">
                <a:latin typeface="標楷體" panose="03000509000000000000" pitchFamily="65" charset="-120"/>
                <a:ea typeface="標楷體" panose="03000509000000000000" pitchFamily="65" charset="-120"/>
              </a:rPr>
              <a:t>二專甄選入學招生</a:t>
            </a:r>
            <a:endParaRPr lang="zh-TW" altLang="en-US" sz="2400" dirty="0" smtClean="0">
              <a:latin typeface="標楷體" panose="03000509000000000000" pitchFamily="65" charset="-120"/>
              <a:ea typeface="標楷體" panose="03000509000000000000" pitchFamily="65" charset="-120"/>
            </a:endParaRPr>
          </a:p>
        </p:txBody>
      </p:sp>
      <p:pic>
        <p:nvPicPr>
          <p:cNvPr id="6" name="圖片 5" descr="聯合會logo.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4048" y="2528639"/>
            <a:ext cx="3206703" cy="585976"/>
          </a:xfrm>
          <a:prstGeom prst="rect">
            <a:avLst/>
          </a:prstGeom>
        </p:spPr>
      </p:pic>
      <p:sp>
        <p:nvSpPr>
          <p:cNvPr id="2" name="投影片編號版面配置區 1"/>
          <p:cNvSpPr>
            <a:spLocks noGrp="1"/>
          </p:cNvSpPr>
          <p:nvPr>
            <p:ph type="sldNum" sz="quarter" idx="12"/>
          </p:nvPr>
        </p:nvSpPr>
        <p:spPr/>
        <p:txBody>
          <a:bodyPr/>
          <a:lstStyle/>
          <a:p>
            <a:pPr>
              <a:defRPr/>
            </a:pPr>
            <a:fld id="{EBE3EE61-3F3D-47FA-8BA5-6513F9B77B0A}" type="slidenum">
              <a:rPr lang="zh-TW" altLang="en-US" smtClean="0">
                <a:latin typeface="標楷體" panose="03000509000000000000" pitchFamily="65" charset="-120"/>
                <a:ea typeface="標楷體" panose="03000509000000000000" pitchFamily="65" charset="-120"/>
              </a:rPr>
              <a:pPr>
                <a:defRPr/>
              </a:pPr>
              <a:t>1</a:t>
            </a:fld>
            <a:endParaRPr lang="en-US" altLang="zh-TW" dirty="0">
              <a:latin typeface="標楷體" panose="03000509000000000000" pitchFamily="65" charset="-120"/>
              <a:ea typeface="標楷體" panose="03000509000000000000" pitchFamily="65" charset="-12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3"/>
          <a:srcRect l="14135" r="14135"/>
          <a:stretch/>
        </p:blipFill>
        <p:spPr>
          <a:xfrm>
            <a:off x="359532" y="1052736"/>
            <a:ext cx="8424936" cy="5764723"/>
          </a:xfrm>
          <a:prstGeom prst="rect">
            <a:avLst/>
          </a:prstGeom>
        </p:spPr>
      </p:pic>
      <p:sp>
        <p:nvSpPr>
          <p:cNvPr id="266244" name="Rectangle 2"/>
          <p:cNvSpPr>
            <a:spLocks noGrp="1" noChangeArrowheads="1"/>
          </p:cNvSpPr>
          <p:nvPr>
            <p:ph type="title" idx="4294967295"/>
          </p:nvPr>
        </p:nvSpPr>
        <p:spPr>
          <a:xfrm>
            <a:off x="215900" y="285750"/>
            <a:ext cx="7451725" cy="652463"/>
          </a:xfrm>
        </p:spPr>
        <p:txBody>
          <a:bodyPr/>
          <a:lstStyle/>
          <a:p>
            <a:pPr eaLnBrk="1" hangingPunct="1"/>
            <a:r>
              <a:rPr lang="zh-TW" altLang="en-US" sz="4200" kern="1200" dirty="0" smtClean="0">
                <a:solidFill>
                  <a:srgbClr val="FF0000"/>
                </a:solidFill>
                <a:latin typeface="標楷體" panose="03000509000000000000" pitchFamily="65" charset="-120"/>
                <a:ea typeface="標楷體" panose="03000509000000000000" pitchFamily="65" charset="-120"/>
              </a:rPr>
              <a:t>登入頁面</a:t>
            </a:r>
          </a:p>
        </p:txBody>
      </p:sp>
      <p:sp>
        <p:nvSpPr>
          <p:cNvPr id="320516" name="AutoShape 4"/>
          <p:cNvSpPr>
            <a:spLocks noChangeArrowheads="1"/>
          </p:cNvSpPr>
          <p:nvPr/>
        </p:nvSpPr>
        <p:spPr bwMode="auto">
          <a:xfrm rot="10800000">
            <a:off x="5754044" y="3935097"/>
            <a:ext cx="3034680" cy="1584176"/>
          </a:xfrm>
          <a:prstGeom prst="roundRect">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rot="10800000" anchor="ctr" anchorCtr="1"/>
          <a:lstStyle/>
          <a:p>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建議</a:t>
            </a:r>
            <a:r>
              <a:rPr lang="zh-TW" altLang="en-US" dirty="0">
                <a:latin typeface="標楷體" panose="03000509000000000000" pitchFamily="65" charset="-120"/>
                <a:ea typeface="標楷體" panose="03000509000000000000" pitchFamily="65" charset="-120"/>
              </a:rPr>
              <a:t>使用</a:t>
            </a:r>
            <a:r>
              <a:rPr lang="en-US" altLang="zh-TW" u="sng" dirty="0">
                <a:latin typeface="標楷體" panose="03000509000000000000" pitchFamily="65" charset="-120"/>
                <a:ea typeface="標楷體" panose="03000509000000000000" pitchFamily="65" charset="-120"/>
                <a:hlinkClick r:id="rId4"/>
              </a:rPr>
              <a:t>Chrome</a:t>
            </a:r>
            <a:r>
              <a:rPr lang="zh-TW" altLang="en-US" dirty="0">
                <a:latin typeface="標楷體" panose="03000509000000000000" pitchFamily="65" charset="-120"/>
                <a:ea typeface="標楷體" panose="03000509000000000000" pitchFamily="65" charset="-120"/>
              </a:rPr>
              <a:t>瀏覽器的</a:t>
            </a:r>
            <a:r>
              <a:rPr lang="zh-TW" altLang="en-US" dirty="0">
                <a:latin typeface="標楷體" panose="03000509000000000000" pitchFamily="65" charset="-120"/>
                <a:ea typeface="標楷體" panose="03000509000000000000" pitchFamily="65" charset="-120"/>
                <a:hlinkClick r:id="rId5"/>
              </a:rPr>
              <a:t>無痕</a:t>
            </a:r>
            <a:r>
              <a:rPr lang="zh-TW" altLang="en-US" dirty="0" smtClean="0">
                <a:latin typeface="標楷體" panose="03000509000000000000" pitchFamily="65" charset="-120"/>
                <a:ea typeface="標楷體" panose="03000509000000000000" pitchFamily="65" charset="-120"/>
                <a:hlinkClick r:id="rId5"/>
              </a:rPr>
              <a:t>視窗</a:t>
            </a:r>
            <a:endParaRPr lang="en-US" altLang="zh-TW" dirty="0" smtClean="0">
              <a:latin typeface="標楷體" panose="03000509000000000000" pitchFamily="65" charset="-120"/>
              <a:ea typeface="標楷體" panose="03000509000000000000" pitchFamily="65" charset="-120"/>
            </a:endParaRPr>
          </a:p>
          <a:p>
            <a:r>
              <a:rPr kumimoji="0" lang="en-US" altLang="zh-TW" dirty="0" smtClean="0">
                <a:solidFill>
                  <a:srgbClr val="000000"/>
                </a:solidFill>
                <a:latin typeface="標楷體" panose="03000509000000000000" pitchFamily="65" charset="-120"/>
                <a:ea typeface="標楷體" panose="03000509000000000000" pitchFamily="65" charset="-120"/>
              </a:rPr>
              <a:t>2.</a:t>
            </a:r>
            <a:r>
              <a:rPr lang="zh-TW" altLang="en-US" dirty="0" smtClean="0">
                <a:latin typeface="標楷體" panose="03000509000000000000" pitchFamily="65" charset="-120"/>
                <a:ea typeface="標楷體" panose="03000509000000000000" pitchFamily="65" charset="-120"/>
              </a:rPr>
              <a:t>請登入「</a:t>
            </a:r>
            <a:r>
              <a:rPr lang="zh-TW" altLang="en-US" dirty="0">
                <a:latin typeface="標楷體" panose="03000509000000000000" pitchFamily="65" charset="-120"/>
                <a:ea typeface="標楷體" panose="03000509000000000000" pitchFamily="65" charset="-120"/>
                <a:hlinkClick r:id="rId6"/>
              </a:rPr>
              <a:t>報名試務單位基本資料維護系統</a:t>
            </a:r>
            <a:r>
              <a:rPr lang="zh-TW" altLang="en-US" dirty="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進行維護承辦人員基本資料</a:t>
            </a:r>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10</a:t>
            </a:fld>
            <a:endParaRPr lang="en-US" altLang="zh-TW"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755576" y="894082"/>
            <a:ext cx="7632848" cy="5280004"/>
          </a:xfrm>
          <a:prstGeom prst="rect">
            <a:avLst/>
          </a:prstGeom>
        </p:spPr>
      </p:pic>
      <p:sp>
        <p:nvSpPr>
          <p:cNvPr id="5" name="標題 1"/>
          <p:cNvSpPr>
            <a:spLocks noGrp="1"/>
          </p:cNvSpPr>
          <p:nvPr>
            <p:ph type="title"/>
          </p:nvPr>
        </p:nvSpPr>
        <p:spPr>
          <a:xfrm>
            <a:off x="0" y="229068"/>
            <a:ext cx="9260504" cy="573881"/>
          </a:xfrm>
        </p:spPr>
        <p:txBody>
          <a:bodyPr>
            <a:normAutofit/>
          </a:bodyPr>
          <a:lstStyle/>
          <a:p>
            <a:r>
              <a:rPr lang="zh-TW" altLang="en-US" sz="2400" dirty="0">
                <a:solidFill>
                  <a:srgbClr val="002060"/>
                </a:solidFill>
                <a:latin typeface="標楷體" panose="03000509000000000000" pitchFamily="65" charset="-120"/>
                <a:ea typeface="標楷體" panose="03000509000000000000" pitchFamily="65" charset="-120"/>
              </a:rPr>
              <a:t>甄選入學招生第二階段報名系統</a:t>
            </a:r>
            <a:r>
              <a:rPr lang="en-US" altLang="zh-TW" sz="2400" dirty="0">
                <a:solidFill>
                  <a:srgbClr val="002060"/>
                </a:solidFill>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上傳備審資料</a:t>
            </a:r>
            <a:r>
              <a:rPr lang="zh-TW" altLang="en-US" sz="2400" dirty="0">
                <a:latin typeface="標楷體" panose="03000509000000000000" pitchFamily="65" charset="-120"/>
                <a:ea typeface="標楷體" panose="03000509000000000000" pitchFamily="65" charset="-120"/>
              </a:rPr>
              <a:t>及繳費證明作業</a:t>
            </a:r>
          </a:p>
        </p:txBody>
      </p:sp>
      <p:sp>
        <p:nvSpPr>
          <p:cNvPr id="2" name="投影片編號版面配置區 1"/>
          <p:cNvSpPr>
            <a:spLocks noGrp="1"/>
          </p:cNvSpPr>
          <p:nvPr>
            <p:ph type="sldNum" sz="quarter" idx="12"/>
          </p:nvPr>
        </p:nvSpPr>
        <p:spPr/>
        <p:txBody>
          <a:bodyPr/>
          <a:lstStyle/>
          <a:p>
            <a:fld id="{76931394-9201-4FD2-AD95-612509AEFBAD}" type="slidenum">
              <a:rPr lang="zh-TW" altLang="en-US" smtClean="0">
                <a:solidFill>
                  <a:prstClr val="black"/>
                </a:solidFill>
                <a:latin typeface="微軟正黑體" panose="020B0604030504040204" pitchFamily="34" charset="-120"/>
                <a:ea typeface="微軟正黑體" panose="020B0604030504040204" pitchFamily="34" charset="-120"/>
              </a:rPr>
              <a:pPr/>
              <a:t>100</a:t>
            </a:fld>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13" name="矩形 12"/>
          <p:cNvSpPr/>
          <p:nvPr/>
        </p:nvSpPr>
        <p:spPr>
          <a:xfrm>
            <a:off x="3923928" y="2564904"/>
            <a:ext cx="1092730" cy="1839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4" name="矩形 13"/>
          <p:cNvSpPr/>
          <p:nvPr/>
        </p:nvSpPr>
        <p:spPr>
          <a:xfrm>
            <a:off x="3064764" y="2375697"/>
            <a:ext cx="886326" cy="1538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5" name="矩形 14"/>
          <p:cNvSpPr/>
          <p:nvPr/>
        </p:nvSpPr>
        <p:spPr>
          <a:xfrm>
            <a:off x="2339752" y="2151906"/>
            <a:ext cx="648072" cy="18920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6" name="矩形 15"/>
          <p:cNvSpPr/>
          <p:nvPr/>
        </p:nvSpPr>
        <p:spPr>
          <a:xfrm>
            <a:off x="6876256" y="1196752"/>
            <a:ext cx="504056" cy="5040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7380312" y="1196752"/>
            <a:ext cx="504056" cy="5040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26801035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539552" y="765175"/>
            <a:ext cx="8235051" cy="2742329"/>
          </a:xfrm>
          <a:prstGeom prst="rect">
            <a:avLst/>
          </a:prstGeom>
        </p:spPr>
      </p:pic>
      <p:pic>
        <p:nvPicPr>
          <p:cNvPr id="16" name="圖片 15"/>
          <p:cNvPicPr>
            <a:picLocks noChangeAspect="1"/>
          </p:cNvPicPr>
          <p:nvPr/>
        </p:nvPicPr>
        <p:blipFill rotWithShape="1">
          <a:blip r:embed="rId3"/>
          <a:srcRect t="51140"/>
          <a:stretch/>
        </p:blipFill>
        <p:spPr>
          <a:xfrm>
            <a:off x="395536" y="3415416"/>
            <a:ext cx="8496944" cy="2582533"/>
          </a:xfrm>
          <a:prstGeom prst="rect">
            <a:avLst/>
          </a:prstGeom>
        </p:spPr>
      </p:pic>
      <p:sp>
        <p:nvSpPr>
          <p:cNvPr id="5" name="標題 1"/>
          <p:cNvSpPr>
            <a:spLocks noGrp="1"/>
          </p:cNvSpPr>
          <p:nvPr>
            <p:ph type="title"/>
          </p:nvPr>
        </p:nvSpPr>
        <p:spPr>
          <a:xfrm>
            <a:off x="39723" y="243233"/>
            <a:ext cx="8852757" cy="613075"/>
          </a:xfrm>
        </p:spPr>
        <p:txBody>
          <a:bodyPr>
            <a:normAutofit/>
          </a:bodyPr>
          <a:lstStyle/>
          <a:p>
            <a:r>
              <a:rPr lang="zh-TW" altLang="en-US" sz="2400" dirty="0">
                <a:solidFill>
                  <a:srgbClr val="002060"/>
                </a:solidFill>
                <a:latin typeface="標楷體" panose="03000509000000000000" pitchFamily="65" charset="-120"/>
                <a:ea typeface="標楷體" panose="03000509000000000000" pitchFamily="65" charset="-120"/>
              </a:rPr>
              <a:t>甄選入學招生第二階段報名系統</a:t>
            </a:r>
            <a:r>
              <a:rPr lang="en-US" altLang="zh-TW" sz="2400" dirty="0">
                <a:solidFill>
                  <a:srgbClr val="002060"/>
                </a:solidFill>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上</a:t>
            </a:r>
            <a:r>
              <a:rPr lang="zh-TW" altLang="en-US" sz="2400" dirty="0">
                <a:latin typeface="標楷體" panose="03000509000000000000" pitchFamily="65" charset="-120"/>
                <a:ea typeface="標楷體" panose="03000509000000000000" pitchFamily="65" charset="-120"/>
              </a:rPr>
              <a:t>傳備審資料及</a:t>
            </a:r>
            <a:r>
              <a:rPr lang="zh-TW" altLang="en-US" sz="2400" dirty="0">
                <a:solidFill>
                  <a:srgbClr val="FF0000"/>
                </a:solidFill>
                <a:latin typeface="標楷體" panose="03000509000000000000" pitchFamily="65" charset="-120"/>
                <a:ea typeface="標楷體" panose="03000509000000000000" pitchFamily="65" charset="-120"/>
              </a:rPr>
              <a:t>繳費證明</a:t>
            </a:r>
            <a:r>
              <a:rPr lang="zh-TW" altLang="en-US" sz="2400" dirty="0">
                <a:latin typeface="標楷體" panose="03000509000000000000" pitchFamily="65" charset="-120"/>
                <a:ea typeface="標楷體" panose="03000509000000000000" pitchFamily="65" charset="-120"/>
              </a:rPr>
              <a:t>作業</a:t>
            </a:r>
          </a:p>
        </p:txBody>
      </p:sp>
      <p:sp>
        <p:nvSpPr>
          <p:cNvPr id="11" name="文字方塊 10"/>
          <p:cNvSpPr txBox="1"/>
          <p:nvPr/>
        </p:nvSpPr>
        <p:spPr>
          <a:xfrm>
            <a:off x="7330689" y="2018278"/>
            <a:ext cx="877163" cy="369332"/>
          </a:xfrm>
          <a:prstGeom prst="rect">
            <a:avLst/>
          </a:prstGeom>
          <a:noFill/>
        </p:spPr>
        <p:txBody>
          <a:bodyPr wrap="none" rtlCol="0">
            <a:spAutoFit/>
          </a:bodyPr>
          <a:lstStyle/>
          <a:p>
            <a:pPr fontAlgn="auto">
              <a:spcBef>
                <a:spcPts val="0"/>
              </a:spcBef>
              <a:spcAft>
                <a:spcPts val="0"/>
              </a:spcAft>
            </a:pPr>
            <a:r>
              <a:rPr kumimoji="0" lang="zh-TW" altLang="en-US" b="1" dirty="0" smtClean="0">
                <a:solidFill>
                  <a:srgbClr val="FF0000"/>
                </a:solidFill>
                <a:latin typeface="微軟正黑體" panose="020B0604030504040204" pitchFamily="34" charset="-120"/>
                <a:ea typeface="微軟正黑體" panose="020B0604030504040204" pitchFamily="34" charset="-120"/>
              </a:rPr>
              <a:t>未上傳</a:t>
            </a:r>
            <a:endParaRPr kumimoji="0" lang="zh-TW" altLang="en-US" b="1" dirty="0">
              <a:solidFill>
                <a:srgbClr val="FFC000"/>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7168132" y="2078187"/>
            <a:ext cx="162557" cy="14354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7168132" y="2468292"/>
            <a:ext cx="162557" cy="143540"/>
          </a:xfrm>
          <a:prstGeom prst="ellipse">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16200000" scaled="1"/>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14" name="文字方塊 13"/>
          <p:cNvSpPr txBox="1"/>
          <p:nvPr/>
        </p:nvSpPr>
        <p:spPr>
          <a:xfrm>
            <a:off x="7330689" y="2397266"/>
            <a:ext cx="877163" cy="369332"/>
          </a:xfrm>
          <a:prstGeom prst="rect">
            <a:avLst/>
          </a:prstGeom>
          <a:noFill/>
        </p:spPr>
        <p:txBody>
          <a:bodyPr wrap="none" rtlCol="0">
            <a:spAutoFit/>
          </a:bodyPr>
          <a:lstStyle/>
          <a:p>
            <a:pPr fontAlgn="auto">
              <a:spcBef>
                <a:spcPts val="0"/>
              </a:spcBef>
              <a:spcAft>
                <a:spcPts val="0"/>
              </a:spcAft>
            </a:pPr>
            <a:r>
              <a:rPr kumimoji="0" lang="zh-TW" altLang="en-US" b="1" dirty="0" smtClean="0">
                <a:solidFill>
                  <a:srgbClr val="70AD47">
                    <a:lumMod val="75000"/>
                  </a:srgbClr>
                </a:solidFill>
                <a:latin typeface="微軟正黑體" panose="020B0604030504040204" pitchFamily="34" charset="-120"/>
                <a:ea typeface="微軟正黑體" panose="020B0604030504040204" pitchFamily="34" charset="-120"/>
              </a:rPr>
              <a:t>已上傳</a:t>
            </a:r>
            <a:endParaRPr kumimoji="0" lang="zh-TW" altLang="en-US" b="1" dirty="0">
              <a:solidFill>
                <a:srgbClr val="FFC000"/>
              </a:solidFill>
              <a:latin typeface="微軟正黑體" panose="020B0604030504040204" pitchFamily="34" charset="-120"/>
              <a:ea typeface="微軟正黑體" panose="020B0604030504040204" pitchFamily="34" charset="-120"/>
            </a:endParaRPr>
          </a:p>
        </p:txBody>
      </p:sp>
      <p:sp>
        <p:nvSpPr>
          <p:cNvPr id="15" name="矩形 14"/>
          <p:cNvSpPr/>
          <p:nvPr/>
        </p:nvSpPr>
        <p:spPr>
          <a:xfrm>
            <a:off x="6660232" y="1556792"/>
            <a:ext cx="2339102" cy="461665"/>
          </a:xfrm>
          <a:prstGeom prst="rect">
            <a:avLst/>
          </a:prstGeom>
        </p:spPr>
        <p:txBody>
          <a:bodyPr wrap="none">
            <a:spAutoFit/>
          </a:bodyPr>
          <a:lstStyle/>
          <a:p>
            <a:pPr fontAlgn="auto">
              <a:spcBef>
                <a:spcPts val="0"/>
              </a:spcBef>
              <a:spcAft>
                <a:spcPts val="0"/>
              </a:spcAft>
            </a:pPr>
            <a:r>
              <a:rPr kumimoji="0" lang="zh-TW" altLang="en-US" sz="2400" dirty="0">
                <a:solidFill>
                  <a:srgbClr val="FF0000"/>
                </a:solidFill>
                <a:latin typeface="微軟正黑體" panose="020B0604030504040204" pitchFamily="34" charset="-120"/>
                <a:ea typeface="微軟正黑體" panose="020B0604030504040204" pitchFamily="34" charset="-120"/>
              </a:rPr>
              <a:t>繳費證明</a:t>
            </a:r>
            <a:r>
              <a:rPr kumimoji="0" lang="zh-TW" altLang="en-US" dirty="0">
                <a:solidFill>
                  <a:prstClr val="black"/>
                </a:solidFill>
                <a:latin typeface="微軟正黑體" panose="020B0604030504040204" pitchFamily="34" charset="-120"/>
                <a:ea typeface="微軟正黑體" panose="020B0604030504040204" pitchFamily="34" charset="-120"/>
              </a:rPr>
              <a:t>上傳狀態</a:t>
            </a:r>
          </a:p>
        </p:txBody>
      </p:sp>
      <p:sp>
        <p:nvSpPr>
          <p:cNvPr id="2" name="投影片編號版面配置區 1"/>
          <p:cNvSpPr>
            <a:spLocks noGrp="1"/>
          </p:cNvSpPr>
          <p:nvPr>
            <p:ph type="sldNum" sz="quarter" idx="12"/>
          </p:nvPr>
        </p:nvSpPr>
        <p:spPr/>
        <p:txBody>
          <a:bodyPr/>
          <a:lstStyle/>
          <a:p>
            <a:fld id="{76931394-9201-4FD2-AD95-612509AEFBAD}" type="slidenum">
              <a:rPr lang="zh-TW" altLang="en-US" smtClean="0">
                <a:solidFill>
                  <a:prstClr val="black"/>
                </a:solidFill>
                <a:latin typeface="微軟正黑體" panose="020B0604030504040204" pitchFamily="34" charset="-120"/>
                <a:ea typeface="微軟正黑體" panose="020B0604030504040204" pitchFamily="34" charset="-120"/>
              </a:rPr>
              <a:pPr/>
              <a:t>101</a:t>
            </a:fld>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17" name="流程圖: 程序 16"/>
          <p:cNvSpPr/>
          <p:nvPr/>
        </p:nvSpPr>
        <p:spPr>
          <a:xfrm>
            <a:off x="6016518" y="3794404"/>
            <a:ext cx="2659938" cy="1794814"/>
          </a:xfrm>
          <a:prstGeom prst="flowChartProcess">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18" name="矩形 17"/>
          <p:cNvSpPr/>
          <p:nvPr/>
        </p:nvSpPr>
        <p:spPr>
          <a:xfrm>
            <a:off x="6016518" y="3415416"/>
            <a:ext cx="2659938" cy="369332"/>
          </a:xfrm>
          <a:prstGeom prst="rect">
            <a:avLst/>
          </a:prstGeom>
          <a:solidFill>
            <a:srgbClr val="FF0000"/>
          </a:solidFill>
        </p:spPr>
        <p:txBody>
          <a:bodyPr wrap="square">
            <a:spAutoFit/>
          </a:bodyPr>
          <a:lstStyle/>
          <a:p>
            <a:pPr algn="ctr"/>
            <a:r>
              <a:rPr lang="zh-TW" altLang="en-US" dirty="0">
                <a:solidFill>
                  <a:schemeClr val="bg1"/>
                </a:solidFill>
                <a:latin typeface="微軟正黑體" panose="020B0604030504040204" pitchFamily="34" charset="-120"/>
                <a:ea typeface="微軟正黑體" panose="020B0604030504040204" pitchFamily="34" charset="-120"/>
              </a:rPr>
              <a:t> (2)繳費證明</a:t>
            </a:r>
          </a:p>
        </p:txBody>
      </p:sp>
      <p:sp>
        <p:nvSpPr>
          <p:cNvPr id="19" name="橢圓形圖說文字 18"/>
          <p:cNvSpPr/>
          <p:nvPr/>
        </p:nvSpPr>
        <p:spPr>
          <a:xfrm rot="16595033">
            <a:off x="4133819" y="5350698"/>
            <a:ext cx="1224136" cy="1368575"/>
          </a:xfrm>
          <a:prstGeom prst="wedgeEllipseCallout">
            <a:avLst>
              <a:gd name="adj1" fmla="val 45500"/>
              <a:gd name="adj2" fmla="val 55102"/>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0" name="文字方塊 19"/>
          <p:cNvSpPr txBox="1"/>
          <p:nvPr/>
        </p:nvSpPr>
        <p:spPr>
          <a:xfrm>
            <a:off x="4112783" y="5573320"/>
            <a:ext cx="1338828" cy="923330"/>
          </a:xfrm>
          <a:prstGeom prst="rect">
            <a:avLst/>
          </a:prstGeom>
          <a:noFill/>
        </p:spPr>
        <p:txBody>
          <a:bodyPr wrap="none" rtlCol="0">
            <a:spAutoFit/>
          </a:bodyPr>
          <a:lstStyle/>
          <a:p>
            <a:pPr algn="ctr"/>
            <a:r>
              <a:rPr lang="en-US" altLang="zh-TW" dirty="0" smtClean="0">
                <a:solidFill>
                  <a:srgbClr val="FFFF00"/>
                </a:solidFill>
                <a:latin typeface="微軟正黑體" panose="020B0604030504040204" pitchFamily="34" charset="-120"/>
                <a:ea typeface="微軟正黑體" panose="020B0604030504040204" pitchFamily="34" charset="-120"/>
              </a:rPr>
              <a:t>106</a:t>
            </a:r>
            <a:r>
              <a:rPr lang="zh-TW" altLang="en-US" dirty="0" smtClean="0">
                <a:solidFill>
                  <a:srgbClr val="FFFF00"/>
                </a:solidFill>
                <a:latin typeface="微軟正黑體" panose="020B0604030504040204" pitchFamily="34" charset="-120"/>
                <a:ea typeface="微軟正黑體" panose="020B0604030504040204" pitchFamily="34" charset="-120"/>
              </a:rPr>
              <a:t>年</a:t>
            </a:r>
            <a:endParaRPr lang="en-US" altLang="zh-TW" dirty="0" smtClean="0">
              <a:solidFill>
                <a:srgbClr val="FFFF00"/>
              </a:solidFill>
              <a:latin typeface="微軟正黑體" panose="020B0604030504040204" pitchFamily="34" charset="-120"/>
              <a:ea typeface="微軟正黑體" panose="020B0604030504040204" pitchFamily="34" charset="-120"/>
            </a:endParaRPr>
          </a:p>
          <a:p>
            <a:pPr algn="ctr"/>
            <a:r>
              <a:rPr lang="en-US" altLang="zh-TW" dirty="0" smtClean="0">
                <a:solidFill>
                  <a:srgbClr val="FFFF00"/>
                </a:solidFill>
                <a:latin typeface="微軟正黑體" panose="020B0604030504040204" pitchFamily="34" charset="-120"/>
                <a:ea typeface="微軟正黑體" panose="020B0604030504040204" pitchFamily="34" charset="-120"/>
              </a:rPr>
              <a:t>6</a:t>
            </a:r>
            <a:r>
              <a:rPr lang="zh-TW" altLang="en-US" dirty="0" smtClean="0">
                <a:solidFill>
                  <a:srgbClr val="FFFF00"/>
                </a:solidFill>
                <a:latin typeface="微軟正黑體" panose="020B0604030504040204" pitchFamily="34" charset="-120"/>
                <a:ea typeface="微軟正黑體" panose="020B0604030504040204" pitchFamily="34" charset="-120"/>
              </a:rPr>
              <a:t>月</a:t>
            </a:r>
            <a:r>
              <a:rPr lang="en-US" altLang="zh-TW" dirty="0" smtClean="0">
                <a:solidFill>
                  <a:srgbClr val="FFFF00"/>
                </a:solidFill>
                <a:latin typeface="微軟正黑體" panose="020B0604030504040204" pitchFamily="34" charset="-120"/>
                <a:ea typeface="微軟正黑體" panose="020B0604030504040204" pitchFamily="34" charset="-120"/>
              </a:rPr>
              <a:t>9</a:t>
            </a:r>
            <a:r>
              <a:rPr lang="zh-TW" altLang="en-US" dirty="0" smtClean="0">
                <a:solidFill>
                  <a:srgbClr val="FFFF00"/>
                </a:solidFill>
                <a:latin typeface="微軟正黑體" panose="020B0604030504040204" pitchFamily="34" charset="-120"/>
                <a:ea typeface="微軟正黑體" panose="020B0604030504040204" pitchFamily="34" charset="-120"/>
              </a:rPr>
              <a:t>日</a:t>
            </a:r>
            <a:r>
              <a:rPr lang="en-US" altLang="zh-TW" dirty="0" smtClean="0">
                <a:solidFill>
                  <a:srgbClr val="FFFF00"/>
                </a:solidFill>
                <a:latin typeface="微軟正黑體" panose="020B0604030504040204" pitchFamily="34" charset="-120"/>
                <a:ea typeface="微軟正黑體" panose="020B0604030504040204" pitchFamily="34" charset="-120"/>
              </a:rPr>
              <a:t>(</a:t>
            </a:r>
            <a:r>
              <a:rPr lang="zh-TW" altLang="en-US" dirty="0" smtClean="0">
                <a:solidFill>
                  <a:srgbClr val="FFFF00"/>
                </a:solidFill>
                <a:latin typeface="微軟正黑體" panose="020B0604030504040204" pitchFamily="34" charset="-120"/>
                <a:ea typeface="微軟正黑體" panose="020B0604030504040204" pitchFamily="34" charset="-120"/>
              </a:rPr>
              <a:t>含</a:t>
            </a:r>
            <a:r>
              <a:rPr lang="en-US" altLang="zh-TW" dirty="0" smtClean="0">
                <a:solidFill>
                  <a:srgbClr val="FFFF00"/>
                </a:solidFill>
                <a:latin typeface="微軟正黑體" panose="020B0604030504040204" pitchFamily="34" charset="-120"/>
                <a:ea typeface="微軟正黑體" panose="020B0604030504040204" pitchFamily="34" charset="-120"/>
              </a:rPr>
              <a:t>)</a:t>
            </a:r>
          </a:p>
          <a:p>
            <a:pPr algn="ctr"/>
            <a:r>
              <a:rPr lang="zh-TW" altLang="en-US" dirty="0" smtClean="0">
                <a:solidFill>
                  <a:schemeClr val="bg1"/>
                </a:solidFill>
                <a:latin typeface="微軟正黑體" panose="020B0604030504040204" pitchFamily="34" charset="-120"/>
                <a:ea typeface="微軟正黑體" panose="020B0604030504040204" pitchFamily="34" charset="-120"/>
              </a:rPr>
              <a:t>完成確認</a:t>
            </a:r>
            <a:endParaRPr lang="en-US" altLang="zh-TW" dirty="0" smtClean="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29922976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323850" y="-27384"/>
            <a:ext cx="8647113" cy="963613"/>
          </a:xfrm>
          <a:prstGeom prst="rect">
            <a:avLst/>
          </a:prstGeom>
          <a:noFill/>
          <a:ln w="9525">
            <a:noFill/>
            <a:miter lim="800000"/>
            <a:headEnd/>
            <a:tailEnd/>
          </a:ln>
        </p:spPr>
        <p:txBody>
          <a:bodyPr anchor="ctr"/>
          <a:lstStyle/>
          <a:p>
            <a:r>
              <a:rPr kumimoji="0" lang="zh-TW" altLang="en-US" sz="3600" dirty="0">
                <a:latin typeface="標楷體" panose="03000509000000000000" pitchFamily="65" charset="-120"/>
                <a:ea typeface="標楷體" panose="03000509000000000000" pitchFamily="65" charset="-120"/>
                <a:cs typeface="+mj-cs"/>
              </a:rPr>
              <a:t>二階報名</a:t>
            </a:r>
            <a:r>
              <a:rPr lang="en-US" altLang="zh-TW" sz="3200" dirty="0">
                <a:solidFill>
                  <a:srgbClr val="FF0000"/>
                </a:solidFill>
                <a:latin typeface="標楷體" panose="03000509000000000000" pitchFamily="65" charset="-120"/>
                <a:ea typeface="標楷體" panose="03000509000000000000" pitchFamily="65" charset="-120"/>
                <a:cs typeface="+mj-cs"/>
              </a:rPr>
              <a:t>-</a:t>
            </a:r>
            <a:r>
              <a:rPr lang="zh-TW" altLang="en-US" sz="3200" dirty="0">
                <a:solidFill>
                  <a:srgbClr val="FF0000"/>
                </a:solidFill>
                <a:latin typeface="標楷體" panose="03000509000000000000" pitchFamily="65" charset="-120"/>
                <a:ea typeface="標楷體" panose="03000509000000000000" pitchFamily="65" charset="-120"/>
                <a:cs typeface="+mj-cs"/>
              </a:rPr>
              <a:t>報表列印</a:t>
            </a:r>
            <a:endParaRPr lang="en-US" altLang="zh-TW" sz="3200" dirty="0">
              <a:solidFill>
                <a:srgbClr val="FF0000"/>
              </a:solidFill>
              <a:latin typeface="標楷體" panose="03000509000000000000" pitchFamily="65" charset="-120"/>
              <a:ea typeface="標楷體" panose="03000509000000000000" pitchFamily="65" charset="-120"/>
              <a:cs typeface="+mj-cs"/>
            </a:endParaRPr>
          </a:p>
        </p:txBody>
      </p:sp>
      <p:graphicFrame>
        <p:nvGraphicFramePr>
          <p:cNvPr id="4" name="表格 3"/>
          <p:cNvGraphicFramePr>
            <a:graphicFrameLocks noGrp="1"/>
          </p:cNvGraphicFramePr>
          <p:nvPr>
            <p:extLst>
              <p:ext uri="{D42A27DB-BD31-4B8C-83A1-F6EECF244321}">
                <p14:modId xmlns:p14="http://schemas.microsoft.com/office/powerpoint/2010/main" val="1187563577"/>
              </p:ext>
            </p:extLst>
          </p:nvPr>
        </p:nvGraphicFramePr>
        <p:xfrm>
          <a:off x="395536" y="836712"/>
          <a:ext cx="8417551" cy="5417051"/>
        </p:xfrm>
        <a:graphic>
          <a:graphicData uri="http://schemas.openxmlformats.org/drawingml/2006/table">
            <a:tbl>
              <a:tblPr/>
              <a:tblGrid>
                <a:gridCol w="407622"/>
                <a:gridCol w="407622"/>
                <a:gridCol w="412385"/>
                <a:gridCol w="821960"/>
                <a:gridCol w="2746380"/>
                <a:gridCol w="1047022"/>
                <a:gridCol w="2574560"/>
              </a:tblGrid>
              <a:tr h="521194">
                <a:tc>
                  <a:txBody>
                    <a:bodyPr/>
                    <a:lstStyle/>
                    <a:p>
                      <a:pPr indent="0" algn="ctr">
                        <a:lnSpc>
                          <a:spcPct val="10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使用</a:t>
                      </a:r>
                    </a:p>
                    <a:p>
                      <a:pPr indent="0" algn="ctr">
                        <a:lnSpc>
                          <a:spcPct val="10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階段</a:t>
                      </a: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40000"/>
                        <a:lumOff val="60000"/>
                      </a:schemeClr>
                    </a:solidFill>
                  </a:tcPr>
                </a:tc>
                <a:tc>
                  <a:txBody>
                    <a:bodyPr/>
                    <a:lstStyle/>
                    <a:p>
                      <a:pPr indent="0" algn="ctr">
                        <a:lnSpc>
                          <a:spcPct val="10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作業</a:t>
                      </a:r>
                    </a:p>
                    <a:p>
                      <a:pPr indent="0" algn="ctr">
                        <a:lnSpc>
                          <a:spcPct val="10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單位</a:t>
                      </a: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40000"/>
                        <a:lumOff val="60000"/>
                      </a:schemeClr>
                    </a:solidFill>
                  </a:tcPr>
                </a:tc>
                <a:tc gridSpan="2">
                  <a:txBody>
                    <a:bodyPr/>
                    <a:lstStyle/>
                    <a:p>
                      <a:pPr indent="0" algn="ctr">
                        <a:lnSpc>
                          <a:spcPct val="10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編號</a:t>
                      </a: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40000"/>
                        <a:lumOff val="60000"/>
                      </a:schemeClr>
                    </a:solidFill>
                  </a:tcPr>
                </a:tc>
                <a:tc hMerge="1">
                  <a:txBody>
                    <a:bodyPr/>
                    <a:lstStyle/>
                    <a:p>
                      <a:endParaRPr lang="zh-TW" altLang="en-US"/>
                    </a:p>
                  </a:txBody>
                  <a:tcPr/>
                </a:tc>
                <a:tc>
                  <a:txBody>
                    <a:bodyPr/>
                    <a:lstStyle/>
                    <a:p>
                      <a:pPr indent="0" algn="ctr">
                        <a:lnSpc>
                          <a:spcPct val="10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名稱</a:t>
                      </a: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40000"/>
                        <a:lumOff val="60000"/>
                      </a:schemeClr>
                    </a:solidFill>
                  </a:tcPr>
                </a:tc>
                <a:tc>
                  <a:txBody>
                    <a:bodyPr/>
                    <a:lstStyle/>
                    <a:p>
                      <a:pPr indent="0" algn="ctr">
                        <a:lnSpc>
                          <a:spcPct val="10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產生</a:t>
                      </a:r>
                    </a:p>
                    <a:p>
                      <a:pPr indent="0" algn="ctr">
                        <a:lnSpc>
                          <a:spcPct val="10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方式</a:t>
                      </a: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40000"/>
                        <a:lumOff val="60000"/>
                      </a:schemeClr>
                    </a:solidFill>
                  </a:tcPr>
                </a:tc>
                <a:tc>
                  <a:txBody>
                    <a:bodyPr/>
                    <a:lstStyle/>
                    <a:p>
                      <a:pPr indent="0" algn="ctr">
                        <a:lnSpc>
                          <a:spcPct val="10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注意事項</a:t>
                      </a: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40000"/>
                        <a:lumOff val="60000"/>
                      </a:schemeClr>
                    </a:solidFill>
                  </a:tcPr>
                </a:tc>
              </a:tr>
              <a:tr h="238446">
                <a:tc rowSpan="12">
                  <a:txBody>
                    <a:bodyPr/>
                    <a:lstStyle/>
                    <a:p>
                      <a:pPr indent="0" algn="ctr">
                        <a:lnSpc>
                          <a:spcPct val="100000"/>
                        </a:lnSpc>
                        <a:spcAft>
                          <a:spcPts val="0"/>
                        </a:spcAft>
                      </a:pPr>
                      <a:r>
                        <a:rPr lang="zh-TW" sz="1200" kern="100" baseline="0" dirty="0" smtClean="0">
                          <a:latin typeface="標楷體" panose="03000509000000000000" pitchFamily="65" charset="-120"/>
                          <a:ea typeface="標楷體" panose="03000509000000000000" pitchFamily="65" charset="-120"/>
                          <a:cs typeface="Times New Roman"/>
                        </a:rPr>
                        <a:t>第二</a:t>
                      </a:r>
                      <a:r>
                        <a:rPr lang="zh-TW" sz="1200" kern="100" baseline="0" dirty="0">
                          <a:latin typeface="標楷體" panose="03000509000000000000" pitchFamily="65" charset="-120"/>
                          <a:ea typeface="標楷體" panose="03000509000000000000" pitchFamily="65" charset="-120"/>
                          <a:cs typeface="Times New Roman"/>
                        </a:rPr>
                        <a:t>階段報名</a:t>
                      </a:r>
                    </a:p>
                  </a:txBody>
                  <a:tcPr marL="29980" marR="29980" marT="0" marB="0" vert="eaVert"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rowSpan="8">
                  <a:txBody>
                    <a:bodyPr/>
                    <a:lstStyle/>
                    <a:p>
                      <a:pPr indent="0" algn="ctr">
                        <a:lnSpc>
                          <a:spcPct val="10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高職學校</a:t>
                      </a:r>
                    </a:p>
                  </a:txBody>
                  <a:tcPr marL="29980" marR="29980" marT="0" marB="0" vert="eaVert"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ctr">
                        <a:lnSpc>
                          <a:spcPct val="100000"/>
                        </a:lnSpc>
                        <a:spcAft>
                          <a:spcPts val="0"/>
                        </a:spcAft>
                      </a:pPr>
                      <a:r>
                        <a:rPr lang="en-US" sz="1200" kern="100" baseline="0" dirty="0" smtClean="0">
                          <a:latin typeface="標楷體" panose="03000509000000000000" pitchFamily="65" charset="-120"/>
                          <a:ea typeface="標楷體" panose="03000509000000000000" pitchFamily="65" charset="-120"/>
                          <a:cs typeface="Times New Roman"/>
                        </a:rPr>
                        <a:t>20</a:t>
                      </a:r>
                      <a:endParaRPr lang="zh-TW" sz="1200" kern="100" baseline="0" dirty="0">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ctr">
                        <a:lnSpc>
                          <a:spcPct val="10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報表</a:t>
                      </a:r>
                      <a:r>
                        <a:rPr lang="en-US" sz="1200" kern="100" baseline="0" dirty="0">
                          <a:latin typeface="標楷體" panose="03000509000000000000" pitchFamily="65" charset="-120"/>
                          <a:ea typeface="標楷體" panose="03000509000000000000" pitchFamily="65" charset="-120"/>
                          <a:cs typeface="Times New Roman"/>
                        </a:rPr>
                        <a:t>A15</a:t>
                      </a:r>
                      <a:endParaRPr lang="zh-TW" sz="1200" kern="100" baseline="0" dirty="0">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sz="1200" kern="100" baseline="0">
                          <a:latin typeface="標楷體" panose="03000509000000000000" pitchFamily="65" charset="-120"/>
                          <a:ea typeface="標楷體" panose="03000509000000000000" pitchFamily="65" charset="-120"/>
                          <a:cs typeface="Times New Roman"/>
                        </a:rPr>
                        <a:t>考生資料袋黏貼聯</a:t>
                      </a: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資料彙整用</a:t>
                      </a: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r>
              <a:tr h="238446">
                <a:tc vMerge="1">
                  <a:txBody>
                    <a:bodyPr/>
                    <a:lstStyle/>
                    <a:p>
                      <a:endParaRPr lang="zh-TW" altLang="en-US"/>
                    </a:p>
                  </a:txBody>
                  <a:tcPr/>
                </a:tc>
                <a:tc vMerge="1">
                  <a:txBody>
                    <a:bodyPr/>
                    <a:lstStyle/>
                    <a:p>
                      <a:endParaRPr lang="zh-TW" altLang="en-US"/>
                    </a:p>
                  </a:txBody>
                  <a:tcPr/>
                </a:tc>
                <a:tc>
                  <a:txBody>
                    <a:bodyPr/>
                    <a:lstStyle/>
                    <a:p>
                      <a:pPr indent="0" algn="ctr">
                        <a:lnSpc>
                          <a:spcPct val="100000"/>
                        </a:lnSpc>
                        <a:spcAft>
                          <a:spcPts val="0"/>
                        </a:spcAft>
                      </a:pPr>
                      <a:r>
                        <a:rPr lang="en-US" sz="1200" kern="100" baseline="0" dirty="0" smtClean="0">
                          <a:latin typeface="標楷體" panose="03000509000000000000" pitchFamily="65" charset="-120"/>
                          <a:ea typeface="標楷體" panose="03000509000000000000" pitchFamily="65" charset="-120"/>
                          <a:cs typeface="Times New Roman"/>
                        </a:rPr>
                        <a:t>21</a:t>
                      </a:r>
                      <a:endParaRPr lang="zh-TW" sz="1200" kern="100" baseline="0" dirty="0">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ctr">
                        <a:lnSpc>
                          <a:spcPct val="10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報表</a:t>
                      </a:r>
                      <a:r>
                        <a:rPr lang="en-US" sz="1200" kern="100" baseline="0" dirty="0">
                          <a:latin typeface="標楷體" panose="03000509000000000000" pitchFamily="65" charset="-120"/>
                          <a:ea typeface="標楷體" panose="03000509000000000000" pitchFamily="65" charset="-120"/>
                          <a:cs typeface="Times New Roman"/>
                        </a:rPr>
                        <a:t>A16-1</a:t>
                      </a:r>
                      <a:endParaRPr lang="zh-TW" sz="1200" kern="100" baseline="0" dirty="0">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「通過一階篩選」考生名條</a:t>
                      </a:r>
                      <a:endParaRPr lang="en-US" altLang="zh-TW" sz="1200" kern="100" baseline="0" dirty="0" smtClean="0">
                        <a:latin typeface="標楷體" panose="03000509000000000000" pitchFamily="65" charset="-120"/>
                        <a:ea typeface="標楷體" panose="03000509000000000000" pitchFamily="65" charset="-120"/>
                        <a:cs typeface="Times New Roman"/>
                      </a:endParaRPr>
                    </a:p>
                    <a:p>
                      <a:pPr indent="0" algn="l">
                        <a:lnSpc>
                          <a:spcPct val="100000"/>
                        </a:lnSpc>
                        <a:spcAft>
                          <a:spcPts val="0"/>
                        </a:spcAft>
                      </a:pPr>
                      <a:r>
                        <a:rPr lang="en-US" sz="1200" kern="100" baseline="0" dirty="0" smtClean="0">
                          <a:latin typeface="標楷體" panose="03000509000000000000" pitchFamily="65" charset="-120"/>
                          <a:ea typeface="標楷體" panose="03000509000000000000" pitchFamily="65" charset="-120"/>
                          <a:cs typeface="Times New Roman"/>
                        </a:rPr>
                        <a:t>(</a:t>
                      </a:r>
                      <a:r>
                        <a:rPr lang="zh-TW" sz="1200" kern="100" baseline="0" dirty="0">
                          <a:latin typeface="標楷體" panose="03000509000000000000" pitchFamily="65" charset="-120"/>
                          <a:ea typeface="標楷體" panose="03000509000000000000" pitchFamily="65" charset="-120"/>
                          <a:cs typeface="Times New Roman"/>
                        </a:rPr>
                        <a:t>依甄選學校排序</a:t>
                      </a:r>
                      <a:r>
                        <a:rPr lang="en-US" sz="1200" kern="100" baseline="0" dirty="0">
                          <a:latin typeface="標楷體" panose="03000509000000000000" pitchFamily="65" charset="-120"/>
                          <a:ea typeface="標楷體" panose="03000509000000000000" pitchFamily="65" charset="-120"/>
                          <a:cs typeface="Times New Roman"/>
                        </a:rPr>
                        <a:t>)</a:t>
                      </a:r>
                      <a:endParaRPr lang="zh-TW" sz="1200" kern="100" baseline="0" dirty="0">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資料彙整用</a:t>
                      </a: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r>
              <a:tr h="476892">
                <a:tc vMerge="1">
                  <a:txBody>
                    <a:bodyPr/>
                    <a:lstStyle/>
                    <a:p>
                      <a:endParaRPr lang="zh-TW" altLang="en-US"/>
                    </a:p>
                  </a:txBody>
                  <a:tcPr/>
                </a:tc>
                <a:tc vMerge="1">
                  <a:txBody>
                    <a:bodyPr/>
                    <a:lstStyle/>
                    <a:p>
                      <a:endParaRPr lang="zh-TW" altLang="en-US"/>
                    </a:p>
                  </a:txBody>
                  <a:tcPr/>
                </a:tc>
                <a:tc>
                  <a:txBody>
                    <a:bodyPr/>
                    <a:lstStyle/>
                    <a:p>
                      <a:pPr indent="0" algn="ctr">
                        <a:lnSpc>
                          <a:spcPct val="100000"/>
                        </a:lnSpc>
                        <a:spcAft>
                          <a:spcPts val="0"/>
                        </a:spcAft>
                      </a:pPr>
                      <a:r>
                        <a:rPr lang="en-US" sz="1200" kern="100" baseline="0" dirty="0" smtClean="0">
                          <a:latin typeface="標楷體" panose="03000509000000000000" pitchFamily="65" charset="-120"/>
                          <a:ea typeface="標楷體" panose="03000509000000000000" pitchFamily="65" charset="-120"/>
                          <a:cs typeface="Times New Roman"/>
                        </a:rPr>
                        <a:t>22</a:t>
                      </a:r>
                      <a:endParaRPr lang="zh-TW" sz="1200" kern="100" baseline="0" dirty="0">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ctr">
                        <a:lnSpc>
                          <a:spcPct val="10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報表</a:t>
                      </a:r>
                      <a:r>
                        <a:rPr lang="en-US" sz="1200" kern="100" baseline="0" dirty="0">
                          <a:latin typeface="標楷體" panose="03000509000000000000" pitchFamily="65" charset="-120"/>
                          <a:ea typeface="標楷體" panose="03000509000000000000" pitchFamily="65" charset="-120"/>
                          <a:cs typeface="Times New Roman"/>
                        </a:rPr>
                        <a:t>A16-2</a:t>
                      </a:r>
                      <a:endParaRPr lang="zh-TW" sz="1200" kern="100" baseline="0" dirty="0">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「通過一階篩選」考生名條</a:t>
                      </a:r>
                      <a:endParaRPr lang="en-US" altLang="zh-TW" sz="1200" kern="100" baseline="0" dirty="0" smtClean="0">
                        <a:latin typeface="標楷體" panose="03000509000000000000" pitchFamily="65" charset="-120"/>
                        <a:ea typeface="標楷體" panose="03000509000000000000" pitchFamily="65" charset="-120"/>
                        <a:cs typeface="Times New Roman"/>
                      </a:endParaRPr>
                    </a:p>
                    <a:p>
                      <a:pPr indent="0" algn="l">
                        <a:lnSpc>
                          <a:spcPct val="100000"/>
                        </a:lnSpc>
                        <a:spcAft>
                          <a:spcPts val="0"/>
                        </a:spcAft>
                      </a:pPr>
                      <a:r>
                        <a:rPr lang="en-US" sz="1200" kern="100" baseline="0" dirty="0" smtClean="0">
                          <a:latin typeface="標楷體" panose="03000509000000000000" pitchFamily="65" charset="-120"/>
                          <a:ea typeface="標楷體" panose="03000509000000000000" pitchFamily="65" charset="-120"/>
                          <a:cs typeface="Times New Roman"/>
                        </a:rPr>
                        <a:t>(</a:t>
                      </a:r>
                      <a:r>
                        <a:rPr lang="zh-TW" sz="1200" kern="100" baseline="0" dirty="0">
                          <a:latin typeface="標楷體" panose="03000509000000000000" pitchFamily="65" charset="-120"/>
                          <a:ea typeface="標楷體" panose="03000509000000000000" pitchFamily="65" charset="-120"/>
                          <a:cs typeface="Times New Roman"/>
                        </a:rPr>
                        <a:t>依班級及甄選報名序號排序</a:t>
                      </a:r>
                      <a:r>
                        <a:rPr lang="en-US" sz="1200" kern="100" baseline="0" dirty="0">
                          <a:latin typeface="標楷體" panose="03000509000000000000" pitchFamily="65" charset="-120"/>
                          <a:ea typeface="標楷體" panose="03000509000000000000" pitchFamily="65" charset="-120"/>
                          <a:cs typeface="Times New Roman"/>
                        </a:rPr>
                        <a:t>)</a:t>
                      </a:r>
                      <a:endParaRPr lang="zh-TW" sz="1200" kern="100" baseline="0" dirty="0">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sz="1200" kern="100" baseline="0">
                          <a:latin typeface="標楷體" panose="03000509000000000000" pitchFamily="65" charset="-120"/>
                          <a:ea typeface="標楷體" panose="03000509000000000000" pitchFamily="65" charset="-120"/>
                          <a:cs typeface="Times New Roman"/>
                        </a:rPr>
                        <a:t>資料彙整用</a:t>
                      </a: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r>
              <a:tr h="476892">
                <a:tc vMerge="1">
                  <a:txBody>
                    <a:bodyPr/>
                    <a:lstStyle/>
                    <a:p>
                      <a:endParaRPr lang="zh-TW" altLang="en-US"/>
                    </a:p>
                  </a:txBody>
                  <a:tcPr/>
                </a:tc>
                <a:tc vMerge="1">
                  <a:txBody>
                    <a:bodyPr/>
                    <a:lstStyle/>
                    <a:p>
                      <a:endParaRPr lang="zh-TW" altLang="en-US"/>
                    </a:p>
                  </a:txBody>
                  <a:tcPr/>
                </a:tc>
                <a:tc>
                  <a:txBody>
                    <a:bodyPr/>
                    <a:lstStyle/>
                    <a:p>
                      <a:pPr indent="0" algn="ctr">
                        <a:lnSpc>
                          <a:spcPct val="100000"/>
                        </a:lnSpc>
                        <a:spcAft>
                          <a:spcPts val="0"/>
                        </a:spcAft>
                      </a:pPr>
                      <a:r>
                        <a:rPr lang="en-US" sz="1200" kern="100" baseline="0" dirty="0" smtClean="0">
                          <a:latin typeface="標楷體" panose="03000509000000000000" pitchFamily="65" charset="-120"/>
                          <a:ea typeface="標楷體" panose="03000509000000000000" pitchFamily="65" charset="-120"/>
                          <a:cs typeface="Times New Roman"/>
                        </a:rPr>
                        <a:t>23</a:t>
                      </a:r>
                      <a:endParaRPr lang="zh-TW" sz="1200" kern="100" baseline="0" dirty="0">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ctr">
                        <a:lnSpc>
                          <a:spcPct val="10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報表</a:t>
                      </a:r>
                      <a:r>
                        <a:rPr lang="en-US" sz="1200" kern="100" baseline="0" dirty="0">
                          <a:latin typeface="標楷體" panose="03000509000000000000" pitchFamily="65" charset="-120"/>
                          <a:ea typeface="標楷體" panose="03000509000000000000" pitchFamily="65" charset="-120"/>
                          <a:cs typeface="Times New Roman"/>
                        </a:rPr>
                        <a:t>A17-1</a:t>
                      </a:r>
                      <a:endParaRPr lang="zh-TW" sz="1200" kern="100" baseline="0" dirty="0">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kumimoji="0" lang="zh-TW" altLang="en-US" sz="1200" dirty="0" smtClean="0">
                          <a:solidFill>
                            <a:srgbClr val="000000"/>
                          </a:solidFill>
                          <a:latin typeface="標楷體" panose="03000509000000000000" pitchFamily="65" charset="-120"/>
                          <a:ea typeface="標楷體" panose="03000509000000000000" pitchFamily="65" charset="-120"/>
                        </a:rPr>
                        <a:t>集體寄件名冊</a:t>
                      </a:r>
                      <a:endParaRPr lang="zh-TW" sz="1200" kern="100" baseline="0" dirty="0">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en-US" sz="1200" kern="100" baseline="0" dirty="0" smtClean="0">
                          <a:solidFill>
                            <a:srgbClr val="FF0000"/>
                          </a:solidFill>
                          <a:latin typeface="標楷體" panose="03000509000000000000" pitchFamily="65" charset="-120"/>
                          <a:ea typeface="標楷體" panose="03000509000000000000" pitchFamily="65" charset="-120"/>
                          <a:cs typeface="Times New Roman"/>
                        </a:rPr>
                        <a:t>6/9</a:t>
                      </a:r>
                      <a:r>
                        <a:rPr lang="zh-TW" sz="1200" kern="100" baseline="0" dirty="0" smtClean="0">
                          <a:solidFill>
                            <a:srgbClr val="FF0000"/>
                          </a:solidFill>
                          <a:latin typeface="標楷體" panose="03000509000000000000" pitchFamily="65" charset="-120"/>
                          <a:ea typeface="標楷體" panose="03000509000000000000" pitchFamily="65" charset="-120"/>
                          <a:cs typeface="Times New Roman"/>
                        </a:rPr>
                        <a:t>前</a:t>
                      </a:r>
                      <a:r>
                        <a:rPr lang="zh-TW" sz="1200" kern="100" baseline="0" dirty="0">
                          <a:solidFill>
                            <a:srgbClr val="FF0000"/>
                          </a:solidFill>
                          <a:latin typeface="標楷體" panose="03000509000000000000" pitchFamily="65" charset="-120"/>
                          <a:ea typeface="標楷體" panose="03000509000000000000" pitchFamily="65" charset="-120"/>
                          <a:cs typeface="Times New Roman"/>
                        </a:rPr>
                        <a:t>寄四技二專</a:t>
                      </a:r>
                      <a:r>
                        <a:rPr lang="zh-TW" sz="1200" kern="100" baseline="0" dirty="0" smtClean="0">
                          <a:solidFill>
                            <a:srgbClr val="FF0000"/>
                          </a:solidFill>
                          <a:latin typeface="標楷體" panose="03000509000000000000" pitchFamily="65" charset="-120"/>
                          <a:ea typeface="標楷體" panose="03000509000000000000" pitchFamily="65" charset="-120"/>
                          <a:cs typeface="Times New Roman"/>
                        </a:rPr>
                        <a:t>學校</a:t>
                      </a:r>
                      <a:endParaRPr lang="en-US" altLang="zh-TW" sz="1200" kern="100" baseline="0" dirty="0" smtClean="0">
                        <a:solidFill>
                          <a:srgbClr val="FF0000"/>
                        </a:solidFill>
                        <a:latin typeface="標楷體" panose="03000509000000000000" pitchFamily="65" charset="-120"/>
                        <a:ea typeface="標楷體" panose="03000509000000000000" pitchFamily="65" charset="-120"/>
                        <a:cs typeface="Times New Roman"/>
                      </a:endParaRPr>
                    </a:p>
                    <a:p>
                      <a:pPr indent="0" algn="l">
                        <a:lnSpc>
                          <a:spcPct val="100000"/>
                        </a:lnSpc>
                        <a:spcAft>
                          <a:spcPts val="0"/>
                        </a:spcAft>
                      </a:pPr>
                      <a:r>
                        <a:rPr lang="en-US" sz="1200" kern="100" baseline="0" dirty="0" smtClean="0">
                          <a:solidFill>
                            <a:srgbClr val="FF0000"/>
                          </a:solidFill>
                          <a:latin typeface="標楷體" panose="03000509000000000000" pitchFamily="65" charset="-120"/>
                          <a:ea typeface="標楷體" panose="03000509000000000000" pitchFamily="65" charset="-120"/>
                          <a:cs typeface="Times New Roman"/>
                        </a:rPr>
                        <a:t>(</a:t>
                      </a:r>
                      <a:r>
                        <a:rPr lang="zh-TW" sz="1200" kern="100" baseline="0" dirty="0">
                          <a:solidFill>
                            <a:srgbClr val="FF0000"/>
                          </a:solidFill>
                          <a:latin typeface="標楷體" panose="03000509000000000000" pitchFamily="65" charset="-120"/>
                          <a:ea typeface="標楷體" panose="03000509000000000000" pitchFamily="65" charset="-120"/>
                          <a:cs typeface="Times New Roman"/>
                        </a:rPr>
                        <a:t>由大榮貨運前來收件</a:t>
                      </a:r>
                      <a:r>
                        <a:rPr lang="en-US" sz="1200" kern="100" baseline="0" dirty="0">
                          <a:solidFill>
                            <a:srgbClr val="FF0000"/>
                          </a:solidFill>
                          <a:latin typeface="標楷體" panose="03000509000000000000" pitchFamily="65" charset="-120"/>
                          <a:ea typeface="標楷體" panose="03000509000000000000" pitchFamily="65" charset="-120"/>
                          <a:cs typeface="Times New Roman"/>
                        </a:rPr>
                        <a:t>)</a:t>
                      </a:r>
                      <a:endParaRPr lang="zh-TW" sz="1200" kern="100" baseline="0" dirty="0">
                        <a:solidFill>
                          <a:srgbClr val="FF0000"/>
                        </a:solidFill>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r>
              <a:tr h="476892">
                <a:tc vMerge="1">
                  <a:txBody>
                    <a:bodyPr/>
                    <a:lstStyle/>
                    <a:p>
                      <a:endParaRPr lang="zh-TW" altLang="en-US"/>
                    </a:p>
                  </a:txBody>
                  <a:tcPr/>
                </a:tc>
                <a:tc vMerge="1">
                  <a:txBody>
                    <a:bodyPr/>
                    <a:lstStyle/>
                    <a:p>
                      <a:endParaRPr lang="zh-TW" altLang="en-US"/>
                    </a:p>
                  </a:txBody>
                  <a:tcPr/>
                </a:tc>
                <a:tc>
                  <a:txBody>
                    <a:bodyPr/>
                    <a:lstStyle/>
                    <a:p>
                      <a:pPr indent="0" algn="ctr">
                        <a:lnSpc>
                          <a:spcPct val="100000"/>
                        </a:lnSpc>
                        <a:spcAft>
                          <a:spcPts val="0"/>
                        </a:spcAft>
                      </a:pPr>
                      <a:r>
                        <a:rPr lang="en-US" sz="1200" kern="100" baseline="0" dirty="0" smtClean="0">
                          <a:latin typeface="標楷體" panose="03000509000000000000" pitchFamily="65" charset="-120"/>
                          <a:ea typeface="標楷體" panose="03000509000000000000" pitchFamily="65" charset="-120"/>
                          <a:cs typeface="Times New Roman"/>
                        </a:rPr>
                        <a:t>24</a:t>
                      </a:r>
                      <a:endParaRPr lang="zh-TW" sz="1200" kern="100" baseline="0" dirty="0">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ctr">
                        <a:lnSpc>
                          <a:spcPct val="10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報表</a:t>
                      </a:r>
                      <a:r>
                        <a:rPr lang="en-US" sz="1200" kern="100" baseline="0" dirty="0">
                          <a:latin typeface="標楷體" panose="03000509000000000000" pitchFamily="65" charset="-120"/>
                          <a:ea typeface="標楷體" panose="03000509000000000000" pitchFamily="65" charset="-120"/>
                          <a:cs typeface="Times New Roman"/>
                        </a:rPr>
                        <a:t>A17-2</a:t>
                      </a:r>
                      <a:endParaRPr lang="zh-TW" sz="1200" kern="100" baseline="0" dirty="0">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第二階段報名</a:t>
                      </a:r>
                      <a:r>
                        <a:rPr lang="zh-TW" sz="1200" kern="100" baseline="0" dirty="0" smtClean="0">
                          <a:latin typeface="標楷體" panose="03000509000000000000" pitchFamily="65" charset="-120"/>
                          <a:ea typeface="標楷體" panose="03000509000000000000" pitchFamily="65" charset="-120"/>
                          <a:cs typeface="Times New Roman"/>
                        </a:rPr>
                        <a:t>名冊</a:t>
                      </a:r>
                      <a:endParaRPr lang="en-US" altLang="zh-TW" sz="1200" kern="100" baseline="0" dirty="0" smtClean="0">
                        <a:latin typeface="標楷體" panose="03000509000000000000" pitchFamily="65" charset="-120"/>
                        <a:ea typeface="標楷體" panose="03000509000000000000" pitchFamily="65" charset="-120"/>
                        <a:cs typeface="Times New Roman"/>
                      </a:endParaRPr>
                    </a:p>
                    <a:p>
                      <a:pPr indent="0" algn="l">
                        <a:lnSpc>
                          <a:spcPct val="100000"/>
                        </a:lnSpc>
                        <a:spcAft>
                          <a:spcPts val="0"/>
                        </a:spcAft>
                      </a:pPr>
                      <a:r>
                        <a:rPr lang="en-US" sz="1200" kern="100" baseline="0" dirty="0" smtClean="0">
                          <a:latin typeface="標楷體" panose="03000509000000000000" pitchFamily="65" charset="-120"/>
                          <a:ea typeface="標楷體" panose="03000509000000000000" pitchFamily="65" charset="-120"/>
                          <a:cs typeface="Times New Roman"/>
                        </a:rPr>
                        <a:t>(</a:t>
                      </a:r>
                      <a:r>
                        <a:rPr lang="zh-TW" sz="1200" kern="100" baseline="0" dirty="0">
                          <a:latin typeface="標楷體" panose="03000509000000000000" pitchFamily="65" charset="-120"/>
                          <a:ea typeface="標楷體" panose="03000509000000000000" pitchFamily="65" charset="-120"/>
                          <a:cs typeface="Times New Roman"/>
                        </a:rPr>
                        <a:t>依班級及甄選報名序號排序</a:t>
                      </a:r>
                      <a:r>
                        <a:rPr lang="en-US" sz="1200" kern="100" baseline="0" dirty="0">
                          <a:latin typeface="標楷體" panose="03000509000000000000" pitchFamily="65" charset="-120"/>
                          <a:ea typeface="標楷體" panose="03000509000000000000" pitchFamily="65" charset="-120"/>
                          <a:cs typeface="Times New Roman"/>
                        </a:rPr>
                        <a:t>)</a:t>
                      </a:r>
                      <a:endParaRPr lang="zh-TW" sz="1200" kern="100" baseline="0" dirty="0">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資料彙整用</a:t>
                      </a: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r>
              <a:tr h="260597">
                <a:tc vMerge="1">
                  <a:txBody>
                    <a:bodyPr/>
                    <a:lstStyle/>
                    <a:p>
                      <a:endParaRPr lang="zh-TW" altLang="en-US"/>
                    </a:p>
                  </a:txBody>
                  <a:tcPr/>
                </a:tc>
                <a:tc vMerge="1">
                  <a:txBody>
                    <a:bodyPr/>
                    <a:lstStyle/>
                    <a:p>
                      <a:endParaRPr lang="zh-TW" altLang="en-US"/>
                    </a:p>
                  </a:txBody>
                  <a:tcPr/>
                </a:tc>
                <a:tc>
                  <a:txBody>
                    <a:bodyPr/>
                    <a:lstStyle/>
                    <a:p>
                      <a:pPr indent="0" algn="ctr">
                        <a:lnSpc>
                          <a:spcPct val="100000"/>
                        </a:lnSpc>
                        <a:spcAft>
                          <a:spcPts val="0"/>
                        </a:spcAft>
                      </a:pPr>
                      <a:r>
                        <a:rPr lang="en-US" sz="1200" kern="100" baseline="0" dirty="0" smtClean="0">
                          <a:latin typeface="標楷體" panose="03000509000000000000" pitchFamily="65" charset="-120"/>
                          <a:ea typeface="標楷體" panose="03000509000000000000" pitchFamily="65" charset="-120"/>
                          <a:cs typeface="Times New Roman"/>
                        </a:rPr>
                        <a:t>25</a:t>
                      </a:r>
                      <a:endParaRPr lang="zh-TW" sz="1200" kern="100" baseline="0" dirty="0">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ctr">
                        <a:lnSpc>
                          <a:spcPct val="10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報表</a:t>
                      </a:r>
                      <a:r>
                        <a:rPr lang="en-US" sz="1200" kern="100" baseline="0" dirty="0">
                          <a:latin typeface="標楷體" panose="03000509000000000000" pitchFamily="65" charset="-120"/>
                          <a:ea typeface="標楷體" panose="03000509000000000000" pitchFamily="65" charset="-120"/>
                          <a:cs typeface="Times New Roman"/>
                        </a:rPr>
                        <a:t>A18</a:t>
                      </a:r>
                      <a:endParaRPr lang="zh-TW" sz="1200" kern="100" baseline="0" dirty="0">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kumimoji="0" lang="zh-TW" altLang="en-US" sz="1200" dirty="0" smtClean="0">
                          <a:solidFill>
                            <a:srgbClr val="000000"/>
                          </a:solidFill>
                          <a:latin typeface="標楷體" panose="03000509000000000000" pitchFamily="65" charset="-120"/>
                          <a:ea typeface="標楷體" panose="03000509000000000000" pitchFamily="65" charset="-120"/>
                        </a:rPr>
                        <a:t>集體繳費名冊</a:t>
                      </a:r>
                      <a:endParaRPr lang="zh-TW" sz="1200" kern="100" baseline="0" dirty="0">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en-US" altLang="zh-TW" sz="1200" kern="100" baseline="0" dirty="0" smtClean="0">
                          <a:solidFill>
                            <a:srgbClr val="FF0000"/>
                          </a:solidFill>
                          <a:latin typeface="標楷體" panose="03000509000000000000" pitchFamily="65" charset="-120"/>
                          <a:ea typeface="標楷體" panose="03000509000000000000" pitchFamily="65" charset="-120"/>
                          <a:cs typeface="Times New Roman"/>
                        </a:rPr>
                        <a:t>6/9</a:t>
                      </a:r>
                      <a:r>
                        <a:rPr lang="zh-TW" altLang="zh-TW" sz="1200" kern="100" baseline="0" dirty="0" smtClean="0">
                          <a:solidFill>
                            <a:srgbClr val="FF0000"/>
                          </a:solidFill>
                          <a:latin typeface="標楷體" panose="03000509000000000000" pitchFamily="65" charset="-120"/>
                          <a:ea typeface="標楷體" panose="03000509000000000000" pitchFamily="65" charset="-120"/>
                          <a:cs typeface="Times New Roman"/>
                        </a:rPr>
                        <a:t>前寄四技二專學校</a:t>
                      </a:r>
                      <a:endParaRPr lang="en-US" altLang="zh-TW" sz="1200" kern="100" baseline="0" dirty="0" smtClean="0">
                        <a:solidFill>
                          <a:srgbClr val="FF0000"/>
                        </a:solidFill>
                        <a:latin typeface="標楷體" panose="03000509000000000000" pitchFamily="65" charset="-120"/>
                        <a:ea typeface="標楷體" panose="03000509000000000000" pitchFamily="65" charset="-120"/>
                        <a:cs typeface="Times New Roman"/>
                      </a:endParaRPr>
                    </a:p>
                    <a:p>
                      <a:pPr indent="0" algn="l">
                        <a:lnSpc>
                          <a:spcPct val="100000"/>
                        </a:lnSpc>
                        <a:spcAft>
                          <a:spcPts val="0"/>
                        </a:spcAft>
                      </a:pPr>
                      <a:r>
                        <a:rPr lang="en-US" altLang="zh-TW" sz="1200" kern="100" baseline="0" dirty="0" smtClean="0">
                          <a:solidFill>
                            <a:srgbClr val="FF0000"/>
                          </a:solidFill>
                          <a:latin typeface="標楷體" panose="03000509000000000000" pitchFamily="65" charset="-120"/>
                          <a:ea typeface="標楷體" panose="03000509000000000000" pitchFamily="65" charset="-120"/>
                          <a:cs typeface="Times New Roman"/>
                        </a:rPr>
                        <a:t>(</a:t>
                      </a:r>
                      <a:r>
                        <a:rPr lang="zh-TW" altLang="zh-TW" sz="1200" kern="100" baseline="0" dirty="0" smtClean="0">
                          <a:solidFill>
                            <a:srgbClr val="FF0000"/>
                          </a:solidFill>
                          <a:latin typeface="標楷體" panose="03000509000000000000" pitchFamily="65" charset="-120"/>
                          <a:ea typeface="標楷體" panose="03000509000000000000" pitchFamily="65" charset="-120"/>
                          <a:cs typeface="Times New Roman"/>
                        </a:rPr>
                        <a:t>或傳真至四技二專學校</a:t>
                      </a:r>
                      <a:r>
                        <a:rPr lang="en-US" altLang="zh-TW" sz="1200" kern="100" baseline="0" dirty="0" smtClean="0">
                          <a:solidFill>
                            <a:srgbClr val="FF0000"/>
                          </a:solidFill>
                          <a:latin typeface="標楷體" panose="03000509000000000000" pitchFamily="65" charset="-120"/>
                          <a:ea typeface="標楷體" panose="03000509000000000000" pitchFamily="65" charset="-120"/>
                          <a:cs typeface="Times New Roman"/>
                        </a:rPr>
                        <a:t>)</a:t>
                      </a:r>
                      <a:endParaRPr lang="zh-TW" altLang="zh-TW" sz="1200" kern="100" baseline="0" dirty="0">
                        <a:solidFill>
                          <a:srgbClr val="FF0000"/>
                        </a:solidFill>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r>
              <a:tr h="521194">
                <a:tc vMerge="1">
                  <a:txBody>
                    <a:bodyPr/>
                    <a:lstStyle/>
                    <a:p>
                      <a:endParaRPr lang="zh-TW" altLang="en-US"/>
                    </a:p>
                  </a:txBody>
                  <a:tcPr/>
                </a:tc>
                <a:tc vMerge="1">
                  <a:txBody>
                    <a:bodyPr/>
                    <a:lstStyle/>
                    <a:p>
                      <a:endParaRPr lang="zh-TW" altLang="en-US"/>
                    </a:p>
                  </a:txBody>
                  <a:tcPr/>
                </a:tc>
                <a:tc>
                  <a:txBody>
                    <a:bodyPr/>
                    <a:lstStyle/>
                    <a:p>
                      <a:pPr indent="0" algn="ctr">
                        <a:lnSpc>
                          <a:spcPct val="100000"/>
                        </a:lnSpc>
                        <a:spcAft>
                          <a:spcPts val="0"/>
                        </a:spcAft>
                      </a:pPr>
                      <a:r>
                        <a:rPr lang="en-US" sz="1200" kern="100" baseline="0" dirty="0" smtClean="0">
                          <a:latin typeface="標楷體" panose="03000509000000000000" pitchFamily="65" charset="-120"/>
                          <a:ea typeface="標楷體" panose="03000509000000000000" pitchFamily="65" charset="-120"/>
                          <a:cs typeface="Times New Roman"/>
                        </a:rPr>
                        <a:t>26</a:t>
                      </a:r>
                      <a:endParaRPr lang="zh-TW" sz="1200" kern="100" baseline="0" dirty="0">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ctr">
                        <a:lnSpc>
                          <a:spcPct val="100000"/>
                        </a:lnSpc>
                        <a:spcAft>
                          <a:spcPts val="0"/>
                        </a:spcAft>
                      </a:pPr>
                      <a:endParaRPr lang="en-US" sz="1200" kern="100" baseline="0" dirty="0">
                        <a:solidFill>
                          <a:srgbClr val="808080"/>
                        </a:solidFill>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第二階段報名郵政劃撥單繳費收據影本</a:t>
                      </a: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en-US" sz="1200" kern="100" baseline="0" dirty="0" smtClean="0">
                          <a:solidFill>
                            <a:srgbClr val="FF0000"/>
                          </a:solidFill>
                          <a:latin typeface="標楷體" panose="03000509000000000000" pitchFamily="65" charset="-120"/>
                          <a:ea typeface="標楷體" panose="03000509000000000000" pitchFamily="65" charset="-120"/>
                          <a:cs typeface="Times New Roman"/>
                        </a:rPr>
                        <a:t>6/9</a:t>
                      </a:r>
                      <a:r>
                        <a:rPr lang="zh-TW" sz="1200" kern="100" baseline="0" dirty="0" smtClean="0">
                          <a:solidFill>
                            <a:srgbClr val="FF0000"/>
                          </a:solidFill>
                          <a:latin typeface="標楷體" panose="03000509000000000000" pitchFamily="65" charset="-120"/>
                          <a:ea typeface="標楷體" panose="03000509000000000000" pitchFamily="65" charset="-120"/>
                          <a:cs typeface="Times New Roman"/>
                        </a:rPr>
                        <a:t>前</a:t>
                      </a:r>
                      <a:r>
                        <a:rPr lang="zh-TW" sz="1200" kern="100" baseline="0" dirty="0">
                          <a:solidFill>
                            <a:srgbClr val="FF0000"/>
                          </a:solidFill>
                          <a:latin typeface="標楷體" panose="03000509000000000000" pitchFamily="65" charset="-120"/>
                          <a:ea typeface="標楷體" panose="03000509000000000000" pitchFamily="65" charset="-120"/>
                          <a:cs typeface="Times New Roman"/>
                        </a:rPr>
                        <a:t>寄四技二專</a:t>
                      </a:r>
                      <a:r>
                        <a:rPr lang="zh-TW" sz="1200" kern="100" baseline="0" dirty="0" smtClean="0">
                          <a:solidFill>
                            <a:srgbClr val="FF0000"/>
                          </a:solidFill>
                          <a:latin typeface="標楷體" panose="03000509000000000000" pitchFamily="65" charset="-120"/>
                          <a:ea typeface="標楷體" panose="03000509000000000000" pitchFamily="65" charset="-120"/>
                          <a:cs typeface="Times New Roman"/>
                        </a:rPr>
                        <a:t>學校</a:t>
                      </a:r>
                      <a:endParaRPr lang="en-US" altLang="zh-TW" sz="1200" kern="100" baseline="0" dirty="0" smtClean="0">
                        <a:solidFill>
                          <a:srgbClr val="FF0000"/>
                        </a:solidFill>
                        <a:latin typeface="標楷體" panose="03000509000000000000" pitchFamily="65" charset="-120"/>
                        <a:ea typeface="標楷體" panose="03000509000000000000" pitchFamily="65" charset="-120"/>
                        <a:cs typeface="Times New Roman"/>
                      </a:endParaRPr>
                    </a:p>
                    <a:p>
                      <a:pPr indent="0" algn="l">
                        <a:lnSpc>
                          <a:spcPct val="100000"/>
                        </a:lnSpc>
                        <a:spcAft>
                          <a:spcPts val="0"/>
                        </a:spcAft>
                      </a:pPr>
                      <a:r>
                        <a:rPr lang="en-US" sz="1200" kern="100" baseline="0" dirty="0" smtClean="0">
                          <a:solidFill>
                            <a:srgbClr val="FF0000"/>
                          </a:solidFill>
                          <a:latin typeface="標楷體" panose="03000509000000000000" pitchFamily="65" charset="-120"/>
                          <a:ea typeface="標楷體" panose="03000509000000000000" pitchFamily="65" charset="-120"/>
                          <a:cs typeface="Times New Roman"/>
                        </a:rPr>
                        <a:t>(</a:t>
                      </a:r>
                      <a:r>
                        <a:rPr lang="zh-TW" sz="1200" kern="100" baseline="0" dirty="0">
                          <a:solidFill>
                            <a:srgbClr val="FF0000"/>
                          </a:solidFill>
                          <a:latin typeface="標楷體" panose="03000509000000000000" pitchFamily="65" charset="-120"/>
                          <a:ea typeface="標楷體" panose="03000509000000000000" pitchFamily="65" charset="-120"/>
                          <a:cs typeface="Times New Roman"/>
                        </a:rPr>
                        <a:t>或傳真至四技二專學校</a:t>
                      </a:r>
                      <a:r>
                        <a:rPr lang="en-US" sz="1200" kern="100" baseline="0" dirty="0">
                          <a:solidFill>
                            <a:srgbClr val="FF0000"/>
                          </a:solidFill>
                          <a:latin typeface="標楷體" panose="03000509000000000000" pitchFamily="65" charset="-120"/>
                          <a:ea typeface="標楷體" panose="03000509000000000000" pitchFamily="65" charset="-120"/>
                          <a:cs typeface="Times New Roman"/>
                        </a:rPr>
                        <a:t>)</a:t>
                      </a:r>
                      <a:endParaRPr lang="zh-TW" sz="1200" kern="100" baseline="0" dirty="0">
                        <a:solidFill>
                          <a:srgbClr val="FF0000"/>
                        </a:solidFill>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r>
              <a:tr h="715338">
                <a:tc vMerge="1">
                  <a:txBody>
                    <a:bodyPr/>
                    <a:lstStyle/>
                    <a:p>
                      <a:endParaRPr lang="zh-TW" altLang="en-US"/>
                    </a:p>
                  </a:txBody>
                  <a:tcPr/>
                </a:tc>
                <a:tc vMerge="1">
                  <a:txBody>
                    <a:bodyPr/>
                    <a:lstStyle/>
                    <a:p>
                      <a:endParaRPr lang="zh-TW" altLang="en-US"/>
                    </a:p>
                  </a:txBody>
                  <a:tcPr/>
                </a:tc>
                <a:tc>
                  <a:txBody>
                    <a:bodyPr/>
                    <a:lstStyle/>
                    <a:p>
                      <a:pPr indent="0" algn="ctr">
                        <a:lnSpc>
                          <a:spcPct val="100000"/>
                        </a:lnSpc>
                        <a:spcAft>
                          <a:spcPts val="0"/>
                        </a:spcAft>
                      </a:pPr>
                      <a:r>
                        <a:rPr lang="en-US" sz="1200" kern="100" baseline="0" dirty="0" smtClean="0">
                          <a:latin typeface="標楷體" panose="03000509000000000000" pitchFamily="65" charset="-120"/>
                          <a:ea typeface="標楷體" panose="03000509000000000000" pitchFamily="65" charset="-120"/>
                          <a:cs typeface="Times New Roman"/>
                        </a:rPr>
                        <a:t>27</a:t>
                      </a:r>
                      <a:endParaRPr lang="zh-TW" sz="1200" kern="100" baseline="0" dirty="0">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ctr">
                        <a:lnSpc>
                          <a:spcPct val="10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封面</a:t>
                      </a: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sz="1200" kern="100" baseline="0">
                          <a:latin typeface="標楷體" panose="03000509000000000000" pitchFamily="65" charset="-120"/>
                          <a:ea typeface="標楷體" panose="03000509000000000000" pitchFamily="65" charset="-120"/>
                          <a:cs typeface="Times New Roman"/>
                        </a:rPr>
                        <a:t>高中職寄送報名表件至各四技二專學校黏貼寄送封面</a:t>
                      </a: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sz="1200" kern="100" baseline="0" dirty="0">
                          <a:solidFill>
                            <a:srgbClr val="FF0000"/>
                          </a:solidFill>
                          <a:latin typeface="標楷體" panose="03000509000000000000" pitchFamily="65" charset="-120"/>
                          <a:ea typeface="標楷體" panose="03000509000000000000" pitchFamily="65" charset="-120"/>
                          <a:cs typeface="Times New Roman"/>
                        </a:rPr>
                        <a:t>資料彙整用</a:t>
                      </a:r>
                    </a:p>
                    <a:p>
                      <a:pPr indent="0" algn="l">
                        <a:lnSpc>
                          <a:spcPct val="100000"/>
                        </a:lnSpc>
                        <a:spcAft>
                          <a:spcPts val="0"/>
                        </a:spcAft>
                      </a:pPr>
                      <a:r>
                        <a:rPr lang="en-US" sz="1200" kern="100" baseline="0" dirty="0" smtClean="0">
                          <a:solidFill>
                            <a:srgbClr val="FF0000"/>
                          </a:solidFill>
                          <a:latin typeface="標楷體" panose="03000509000000000000" pitchFamily="65" charset="-120"/>
                          <a:ea typeface="標楷體" panose="03000509000000000000" pitchFamily="65" charset="-120"/>
                          <a:cs typeface="Times New Roman"/>
                        </a:rPr>
                        <a:t>6/9</a:t>
                      </a:r>
                      <a:r>
                        <a:rPr lang="zh-TW" sz="1200" kern="100" baseline="0" dirty="0" smtClean="0">
                          <a:solidFill>
                            <a:srgbClr val="FF0000"/>
                          </a:solidFill>
                          <a:latin typeface="標楷體" panose="03000509000000000000" pitchFamily="65" charset="-120"/>
                          <a:ea typeface="標楷體" panose="03000509000000000000" pitchFamily="65" charset="-120"/>
                          <a:cs typeface="Times New Roman"/>
                        </a:rPr>
                        <a:t>前</a:t>
                      </a:r>
                      <a:r>
                        <a:rPr lang="zh-TW" sz="1200" kern="100" baseline="0" dirty="0">
                          <a:solidFill>
                            <a:srgbClr val="FF0000"/>
                          </a:solidFill>
                          <a:latin typeface="標楷體" panose="03000509000000000000" pitchFamily="65" charset="-120"/>
                          <a:ea typeface="標楷體" panose="03000509000000000000" pitchFamily="65" charset="-120"/>
                          <a:cs typeface="Times New Roman"/>
                        </a:rPr>
                        <a:t>寄四技二專</a:t>
                      </a:r>
                      <a:r>
                        <a:rPr lang="zh-TW" sz="1200" kern="100" baseline="0" dirty="0" smtClean="0">
                          <a:solidFill>
                            <a:srgbClr val="FF0000"/>
                          </a:solidFill>
                          <a:latin typeface="標楷體" panose="03000509000000000000" pitchFamily="65" charset="-120"/>
                          <a:ea typeface="標楷體" panose="03000509000000000000" pitchFamily="65" charset="-120"/>
                          <a:cs typeface="Times New Roman"/>
                        </a:rPr>
                        <a:t>學校</a:t>
                      </a:r>
                      <a:endParaRPr lang="en-US" altLang="zh-TW" sz="1200" kern="100" baseline="0" dirty="0" smtClean="0">
                        <a:solidFill>
                          <a:srgbClr val="FF0000"/>
                        </a:solidFill>
                        <a:latin typeface="標楷體" panose="03000509000000000000" pitchFamily="65" charset="-120"/>
                        <a:ea typeface="標楷體" panose="03000509000000000000" pitchFamily="65" charset="-120"/>
                        <a:cs typeface="Times New Roman"/>
                      </a:endParaRPr>
                    </a:p>
                    <a:p>
                      <a:pPr indent="0" algn="l">
                        <a:lnSpc>
                          <a:spcPct val="100000"/>
                        </a:lnSpc>
                        <a:spcAft>
                          <a:spcPts val="0"/>
                        </a:spcAft>
                      </a:pPr>
                      <a:r>
                        <a:rPr lang="en-US" sz="1200" kern="100" baseline="0" dirty="0" smtClean="0">
                          <a:solidFill>
                            <a:srgbClr val="FF0000"/>
                          </a:solidFill>
                          <a:latin typeface="標楷體" panose="03000509000000000000" pitchFamily="65" charset="-120"/>
                          <a:ea typeface="標楷體" panose="03000509000000000000" pitchFamily="65" charset="-120"/>
                          <a:cs typeface="Times New Roman"/>
                        </a:rPr>
                        <a:t>(</a:t>
                      </a:r>
                      <a:r>
                        <a:rPr lang="zh-TW" sz="1200" kern="100" baseline="0" dirty="0">
                          <a:solidFill>
                            <a:srgbClr val="FF0000"/>
                          </a:solidFill>
                          <a:latin typeface="標楷體" panose="03000509000000000000" pitchFamily="65" charset="-120"/>
                          <a:ea typeface="標楷體" panose="03000509000000000000" pitchFamily="65" charset="-120"/>
                          <a:cs typeface="Times New Roman"/>
                        </a:rPr>
                        <a:t>由大榮貨運前來收件</a:t>
                      </a:r>
                      <a:r>
                        <a:rPr lang="en-US" sz="1200" kern="100" baseline="0" dirty="0">
                          <a:solidFill>
                            <a:srgbClr val="FF0000"/>
                          </a:solidFill>
                          <a:latin typeface="標楷體" panose="03000509000000000000" pitchFamily="65" charset="-120"/>
                          <a:ea typeface="標楷體" panose="03000509000000000000" pitchFamily="65" charset="-120"/>
                          <a:cs typeface="Times New Roman"/>
                        </a:rPr>
                        <a:t>)</a:t>
                      </a:r>
                      <a:endParaRPr lang="zh-TW" sz="1200" kern="100" baseline="0" dirty="0">
                        <a:solidFill>
                          <a:srgbClr val="FF0000"/>
                        </a:solidFill>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r>
              <a:tr h="260597">
                <a:tc vMerge="1">
                  <a:txBody>
                    <a:bodyPr/>
                    <a:lstStyle/>
                    <a:p>
                      <a:endParaRPr lang="zh-TW" altLang="en-US"/>
                    </a:p>
                  </a:txBody>
                  <a:tcPr/>
                </a:tc>
                <a:tc rowSpan="4">
                  <a:txBody>
                    <a:bodyPr/>
                    <a:lstStyle/>
                    <a:p>
                      <a:pPr indent="0" algn="ctr">
                        <a:lnSpc>
                          <a:spcPct val="10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考生</a:t>
                      </a:r>
                    </a:p>
                  </a:txBody>
                  <a:tcPr marL="29980" marR="29980" marT="0" marB="0" vert="eaVert"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ctr">
                        <a:lnSpc>
                          <a:spcPct val="100000"/>
                        </a:lnSpc>
                        <a:spcAft>
                          <a:spcPts val="0"/>
                        </a:spcAft>
                      </a:pPr>
                      <a:r>
                        <a:rPr lang="en-US" sz="1200" kern="100" baseline="0" dirty="0" smtClean="0">
                          <a:latin typeface="標楷體" panose="03000509000000000000" pitchFamily="65" charset="-120"/>
                          <a:ea typeface="標楷體" panose="03000509000000000000" pitchFamily="65" charset="-120"/>
                          <a:cs typeface="Times New Roman"/>
                        </a:rPr>
                        <a:t>28</a:t>
                      </a:r>
                      <a:endParaRPr lang="zh-TW" sz="1200" kern="100" baseline="0" dirty="0">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ctr">
                        <a:lnSpc>
                          <a:spcPct val="10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表</a:t>
                      </a:r>
                      <a:r>
                        <a:rPr lang="en-US" sz="1200" kern="100" baseline="0" dirty="0">
                          <a:latin typeface="標楷體" panose="03000509000000000000" pitchFamily="65" charset="-120"/>
                          <a:ea typeface="標楷體" panose="03000509000000000000" pitchFamily="65" charset="-120"/>
                          <a:cs typeface="Times New Roman"/>
                        </a:rPr>
                        <a:t>A20</a:t>
                      </a:r>
                      <a:endParaRPr lang="zh-TW" sz="1200" kern="100" baseline="0" dirty="0">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sz="1200" kern="100" baseline="0">
                          <a:latin typeface="標楷體" panose="03000509000000000000" pitchFamily="65" charset="-120"/>
                          <a:ea typeface="標楷體" panose="03000509000000000000" pitchFamily="65" charset="-120"/>
                          <a:cs typeface="Times New Roman"/>
                        </a:rPr>
                        <a:t>考生身分資料表</a:t>
                      </a: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altLang="en-US" sz="1200" kern="100" baseline="0" dirty="0" smtClean="0">
                          <a:solidFill>
                            <a:srgbClr val="FF0000"/>
                          </a:solidFill>
                          <a:latin typeface="標楷體" panose="03000509000000000000" pitchFamily="65" charset="-120"/>
                          <a:ea typeface="標楷體" panose="03000509000000000000" pitchFamily="65" charset="-120"/>
                          <a:cs typeface="Times New Roman"/>
                        </a:rPr>
                        <a:t>不需列印，考生網路確認</a:t>
                      </a:r>
                      <a:endParaRPr lang="zh-TW" sz="1200" kern="100" baseline="0" dirty="0">
                        <a:solidFill>
                          <a:srgbClr val="FF0000"/>
                        </a:solidFill>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r>
              <a:tr h="260597">
                <a:tc vMerge="1">
                  <a:txBody>
                    <a:bodyPr/>
                    <a:lstStyle/>
                    <a:p>
                      <a:endParaRPr lang="zh-TW" altLang="en-US"/>
                    </a:p>
                  </a:txBody>
                  <a:tcPr/>
                </a:tc>
                <a:tc vMerge="1">
                  <a:txBody>
                    <a:bodyPr/>
                    <a:lstStyle/>
                    <a:p>
                      <a:endParaRPr lang="zh-TW" altLang="en-US"/>
                    </a:p>
                  </a:txBody>
                  <a:tcPr/>
                </a:tc>
                <a:tc>
                  <a:txBody>
                    <a:bodyPr/>
                    <a:lstStyle/>
                    <a:p>
                      <a:pPr indent="0" algn="ctr">
                        <a:lnSpc>
                          <a:spcPct val="100000"/>
                        </a:lnSpc>
                        <a:spcAft>
                          <a:spcPts val="0"/>
                        </a:spcAft>
                      </a:pPr>
                      <a:r>
                        <a:rPr lang="en-US" sz="1200" kern="100" baseline="0" dirty="0" smtClean="0">
                          <a:latin typeface="標楷體" panose="03000509000000000000" pitchFamily="65" charset="-120"/>
                          <a:ea typeface="標楷體" panose="03000509000000000000" pitchFamily="65" charset="-120"/>
                          <a:cs typeface="Times New Roman"/>
                        </a:rPr>
                        <a:t>29</a:t>
                      </a:r>
                      <a:endParaRPr lang="zh-TW" sz="1200" kern="100" baseline="0" dirty="0">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ctr">
                        <a:lnSpc>
                          <a:spcPct val="10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表</a:t>
                      </a:r>
                      <a:r>
                        <a:rPr lang="en-US" sz="1200" kern="100" baseline="0" dirty="0">
                          <a:latin typeface="標楷體" panose="03000509000000000000" pitchFamily="65" charset="-120"/>
                          <a:ea typeface="標楷體" panose="03000509000000000000" pitchFamily="65" charset="-120"/>
                          <a:cs typeface="Times New Roman"/>
                        </a:rPr>
                        <a:t>A21</a:t>
                      </a:r>
                      <a:endParaRPr lang="zh-TW" sz="1200" kern="100" baseline="0" dirty="0">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在校學業成績證明文件</a:t>
                      </a:r>
                      <a:endParaRPr lang="zh-TW" sz="1200" kern="100" baseline="0" dirty="0">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altLang="en-US" sz="1200" kern="100" baseline="0" dirty="0" smtClean="0">
                          <a:solidFill>
                            <a:srgbClr val="FF0000"/>
                          </a:solidFill>
                          <a:latin typeface="標楷體" panose="03000509000000000000" pitchFamily="65" charset="-120"/>
                          <a:ea typeface="標楷體" panose="03000509000000000000" pitchFamily="65" charset="-120"/>
                          <a:cs typeface="Times New Roman"/>
                        </a:rPr>
                        <a:t>不需列印，學校上傳與考生網路確認</a:t>
                      </a:r>
                      <a:endParaRPr lang="zh-TW" sz="1200" kern="100" baseline="0" dirty="0">
                        <a:solidFill>
                          <a:srgbClr val="FF0000"/>
                        </a:solidFill>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r>
              <a:tr h="260597">
                <a:tc vMerge="1">
                  <a:txBody>
                    <a:bodyPr/>
                    <a:lstStyle/>
                    <a:p>
                      <a:endParaRPr lang="zh-TW" altLang="en-US"/>
                    </a:p>
                  </a:txBody>
                  <a:tcPr/>
                </a:tc>
                <a:tc vMerge="1">
                  <a:txBody>
                    <a:bodyPr/>
                    <a:lstStyle/>
                    <a:p>
                      <a:endParaRPr lang="zh-TW" altLang="en-US"/>
                    </a:p>
                  </a:txBody>
                  <a:tcPr/>
                </a:tc>
                <a:tc>
                  <a:txBody>
                    <a:bodyPr/>
                    <a:lstStyle/>
                    <a:p>
                      <a:pPr indent="0" algn="ctr">
                        <a:lnSpc>
                          <a:spcPct val="100000"/>
                        </a:lnSpc>
                        <a:spcAft>
                          <a:spcPts val="0"/>
                        </a:spcAft>
                      </a:pPr>
                      <a:r>
                        <a:rPr lang="en-US" sz="1200" kern="100" baseline="0" dirty="0" smtClean="0">
                          <a:latin typeface="標楷體" panose="03000509000000000000" pitchFamily="65" charset="-120"/>
                          <a:ea typeface="標楷體" panose="03000509000000000000" pitchFamily="65" charset="-120"/>
                          <a:cs typeface="Times New Roman"/>
                        </a:rPr>
                        <a:t>30</a:t>
                      </a:r>
                      <a:endParaRPr lang="zh-TW" sz="1200" kern="100" baseline="0" dirty="0">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ctr">
                        <a:lnSpc>
                          <a:spcPct val="10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表</a:t>
                      </a:r>
                      <a:r>
                        <a:rPr lang="en-US" sz="1200" kern="100" baseline="0" dirty="0">
                          <a:latin typeface="標楷體" panose="03000509000000000000" pitchFamily="65" charset="-120"/>
                          <a:ea typeface="標楷體" panose="03000509000000000000" pitchFamily="65" charset="-120"/>
                          <a:cs typeface="Times New Roman"/>
                        </a:rPr>
                        <a:t>A22</a:t>
                      </a:r>
                      <a:endParaRPr lang="zh-TW" sz="1200" kern="100" baseline="0" dirty="0">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證照或得獎加分</a:t>
                      </a:r>
                      <a:r>
                        <a:rPr lang="zh-TW" sz="1200" kern="100" baseline="0" dirty="0" smtClean="0">
                          <a:latin typeface="標楷體" panose="03000509000000000000" pitchFamily="65" charset="-120"/>
                          <a:ea typeface="標楷體" panose="03000509000000000000" pitchFamily="65" charset="-120"/>
                          <a:cs typeface="Times New Roman"/>
                        </a:rPr>
                        <a:t>證明</a:t>
                      </a:r>
                      <a:endParaRPr lang="zh-TW" sz="1200" kern="100" baseline="0" dirty="0">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altLang="en-US" sz="1200" kern="100" baseline="0" dirty="0" smtClean="0">
                          <a:solidFill>
                            <a:srgbClr val="FF0000"/>
                          </a:solidFill>
                          <a:latin typeface="標楷體" panose="03000509000000000000" pitchFamily="65" charset="-120"/>
                          <a:ea typeface="標楷體" panose="03000509000000000000" pitchFamily="65" charset="-120"/>
                          <a:cs typeface="Times New Roman"/>
                        </a:rPr>
                        <a:t>不需列印，考生上傳確認</a:t>
                      </a:r>
                      <a:endParaRPr lang="zh-TW" sz="1200" kern="100" baseline="0" dirty="0">
                        <a:solidFill>
                          <a:srgbClr val="FF0000"/>
                        </a:solidFill>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r>
              <a:tr h="476892">
                <a:tc vMerge="1">
                  <a:txBody>
                    <a:bodyPr/>
                    <a:lstStyle/>
                    <a:p>
                      <a:pPr indent="0" algn="ctr">
                        <a:lnSpc>
                          <a:spcPct val="100000"/>
                        </a:lnSpc>
                        <a:spcAft>
                          <a:spcPts val="0"/>
                        </a:spcAft>
                      </a:pPr>
                      <a:endParaRPr lang="zh-TW" sz="1200" kern="100" baseline="0" dirty="0">
                        <a:latin typeface="Arial" pitchFamily="34" charset="0"/>
                        <a:ea typeface="華康中黑體" pitchFamily="49" charset="-120"/>
                        <a:cs typeface="Times New Roman"/>
                      </a:endParaRPr>
                    </a:p>
                  </a:txBody>
                  <a:tcPr marL="29980" marR="29980" marT="0" marB="0" vert="eaVert"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vMerge="1">
                  <a:txBody>
                    <a:bodyPr/>
                    <a:lstStyle/>
                    <a:p>
                      <a:pPr indent="0" algn="ctr">
                        <a:lnSpc>
                          <a:spcPct val="100000"/>
                        </a:lnSpc>
                        <a:spcAft>
                          <a:spcPts val="0"/>
                        </a:spcAft>
                      </a:pPr>
                      <a:endParaRPr lang="zh-TW" sz="1200" kern="100" baseline="0" dirty="0">
                        <a:latin typeface="Arial" pitchFamily="34" charset="0"/>
                        <a:ea typeface="華康中黑體" pitchFamily="49" charset="-120"/>
                        <a:cs typeface="Times New Roman"/>
                      </a:endParaRPr>
                    </a:p>
                  </a:txBody>
                  <a:tcPr marL="29980" marR="29980" marT="0" marB="0" vert="eaVert"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ctr">
                        <a:lnSpc>
                          <a:spcPct val="100000"/>
                        </a:lnSpc>
                        <a:spcAft>
                          <a:spcPts val="0"/>
                        </a:spcAft>
                      </a:pPr>
                      <a:r>
                        <a:rPr lang="en-US" altLang="zh-TW" sz="1200" kern="100" baseline="0" dirty="0" smtClean="0">
                          <a:latin typeface="標楷體" panose="03000509000000000000" pitchFamily="65" charset="-120"/>
                          <a:ea typeface="標楷體" panose="03000509000000000000" pitchFamily="65" charset="-120"/>
                          <a:cs typeface="Times New Roman"/>
                        </a:rPr>
                        <a:t>31</a:t>
                      </a:r>
                      <a:endParaRPr lang="zh-TW" sz="1200" kern="100" baseline="0" dirty="0">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ctr">
                        <a:lnSpc>
                          <a:spcPct val="100000"/>
                        </a:lnSpc>
                        <a:spcAft>
                          <a:spcPts val="0"/>
                        </a:spcAft>
                      </a:pPr>
                      <a:endParaRPr lang="zh-TW" sz="1200" kern="100" baseline="0" dirty="0">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完成甄選入學校系科（組）、學程第二階段報名確認單</a:t>
                      </a:r>
                      <a:endParaRPr lang="zh-TW" sz="1200" kern="100" baseline="0" dirty="0">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alt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altLang="zh-TW" sz="1200" kern="100" baseline="0" dirty="0" smtClean="0">
                          <a:latin typeface="標楷體" panose="03000509000000000000" pitchFamily="65" charset="-120"/>
                          <a:ea typeface="標楷體" panose="03000509000000000000" pitchFamily="65" charset="-120"/>
                          <a:cs typeface="Times New Roman"/>
                        </a:rPr>
                        <a:t>資料彙整用</a:t>
                      </a:r>
                      <a:endParaRPr lang="zh-TW" altLang="zh-TW" sz="1200" kern="100" baseline="0" dirty="0">
                        <a:latin typeface="標楷體" panose="03000509000000000000" pitchFamily="65" charset="-120"/>
                        <a:ea typeface="標楷體" panose="03000509000000000000" pitchFamily="65"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r>
            </a:tbl>
          </a:graphicData>
        </a:graphic>
      </p:graphicFrame>
      <p:sp>
        <p:nvSpPr>
          <p:cNvPr id="6" name="投影片編號版面配置區 5"/>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102</a:t>
            </a:fld>
            <a:endParaRPr lang="en-US" altLang="zh-TW"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34EC34A2-0CEA-4579-984D-7DD7EB565D05}" type="slidenum">
              <a:rPr lang="zh-TW" altLang="en-US" smtClean="0">
                <a:solidFill>
                  <a:prstClr val="black"/>
                </a:solidFill>
              </a:rPr>
              <a:pPr/>
              <a:t>103</a:t>
            </a:fld>
            <a:endParaRPr lang="zh-TW" altLang="en-US">
              <a:solidFill>
                <a:prstClr val="black"/>
              </a:solidFill>
            </a:endParaRPr>
          </a:p>
        </p:txBody>
      </p:sp>
      <p:sp>
        <p:nvSpPr>
          <p:cNvPr id="7" name="Rectangle 3"/>
          <p:cNvSpPr txBox="1">
            <a:spLocks noChangeArrowheads="1"/>
          </p:cNvSpPr>
          <p:nvPr/>
        </p:nvSpPr>
        <p:spPr>
          <a:xfrm>
            <a:off x="31881" y="292810"/>
            <a:ext cx="8566209" cy="535781"/>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kumimoji="0" lang="zh-TW" altLang="en-US" sz="3000" dirty="0">
                <a:solidFill>
                  <a:prstClr val="black"/>
                </a:solidFill>
                <a:latin typeface="標楷體" panose="03000509000000000000" pitchFamily="65" charset="-120"/>
                <a:ea typeface="標楷體" panose="03000509000000000000" pitchFamily="65" charset="-120"/>
              </a:rPr>
              <a:t>集體報名作業</a:t>
            </a:r>
            <a:r>
              <a:rPr kumimoji="0" lang="en-US" altLang="zh-TW" sz="3000" dirty="0">
                <a:solidFill>
                  <a:prstClr val="black"/>
                </a:solidFill>
                <a:latin typeface="標楷體" panose="03000509000000000000" pitchFamily="65" charset="-120"/>
                <a:ea typeface="標楷體" panose="03000509000000000000" pitchFamily="65" charset="-120"/>
              </a:rPr>
              <a:t>-</a:t>
            </a:r>
            <a:r>
              <a:rPr kumimoji="0" lang="zh-TW" altLang="en-US" sz="3000" dirty="0">
                <a:solidFill>
                  <a:prstClr val="black"/>
                </a:solidFill>
                <a:latin typeface="標楷體" panose="03000509000000000000" pitchFamily="65" charset="-120"/>
                <a:ea typeface="標楷體" panose="03000509000000000000" pitchFamily="65" charset="-120"/>
              </a:rPr>
              <a:t>二階</a:t>
            </a:r>
            <a:r>
              <a:rPr kumimoji="0" lang="zh-TW" altLang="en-US" sz="3000" dirty="0" smtClean="0">
                <a:solidFill>
                  <a:prstClr val="black"/>
                </a:solidFill>
                <a:latin typeface="標楷體" panose="03000509000000000000" pitchFamily="65" charset="-120"/>
                <a:ea typeface="標楷體" panose="03000509000000000000" pitchFamily="65" charset="-120"/>
              </a:rPr>
              <a:t>報名</a:t>
            </a:r>
            <a:endParaRPr kumimoji="0" lang="zh-TW" altLang="en-US" sz="3000" dirty="0">
              <a:solidFill>
                <a:srgbClr val="FF0000"/>
              </a:solidFill>
              <a:latin typeface="標楷體" panose="03000509000000000000" pitchFamily="65" charset="-120"/>
              <a:ea typeface="標楷體" panose="03000509000000000000" pitchFamily="65" charset="-120"/>
            </a:endParaRPr>
          </a:p>
        </p:txBody>
      </p:sp>
      <p:pic>
        <p:nvPicPr>
          <p:cNvPr id="6" name="圖片 5"/>
          <p:cNvPicPr>
            <a:picLocks noChangeAspect="1"/>
          </p:cNvPicPr>
          <p:nvPr/>
        </p:nvPicPr>
        <p:blipFill>
          <a:blip r:embed="rId2"/>
          <a:stretch>
            <a:fillRect/>
          </a:stretch>
        </p:blipFill>
        <p:spPr>
          <a:xfrm>
            <a:off x="179512" y="1052736"/>
            <a:ext cx="8693574" cy="4608512"/>
          </a:xfrm>
          <a:prstGeom prst="rect">
            <a:avLst/>
          </a:prstGeom>
        </p:spPr>
      </p:pic>
    </p:spTree>
    <p:extLst>
      <p:ext uri="{BB962C8B-B14F-4D97-AF65-F5344CB8AC3E}">
        <p14:creationId xmlns:p14="http://schemas.microsoft.com/office/powerpoint/2010/main" val="70974869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179512" y="838873"/>
            <a:ext cx="8640960" cy="5855222"/>
          </a:xfrm>
          <a:prstGeom prst="rect">
            <a:avLst/>
          </a:prstGeom>
        </p:spPr>
      </p:pic>
      <p:sp>
        <p:nvSpPr>
          <p:cNvPr id="3" name="Rectangle 3"/>
          <p:cNvSpPr txBox="1">
            <a:spLocks noChangeArrowheads="1"/>
          </p:cNvSpPr>
          <p:nvPr/>
        </p:nvSpPr>
        <p:spPr>
          <a:xfrm>
            <a:off x="31881" y="292810"/>
            <a:ext cx="8566209" cy="535781"/>
          </a:xfrm>
          <a:prstGeom prst="rect">
            <a:avLst/>
          </a:prstGeom>
          <a:ln/>
        </p:spPr>
        <p:txBody>
          <a:bodyPr vert="horz" lIns="68580" tIns="34290" rIns="68580" bIns="3429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kumimoji="0" lang="zh-TW" altLang="en-US" sz="3000" dirty="0">
                <a:solidFill>
                  <a:prstClr val="black"/>
                </a:solidFill>
                <a:latin typeface="標楷體" panose="03000509000000000000" pitchFamily="65" charset="-120"/>
                <a:ea typeface="標楷體" panose="03000509000000000000" pitchFamily="65" charset="-120"/>
              </a:rPr>
              <a:t>集體報名作業</a:t>
            </a:r>
            <a:r>
              <a:rPr kumimoji="0" lang="en-US" altLang="zh-TW" sz="3000" dirty="0">
                <a:solidFill>
                  <a:prstClr val="black"/>
                </a:solidFill>
                <a:latin typeface="標楷體" panose="03000509000000000000" pitchFamily="65" charset="-120"/>
                <a:ea typeface="標楷體" panose="03000509000000000000" pitchFamily="65" charset="-120"/>
              </a:rPr>
              <a:t>-</a:t>
            </a:r>
            <a:r>
              <a:rPr kumimoji="0" lang="zh-TW" altLang="en-US" sz="3000" dirty="0">
                <a:solidFill>
                  <a:prstClr val="black"/>
                </a:solidFill>
                <a:latin typeface="標楷體" panose="03000509000000000000" pitchFamily="65" charset="-120"/>
                <a:ea typeface="標楷體" panose="03000509000000000000" pitchFamily="65" charset="-120"/>
              </a:rPr>
              <a:t>二階報名</a:t>
            </a:r>
            <a:r>
              <a:rPr kumimoji="0" lang="en-US" altLang="zh-TW" sz="3000" dirty="0">
                <a:solidFill>
                  <a:srgbClr val="FF0000"/>
                </a:solidFill>
                <a:latin typeface="標楷體" panose="03000509000000000000" pitchFamily="65" charset="-120"/>
                <a:ea typeface="標楷體" panose="03000509000000000000" pitchFamily="65" charset="-120"/>
              </a:rPr>
              <a:t>-</a:t>
            </a:r>
            <a:r>
              <a:rPr kumimoji="0" lang="zh-TW" altLang="en-US" sz="3000" dirty="0">
                <a:solidFill>
                  <a:srgbClr val="FF0000"/>
                </a:solidFill>
                <a:latin typeface="標楷體" panose="03000509000000000000" pitchFamily="65" charset="-120"/>
                <a:ea typeface="標楷體" panose="03000509000000000000" pitchFamily="65" charset="-120"/>
              </a:rPr>
              <a:t>下載一階篩選通過名單電子檔</a:t>
            </a:r>
          </a:p>
        </p:txBody>
      </p:sp>
      <p:graphicFrame>
        <p:nvGraphicFramePr>
          <p:cNvPr id="6" name="表格 5"/>
          <p:cNvGraphicFramePr>
            <a:graphicFrameLocks noGrp="1"/>
          </p:cNvGraphicFramePr>
          <p:nvPr>
            <p:extLst>
              <p:ext uri="{D42A27DB-BD31-4B8C-83A1-F6EECF244321}">
                <p14:modId xmlns:p14="http://schemas.microsoft.com/office/powerpoint/2010/main" val="882359343"/>
              </p:ext>
            </p:extLst>
          </p:nvPr>
        </p:nvGraphicFramePr>
        <p:xfrm>
          <a:off x="6012160" y="3212976"/>
          <a:ext cx="2333635" cy="2640746"/>
        </p:xfrm>
        <a:graphic>
          <a:graphicData uri="http://schemas.openxmlformats.org/drawingml/2006/table">
            <a:tbl>
              <a:tblPr>
                <a:tableStyleId>{5C22544A-7EE6-4342-B048-85BDC9FD1C3A}</a:tableStyleId>
              </a:tblPr>
              <a:tblGrid>
                <a:gridCol w="264352"/>
                <a:gridCol w="1454800"/>
                <a:gridCol w="614483"/>
              </a:tblGrid>
              <a:tr h="155338">
                <a:tc>
                  <a:txBody>
                    <a:bodyPr/>
                    <a:lstStyle/>
                    <a:p>
                      <a:pPr algn="l" rtl="0" fontAlgn="ctr"/>
                      <a:r>
                        <a:rPr lang="en-US" altLang="zh-TW" sz="900" b="0" i="0" u="none" strike="noStrike" dirty="0" smtClean="0">
                          <a:solidFill>
                            <a:srgbClr val="000000"/>
                          </a:solidFill>
                          <a:effectLst/>
                          <a:latin typeface="Arial" panose="020B0604020202020204" pitchFamily="34" charset="0"/>
                        </a:rPr>
                        <a:t>NO</a:t>
                      </a:r>
                      <a:endParaRPr lang="zh-TW" altLang="en-US" sz="900" b="0" i="0" u="none" strike="noStrike" dirty="0">
                        <a:solidFill>
                          <a:srgbClr val="000000"/>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4">
                        <a:lumMod val="20000"/>
                        <a:lumOff val="80000"/>
                      </a:schemeClr>
                    </a:solidFill>
                  </a:tcPr>
                </a:tc>
                <a:tc>
                  <a:txBody>
                    <a:bodyPr/>
                    <a:lstStyle/>
                    <a:p>
                      <a:pPr algn="l" rtl="0" fontAlgn="ctr"/>
                      <a:r>
                        <a:rPr lang="zh-TW" altLang="en-US" sz="900" b="0" i="0" u="none" strike="noStrike" dirty="0" smtClean="0">
                          <a:solidFill>
                            <a:srgbClr val="000000"/>
                          </a:solidFill>
                          <a:effectLst/>
                          <a:latin typeface="Arial" panose="020B0604020202020204" pitchFamily="34" charset="0"/>
                        </a:rPr>
                        <a:t>欄位名稱</a:t>
                      </a:r>
                      <a:endParaRPr lang="zh-TW" altLang="en-US" sz="900" b="0" i="0" u="none" strike="noStrike" dirty="0">
                        <a:solidFill>
                          <a:srgbClr val="000000"/>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4">
                        <a:lumMod val="20000"/>
                        <a:lumOff val="80000"/>
                      </a:schemeClr>
                    </a:solidFill>
                  </a:tcPr>
                </a:tc>
                <a:tc>
                  <a:txBody>
                    <a:bodyPr/>
                    <a:lstStyle/>
                    <a:p>
                      <a:pPr algn="l" fontAlgn="b"/>
                      <a:endParaRPr lang="zh-TW" altLang="en-US" sz="900" b="0" i="0" u="none" strike="noStrike" dirty="0">
                        <a:effectLst/>
                        <a:latin typeface="Arial" panose="020B0604020202020204" pitchFamily="34" charset="0"/>
                      </a:endParaRPr>
                    </a:p>
                  </a:txBody>
                  <a:tcPr marL="6073" marR="6073" marT="6073" marB="0" anchor="b">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55338">
                <a:tc>
                  <a:txBody>
                    <a:bodyPr/>
                    <a:lstStyle/>
                    <a:p>
                      <a:pPr algn="l" rtl="0" fontAlgn="ctr"/>
                      <a:r>
                        <a:rPr lang="en-US" altLang="zh-TW" sz="900" b="0" i="0" u="none" strike="noStrike" dirty="0" smtClean="0">
                          <a:solidFill>
                            <a:srgbClr val="000000"/>
                          </a:solidFill>
                          <a:effectLst/>
                          <a:latin typeface="Arial" panose="020B0604020202020204" pitchFamily="34" charset="0"/>
                        </a:rPr>
                        <a:t>1</a:t>
                      </a:r>
                      <a:endParaRPr lang="zh-TW" altLang="en-US" sz="900" b="0" i="0" u="none" strike="noStrike" dirty="0">
                        <a:solidFill>
                          <a:srgbClr val="000000"/>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rtl="0" fontAlgn="ctr"/>
                      <a:r>
                        <a:rPr lang="zh-TW" altLang="en-US" sz="900" u="none" strike="noStrike" dirty="0">
                          <a:effectLst/>
                        </a:rPr>
                        <a:t>統測報名序號</a:t>
                      </a:r>
                      <a:endParaRPr lang="zh-TW" altLang="en-US" sz="900" b="0" i="0" u="none" strike="noStrike" dirty="0">
                        <a:solidFill>
                          <a:srgbClr val="000000"/>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endParaRPr lang="zh-TW" altLang="en-US" sz="900" b="0" i="0" u="none" strike="noStrike" dirty="0">
                        <a:effectLst/>
                        <a:latin typeface="Arial" panose="020B0604020202020204" pitchFamily="34" charset="0"/>
                      </a:endParaRPr>
                    </a:p>
                  </a:txBody>
                  <a:tcPr marL="6073" marR="6073" marT="6073" marB="0" anchor="b">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55338">
                <a:tc>
                  <a:txBody>
                    <a:bodyPr/>
                    <a:lstStyle/>
                    <a:p>
                      <a:pPr algn="l" rtl="0" fontAlgn="ctr"/>
                      <a:r>
                        <a:rPr lang="en-US" altLang="zh-TW" sz="900" b="0" i="0" u="none" strike="noStrike" dirty="0" smtClean="0">
                          <a:solidFill>
                            <a:srgbClr val="000000"/>
                          </a:solidFill>
                          <a:effectLst/>
                          <a:latin typeface="Arial" panose="020B0604020202020204" pitchFamily="34" charset="0"/>
                        </a:rPr>
                        <a:t>2</a:t>
                      </a:r>
                      <a:endParaRPr lang="zh-TW" altLang="en-US" sz="900" b="0" i="0" u="none" strike="noStrike" dirty="0">
                        <a:solidFill>
                          <a:srgbClr val="000000"/>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rtl="0" fontAlgn="ctr"/>
                      <a:r>
                        <a:rPr lang="zh-TW" altLang="en-US" sz="900" u="none" strike="noStrike" dirty="0">
                          <a:effectLst/>
                        </a:rPr>
                        <a:t>班級</a:t>
                      </a:r>
                      <a:endParaRPr lang="zh-TW" altLang="en-US" sz="900" b="0" i="0" u="none" strike="noStrike" dirty="0">
                        <a:solidFill>
                          <a:srgbClr val="000000"/>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endParaRPr lang="zh-TW" altLang="en-US" sz="900" b="0" i="0" u="none" strike="noStrike" dirty="0">
                        <a:effectLst/>
                        <a:latin typeface="Arial" panose="020B0604020202020204" pitchFamily="34" charset="0"/>
                      </a:endParaRPr>
                    </a:p>
                  </a:txBody>
                  <a:tcPr marL="6073" marR="6073" marT="6073" marB="0" anchor="b">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55338">
                <a:tc>
                  <a:txBody>
                    <a:bodyPr/>
                    <a:lstStyle/>
                    <a:p>
                      <a:pPr algn="l" rtl="0" fontAlgn="ctr"/>
                      <a:r>
                        <a:rPr lang="en-US" altLang="zh-TW" sz="900" b="0" i="0" u="none" strike="noStrike" dirty="0" smtClean="0">
                          <a:solidFill>
                            <a:srgbClr val="000000"/>
                          </a:solidFill>
                          <a:effectLst/>
                          <a:latin typeface="Arial" panose="020B0604020202020204" pitchFamily="34" charset="0"/>
                        </a:rPr>
                        <a:t>3</a:t>
                      </a:r>
                      <a:endParaRPr lang="zh-TW" altLang="en-US" sz="900" b="0" i="0" u="none" strike="noStrike" dirty="0">
                        <a:solidFill>
                          <a:srgbClr val="000000"/>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rtl="0" fontAlgn="ctr"/>
                      <a:r>
                        <a:rPr lang="zh-TW" altLang="en-US" sz="900" u="none" strike="noStrike" dirty="0">
                          <a:effectLst/>
                        </a:rPr>
                        <a:t>身分證號</a:t>
                      </a:r>
                      <a:endParaRPr lang="zh-TW" altLang="en-US" sz="900" b="0" i="0" u="none" strike="noStrike" dirty="0">
                        <a:solidFill>
                          <a:srgbClr val="000000"/>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endParaRPr lang="zh-TW" altLang="en-US" sz="900" b="0" i="0" u="none" strike="noStrike" dirty="0">
                        <a:effectLst/>
                        <a:latin typeface="Arial" panose="020B0604020202020204" pitchFamily="34" charset="0"/>
                      </a:endParaRPr>
                    </a:p>
                  </a:txBody>
                  <a:tcPr marL="6073" marR="6073" marT="6073" marB="0" anchor="b">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55338">
                <a:tc>
                  <a:txBody>
                    <a:bodyPr/>
                    <a:lstStyle/>
                    <a:p>
                      <a:pPr algn="l" rtl="0" fontAlgn="ctr"/>
                      <a:r>
                        <a:rPr lang="en-US" altLang="zh-TW" sz="900" b="0" i="0" u="none" strike="noStrike" dirty="0" smtClean="0">
                          <a:solidFill>
                            <a:srgbClr val="000000"/>
                          </a:solidFill>
                          <a:effectLst/>
                          <a:latin typeface="Arial" panose="020B0604020202020204" pitchFamily="34" charset="0"/>
                        </a:rPr>
                        <a:t>4</a:t>
                      </a:r>
                      <a:endParaRPr lang="zh-TW" altLang="en-US" sz="900" b="0" i="0" u="none" strike="noStrike" dirty="0">
                        <a:solidFill>
                          <a:srgbClr val="000000"/>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rtl="0" fontAlgn="ctr"/>
                      <a:r>
                        <a:rPr lang="zh-TW" altLang="en-US" sz="900" u="none" strike="noStrike" dirty="0">
                          <a:effectLst/>
                        </a:rPr>
                        <a:t>姓名</a:t>
                      </a:r>
                      <a:endParaRPr lang="zh-TW" altLang="en-US" sz="900" b="0" i="0" u="none" strike="noStrike" dirty="0">
                        <a:solidFill>
                          <a:srgbClr val="000000"/>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endParaRPr lang="zh-TW" altLang="en-US" sz="900" b="0" i="0" u="none" strike="noStrike" dirty="0">
                        <a:effectLst/>
                        <a:latin typeface="Arial" panose="020B0604020202020204" pitchFamily="34" charset="0"/>
                      </a:endParaRPr>
                    </a:p>
                  </a:txBody>
                  <a:tcPr marL="6073" marR="6073" marT="6073" marB="0" anchor="b">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55338">
                <a:tc>
                  <a:txBody>
                    <a:bodyPr/>
                    <a:lstStyle/>
                    <a:p>
                      <a:pPr algn="l" rtl="0" fontAlgn="ctr"/>
                      <a:r>
                        <a:rPr lang="en-US" altLang="zh-TW" sz="900" b="0" i="0" u="none" strike="noStrike" dirty="0" smtClean="0">
                          <a:solidFill>
                            <a:srgbClr val="000000"/>
                          </a:solidFill>
                          <a:effectLst/>
                          <a:latin typeface="Arial" panose="020B0604020202020204" pitchFamily="34" charset="0"/>
                        </a:rPr>
                        <a:t>5</a:t>
                      </a:r>
                      <a:endParaRPr lang="zh-TW" altLang="en-US" sz="900" b="0" i="0" u="none" strike="noStrike" dirty="0">
                        <a:solidFill>
                          <a:srgbClr val="000000"/>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rtl="0" fontAlgn="ctr"/>
                      <a:r>
                        <a:rPr lang="zh-TW" altLang="en-US" sz="900" u="none" strike="noStrike" dirty="0">
                          <a:effectLst/>
                        </a:rPr>
                        <a:t>系科組學程代碼</a:t>
                      </a:r>
                      <a:endParaRPr lang="zh-TW" altLang="en-US" sz="900" b="0" i="0" u="none" strike="noStrike" dirty="0">
                        <a:solidFill>
                          <a:srgbClr val="000000"/>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endParaRPr lang="zh-TW" altLang="en-US" sz="900" b="0" i="0" u="none" strike="noStrike" dirty="0">
                        <a:effectLst/>
                        <a:latin typeface="Arial" panose="020B0604020202020204" pitchFamily="34" charset="0"/>
                      </a:endParaRPr>
                    </a:p>
                  </a:txBody>
                  <a:tcPr marL="6073" marR="6073" marT="6073" marB="0" anchor="b">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55338">
                <a:tc>
                  <a:txBody>
                    <a:bodyPr/>
                    <a:lstStyle/>
                    <a:p>
                      <a:pPr algn="l" rtl="0" fontAlgn="ctr"/>
                      <a:r>
                        <a:rPr lang="en-US" altLang="zh-TW" sz="900" b="0" i="0" u="none" strike="noStrike" dirty="0" smtClean="0">
                          <a:solidFill>
                            <a:srgbClr val="000000"/>
                          </a:solidFill>
                          <a:effectLst/>
                          <a:latin typeface="Arial" panose="020B0604020202020204" pitchFamily="34" charset="0"/>
                        </a:rPr>
                        <a:t>6</a:t>
                      </a:r>
                      <a:endParaRPr lang="zh-TW" altLang="en-US" sz="900" b="0" i="0" u="none" strike="noStrike" dirty="0">
                        <a:solidFill>
                          <a:srgbClr val="000000"/>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rtl="0" fontAlgn="ctr"/>
                      <a:r>
                        <a:rPr lang="zh-TW" altLang="en-US" sz="900" u="none" strike="noStrike" dirty="0">
                          <a:effectLst/>
                        </a:rPr>
                        <a:t>校名</a:t>
                      </a:r>
                      <a:endParaRPr lang="zh-TW" altLang="en-US" sz="900" b="0" i="0" u="none" strike="noStrike" dirty="0">
                        <a:solidFill>
                          <a:srgbClr val="000000"/>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endParaRPr lang="zh-TW" altLang="en-US" sz="900" b="0" i="0" u="none" strike="noStrike" dirty="0">
                        <a:effectLst/>
                        <a:latin typeface="Arial" panose="020B0604020202020204" pitchFamily="34" charset="0"/>
                      </a:endParaRPr>
                    </a:p>
                  </a:txBody>
                  <a:tcPr marL="6073" marR="6073" marT="6073" marB="0" anchor="b">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55338">
                <a:tc>
                  <a:txBody>
                    <a:bodyPr/>
                    <a:lstStyle/>
                    <a:p>
                      <a:pPr algn="l" rtl="0" fontAlgn="ctr"/>
                      <a:r>
                        <a:rPr lang="en-US" altLang="zh-TW" sz="900" b="0" i="0" u="none" strike="noStrike" dirty="0" smtClean="0">
                          <a:solidFill>
                            <a:srgbClr val="000000"/>
                          </a:solidFill>
                          <a:effectLst/>
                          <a:latin typeface="Arial" panose="020B0604020202020204" pitchFamily="34" charset="0"/>
                        </a:rPr>
                        <a:t>7</a:t>
                      </a:r>
                      <a:endParaRPr lang="zh-TW" altLang="en-US" sz="900" b="0" i="0" u="none" strike="noStrike" dirty="0">
                        <a:solidFill>
                          <a:srgbClr val="000000"/>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rtl="0" fontAlgn="ctr"/>
                      <a:r>
                        <a:rPr lang="zh-TW" altLang="en-US" sz="900" u="none" strike="noStrike" dirty="0">
                          <a:effectLst/>
                        </a:rPr>
                        <a:t>系科組名稱</a:t>
                      </a:r>
                      <a:endParaRPr lang="zh-TW" altLang="en-US" sz="900" b="0" i="0" u="none" strike="noStrike" dirty="0">
                        <a:solidFill>
                          <a:srgbClr val="000000"/>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endParaRPr lang="zh-TW" altLang="en-US" sz="900" b="0" i="0" u="none" strike="noStrike" dirty="0">
                        <a:effectLst/>
                        <a:latin typeface="Arial" panose="020B0604020202020204" pitchFamily="34" charset="0"/>
                      </a:endParaRPr>
                    </a:p>
                  </a:txBody>
                  <a:tcPr marL="6073" marR="6073" marT="6073" marB="0" anchor="b">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55338">
                <a:tc>
                  <a:txBody>
                    <a:bodyPr/>
                    <a:lstStyle/>
                    <a:p>
                      <a:pPr algn="l" rtl="0" fontAlgn="ctr"/>
                      <a:r>
                        <a:rPr lang="en-US" altLang="zh-TW" sz="900" b="1" i="0" u="none" strike="noStrike" dirty="0" smtClean="0">
                          <a:solidFill>
                            <a:srgbClr val="FF0000"/>
                          </a:solidFill>
                          <a:effectLst/>
                          <a:latin typeface="Arial" panose="020B0604020202020204" pitchFamily="34" charset="0"/>
                        </a:rPr>
                        <a:t>8</a:t>
                      </a:r>
                      <a:endParaRPr lang="zh-TW" altLang="en-US" sz="900" b="1" i="0" u="none" strike="noStrike" dirty="0">
                        <a:solidFill>
                          <a:srgbClr val="FF0000"/>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rtl="0" fontAlgn="ctr"/>
                      <a:r>
                        <a:rPr lang="zh-TW" altLang="en-US" sz="900" b="1" u="none" strike="noStrike" dirty="0">
                          <a:solidFill>
                            <a:srgbClr val="FF0000"/>
                          </a:solidFill>
                          <a:effectLst/>
                        </a:rPr>
                        <a:t>招生群類</a:t>
                      </a:r>
                      <a:endParaRPr lang="zh-TW" altLang="en-US" sz="900" b="1" i="0" u="none" strike="noStrike" dirty="0">
                        <a:solidFill>
                          <a:srgbClr val="FF0000"/>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rtl="0" fontAlgn="b"/>
                      <a:r>
                        <a:rPr lang="zh-TW" altLang="en-US" sz="900" b="1" u="none" strike="noStrike" dirty="0">
                          <a:solidFill>
                            <a:srgbClr val="FF0000"/>
                          </a:solidFill>
                          <a:effectLst/>
                        </a:rPr>
                        <a:t>新增欄位</a:t>
                      </a:r>
                      <a:endParaRPr lang="zh-TW" altLang="en-US" sz="900" b="1" i="0" u="none" strike="noStrike" dirty="0">
                        <a:solidFill>
                          <a:srgbClr val="FF0000"/>
                        </a:solidFill>
                        <a:effectLst/>
                        <a:latin typeface="Arial" panose="020B0604020202020204" pitchFamily="34" charset="0"/>
                      </a:endParaRPr>
                    </a:p>
                  </a:txBody>
                  <a:tcPr marL="6073" marR="6073" marT="6073" marB="0" anchor="b">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55338">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TW" sz="900" b="1" i="0" u="none" strike="noStrike" dirty="0" smtClean="0">
                          <a:solidFill>
                            <a:srgbClr val="FF0000"/>
                          </a:solidFill>
                          <a:effectLst/>
                          <a:latin typeface="Arial" panose="020B0604020202020204" pitchFamily="34" charset="0"/>
                        </a:rPr>
                        <a:t>9</a:t>
                      </a:r>
                      <a:endParaRPr lang="zh-TW" altLang="en-US" sz="900" b="1" i="0" u="none" strike="noStrike" dirty="0">
                        <a:solidFill>
                          <a:srgbClr val="FF0000"/>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TW" altLang="en-US" sz="900" b="1" u="none" strike="noStrike" dirty="0">
                          <a:solidFill>
                            <a:srgbClr val="FF0000"/>
                          </a:solidFill>
                          <a:effectLst/>
                        </a:rPr>
                        <a:t>二階備審</a:t>
                      </a:r>
                      <a:r>
                        <a:rPr lang="zh-TW" altLang="en-US" sz="900" b="1" u="none" strike="noStrike" dirty="0" smtClean="0">
                          <a:solidFill>
                            <a:srgbClr val="FF0000"/>
                          </a:solidFill>
                          <a:effectLst/>
                        </a:rPr>
                        <a:t>資料繳件方式</a:t>
                      </a:r>
                      <a:endParaRPr lang="zh-TW" altLang="en-US" sz="900" b="1" i="0" u="none" strike="noStrike" dirty="0">
                        <a:solidFill>
                          <a:srgbClr val="FF0000"/>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rtl="0" fontAlgn="b"/>
                      <a:r>
                        <a:rPr lang="zh-TW" altLang="en-US" sz="900" b="1" u="none" strike="noStrike" dirty="0">
                          <a:solidFill>
                            <a:srgbClr val="FF0000"/>
                          </a:solidFill>
                          <a:effectLst/>
                        </a:rPr>
                        <a:t>新增欄位</a:t>
                      </a:r>
                      <a:endParaRPr lang="zh-TW" altLang="en-US" sz="900" b="1" i="0" u="none" strike="noStrike" dirty="0">
                        <a:solidFill>
                          <a:srgbClr val="FF0000"/>
                        </a:solidFill>
                        <a:effectLst/>
                        <a:latin typeface="Arial" panose="020B0604020202020204" pitchFamily="34" charset="0"/>
                      </a:endParaRPr>
                    </a:p>
                  </a:txBody>
                  <a:tcPr marL="6073" marR="6073" marT="6073" marB="0" anchor="b">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55338">
                <a:tc>
                  <a:txBody>
                    <a:bodyPr/>
                    <a:lstStyle/>
                    <a:p>
                      <a:pPr algn="l" rtl="0" fontAlgn="ctr"/>
                      <a:r>
                        <a:rPr lang="en-US" altLang="zh-TW" sz="900" b="0" i="0" u="none" strike="noStrike" dirty="0" smtClean="0">
                          <a:solidFill>
                            <a:srgbClr val="000000"/>
                          </a:solidFill>
                          <a:effectLst/>
                          <a:latin typeface="Arial" panose="020B0604020202020204" pitchFamily="34" charset="0"/>
                        </a:rPr>
                        <a:t>10</a:t>
                      </a:r>
                      <a:endParaRPr lang="zh-TW" altLang="en-US" sz="900" b="0" i="0" u="none" strike="noStrike" dirty="0">
                        <a:solidFill>
                          <a:srgbClr val="000000"/>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rtl="0" fontAlgn="ctr"/>
                      <a:r>
                        <a:rPr lang="zh-TW" altLang="en-US" sz="900" u="none" strike="noStrike" dirty="0">
                          <a:effectLst/>
                        </a:rPr>
                        <a:t>報名身分</a:t>
                      </a:r>
                      <a:endParaRPr lang="zh-TW" altLang="en-US" sz="900" b="0" i="0" u="none" strike="noStrike" dirty="0">
                        <a:solidFill>
                          <a:srgbClr val="000000"/>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endParaRPr lang="zh-TW" altLang="en-US" sz="900" b="0" i="0" u="none" strike="noStrike" dirty="0">
                        <a:effectLst/>
                        <a:latin typeface="Arial" panose="020B0604020202020204" pitchFamily="34" charset="0"/>
                      </a:endParaRPr>
                    </a:p>
                  </a:txBody>
                  <a:tcPr marL="6073" marR="6073" marT="6073" marB="0" anchor="b">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55338">
                <a:tc>
                  <a:txBody>
                    <a:bodyPr/>
                    <a:lstStyle/>
                    <a:p>
                      <a:pPr algn="l" rtl="0" fontAlgn="ctr"/>
                      <a:r>
                        <a:rPr lang="en-US" altLang="zh-TW" sz="900" b="0" i="0" u="none" strike="noStrike" dirty="0" smtClean="0">
                          <a:solidFill>
                            <a:srgbClr val="000000"/>
                          </a:solidFill>
                          <a:effectLst/>
                          <a:latin typeface="Arial" panose="020B0604020202020204" pitchFamily="34" charset="0"/>
                        </a:rPr>
                        <a:t>11</a:t>
                      </a:r>
                      <a:endParaRPr lang="zh-TW" altLang="en-US" sz="900" b="0" i="0" u="none" strike="noStrike" dirty="0">
                        <a:solidFill>
                          <a:srgbClr val="000000"/>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rtl="0" fontAlgn="ctr"/>
                      <a:r>
                        <a:rPr lang="zh-TW" altLang="en-US" sz="900" u="none" strike="noStrike" dirty="0">
                          <a:effectLst/>
                        </a:rPr>
                        <a:t>通過一階篩選</a:t>
                      </a:r>
                      <a:endParaRPr lang="zh-TW" altLang="en-US" sz="900" b="0" i="0" u="none" strike="noStrike" dirty="0">
                        <a:solidFill>
                          <a:srgbClr val="000000"/>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endParaRPr lang="zh-TW" altLang="en-US" sz="900" b="0" i="0" u="none" strike="noStrike" dirty="0">
                        <a:effectLst/>
                        <a:latin typeface="Arial" panose="020B0604020202020204" pitchFamily="34" charset="0"/>
                      </a:endParaRPr>
                    </a:p>
                  </a:txBody>
                  <a:tcPr marL="6073" marR="6073" marT="6073" marB="0" anchor="b">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55338">
                <a:tc>
                  <a:txBody>
                    <a:bodyPr/>
                    <a:lstStyle/>
                    <a:p>
                      <a:pPr algn="l" rtl="0" fontAlgn="ctr"/>
                      <a:r>
                        <a:rPr lang="en-US" altLang="zh-TW" sz="900" b="0" i="0" u="none" strike="noStrike" dirty="0" smtClean="0">
                          <a:solidFill>
                            <a:srgbClr val="000000"/>
                          </a:solidFill>
                          <a:effectLst/>
                          <a:latin typeface="Arial" panose="020B0604020202020204" pitchFamily="34" charset="0"/>
                        </a:rPr>
                        <a:t>12</a:t>
                      </a:r>
                      <a:endParaRPr lang="zh-TW" altLang="en-US" sz="900" b="0" i="0" u="none" strike="noStrike" dirty="0">
                        <a:solidFill>
                          <a:srgbClr val="000000"/>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rtl="0" fontAlgn="ctr"/>
                      <a:r>
                        <a:rPr lang="zh-TW" altLang="en-US" sz="900" u="none" strike="noStrike" dirty="0">
                          <a:effectLst/>
                        </a:rPr>
                        <a:t>通過身分</a:t>
                      </a:r>
                      <a:endParaRPr lang="zh-TW" altLang="en-US" sz="900" b="0" i="0" u="none" strike="noStrike" dirty="0">
                        <a:solidFill>
                          <a:srgbClr val="000000"/>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endParaRPr lang="zh-TW" altLang="en-US" sz="900" b="0" i="0" u="none" strike="noStrike" dirty="0">
                        <a:effectLst/>
                        <a:latin typeface="Arial" panose="020B0604020202020204" pitchFamily="34" charset="0"/>
                      </a:endParaRPr>
                    </a:p>
                  </a:txBody>
                  <a:tcPr marL="6073" marR="6073" marT="6073" marB="0" anchor="b">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55338">
                <a:tc>
                  <a:txBody>
                    <a:bodyPr/>
                    <a:lstStyle/>
                    <a:p>
                      <a:pPr algn="l" rtl="0" fontAlgn="ctr"/>
                      <a:r>
                        <a:rPr lang="en-US" altLang="zh-TW" sz="900" b="0" i="0" u="none" strike="noStrike" dirty="0" smtClean="0">
                          <a:solidFill>
                            <a:srgbClr val="000000"/>
                          </a:solidFill>
                          <a:effectLst/>
                          <a:latin typeface="Arial" panose="020B0604020202020204" pitchFamily="34" charset="0"/>
                        </a:rPr>
                        <a:t>13</a:t>
                      </a:r>
                      <a:endParaRPr lang="zh-TW" altLang="en-US" sz="900" b="0" i="0" u="none" strike="noStrike" dirty="0">
                        <a:solidFill>
                          <a:srgbClr val="000000"/>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rtl="0" fontAlgn="ctr"/>
                      <a:r>
                        <a:rPr lang="zh-TW" altLang="en-US" sz="900" u="none" strike="noStrike" dirty="0">
                          <a:effectLst/>
                        </a:rPr>
                        <a:t>繳費註記</a:t>
                      </a:r>
                      <a:endParaRPr lang="zh-TW" altLang="en-US" sz="900" b="0" i="0" u="none" strike="noStrike" dirty="0">
                        <a:solidFill>
                          <a:srgbClr val="000000"/>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endParaRPr lang="zh-TW" altLang="en-US" sz="900" b="0" i="0" u="none" strike="noStrike" dirty="0">
                        <a:effectLst/>
                        <a:latin typeface="Arial" panose="020B0604020202020204" pitchFamily="34" charset="0"/>
                      </a:endParaRPr>
                    </a:p>
                  </a:txBody>
                  <a:tcPr marL="6073" marR="6073" marT="6073" marB="0" anchor="b">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55338">
                <a:tc>
                  <a:txBody>
                    <a:bodyPr/>
                    <a:lstStyle/>
                    <a:p>
                      <a:pPr algn="l" rtl="0" fontAlgn="ctr"/>
                      <a:r>
                        <a:rPr lang="en-US" altLang="zh-TW" sz="900" b="0" i="0" u="none" strike="noStrike" dirty="0" smtClean="0">
                          <a:solidFill>
                            <a:srgbClr val="000000"/>
                          </a:solidFill>
                          <a:effectLst/>
                          <a:latin typeface="Arial" panose="020B0604020202020204" pitchFamily="34" charset="0"/>
                        </a:rPr>
                        <a:t>14</a:t>
                      </a:r>
                      <a:endParaRPr lang="zh-TW" altLang="en-US" sz="900" b="0" i="0" u="none" strike="noStrike" dirty="0">
                        <a:solidFill>
                          <a:srgbClr val="000000"/>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rtl="0" fontAlgn="ctr"/>
                      <a:r>
                        <a:rPr lang="zh-TW" altLang="en-US" sz="900" u="none" strike="noStrike" dirty="0">
                          <a:effectLst/>
                        </a:rPr>
                        <a:t>不通過原因</a:t>
                      </a:r>
                      <a:endParaRPr lang="zh-TW" altLang="en-US" sz="900" b="0" i="0" u="none" strike="noStrike" dirty="0">
                        <a:solidFill>
                          <a:srgbClr val="000000"/>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endParaRPr lang="zh-TW" altLang="en-US" sz="900" b="0" i="0" u="none" strike="noStrike" dirty="0">
                        <a:effectLst/>
                        <a:latin typeface="Arial" panose="020B0604020202020204" pitchFamily="34" charset="0"/>
                      </a:endParaRPr>
                    </a:p>
                  </a:txBody>
                  <a:tcPr marL="6073" marR="6073" marT="6073" marB="0" anchor="b">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55338">
                <a:tc>
                  <a:txBody>
                    <a:bodyPr/>
                    <a:lstStyle/>
                    <a:p>
                      <a:pPr algn="l" rtl="0" fontAlgn="ctr"/>
                      <a:r>
                        <a:rPr lang="en-US" altLang="zh-TW" sz="900" b="0" i="0" u="none" strike="noStrike" dirty="0" smtClean="0">
                          <a:solidFill>
                            <a:srgbClr val="000000"/>
                          </a:solidFill>
                          <a:effectLst/>
                          <a:latin typeface="Arial" panose="020B0604020202020204" pitchFamily="34" charset="0"/>
                        </a:rPr>
                        <a:t>15</a:t>
                      </a:r>
                      <a:endParaRPr lang="zh-TW" altLang="en-US" sz="900" b="0" i="0" u="none" strike="noStrike" dirty="0">
                        <a:solidFill>
                          <a:srgbClr val="000000"/>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rtl="0" fontAlgn="ctr"/>
                      <a:r>
                        <a:rPr lang="zh-TW" altLang="en-US" sz="900" u="none" strike="noStrike" dirty="0">
                          <a:effectLst/>
                        </a:rPr>
                        <a:t>指定項目應繳金額</a:t>
                      </a:r>
                      <a:endParaRPr lang="zh-TW" altLang="en-US" sz="900" b="0" i="0" u="none" strike="noStrike" dirty="0">
                        <a:solidFill>
                          <a:srgbClr val="000000"/>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endParaRPr lang="zh-TW" altLang="en-US" sz="900" b="0" i="0" u="none" strike="noStrike" dirty="0">
                        <a:effectLst/>
                        <a:latin typeface="Arial" panose="020B0604020202020204" pitchFamily="34" charset="0"/>
                      </a:endParaRPr>
                    </a:p>
                  </a:txBody>
                  <a:tcPr marL="6073" marR="6073" marT="6073" marB="0" anchor="b">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55338">
                <a:tc>
                  <a:txBody>
                    <a:bodyPr/>
                    <a:lstStyle/>
                    <a:p>
                      <a:pPr algn="l" rtl="0" fontAlgn="ctr"/>
                      <a:r>
                        <a:rPr lang="en-US" altLang="zh-TW" sz="900" b="0" i="0" u="none" strike="noStrike" dirty="0" smtClean="0">
                          <a:solidFill>
                            <a:srgbClr val="000000"/>
                          </a:solidFill>
                          <a:effectLst/>
                          <a:latin typeface="Arial" panose="020B0604020202020204" pitchFamily="34" charset="0"/>
                        </a:rPr>
                        <a:t>16</a:t>
                      </a:r>
                      <a:endParaRPr lang="zh-TW" altLang="en-US" sz="900" b="0" i="0" u="none" strike="noStrike" dirty="0">
                        <a:solidFill>
                          <a:srgbClr val="000000"/>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rtl="0" fontAlgn="ctr"/>
                      <a:r>
                        <a:rPr lang="zh-TW" altLang="en-US" sz="900" u="none" strike="noStrike" dirty="0">
                          <a:effectLst/>
                        </a:rPr>
                        <a:t>備註</a:t>
                      </a:r>
                      <a:endParaRPr lang="zh-TW" altLang="en-US" sz="900" b="0" i="0" u="none" strike="noStrike" dirty="0">
                        <a:solidFill>
                          <a:srgbClr val="000000"/>
                        </a:solidFill>
                        <a:effectLst/>
                        <a:latin typeface="Arial" panose="020B0604020202020204" pitchFamily="34" charset="0"/>
                      </a:endParaRPr>
                    </a:p>
                  </a:txBody>
                  <a:tcPr marL="6073" marR="6073" marT="6073"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endParaRPr lang="zh-TW" altLang="en-US" sz="900" b="0" i="0" u="none" strike="noStrike" dirty="0">
                        <a:effectLst/>
                        <a:latin typeface="Arial" panose="020B0604020202020204" pitchFamily="34" charset="0"/>
                      </a:endParaRPr>
                    </a:p>
                  </a:txBody>
                  <a:tcPr marL="6073" marR="6073" marT="6073" marB="0" anchor="b">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投影片編號版面配置區 1"/>
          <p:cNvSpPr>
            <a:spLocks noGrp="1"/>
          </p:cNvSpPr>
          <p:nvPr>
            <p:ph type="sldNum" sz="quarter" idx="12"/>
          </p:nvPr>
        </p:nvSpPr>
        <p:spPr/>
        <p:txBody>
          <a:bodyPr/>
          <a:lstStyle/>
          <a:p>
            <a:fld id="{34EC34A2-0CEA-4579-984D-7DD7EB565D05}" type="slidenum">
              <a:rPr lang="zh-TW" altLang="en-US" smtClean="0">
                <a:solidFill>
                  <a:prstClr val="black"/>
                </a:solidFill>
              </a:rPr>
              <a:pPr/>
              <a:t>104</a:t>
            </a:fld>
            <a:endParaRPr lang="zh-TW" altLang="en-US">
              <a:solidFill>
                <a:prstClr val="black"/>
              </a:solidFill>
            </a:endParaRPr>
          </a:p>
        </p:txBody>
      </p:sp>
      <p:sp>
        <p:nvSpPr>
          <p:cNvPr id="5" name="矩形 4"/>
          <p:cNvSpPr/>
          <p:nvPr/>
        </p:nvSpPr>
        <p:spPr>
          <a:xfrm>
            <a:off x="2976290" y="1020478"/>
            <a:ext cx="1425243" cy="2041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Tree>
    <p:extLst>
      <p:ext uri="{BB962C8B-B14F-4D97-AF65-F5344CB8AC3E}">
        <p14:creationId xmlns:p14="http://schemas.microsoft.com/office/powerpoint/2010/main" val="278954990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2"/>
          <a:stretch>
            <a:fillRect/>
          </a:stretch>
        </p:blipFill>
        <p:spPr>
          <a:xfrm>
            <a:off x="406261" y="841562"/>
            <a:ext cx="8168911" cy="2930409"/>
          </a:xfrm>
          <a:prstGeom prst="rect">
            <a:avLst/>
          </a:prstGeom>
        </p:spPr>
      </p:pic>
      <p:pic>
        <p:nvPicPr>
          <p:cNvPr id="6" name="圖片 5"/>
          <p:cNvPicPr>
            <a:picLocks noChangeAspect="1"/>
          </p:cNvPicPr>
          <p:nvPr/>
        </p:nvPicPr>
        <p:blipFill>
          <a:blip r:embed="rId3"/>
          <a:stretch>
            <a:fillRect/>
          </a:stretch>
        </p:blipFill>
        <p:spPr>
          <a:xfrm>
            <a:off x="381761" y="3711113"/>
            <a:ext cx="8326639" cy="2925576"/>
          </a:xfrm>
          <a:prstGeom prst="rect">
            <a:avLst/>
          </a:prstGeom>
        </p:spPr>
      </p:pic>
      <p:sp>
        <p:nvSpPr>
          <p:cNvPr id="2" name="投影片編號版面配置區 1"/>
          <p:cNvSpPr>
            <a:spLocks noGrp="1"/>
          </p:cNvSpPr>
          <p:nvPr>
            <p:ph type="sldNum" sz="quarter" idx="12"/>
          </p:nvPr>
        </p:nvSpPr>
        <p:spPr>
          <a:xfrm>
            <a:off x="7000240" y="6399787"/>
            <a:ext cx="2057400" cy="365125"/>
          </a:xfrm>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105</a:t>
            </a:fld>
            <a:endParaRPr lang="en-US" altLang="zh-TW" dirty="0">
              <a:latin typeface="標楷體" panose="03000509000000000000" pitchFamily="65" charset="-120"/>
              <a:ea typeface="標楷體" panose="03000509000000000000" pitchFamily="65" charset="-120"/>
            </a:endParaRPr>
          </a:p>
        </p:txBody>
      </p:sp>
      <p:sp>
        <p:nvSpPr>
          <p:cNvPr id="3" name="Rectangle 3"/>
          <p:cNvSpPr txBox="1">
            <a:spLocks noChangeArrowheads="1"/>
          </p:cNvSpPr>
          <p:nvPr/>
        </p:nvSpPr>
        <p:spPr bwMode="auto">
          <a:xfrm>
            <a:off x="107504" y="111190"/>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kumimoji="0" lang="zh-TW" altLang="en-US" sz="3600" dirty="0">
                <a:solidFill>
                  <a:schemeClr val="tx1"/>
                </a:solidFill>
                <a:latin typeface="標楷體" panose="03000509000000000000" pitchFamily="65" charset="-120"/>
                <a:ea typeface="標楷體" panose="03000509000000000000" pitchFamily="65" charset="-120"/>
              </a:rPr>
              <a:t>二階報名</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二階報表列印</a:t>
            </a:r>
          </a:p>
        </p:txBody>
      </p:sp>
      <p:sp>
        <p:nvSpPr>
          <p:cNvPr id="8" name="矩形 7"/>
          <p:cNvSpPr/>
          <p:nvPr/>
        </p:nvSpPr>
        <p:spPr>
          <a:xfrm>
            <a:off x="409701" y="846395"/>
            <a:ext cx="8168911" cy="369332"/>
          </a:xfrm>
          <a:prstGeom prst="rect">
            <a:avLst/>
          </a:prstGeom>
          <a:solidFill>
            <a:schemeClr val="accent4">
              <a:lumMod val="60000"/>
              <a:lumOff val="40000"/>
            </a:schemeClr>
          </a:solidFill>
          <a:ln>
            <a:noFill/>
          </a:ln>
        </p:spPr>
        <p:txBody>
          <a:bodyPr wrap="square">
            <a:spAutoFit/>
          </a:bodyPr>
          <a:lstStyle/>
          <a:p>
            <a:r>
              <a:rPr lang="zh-TW" altLang="en-US" dirty="0">
                <a:latin typeface="標楷體" panose="03000509000000000000" pitchFamily="65" charset="-120"/>
                <a:ea typeface="標楷體" panose="03000509000000000000" pitchFamily="65" charset="-120"/>
              </a:rPr>
              <a:t>報表</a:t>
            </a:r>
            <a:r>
              <a:rPr lang="en-US" altLang="zh-TW" dirty="0" smtClean="0">
                <a:latin typeface="標楷體" panose="03000509000000000000" pitchFamily="65" charset="-120"/>
                <a:ea typeface="標楷體" panose="03000509000000000000" pitchFamily="65" charset="-120"/>
              </a:rPr>
              <a:t>A16-1  </a:t>
            </a:r>
            <a:r>
              <a:rPr lang="zh-TW" altLang="en-US" kern="100" dirty="0">
                <a:latin typeface="標楷體" panose="03000509000000000000" pitchFamily="65" charset="-120"/>
                <a:ea typeface="標楷體" panose="03000509000000000000" pitchFamily="65" charset="-120"/>
                <a:cs typeface="Times New Roman"/>
              </a:rPr>
              <a:t>「通過一階篩選」考生名條</a:t>
            </a:r>
            <a:r>
              <a:rPr lang="en-US" altLang="zh-TW" kern="100" dirty="0" smtClean="0">
                <a:latin typeface="標楷體" panose="03000509000000000000" pitchFamily="65" charset="-120"/>
                <a:ea typeface="標楷體" panose="03000509000000000000" pitchFamily="65" charset="-120"/>
                <a:cs typeface="Times New Roman"/>
              </a:rPr>
              <a:t>(</a:t>
            </a:r>
            <a:r>
              <a:rPr lang="zh-TW" altLang="zh-TW" kern="100" dirty="0">
                <a:latin typeface="標楷體" panose="03000509000000000000" pitchFamily="65" charset="-120"/>
                <a:ea typeface="標楷體" panose="03000509000000000000" pitchFamily="65" charset="-120"/>
                <a:cs typeface="Times New Roman"/>
              </a:rPr>
              <a:t>依甄選學校排序</a:t>
            </a:r>
            <a:r>
              <a:rPr lang="en-US" altLang="zh-TW" kern="100" dirty="0">
                <a:latin typeface="標楷體" panose="03000509000000000000" pitchFamily="65" charset="-120"/>
                <a:ea typeface="標楷體" panose="03000509000000000000" pitchFamily="65" charset="-120"/>
                <a:cs typeface="Times New Roman"/>
              </a:rPr>
              <a:t>)</a:t>
            </a:r>
            <a:endParaRPr lang="zh-TW" altLang="zh-TW" kern="100" dirty="0">
              <a:latin typeface="標楷體" panose="03000509000000000000" pitchFamily="65" charset="-120"/>
              <a:ea typeface="標楷體" panose="03000509000000000000" pitchFamily="65" charset="-120"/>
              <a:cs typeface="Times New Roman"/>
            </a:endParaRPr>
          </a:p>
        </p:txBody>
      </p:sp>
      <p:sp>
        <p:nvSpPr>
          <p:cNvPr id="4" name="矩形 3"/>
          <p:cNvSpPr/>
          <p:nvPr/>
        </p:nvSpPr>
        <p:spPr>
          <a:xfrm>
            <a:off x="445012" y="3680293"/>
            <a:ext cx="8200139" cy="369332"/>
          </a:xfrm>
          <a:prstGeom prst="rect">
            <a:avLst/>
          </a:prstGeom>
          <a:solidFill>
            <a:schemeClr val="accent4">
              <a:lumMod val="60000"/>
              <a:lumOff val="40000"/>
            </a:schemeClr>
          </a:solidFill>
          <a:ln>
            <a:noFill/>
          </a:ln>
        </p:spPr>
        <p:txBody>
          <a:bodyPr wrap="square">
            <a:spAutoFit/>
          </a:bodyPr>
          <a:lstStyle/>
          <a:p>
            <a:pPr>
              <a:spcAft>
                <a:spcPts val="0"/>
              </a:spcAft>
            </a:pPr>
            <a:r>
              <a:rPr lang="zh-TW" altLang="en-US" dirty="0" smtClean="0">
                <a:latin typeface="標楷體" panose="03000509000000000000" pitchFamily="65" charset="-120"/>
                <a:ea typeface="標楷體" panose="03000509000000000000" pitchFamily="65" charset="-120"/>
              </a:rPr>
              <a:t>報表</a:t>
            </a:r>
            <a:r>
              <a:rPr lang="en-US" altLang="zh-TW" dirty="0" smtClean="0">
                <a:latin typeface="標楷體" panose="03000509000000000000" pitchFamily="65" charset="-120"/>
                <a:ea typeface="標楷體" panose="03000509000000000000" pitchFamily="65" charset="-120"/>
              </a:rPr>
              <a:t>A16-2  </a:t>
            </a:r>
            <a:r>
              <a:rPr lang="zh-TW" altLang="en-US" kern="100" dirty="0">
                <a:latin typeface="標楷體" panose="03000509000000000000" pitchFamily="65" charset="-120"/>
                <a:ea typeface="標楷體" panose="03000509000000000000" pitchFamily="65" charset="-120"/>
                <a:cs typeface="Times New Roman"/>
              </a:rPr>
              <a:t>「通過一階篩選」考生名條</a:t>
            </a:r>
            <a:r>
              <a:rPr lang="en-US" altLang="zh-TW" kern="100" dirty="0" smtClean="0">
                <a:latin typeface="標楷體" panose="03000509000000000000" pitchFamily="65" charset="-120"/>
                <a:ea typeface="標楷體" panose="03000509000000000000" pitchFamily="65" charset="-120"/>
                <a:cs typeface="Times New Roman"/>
              </a:rPr>
              <a:t>(</a:t>
            </a:r>
            <a:r>
              <a:rPr lang="zh-TW" altLang="zh-TW" kern="100" dirty="0">
                <a:latin typeface="標楷體" panose="03000509000000000000" pitchFamily="65" charset="-120"/>
                <a:ea typeface="標楷體" panose="03000509000000000000" pitchFamily="65" charset="-120"/>
                <a:cs typeface="Times New Roman"/>
              </a:rPr>
              <a:t>依班級及甄選報名序號排序</a:t>
            </a:r>
            <a:r>
              <a:rPr lang="en-US" altLang="zh-TW" kern="100" dirty="0" smtClean="0">
                <a:latin typeface="標楷體" panose="03000509000000000000" pitchFamily="65" charset="-120"/>
                <a:ea typeface="標楷體" panose="03000509000000000000" pitchFamily="65" charset="-120"/>
                <a:cs typeface="Times New Roman"/>
              </a:rPr>
              <a:t>)</a:t>
            </a:r>
            <a:endParaRPr lang="zh-TW" altLang="en-US" dirty="0">
              <a:latin typeface="標楷體" panose="03000509000000000000" pitchFamily="65" charset="-120"/>
              <a:ea typeface="標楷體" panose="03000509000000000000" pitchFamily="65" charset="-120"/>
            </a:endParaRPr>
          </a:p>
        </p:txBody>
      </p:sp>
      <p:sp>
        <p:nvSpPr>
          <p:cNvPr id="11" name="文字方塊 10"/>
          <p:cNvSpPr txBox="1"/>
          <p:nvPr/>
        </p:nvSpPr>
        <p:spPr>
          <a:xfrm>
            <a:off x="5292080" y="145757"/>
            <a:ext cx="3416320" cy="646331"/>
          </a:xfrm>
          <a:prstGeom prst="rect">
            <a:avLst/>
          </a:prstGeom>
          <a:solidFill>
            <a:srgbClr val="FFFF00"/>
          </a:solidFill>
          <a:ln>
            <a:noFill/>
          </a:ln>
        </p:spPr>
        <p:txBody>
          <a:bodyPr wrap="none" rtlCol="0">
            <a:spAutoFit/>
          </a:bodyPr>
          <a:lstStyle/>
          <a:p>
            <a:r>
              <a:rPr lang="en-US" altLang="zh-TW" dirty="0" smtClean="0">
                <a:latin typeface="標楷體" panose="03000509000000000000" pitchFamily="65" charset="-120"/>
                <a:ea typeface="標楷體" panose="03000509000000000000" pitchFamily="65" charset="-120"/>
              </a:rPr>
              <a:t>A16-1</a:t>
            </a:r>
            <a:r>
              <a:rPr lang="zh-TW" altLang="en-US" dirty="0" smtClean="0">
                <a:latin typeface="標楷體" panose="03000509000000000000" pitchFamily="65" charset="-120"/>
                <a:ea typeface="標楷體" panose="03000509000000000000" pitchFamily="65" charset="-120"/>
              </a:rPr>
              <a:t>、</a:t>
            </a:r>
            <a:r>
              <a:rPr lang="en-US" altLang="zh-TW" dirty="0" smtClean="0">
                <a:latin typeface="標楷體" panose="03000509000000000000" pitchFamily="65" charset="-120"/>
                <a:ea typeface="標楷體" panose="03000509000000000000" pitchFamily="65" charset="-120"/>
              </a:rPr>
              <a:t>A16-2</a:t>
            </a:r>
          </a:p>
          <a:p>
            <a:r>
              <a:rPr lang="zh-TW" altLang="en-US" dirty="0" smtClean="0">
                <a:latin typeface="標楷體" panose="03000509000000000000" pitchFamily="65" charset="-120"/>
                <a:ea typeface="標楷體" panose="03000509000000000000" pitchFamily="65" charset="-120"/>
              </a:rPr>
              <a:t>顯示「一階篩選通過」考生名冊</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0082892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a:blip r:embed="rId2"/>
          <a:stretch>
            <a:fillRect/>
          </a:stretch>
        </p:blipFill>
        <p:spPr>
          <a:xfrm>
            <a:off x="313446" y="1213714"/>
            <a:ext cx="8723050" cy="4795311"/>
          </a:xfrm>
          <a:prstGeom prst="rect">
            <a:avLst/>
          </a:prstGeom>
        </p:spPr>
      </p:pic>
      <p:sp>
        <p:nvSpPr>
          <p:cNvPr id="4" name="Rectangle 3"/>
          <p:cNvSpPr txBox="1">
            <a:spLocks noChangeArrowheads="1"/>
          </p:cNvSpPr>
          <p:nvPr/>
        </p:nvSpPr>
        <p:spPr>
          <a:xfrm>
            <a:off x="0" y="260648"/>
            <a:ext cx="8566209" cy="535781"/>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kumimoji="0" lang="zh-TW" altLang="en-US" sz="2700" dirty="0">
                <a:solidFill>
                  <a:prstClr val="black"/>
                </a:solidFill>
                <a:latin typeface="標楷體" panose="03000509000000000000" pitchFamily="65" charset="-120"/>
                <a:ea typeface="標楷體" panose="03000509000000000000" pitchFamily="65" charset="-120"/>
              </a:rPr>
              <a:t>集體報名作業</a:t>
            </a:r>
            <a:r>
              <a:rPr kumimoji="0" lang="en-US" altLang="zh-TW" sz="2700" dirty="0">
                <a:solidFill>
                  <a:prstClr val="black"/>
                </a:solidFill>
                <a:latin typeface="標楷體" panose="03000509000000000000" pitchFamily="65" charset="-120"/>
                <a:ea typeface="標楷體" panose="03000509000000000000" pitchFamily="65" charset="-120"/>
              </a:rPr>
              <a:t>-</a:t>
            </a:r>
            <a:r>
              <a:rPr kumimoji="0" lang="zh-TW" altLang="en-US" sz="2700" dirty="0">
                <a:solidFill>
                  <a:prstClr val="black"/>
                </a:solidFill>
                <a:latin typeface="標楷體" panose="03000509000000000000" pitchFamily="65" charset="-120"/>
                <a:ea typeface="標楷體" panose="03000509000000000000" pitchFamily="65" charset="-120"/>
              </a:rPr>
              <a:t>二階報名</a:t>
            </a:r>
            <a:r>
              <a:rPr kumimoji="0" lang="en-US" altLang="zh-TW" sz="2700" dirty="0">
                <a:solidFill>
                  <a:srgbClr val="FF0000"/>
                </a:solidFill>
                <a:latin typeface="標楷體" panose="03000509000000000000" pitchFamily="65" charset="-120"/>
                <a:ea typeface="標楷體" panose="03000509000000000000" pitchFamily="65" charset="-120"/>
              </a:rPr>
              <a:t>-</a:t>
            </a:r>
            <a:r>
              <a:rPr kumimoji="0" lang="zh-TW" altLang="en-US" sz="2700" dirty="0">
                <a:solidFill>
                  <a:srgbClr val="FF0000"/>
                </a:solidFill>
                <a:latin typeface="標楷體" panose="03000509000000000000" pitchFamily="65" charset="-120"/>
                <a:ea typeface="標楷體" panose="03000509000000000000" pitchFamily="65" charset="-120"/>
              </a:rPr>
              <a:t>依班級排序</a:t>
            </a:r>
          </a:p>
        </p:txBody>
      </p:sp>
      <p:sp>
        <p:nvSpPr>
          <p:cNvPr id="6" name="矩形 5"/>
          <p:cNvSpPr/>
          <p:nvPr/>
        </p:nvSpPr>
        <p:spPr>
          <a:xfrm>
            <a:off x="5634049" y="66873"/>
            <a:ext cx="3402447" cy="923330"/>
          </a:xfrm>
          <a:prstGeom prst="rect">
            <a:avLst/>
          </a:prstGeom>
        </p:spPr>
        <p:txBody>
          <a:bodyPr wrap="square">
            <a:spAutoFit/>
          </a:bodyPr>
          <a:lstStyle/>
          <a:p>
            <a:pPr fontAlgn="auto">
              <a:spcBef>
                <a:spcPts val="0"/>
              </a:spcBef>
              <a:spcAft>
                <a:spcPts val="0"/>
              </a:spcAft>
            </a:pPr>
            <a:r>
              <a:rPr kumimoji="0" lang="zh-TW" altLang="en-US" dirty="0">
                <a:solidFill>
                  <a:prstClr val="black"/>
                </a:solidFill>
                <a:latin typeface="標楷體" panose="03000509000000000000" pitchFamily="65" charset="-120"/>
                <a:ea typeface="標楷體" panose="03000509000000000000" pitchFamily="65" charset="-120"/>
              </a:rPr>
              <a:t>呈現一階篩選通過所有校</a:t>
            </a:r>
            <a:r>
              <a:rPr kumimoji="0" lang="zh-TW" altLang="en-US" dirty="0" smtClean="0">
                <a:solidFill>
                  <a:prstClr val="black"/>
                </a:solidFill>
                <a:latin typeface="標楷體" panose="03000509000000000000" pitchFamily="65" charset="-120"/>
                <a:ea typeface="標楷體" panose="03000509000000000000" pitchFamily="65" charset="-120"/>
              </a:rPr>
              <a:t>系</a:t>
            </a:r>
            <a:endParaRPr kumimoji="0" lang="en-US" altLang="zh-TW" dirty="0" smtClean="0">
              <a:solidFill>
                <a:prstClr val="black"/>
              </a:solidFill>
              <a:latin typeface="標楷體" panose="03000509000000000000" pitchFamily="65" charset="-120"/>
              <a:ea typeface="標楷體" panose="03000509000000000000" pitchFamily="65" charset="-120"/>
            </a:endParaRPr>
          </a:p>
          <a:p>
            <a:pPr fontAlgn="auto">
              <a:spcBef>
                <a:spcPts val="0"/>
              </a:spcBef>
              <a:spcAft>
                <a:spcPts val="0"/>
              </a:spcAft>
            </a:pPr>
            <a:r>
              <a:rPr kumimoji="0" lang="zh-TW" altLang="en-US" dirty="0" smtClean="0">
                <a:solidFill>
                  <a:prstClr val="black"/>
                </a:solidFill>
                <a:latin typeface="標楷體" panose="03000509000000000000" pitchFamily="65" charset="-120"/>
                <a:ea typeface="標楷體" panose="03000509000000000000" pitchFamily="65" charset="-120"/>
              </a:rPr>
              <a:t>考生</a:t>
            </a:r>
            <a:r>
              <a:rPr kumimoji="0" lang="zh-TW" altLang="en-US" dirty="0">
                <a:solidFill>
                  <a:prstClr val="black"/>
                </a:solidFill>
                <a:latin typeface="標楷體" panose="03000509000000000000" pitchFamily="65" charset="-120"/>
                <a:ea typeface="標楷體" panose="03000509000000000000" pitchFamily="65" charset="-120"/>
              </a:rPr>
              <a:t>二階報名情形</a:t>
            </a:r>
            <a:r>
              <a:rPr kumimoji="0" lang="en-US" altLang="zh-TW" dirty="0">
                <a:solidFill>
                  <a:prstClr val="black"/>
                </a:solidFill>
                <a:latin typeface="標楷體" panose="03000509000000000000" pitchFamily="65" charset="-120"/>
                <a:ea typeface="標楷體" panose="03000509000000000000" pitchFamily="65" charset="-120"/>
              </a:rPr>
              <a:t>-</a:t>
            </a:r>
            <a:r>
              <a:rPr kumimoji="0" lang="zh-TW" altLang="en-US" dirty="0">
                <a:solidFill>
                  <a:prstClr val="black"/>
                </a:solidFill>
                <a:latin typeface="標楷體" panose="03000509000000000000" pitchFamily="65" charset="-120"/>
                <a:ea typeface="標楷體" panose="03000509000000000000" pitchFamily="65" charset="-120"/>
              </a:rPr>
              <a:t>以班級排序</a:t>
            </a:r>
            <a:endParaRPr kumimoji="0" lang="en-US" altLang="zh-TW" dirty="0">
              <a:solidFill>
                <a:prstClr val="black"/>
              </a:solidFill>
              <a:latin typeface="標楷體" panose="03000509000000000000" pitchFamily="65" charset="-120"/>
              <a:ea typeface="標楷體" panose="03000509000000000000" pitchFamily="65" charset="-120"/>
            </a:endParaRPr>
          </a:p>
          <a:p>
            <a:pPr fontAlgn="auto">
              <a:spcBef>
                <a:spcPts val="0"/>
              </a:spcBef>
              <a:spcAft>
                <a:spcPts val="0"/>
              </a:spcAft>
            </a:pPr>
            <a:r>
              <a:rPr kumimoji="0" lang="zh-TW" altLang="en-US" dirty="0">
                <a:solidFill>
                  <a:prstClr val="black"/>
                </a:solidFill>
                <a:latin typeface="標楷體" panose="03000509000000000000" pitchFamily="65" charset="-120"/>
                <a:ea typeface="標楷體" panose="03000509000000000000" pitchFamily="65" charset="-120"/>
              </a:rPr>
              <a:t>打勾代表該生已完成該步驟送出</a:t>
            </a:r>
          </a:p>
        </p:txBody>
      </p:sp>
      <p:sp>
        <p:nvSpPr>
          <p:cNvPr id="3" name="橢圓 2"/>
          <p:cNvSpPr/>
          <p:nvPr/>
        </p:nvSpPr>
        <p:spPr>
          <a:xfrm>
            <a:off x="161441" y="3432138"/>
            <a:ext cx="304010" cy="279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en-US" altLang="zh-TW" dirty="0" smtClean="0">
                <a:solidFill>
                  <a:srgbClr val="FF0000"/>
                </a:solidFill>
              </a:rPr>
              <a:t>1</a:t>
            </a:r>
            <a:endParaRPr kumimoji="0" lang="zh-TW" altLang="en-US" dirty="0">
              <a:solidFill>
                <a:srgbClr val="FF0000"/>
              </a:solidFill>
            </a:endParaRPr>
          </a:p>
        </p:txBody>
      </p:sp>
      <p:sp>
        <p:nvSpPr>
          <p:cNvPr id="7" name="投影片編號版面配置區 6"/>
          <p:cNvSpPr>
            <a:spLocks noGrp="1"/>
          </p:cNvSpPr>
          <p:nvPr>
            <p:ph type="sldNum" sz="quarter" idx="12"/>
          </p:nvPr>
        </p:nvSpPr>
        <p:spPr/>
        <p:txBody>
          <a:bodyPr/>
          <a:lstStyle/>
          <a:p>
            <a:fld id="{34EC34A2-0CEA-4579-984D-7DD7EB565D05}" type="slidenum">
              <a:rPr lang="zh-TW" altLang="en-US" smtClean="0">
                <a:solidFill>
                  <a:prstClr val="black"/>
                </a:solidFill>
              </a:rPr>
              <a:pPr/>
              <a:t>106</a:t>
            </a:fld>
            <a:endParaRPr lang="zh-TW" altLang="en-US">
              <a:solidFill>
                <a:prstClr val="black"/>
              </a:solidFill>
            </a:endParaRPr>
          </a:p>
        </p:txBody>
      </p:sp>
      <p:sp>
        <p:nvSpPr>
          <p:cNvPr id="28" name="橢圓 27"/>
          <p:cNvSpPr/>
          <p:nvPr/>
        </p:nvSpPr>
        <p:spPr>
          <a:xfrm>
            <a:off x="161441" y="4817185"/>
            <a:ext cx="304010" cy="279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en-US" altLang="zh-TW" dirty="0" smtClean="0">
                <a:solidFill>
                  <a:srgbClr val="FF0000"/>
                </a:solidFill>
              </a:rPr>
              <a:t>2</a:t>
            </a:r>
            <a:endParaRPr kumimoji="0" lang="zh-TW" altLang="en-US" dirty="0">
              <a:solidFill>
                <a:srgbClr val="FF0000"/>
              </a:solidFill>
            </a:endParaRPr>
          </a:p>
        </p:txBody>
      </p:sp>
      <p:sp>
        <p:nvSpPr>
          <p:cNvPr id="19" name="矩形 18"/>
          <p:cNvSpPr/>
          <p:nvPr/>
        </p:nvSpPr>
        <p:spPr>
          <a:xfrm>
            <a:off x="631162" y="2944977"/>
            <a:ext cx="7544376" cy="13681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p:cNvSpPr/>
          <p:nvPr/>
        </p:nvSpPr>
        <p:spPr>
          <a:xfrm>
            <a:off x="631162" y="4313129"/>
            <a:ext cx="7544376" cy="12241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9691348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0" y="241286"/>
            <a:ext cx="8566209" cy="535781"/>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kumimoji="0" lang="zh-TW" altLang="en-US" sz="2700" dirty="0">
                <a:solidFill>
                  <a:prstClr val="black"/>
                </a:solidFill>
                <a:latin typeface="標楷體" panose="03000509000000000000" pitchFamily="65" charset="-120"/>
                <a:ea typeface="標楷體" panose="03000509000000000000" pitchFamily="65" charset="-120"/>
              </a:rPr>
              <a:t>集體報名作業</a:t>
            </a:r>
            <a:r>
              <a:rPr kumimoji="0" lang="en-US" altLang="zh-TW" sz="2700" dirty="0">
                <a:solidFill>
                  <a:prstClr val="black"/>
                </a:solidFill>
                <a:latin typeface="標楷體" panose="03000509000000000000" pitchFamily="65" charset="-120"/>
                <a:ea typeface="標楷體" panose="03000509000000000000" pitchFamily="65" charset="-120"/>
              </a:rPr>
              <a:t>-</a:t>
            </a:r>
            <a:r>
              <a:rPr kumimoji="0" lang="zh-TW" altLang="en-US" sz="2700" dirty="0">
                <a:solidFill>
                  <a:prstClr val="black"/>
                </a:solidFill>
                <a:latin typeface="標楷體" panose="03000509000000000000" pitchFamily="65" charset="-120"/>
                <a:ea typeface="標楷體" panose="03000509000000000000" pitchFamily="65" charset="-120"/>
              </a:rPr>
              <a:t>二階報名</a:t>
            </a:r>
            <a:r>
              <a:rPr kumimoji="0" lang="en-US" altLang="zh-TW" sz="2700" dirty="0">
                <a:solidFill>
                  <a:srgbClr val="FF0000"/>
                </a:solidFill>
                <a:latin typeface="標楷體" panose="03000509000000000000" pitchFamily="65" charset="-120"/>
                <a:ea typeface="標楷體" panose="03000509000000000000" pitchFamily="65" charset="-120"/>
              </a:rPr>
              <a:t>-</a:t>
            </a:r>
            <a:r>
              <a:rPr kumimoji="0" lang="zh-TW" altLang="en-US" sz="2700" dirty="0">
                <a:solidFill>
                  <a:srgbClr val="FF0000"/>
                </a:solidFill>
                <a:latin typeface="標楷體" panose="03000509000000000000" pitchFamily="65" charset="-120"/>
                <a:ea typeface="標楷體" panose="03000509000000000000" pitchFamily="65" charset="-120"/>
              </a:rPr>
              <a:t>依科技校院排序</a:t>
            </a:r>
          </a:p>
        </p:txBody>
      </p:sp>
      <p:sp>
        <p:nvSpPr>
          <p:cNvPr id="9" name="矩形 8"/>
          <p:cNvSpPr/>
          <p:nvPr/>
        </p:nvSpPr>
        <p:spPr>
          <a:xfrm>
            <a:off x="251520" y="873013"/>
            <a:ext cx="7597683" cy="923330"/>
          </a:xfrm>
          <a:prstGeom prst="rect">
            <a:avLst/>
          </a:prstGeom>
        </p:spPr>
        <p:txBody>
          <a:bodyPr wrap="square">
            <a:spAutoFit/>
          </a:bodyPr>
          <a:lstStyle/>
          <a:p>
            <a:pPr fontAlgn="auto">
              <a:spcBef>
                <a:spcPts val="0"/>
              </a:spcBef>
              <a:spcAft>
                <a:spcPts val="0"/>
              </a:spcAft>
            </a:pPr>
            <a:r>
              <a:rPr kumimoji="0" lang="zh-TW" altLang="en-US" dirty="0">
                <a:solidFill>
                  <a:prstClr val="black"/>
                </a:solidFill>
                <a:latin typeface="標楷體" panose="03000509000000000000" pitchFamily="65" charset="-120"/>
                <a:ea typeface="標楷體" panose="03000509000000000000" pitchFamily="65" charset="-120"/>
              </a:rPr>
              <a:t>呈現一階篩選通過所有校</a:t>
            </a:r>
            <a:r>
              <a:rPr kumimoji="0" lang="zh-TW" altLang="en-US" dirty="0" smtClean="0">
                <a:solidFill>
                  <a:prstClr val="black"/>
                </a:solidFill>
                <a:latin typeface="標楷體" panose="03000509000000000000" pitchFamily="65" charset="-120"/>
                <a:ea typeface="標楷體" panose="03000509000000000000" pitchFamily="65" charset="-120"/>
              </a:rPr>
              <a:t>系</a:t>
            </a:r>
            <a:endParaRPr kumimoji="0" lang="en-US" altLang="zh-TW" dirty="0" smtClean="0">
              <a:solidFill>
                <a:prstClr val="black"/>
              </a:solidFill>
              <a:latin typeface="標楷體" panose="03000509000000000000" pitchFamily="65" charset="-120"/>
              <a:ea typeface="標楷體" panose="03000509000000000000" pitchFamily="65" charset="-120"/>
            </a:endParaRPr>
          </a:p>
          <a:p>
            <a:pPr fontAlgn="auto">
              <a:spcBef>
                <a:spcPts val="0"/>
              </a:spcBef>
              <a:spcAft>
                <a:spcPts val="0"/>
              </a:spcAft>
            </a:pPr>
            <a:r>
              <a:rPr kumimoji="0" lang="zh-TW" altLang="en-US" dirty="0" smtClean="0">
                <a:solidFill>
                  <a:prstClr val="black"/>
                </a:solidFill>
                <a:latin typeface="標楷體" panose="03000509000000000000" pitchFamily="65" charset="-120"/>
                <a:ea typeface="標楷體" panose="03000509000000000000" pitchFamily="65" charset="-120"/>
              </a:rPr>
              <a:t>考生</a:t>
            </a:r>
            <a:r>
              <a:rPr kumimoji="0" lang="zh-TW" altLang="en-US" dirty="0">
                <a:solidFill>
                  <a:prstClr val="black"/>
                </a:solidFill>
                <a:latin typeface="標楷體" panose="03000509000000000000" pitchFamily="65" charset="-120"/>
                <a:ea typeface="標楷體" panose="03000509000000000000" pitchFamily="65" charset="-120"/>
              </a:rPr>
              <a:t>二階報名情形</a:t>
            </a:r>
            <a:r>
              <a:rPr kumimoji="0" lang="en-US" altLang="zh-TW" dirty="0">
                <a:solidFill>
                  <a:prstClr val="black"/>
                </a:solidFill>
                <a:latin typeface="標楷體" panose="03000509000000000000" pitchFamily="65" charset="-120"/>
                <a:ea typeface="標楷體" panose="03000509000000000000" pitchFamily="65" charset="-120"/>
              </a:rPr>
              <a:t>-</a:t>
            </a:r>
            <a:r>
              <a:rPr kumimoji="0" lang="zh-TW" altLang="en-US" dirty="0">
                <a:solidFill>
                  <a:prstClr val="black"/>
                </a:solidFill>
                <a:latin typeface="標楷體" panose="03000509000000000000" pitchFamily="65" charset="-120"/>
                <a:ea typeface="標楷體" panose="03000509000000000000" pitchFamily="65" charset="-120"/>
              </a:rPr>
              <a:t>以科技校院排序</a:t>
            </a:r>
          </a:p>
          <a:p>
            <a:pPr fontAlgn="auto">
              <a:spcBef>
                <a:spcPts val="0"/>
              </a:spcBef>
              <a:spcAft>
                <a:spcPts val="0"/>
              </a:spcAft>
            </a:pPr>
            <a:r>
              <a:rPr kumimoji="0" lang="zh-TW" altLang="en-US" dirty="0">
                <a:solidFill>
                  <a:prstClr val="black"/>
                </a:solidFill>
                <a:latin typeface="標楷體" panose="03000509000000000000" pitchFamily="65" charset="-120"/>
                <a:ea typeface="標楷體" panose="03000509000000000000" pitchFamily="65" charset="-120"/>
              </a:rPr>
              <a:t>打勾代表該生已完成該步驟送出</a:t>
            </a:r>
          </a:p>
        </p:txBody>
      </p:sp>
      <p:sp>
        <p:nvSpPr>
          <p:cNvPr id="3" name="投影片編號版面配置區 2"/>
          <p:cNvSpPr>
            <a:spLocks noGrp="1"/>
          </p:cNvSpPr>
          <p:nvPr>
            <p:ph type="sldNum" sz="quarter" idx="12"/>
          </p:nvPr>
        </p:nvSpPr>
        <p:spPr/>
        <p:txBody>
          <a:bodyPr/>
          <a:lstStyle/>
          <a:p>
            <a:fld id="{34EC34A2-0CEA-4579-984D-7DD7EB565D05}" type="slidenum">
              <a:rPr lang="zh-TW" altLang="en-US" smtClean="0">
                <a:solidFill>
                  <a:prstClr val="black"/>
                </a:solidFill>
              </a:rPr>
              <a:pPr/>
              <a:t>107</a:t>
            </a:fld>
            <a:endParaRPr lang="zh-TW" altLang="en-US">
              <a:solidFill>
                <a:prstClr val="black"/>
              </a:solidFill>
            </a:endParaRPr>
          </a:p>
        </p:txBody>
      </p:sp>
      <p:pic>
        <p:nvPicPr>
          <p:cNvPr id="6" name="圖片 5"/>
          <p:cNvPicPr>
            <a:picLocks noChangeAspect="1"/>
          </p:cNvPicPr>
          <p:nvPr/>
        </p:nvPicPr>
        <p:blipFill>
          <a:blip r:embed="rId2"/>
          <a:stretch>
            <a:fillRect/>
          </a:stretch>
        </p:blipFill>
        <p:spPr>
          <a:xfrm>
            <a:off x="251520" y="2071857"/>
            <a:ext cx="8712968" cy="2714286"/>
          </a:xfrm>
          <a:prstGeom prst="rect">
            <a:avLst/>
          </a:prstGeom>
        </p:spPr>
      </p:pic>
    </p:spTree>
    <p:extLst>
      <p:ext uri="{BB962C8B-B14F-4D97-AF65-F5344CB8AC3E}">
        <p14:creationId xmlns:p14="http://schemas.microsoft.com/office/powerpoint/2010/main" val="346878863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25430" y="316461"/>
            <a:ext cx="8566209" cy="535781"/>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kumimoji="0" lang="zh-TW" altLang="en-US" sz="2700" dirty="0">
                <a:solidFill>
                  <a:prstClr val="black"/>
                </a:solidFill>
                <a:latin typeface="標楷體" panose="03000509000000000000" pitchFamily="65" charset="-120"/>
                <a:ea typeface="標楷體" panose="03000509000000000000" pitchFamily="65" charset="-120"/>
              </a:rPr>
              <a:t>集體報名作業</a:t>
            </a:r>
            <a:r>
              <a:rPr kumimoji="0" lang="en-US" altLang="zh-TW" sz="2700" dirty="0">
                <a:solidFill>
                  <a:prstClr val="black"/>
                </a:solidFill>
                <a:latin typeface="標楷體" panose="03000509000000000000" pitchFamily="65" charset="-120"/>
                <a:ea typeface="標楷體" panose="03000509000000000000" pitchFamily="65" charset="-120"/>
              </a:rPr>
              <a:t>-</a:t>
            </a:r>
            <a:r>
              <a:rPr kumimoji="0" lang="zh-TW" altLang="en-US" sz="2700" dirty="0">
                <a:solidFill>
                  <a:prstClr val="black"/>
                </a:solidFill>
                <a:latin typeface="標楷體" panose="03000509000000000000" pitchFamily="65" charset="-120"/>
                <a:ea typeface="標楷體" panose="03000509000000000000" pitchFamily="65" charset="-120"/>
              </a:rPr>
              <a:t>二階報名</a:t>
            </a:r>
            <a:r>
              <a:rPr kumimoji="0" lang="en-US" altLang="zh-TW" sz="2700" dirty="0">
                <a:solidFill>
                  <a:srgbClr val="FF0000"/>
                </a:solidFill>
                <a:latin typeface="標楷體" panose="03000509000000000000" pitchFamily="65" charset="-120"/>
                <a:ea typeface="標楷體" panose="03000509000000000000" pitchFamily="65" charset="-120"/>
              </a:rPr>
              <a:t>-</a:t>
            </a:r>
            <a:r>
              <a:rPr kumimoji="0" lang="zh-TW" altLang="en-US" sz="2700" dirty="0">
                <a:solidFill>
                  <a:srgbClr val="FF0000"/>
                </a:solidFill>
                <a:latin typeface="標楷體" panose="03000509000000000000" pitchFamily="65" charset="-120"/>
                <a:ea typeface="標楷體" panose="03000509000000000000" pitchFamily="65" charset="-120"/>
              </a:rPr>
              <a:t>未完成二階報名考生查詢</a:t>
            </a:r>
            <a:endParaRPr kumimoji="0" lang="zh-TW" altLang="en-US" sz="2400" dirty="0">
              <a:solidFill>
                <a:srgbClr val="FF0000"/>
              </a:solidFill>
              <a:latin typeface="標楷體" panose="03000509000000000000" pitchFamily="65" charset="-120"/>
              <a:ea typeface="標楷體" panose="03000509000000000000" pitchFamily="65" charset="-120"/>
            </a:endParaRPr>
          </a:p>
        </p:txBody>
      </p:sp>
      <p:sp>
        <p:nvSpPr>
          <p:cNvPr id="5" name="文字方塊 4"/>
          <p:cNvSpPr txBox="1"/>
          <p:nvPr/>
        </p:nvSpPr>
        <p:spPr>
          <a:xfrm>
            <a:off x="156306" y="995917"/>
            <a:ext cx="8435333" cy="369332"/>
          </a:xfrm>
          <a:prstGeom prst="rect">
            <a:avLst/>
          </a:prstGeom>
          <a:noFill/>
        </p:spPr>
        <p:txBody>
          <a:bodyPr wrap="square" rtlCol="0">
            <a:spAutoFit/>
          </a:bodyPr>
          <a:lstStyle/>
          <a:p>
            <a:pPr fontAlgn="auto">
              <a:spcBef>
                <a:spcPts val="0"/>
              </a:spcBef>
              <a:spcAft>
                <a:spcPts val="0"/>
              </a:spcAft>
            </a:pPr>
            <a:r>
              <a:rPr kumimoji="0" lang="zh-TW" altLang="en-US" dirty="0">
                <a:solidFill>
                  <a:prstClr val="black"/>
                </a:solidFill>
                <a:latin typeface="標楷體" panose="03000509000000000000" pitchFamily="65" charset="-120"/>
                <a:ea typeface="標楷體" panose="03000509000000000000" pitchFamily="65" charset="-120"/>
              </a:rPr>
              <a:t>呈現二階報名系統中「第</a:t>
            </a:r>
            <a:r>
              <a:rPr kumimoji="0" lang="en-US" altLang="zh-TW" dirty="0">
                <a:solidFill>
                  <a:prstClr val="black"/>
                </a:solidFill>
                <a:latin typeface="標楷體" panose="03000509000000000000" pitchFamily="65" charset="-120"/>
                <a:ea typeface="標楷體" panose="03000509000000000000" pitchFamily="65" charset="-120"/>
              </a:rPr>
              <a:t>5</a:t>
            </a:r>
            <a:r>
              <a:rPr kumimoji="0" lang="zh-TW" altLang="en-US" dirty="0">
                <a:solidFill>
                  <a:prstClr val="black"/>
                </a:solidFill>
                <a:latin typeface="標楷體" panose="03000509000000000000" pitchFamily="65" charset="-120"/>
                <a:ea typeface="標楷體" panose="03000509000000000000" pitchFamily="65" charset="-120"/>
              </a:rPr>
              <a:t>步驟」未確定送出考生名單，提供學校輔導</a:t>
            </a:r>
            <a:endParaRPr kumimoji="0" lang="en-US" altLang="zh-TW" dirty="0">
              <a:solidFill>
                <a:prstClr val="black"/>
              </a:solidFill>
              <a:latin typeface="標楷體" panose="03000509000000000000" pitchFamily="65" charset="-120"/>
              <a:ea typeface="標楷體" panose="03000509000000000000" pitchFamily="65" charset="-120"/>
            </a:endParaRPr>
          </a:p>
        </p:txBody>
      </p:sp>
      <p:sp>
        <p:nvSpPr>
          <p:cNvPr id="20" name="投影片編號版面配置區 19"/>
          <p:cNvSpPr>
            <a:spLocks noGrp="1"/>
          </p:cNvSpPr>
          <p:nvPr>
            <p:ph type="sldNum" sz="quarter" idx="12"/>
          </p:nvPr>
        </p:nvSpPr>
        <p:spPr/>
        <p:txBody>
          <a:bodyPr/>
          <a:lstStyle/>
          <a:p>
            <a:fld id="{34EC34A2-0CEA-4579-984D-7DD7EB565D05}" type="slidenum">
              <a:rPr lang="zh-TW" altLang="en-US" smtClean="0">
                <a:solidFill>
                  <a:prstClr val="black"/>
                </a:solidFill>
              </a:rPr>
              <a:pPr/>
              <a:t>108</a:t>
            </a:fld>
            <a:endParaRPr lang="zh-TW" altLang="en-US">
              <a:solidFill>
                <a:prstClr val="black"/>
              </a:solidFill>
            </a:endParaRPr>
          </a:p>
        </p:txBody>
      </p:sp>
      <p:pic>
        <p:nvPicPr>
          <p:cNvPr id="7" name="圖片 6"/>
          <p:cNvPicPr>
            <a:picLocks noChangeAspect="1"/>
          </p:cNvPicPr>
          <p:nvPr/>
        </p:nvPicPr>
        <p:blipFill>
          <a:blip r:embed="rId2"/>
          <a:stretch>
            <a:fillRect/>
          </a:stretch>
        </p:blipFill>
        <p:spPr>
          <a:xfrm>
            <a:off x="151008" y="1482736"/>
            <a:ext cx="8799820" cy="4809297"/>
          </a:xfrm>
          <a:prstGeom prst="rect">
            <a:avLst/>
          </a:prstGeom>
        </p:spPr>
      </p:pic>
      <p:sp>
        <p:nvSpPr>
          <p:cNvPr id="21" name="橢圓 20"/>
          <p:cNvSpPr/>
          <p:nvPr/>
        </p:nvSpPr>
        <p:spPr>
          <a:xfrm>
            <a:off x="127399" y="3573016"/>
            <a:ext cx="304010" cy="279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en-US" altLang="zh-TW" dirty="0" smtClean="0">
                <a:solidFill>
                  <a:srgbClr val="FF0000"/>
                </a:solidFill>
              </a:rPr>
              <a:t>1</a:t>
            </a:r>
            <a:endParaRPr kumimoji="0" lang="zh-TW" altLang="en-US" dirty="0">
              <a:solidFill>
                <a:srgbClr val="FF0000"/>
              </a:solidFill>
            </a:endParaRPr>
          </a:p>
        </p:txBody>
      </p:sp>
      <p:sp>
        <p:nvSpPr>
          <p:cNvPr id="22" name="橢圓 21"/>
          <p:cNvSpPr/>
          <p:nvPr/>
        </p:nvSpPr>
        <p:spPr>
          <a:xfrm>
            <a:off x="127399" y="4958063"/>
            <a:ext cx="304010" cy="279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en-US" altLang="zh-TW" dirty="0" smtClean="0">
                <a:solidFill>
                  <a:srgbClr val="FF0000"/>
                </a:solidFill>
              </a:rPr>
              <a:t>2</a:t>
            </a:r>
            <a:endParaRPr kumimoji="0" lang="zh-TW" altLang="en-US" dirty="0">
              <a:solidFill>
                <a:srgbClr val="FF0000"/>
              </a:solidFill>
            </a:endParaRPr>
          </a:p>
        </p:txBody>
      </p:sp>
      <p:sp>
        <p:nvSpPr>
          <p:cNvPr id="23" name="矩形 22"/>
          <p:cNvSpPr/>
          <p:nvPr/>
        </p:nvSpPr>
        <p:spPr>
          <a:xfrm>
            <a:off x="469456" y="3068960"/>
            <a:ext cx="7414912" cy="13681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p:cNvSpPr/>
          <p:nvPr/>
        </p:nvSpPr>
        <p:spPr>
          <a:xfrm>
            <a:off x="469456" y="4437112"/>
            <a:ext cx="7414912" cy="12961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6574923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21170" y="262527"/>
            <a:ext cx="8566209" cy="535781"/>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kumimoji="0" lang="zh-TW" altLang="en-US" sz="2700" dirty="0">
                <a:solidFill>
                  <a:prstClr val="black"/>
                </a:solidFill>
                <a:latin typeface="標楷體" panose="03000509000000000000" pitchFamily="65" charset="-120"/>
                <a:ea typeface="標楷體" panose="03000509000000000000" pitchFamily="65" charset="-120"/>
              </a:rPr>
              <a:t>集體報名作業</a:t>
            </a:r>
            <a:r>
              <a:rPr kumimoji="0" lang="en-US" altLang="zh-TW" sz="2700" dirty="0">
                <a:solidFill>
                  <a:prstClr val="black"/>
                </a:solidFill>
                <a:latin typeface="標楷體" panose="03000509000000000000" pitchFamily="65" charset="-120"/>
                <a:ea typeface="標楷體" panose="03000509000000000000" pitchFamily="65" charset="-120"/>
              </a:rPr>
              <a:t>-</a:t>
            </a:r>
            <a:r>
              <a:rPr kumimoji="0" lang="zh-TW" altLang="en-US" sz="2700" dirty="0">
                <a:solidFill>
                  <a:prstClr val="black"/>
                </a:solidFill>
                <a:latin typeface="標楷體" panose="03000509000000000000" pitchFamily="65" charset="-120"/>
                <a:ea typeface="標楷體" panose="03000509000000000000" pitchFamily="65" charset="-120"/>
              </a:rPr>
              <a:t>二階報名</a:t>
            </a:r>
            <a:r>
              <a:rPr kumimoji="0" lang="en-US" altLang="zh-TW" sz="2700" dirty="0">
                <a:solidFill>
                  <a:srgbClr val="FF0000"/>
                </a:solidFill>
                <a:latin typeface="標楷體" panose="03000509000000000000" pitchFamily="65" charset="-120"/>
                <a:ea typeface="標楷體" panose="03000509000000000000" pitchFamily="65" charset="-120"/>
              </a:rPr>
              <a:t>-</a:t>
            </a:r>
            <a:r>
              <a:rPr kumimoji="0" lang="zh-TW" altLang="en-US" sz="2700" dirty="0">
                <a:solidFill>
                  <a:srgbClr val="FF0000"/>
                </a:solidFill>
                <a:latin typeface="標楷體" panose="03000509000000000000" pitchFamily="65" charset="-120"/>
                <a:ea typeface="標楷體" panose="03000509000000000000" pitchFamily="65" charset="-120"/>
              </a:rPr>
              <a:t>勾選集體寄件名單</a:t>
            </a:r>
            <a:endParaRPr kumimoji="0" lang="zh-TW" altLang="en-US" sz="2400" dirty="0">
              <a:solidFill>
                <a:srgbClr val="FF0000"/>
              </a:solidFill>
              <a:latin typeface="標楷體" panose="03000509000000000000" pitchFamily="65" charset="-120"/>
              <a:ea typeface="標楷體" panose="03000509000000000000" pitchFamily="65" charset="-120"/>
            </a:endParaRPr>
          </a:p>
        </p:txBody>
      </p:sp>
      <p:sp>
        <p:nvSpPr>
          <p:cNvPr id="7" name="文字方塊 6"/>
          <p:cNvSpPr txBox="1"/>
          <p:nvPr/>
        </p:nvSpPr>
        <p:spPr>
          <a:xfrm>
            <a:off x="395536" y="859900"/>
            <a:ext cx="2031325" cy="923330"/>
          </a:xfrm>
          <a:prstGeom prst="rect">
            <a:avLst/>
          </a:prstGeom>
          <a:noFill/>
        </p:spPr>
        <p:txBody>
          <a:bodyPr wrap="none" rtlCol="0">
            <a:spAutoFit/>
          </a:bodyPr>
          <a:lstStyle/>
          <a:p>
            <a:pPr fontAlgn="auto">
              <a:spcBef>
                <a:spcPts val="0"/>
              </a:spcBef>
              <a:spcAft>
                <a:spcPts val="0"/>
              </a:spcAft>
            </a:pPr>
            <a:r>
              <a:rPr kumimoji="0" lang="zh-TW" altLang="en-US" dirty="0">
                <a:solidFill>
                  <a:prstClr val="black"/>
                </a:solidFill>
                <a:latin typeface="標楷體" panose="03000509000000000000" pitchFamily="65" charset="-120"/>
                <a:ea typeface="標楷體" panose="03000509000000000000" pitchFamily="65" charset="-120"/>
              </a:rPr>
              <a:t>以班級為單位</a:t>
            </a:r>
            <a:endParaRPr kumimoji="0" lang="en-US" altLang="zh-TW" dirty="0">
              <a:solidFill>
                <a:prstClr val="black"/>
              </a:solidFill>
              <a:latin typeface="標楷體" panose="03000509000000000000" pitchFamily="65" charset="-120"/>
              <a:ea typeface="標楷體" panose="03000509000000000000" pitchFamily="65" charset="-120"/>
            </a:endParaRPr>
          </a:p>
          <a:p>
            <a:pPr fontAlgn="auto">
              <a:spcBef>
                <a:spcPts val="0"/>
              </a:spcBef>
              <a:spcAft>
                <a:spcPts val="0"/>
              </a:spcAft>
            </a:pPr>
            <a:r>
              <a:rPr kumimoji="0" lang="zh-TW" altLang="en-US" dirty="0" smtClean="0">
                <a:solidFill>
                  <a:prstClr val="black"/>
                </a:solidFill>
                <a:latin typeface="標楷體" panose="03000509000000000000" pitchFamily="65" charset="-120"/>
                <a:ea typeface="標楷體" panose="03000509000000000000" pitchFamily="65" charset="-120"/>
              </a:rPr>
              <a:t>呈現</a:t>
            </a:r>
            <a:r>
              <a:rPr kumimoji="0" lang="zh-TW" altLang="en-US" b="1" dirty="0">
                <a:solidFill>
                  <a:srgbClr val="FF0000"/>
                </a:solidFill>
                <a:latin typeface="標楷體" panose="03000509000000000000" pitchFamily="65" charset="-120"/>
                <a:ea typeface="標楷體" panose="03000509000000000000" pitchFamily="65" charset="-120"/>
              </a:rPr>
              <a:t>紙本寄件群類</a:t>
            </a:r>
            <a:endParaRPr kumimoji="0" lang="en-US" altLang="zh-TW" b="1" dirty="0">
              <a:solidFill>
                <a:srgbClr val="FF0000"/>
              </a:solidFill>
              <a:latin typeface="標楷體" panose="03000509000000000000" pitchFamily="65" charset="-120"/>
              <a:ea typeface="標楷體" panose="03000509000000000000" pitchFamily="65" charset="-120"/>
            </a:endParaRPr>
          </a:p>
          <a:p>
            <a:pPr fontAlgn="auto">
              <a:spcBef>
                <a:spcPts val="0"/>
              </a:spcBef>
              <a:spcAft>
                <a:spcPts val="0"/>
              </a:spcAft>
            </a:pPr>
            <a:r>
              <a:rPr kumimoji="0" lang="zh-TW" altLang="en-US" dirty="0" smtClean="0">
                <a:solidFill>
                  <a:prstClr val="black"/>
                </a:solidFill>
                <a:latin typeface="標楷體" panose="03000509000000000000" pitchFamily="65" charset="-120"/>
                <a:ea typeface="標楷體" panose="03000509000000000000" pitchFamily="65" charset="-120"/>
              </a:rPr>
              <a:t>預設</a:t>
            </a:r>
            <a:r>
              <a:rPr kumimoji="0" lang="zh-TW" altLang="en-US" dirty="0">
                <a:solidFill>
                  <a:prstClr val="black"/>
                </a:solidFill>
                <a:latin typeface="標楷體" panose="03000509000000000000" pitchFamily="65" charset="-120"/>
                <a:ea typeface="標楷體" panose="03000509000000000000" pitchFamily="65" charset="-120"/>
              </a:rPr>
              <a:t>不打勾</a:t>
            </a:r>
          </a:p>
        </p:txBody>
      </p:sp>
      <p:sp>
        <p:nvSpPr>
          <p:cNvPr id="3" name="投影片編號版面配置區 2"/>
          <p:cNvSpPr>
            <a:spLocks noGrp="1"/>
          </p:cNvSpPr>
          <p:nvPr>
            <p:ph type="sldNum" sz="quarter" idx="12"/>
          </p:nvPr>
        </p:nvSpPr>
        <p:spPr/>
        <p:txBody>
          <a:bodyPr/>
          <a:lstStyle/>
          <a:p>
            <a:fld id="{34EC34A2-0CEA-4579-984D-7DD7EB565D05}" type="slidenum">
              <a:rPr lang="zh-TW" altLang="en-US" smtClean="0">
                <a:solidFill>
                  <a:prstClr val="black"/>
                </a:solidFill>
              </a:rPr>
              <a:pPr/>
              <a:t>109</a:t>
            </a:fld>
            <a:endParaRPr lang="zh-TW" altLang="en-US">
              <a:solidFill>
                <a:prstClr val="black"/>
              </a:solidFill>
            </a:endParaRPr>
          </a:p>
        </p:txBody>
      </p:sp>
      <p:pic>
        <p:nvPicPr>
          <p:cNvPr id="10" name="圖片 9"/>
          <p:cNvPicPr>
            <a:picLocks noChangeAspect="1"/>
          </p:cNvPicPr>
          <p:nvPr/>
        </p:nvPicPr>
        <p:blipFill>
          <a:blip r:embed="rId2"/>
          <a:stretch>
            <a:fillRect/>
          </a:stretch>
        </p:blipFill>
        <p:spPr>
          <a:xfrm>
            <a:off x="323528" y="1844823"/>
            <a:ext cx="8496944" cy="4511527"/>
          </a:xfrm>
          <a:prstGeom prst="rect">
            <a:avLst/>
          </a:prstGeom>
        </p:spPr>
      </p:pic>
    </p:spTree>
    <p:extLst>
      <p:ext uri="{BB962C8B-B14F-4D97-AF65-F5344CB8AC3E}">
        <p14:creationId xmlns:p14="http://schemas.microsoft.com/office/powerpoint/2010/main" val="37242027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7" name="Rectangle 2"/>
          <p:cNvSpPr>
            <a:spLocks noGrp="1" noChangeArrowheads="1"/>
          </p:cNvSpPr>
          <p:nvPr>
            <p:ph type="subTitle" idx="4294967295"/>
          </p:nvPr>
        </p:nvSpPr>
        <p:spPr>
          <a:xfrm>
            <a:off x="684213" y="980728"/>
            <a:ext cx="7704137" cy="5112568"/>
          </a:xfrm>
        </p:spPr>
        <p:txBody>
          <a:bodyPr lIns="0" rIns="18288"/>
          <a:lstStyle/>
          <a:p>
            <a:pPr marL="0" indent="0" algn="ctr" eaLnBrk="1" hangingPunct="1">
              <a:lnSpc>
                <a:spcPct val="130000"/>
              </a:lnSpc>
              <a:spcBef>
                <a:spcPct val="0"/>
              </a:spcBef>
              <a:buNone/>
            </a:pPr>
            <a:r>
              <a:rPr lang="zh-TW" altLang="en-US" sz="4400" kern="1200" dirty="0" smtClean="0">
                <a:latin typeface="標楷體" panose="03000509000000000000" pitchFamily="65" charset="-120"/>
                <a:ea typeface="標楷體" panose="03000509000000000000" pitchFamily="65" charset="-120"/>
              </a:rPr>
              <a:t>甄選入學招生集體報名系統</a:t>
            </a:r>
          </a:p>
          <a:p>
            <a:pPr marL="0" indent="0" algn="ctr" eaLnBrk="1" hangingPunct="1">
              <a:buFont typeface="Wingdings 2" pitchFamily="18" charset="2"/>
              <a:buNone/>
            </a:pPr>
            <a:r>
              <a:rPr lang="zh-TW" altLang="en-US" sz="2800" dirty="0" smtClean="0">
                <a:solidFill>
                  <a:srgbClr val="FF3300"/>
                </a:solidFill>
                <a:latin typeface="標楷體" panose="03000509000000000000" pitchFamily="65" charset="-120"/>
                <a:ea typeface="標楷體" panose="03000509000000000000" pitchFamily="65" charset="-120"/>
              </a:rPr>
              <a:t>資格審查階段</a:t>
            </a:r>
            <a:r>
              <a:rPr lang="en-US" altLang="zh-TW" sz="2800" dirty="0" smtClean="0">
                <a:solidFill>
                  <a:srgbClr val="FF3300"/>
                </a:solidFill>
                <a:latin typeface="標楷體" panose="03000509000000000000" pitchFamily="65" charset="-120"/>
                <a:ea typeface="標楷體" panose="03000509000000000000" pitchFamily="65" charset="-120"/>
              </a:rPr>
              <a:t>(106/4/19 ~ 106/5/11)</a:t>
            </a:r>
          </a:p>
          <a:p>
            <a:pPr marL="0" lvl="4" indent="0" algn="ctr" eaLnBrk="1" hangingPunct="1">
              <a:buNone/>
            </a:pPr>
            <a:r>
              <a:rPr lang="zh-TW" altLang="en-US" sz="3200" dirty="0" smtClean="0">
                <a:solidFill>
                  <a:srgbClr val="000000"/>
                </a:solidFill>
                <a:latin typeface="標楷體" panose="03000509000000000000" pitchFamily="65" charset="-120"/>
                <a:ea typeface="標楷體" panose="03000509000000000000" pitchFamily="65" charset="-120"/>
              </a:rPr>
              <a:t>完成考生基本資料建置</a:t>
            </a:r>
            <a:endParaRPr lang="en-US" altLang="zh-TW" sz="3200" dirty="0" smtClean="0">
              <a:solidFill>
                <a:srgbClr val="000000"/>
              </a:solidFill>
              <a:latin typeface="標楷體" panose="03000509000000000000" pitchFamily="65" charset="-120"/>
              <a:ea typeface="標楷體" panose="03000509000000000000" pitchFamily="65" charset="-120"/>
            </a:endParaRPr>
          </a:p>
          <a:p>
            <a:pPr marL="2417763" lvl="4" indent="-263525" eaLnBrk="1" hangingPunct="1">
              <a:buFont typeface="+mj-lt"/>
              <a:buAutoNum type="arabicPeriod"/>
            </a:pPr>
            <a:r>
              <a:rPr lang="zh-TW" altLang="en-US" sz="2200" dirty="0" smtClean="0">
                <a:solidFill>
                  <a:srgbClr val="000000"/>
                </a:solidFill>
                <a:latin typeface="標楷體" panose="03000509000000000000" pitchFamily="65" charset="-120"/>
                <a:ea typeface="標楷體" panose="03000509000000000000" pitchFamily="65" charset="-120"/>
              </a:rPr>
              <a:t>考生報名資格</a:t>
            </a:r>
            <a:endParaRPr lang="en-US" altLang="zh-TW" sz="2200" dirty="0" smtClean="0">
              <a:solidFill>
                <a:srgbClr val="000000"/>
              </a:solidFill>
              <a:latin typeface="標楷體" panose="03000509000000000000" pitchFamily="65" charset="-120"/>
              <a:ea typeface="標楷體" panose="03000509000000000000" pitchFamily="65" charset="-120"/>
            </a:endParaRPr>
          </a:p>
          <a:p>
            <a:pPr marL="2417763" lvl="4" indent="-263525" eaLnBrk="1" hangingPunct="1">
              <a:buFont typeface="+mj-lt"/>
              <a:buAutoNum type="arabicPeriod"/>
            </a:pPr>
            <a:r>
              <a:rPr lang="zh-TW" altLang="en-US" sz="2200" dirty="0">
                <a:solidFill>
                  <a:srgbClr val="000000"/>
                </a:solidFill>
                <a:latin typeface="標楷體" panose="03000509000000000000" pitchFamily="65" charset="-120"/>
                <a:ea typeface="標楷體" panose="03000509000000000000" pitchFamily="65" charset="-120"/>
              </a:rPr>
              <a:t>在校學業成績證明（</a:t>
            </a:r>
            <a:r>
              <a:rPr lang="en-US" altLang="zh-TW" sz="2200" dirty="0">
                <a:solidFill>
                  <a:srgbClr val="000000"/>
                </a:solidFill>
                <a:latin typeface="標楷體" panose="03000509000000000000" pitchFamily="65" charset="-120"/>
                <a:ea typeface="標楷體" panose="03000509000000000000" pitchFamily="65" charset="-120"/>
              </a:rPr>
              <a:t>PDF</a:t>
            </a:r>
            <a:r>
              <a:rPr lang="zh-TW" altLang="en-US" sz="2200" dirty="0">
                <a:solidFill>
                  <a:srgbClr val="000000"/>
                </a:solidFill>
                <a:latin typeface="標楷體" panose="03000509000000000000" pitchFamily="65" charset="-120"/>
                <a:ea typeface="標楷體" panose="03000509000000000000" pitchFamily="65" charset="-120"/>
              </a:rPr>
              <a:t>檔</a:t>
            </a:r>
            <a:r>
              <a:rPr lang="zh-TW" altLang="en-US" sz="2200" dirty="0" smtClean="0">
                <a:solidFill>
                  <a:srgbClr val="000000"/>
                </a:solidFill>
                <a:latin typeface="標楷體" panose="03000509000000000000" pitchFamily="65" charset="-120"/>
                <a:ea typeface="標楷體" panose="03000509000000000000" pitchFamily="65" charset="-120"/>
              </a:rPr>
              <a:t>）</a:t>
            </a:r>
            <a:endParaRPr lang="en-US" altLang="zh-TW" sz="2200" dirty="0" smtClean="0">
              <a:solidFill>
                <a:srgbClr val="000000"/>
              </a:solidFill>
              <a:latin typeface="標楷體" panose="03000509000000000000" pitchFamily="65" charset="-120"/>
              <a:ea typeface="標楷體" panose="03000509000000000000" pitchFamily="65" charset="-120"/>
            </a:endParaRPr>
          </a:p>
          <a:p>
            <a:pPr marL="2417763" lvl="4" indent="-263525" eaLnBrk="1" hangingPunct="1">
              <a:buFont typeface="+mj-lt"/>
              <a:buAutoNum type="arabicPeriod"/>
            </a:pPr>
            <a:r>
              <a:rPr lang="zh-TW" altLang="en-US" sz="2200" dirty="0" smtClean="0">
                <a:solidFill>
                  <a:srgbClr val="000000"/>
                </a:solidFill>
                <a:latin typeface="標楷體" panose="03000509000000000000" pitchFamily="65" charset="-120"/>
                <a:ea typeface="標楷體" panose="03000509000000000000" pitchFamily="65" charset="-120"/>
              </a:rPr>
              <a:t>原住民身分</a:t>
            </a:r>
            <a:endParaRPr lang="en-US" altLang="zh-TW" sz="2200" dirty="0" smtClean="0">
              <a:solidFill>
                <a:srgbClr val="000000"/>
              </a:solidFill>
              <a:latin typeface="標楷體" panose="03000509000000000000" pitchFamily="65" charset="-120"/>
              <a:ea typeface="標楷體" panose="03000509000000000000" pitchFamily="65" charset="-120"/>
            </a:endParaRPr>
          </a:p>
          <a:p>
            <a:pPr marL="2417763" lvl="4" indent="-263525" eaLnBrk="1" hangingPunct="1">
              <a:buFont typeface="+mj-lt"/>
              <a:buAutoNum type="arabicPeriod"/>
            </a:pPr>
            <a:r>
              <a:rPr lang="zh-TW" altLang="en-US" sz="2200" dirty="0" smtClean="0">
                <a:solidFill>
                  <a:srgbClr val="000000"/>
                </a:solidFill>
                <a:latin typeface="標楷體" panose="03000509000000000000" pitchFamily="65" charset="-120"/>
                <a:ea typeface="標楷體" panose="03000509000000000000" pitchFamily="65" charset="-120"/>
              </a:rPr>
              <a:t>繳費註記：低收入戶、中低</a:t>
            </a:r>
            <a:r>
              <a:rPr lang="zh-TW" altLang="en-US" sz="2200" dirty="0">
                <a:solidFill>
                  <a:srgbClr val="000000"/>
                </a:solidFill>
                <a:latin typeface="標楷體" panose="03000509000000000000" pitchFamily="65" charset="-120"/>
                <a:ea typeface="標楷體" panose="03000509000000000000" pitchFamily="65" charset="-120"/>
              </a:rPr>
              <a:t>收入</a:t>
            </a:r>
            <a:r>
              <a:rPr lang="zh-TW" altLang="en-US" sz="2200" dirty="0" smtClean="0">
                <a:solidFill>
                  <a:srgbClr val="000000"/>
                </a:solidFill>
                <a:latin typeface="標楷體" panose="03000509000000000000" pitchFamily="65" charset="-120"/>
                <a:ea typeface="標楷體" panose="03000509000000000000" pitchFamily="65" charset="-120"/>
              </a:rPr>
              <a:t>戶</a:t>
            </a:r>
            <a:endParaRPr lang="en-US" altLang="zh-TW" sz="2200" dirty="0" smtClean="0">
              <a:solidFill>
                <a:srgbClr val="000000"/>
              </a:solidFill>
              <a:latin typeface="標楷體" panose="03000509000000000000" pitchFamily="65" charset="-120"/>
              <a:ea typeface="標楷體" panose="03000509000000000000" pitchFamily="65" charset="-120"/>
            </a:endParaRPr>
          </a:p>
          <a:p>
            <a:pPr marL="2417763" lvl="4" indent="-263525" eaLnBrk="1" hangingPunct="1">
              <a:buFont typeface="+mj-lt"/>
              <a:buAutoNum type="arabicPeriod"/>
            </a:pPr>
            <a:r>
              <a:rPr lang="zh-TW" altLang="en-US" sz="2200" dirty="0" smtClean="0">
                <a:solidFill>
                  <a:srgbClr val="000000"/>
                </a:solidFill>
                <a:latin typeface="標楷體" panose="03000509000000000000" pitchFamily="65" charset="-120"/>
                <a:ea typeface="標楷體" panose="03000509000000000000" pitchFamily="65" charset="-120"/>
              </a:rPr>
              <a:t>學業平均</a:t>
            </a:r>
            <a:r>
              <a:rPr lang="zh-TW" altLang="en-US" sz="2200" dirty="0" smtClean="0">
                <a:solidFill>
                  <a:srgbClr val="000000"/>
                </a:solidFill>
                <a:latin typeface="標楷體" panose="03000509000000000000" pitchFamily="65" charset="-120"/>
                <a:ea typeface="標楷體" panose="03000509000000000000" pitchFamily="65" charset="-120"/>
              </a:rPr>
              <a:t>成績</a:t>
            </a:r>
            <a:endParaRPr lang="en-US" altLang="zh-TW" sz="2200" dirty="0" smtClean="0">
              <a:solidFill>
                <a:srgbClr val="000000"/>
              </a:solidFill>
              <a:latin typeface="標楷體" panose="03000509000000000000" pitchFamily="65" charset="-120"/>
              <a:ea typeface="標楷體" panose="03000509000000000000" pitchFamily="65" charset="-120"/>
            </a:endParaRPr>
          </a:p>
          <a:p>
            <a:pPr marL="2417763" lvl="4" indent="-263525" eaLnBrk="1" hangingPunct="1">
              <a:buFont typeface="+mj-lt"/>
              <a:buAutoNum type="arabicPeriod"/>
            </a:pPr>
            <a:r>
              <a:rPr lang="zh-TW" altLang="en-US" sz="2200" dirty="0" smtClean="0">
                <a:solidFill>
                  <a:srgbClr val="000000"/>
                </a:solidFill>
                <a:latin typeface="標楷體" panose="03000509000000000000" pitchFamily="65" charset="-120"/>
                <a:ea typeface="標楷體" panose="03000509000000000000" pitchFamily="65" charset="-120"/>
              </a:rPr>
              <a:t>電話</a:t>
            </a:r>
            <a:endParaRPr lang="en-US" altLang="zh-TW" sz="2200" dirty="0" smtClean="0">
              <a:solidFill>
                <a:srgbClr val="000000"/>
              </a:solidFill>
              <a:latin typeface="標楷體" panose="03000509000000000000" pitchFamily="65" charset="-120"/>
              <a:ea typeface="標楷體" panose="03000509000000000000" pitchFamily="65" charset="-120"/>
            </a:endParaRPr>
          </a:p>
          <a:p>
            <a:pPr marL="2417763" lvl="4" indent="-263525" eaLnBrk="1" hangingPunct="1">
              <a:buFont typeface="+mj-lt"/>
              <a:buAutoNum type="arabicPeriod"/>
            </a:pPr>
            <a:r>
              <a:rPr lang="zh-TW" altLang="en-US" sz="2200" dirty="0" smtClean="0">
                <a:solidFill>
                  <a:srgbClr val="000000"/>
                </a:solidFill>
                <a:latin typeface="標楷體" panose="03000509000000000000" pitchFamily="65" charset="-120"/>
                <a:ea typeface="標楷體" panose="03000509000000000000" pitchFamily="65" charset="-120"/>
              </a:rPr>
              <a:t>地址</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11</a:t>
            </a:fld>
            <a:endParaRPr lang="en-US" altLang="zh-TW"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76931394-9201-4FD2-AD95-612509AEFBAD}" type="slidenum">
              <a:rPr lang="zh-TW" altLang="en-US" smtClean="0">
                <a:solidFill>
                  <a:prstClr val="black"/>
                </a:solidFill>
              </a:rPr>
              <a:pPr/>
              <a:t>110</a:t>
            </a:fld>
            <a:endParaRPr lang="zh-TW" altLang="en-US">
              <a:solidFill>
                <a:prstClr val="black"/>
              </a:solidFill>
            </a:endParaRPr>
          </a:p>
        </p:txBody>
      </p:sp>
      <p:pic>
        <p:nvPicPr>
          <p:cNvPr id="5" name="圖片 4"/>
          <p:cNvPicPr>
            <a:picLocks noChangeAspect="1"/>
          </p:cNvPicPr>
          <p:nvPr/>
        </p:nvPicPr>
        <p:blipFill>
          <a:blip r:embed="rId2"/>
          <a:stretch>
            <a:fillRect/>
          </a:stretch>
        </p:blipFill>
        <p:spPr>
          <a:xfrm>
            <a:off x="-11354" y="1268760"/>
            <a:ext cx="9154499" cy="4920543"/>
          </a:xfrm>
          <a:prstGeom prst="rect">
            <a:avLst/>
          </a:prstGeom>
        </p:spPr>
      </p:pic>
      <p:sp>
        <p:nvSpPr>
          <p:cNvPr id="6" name="Rectangle 3"/>
          <p:cNvSpPr txBox="1">
            <a:spLocks noChangeArrowheads="1"/>
          </p:cNvSpPr>
          <p:nvPr/>
        </p:nvSpPr>
        <p:spPr>
          <a:xfrm>
            <a:off x="21170" y="262527"/>
            <a:ext cx="8566209" cy="535781"/>
          </a:xfrm>
          <a:prstGeom prst="rect">
            <a:avLst/>
          </a:prstGeom>
          <a:ln/>
        </p:spPr>
        <p:txBody>
          <a:bodyPr vert="horz" lIns="68580" tIns="34290" rIns="68580" bIns="3429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kumimoji="0" lang="zh-TW" altLang="en-US" sz="2700" dirty="0">
                <a:solidFill>
                  <a:prstClr val="black"/>
                </a:solidFill>
                <a:latin typeface="標楷體" panose="03000509000000000000" pitchFamily="65" charset="-120"/>
                <a:ea typeface="標楷體" panose="03000509000000000000" pitchFamily="65" charset="-120"/>
              </a:rPr>
              <a:t>集體報名作業</a:t>
            </a:r>
            <a:r>
              <a:rPr kumimoji="0" lang="en-US" altLang="zh-TW" sz="2700" dirty="0">
                <a:solidFill>
                  <a:prstClr val="black"/>
                </a:solidFill>
                <a:latin typeface="標楷體" panose="03000509000000000000" pitchFamily="65" charset="-120"/>
                <a:ea typeface="標楷體" panose="03000509000000000000" pitchFamily="65" charset="-120"/>
              </a:rPr>
              <a:t>-</a:t>
            </a:r>
            <a:r>
              <a:rPr kumimoji="0" lang="zh-TW" altLang="en-US" sz="2700" dirty="0">
                <a:solidFill>
                  <a:prstClr val="black"/>
                </a:solidFill>
                <a:latin typeface="標楷體" panose="03000509000000000000" pitchFamily="65" charset="-120"/>
                <a:ea typeface="標楷體" panose="03000509000000000000" pitchFamily="65" charset="-120"/>
              </a:rPr>
              <a:t>二階報名</a:t>
            </a:r>
            <a:r>
              <a:rPr kumimoji="0" lang="en-US" altLang="zh-TW" sz="2700" dirty="0">
                <a:solidFill>
                  <a:srgbClr val="FF0000"/>
                </a:solidFill>
                <a:latin typeface="標楷體" panose="03000509000000000000" pitchFamily="65" charset="-120"/>
                <a:ea typeface="標楷體" panose="03000509000000000000" pitchFamily="65" charset="-120"/>
              </a:rPr>
              <a:t>-</a:t>
            </a:r>
            <a:r>
              <a:rPr kumimoji="0" lang="zh-TW" altLang="en-US" sz="2700" dirty="0">
                <a:solidFill>
                  <a:srgbClr val="FF0000"/>
                </a:solidFill>
                <a:latin typeface="標楷體" panose="03000509000000000000" pitchFamily="65" charset="-120"/>
                <a:ea typeface="標楷體" panose="03000509000000000000" pitchFamily="65" charset="-120"/>
              </a:rPr>
              <a:t>勾選集體寄件</a:t>
            </a:r>
            <a:r>
              <a:rPr kumimoji="0" lang="zh-TW" altLang="en-US" sz="2700" dirty="0" smtClean="0">
                <a:solidFill>
                  <a:srgbClr val="FF0000"/>
                </a:solidFill>
                <a:latin typeface="標楷體" panose="03000509000000000000" pitchFamily="65" charset="-120"/>
                <a:ea typeface="標楷體" panose="03000509000000000000" pitchFamily="65" charset="-120"/>
              </a:rPr>
              <a:t>名單</a:t>
            </a:r>
            <a:r>
              <a:rPr kumimoji="0" lang="en-US" altLang="zh-TW" sz="2700" dirty="0" smtClean="0">
                <a:solidFill>
                  <a:srgbClr val="FF0000"/>
                </a:solidFill>
                <a:latin typeface="標楷體" panose="03000509000000000000" pitchFamily="65" charset="-120"/>
                <a:ea typeface="標楷體" panose="03000509000000000000" pitchFamily="65" charset="-120"/>
              </a:rPr>
              <a:t>-</a:t>
            </a:r>
            <a:r>
              <a:rPr kumimoji="0" lang="zh-TW" altLang="en-US" sz="2700" dirty="0" smtClean="0">
                <a:solidFill>
                  <a:srgbClr val="FF0000"/>
                </a:solidFill>
                <a:latin typeface="標楷體" panose="03000509000000000000" pitchFamily="65" charset="-120"/>
                <a:ea typeface="標楷體" panose="03000509000000000000" pitchFamily="65" charset="-120"/>
              </a:rPr>
              <a:t>未辦理集體寄件考生名單</a:t>
            </a:r>
            <a:endParaRPr kumimoji="0" lang="zh-TW" altLang="en-US" sz="240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03010985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6736" y="220682"/>
            <a:ext cx="8566209" cy="535781"/>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kumimoji="0" lang="zh-TW" altLang="en-US" sz="2700" dirty="0">
                <a:solidFill>
                  <a:prstClr val="black"/>
                </a:solidFill>
                <a:latin typeface="標楷體" panose="03000509000000000000" pitchFamily="65" charset="-120"/>
                <a:ea typeface="標楷體" panose="03000509000000000000" pitchFamily="65" charset="-120"/>
              </a:rPr>
              <a:t>集體報名作業</a:t>
            </a:r>
            <a:r>
              <a:rPr kumimoji="0" lang="en-US" altLang="zh-TW" sz="2700" dirty="0">
                <a:solidFill>
                  <a:prstClr val="black"/>
                </a:solidFill>
                <a:latin typeface="標楷體" panose="03000509000000000000" pitchFamily="65" charset="-120"/>
                <a:ea typeface="標楷體" panose="03000509000000000000" pitchFamily="65" charset="-120"/>
              </a:rPr>
              <a:t>-</a:t>
            </a:r>
            <a:r>
              <a:rPr kumimoji="0" lang="zh-TW" altLang="en-US" sz="2700" dirty="0">
                <a:solidFill>
                  <a:prstClr val="black"/>
                </a:solidFill>
                <a:latin typeface="標楷體" panose="03000509000000000000" pitchFamily="65" charset="-120"/>
                <a:ea typeface="標楷體" panose="03000509000000000000" pitchFamily="65" charset="-120"/>
              </a:rPr>
              <a:t>二階報名</a:t>
            </a:r>
            <a:r>
              <a:rPr kumimoji="0" lang="en-US" altLang="zh-TW" sz="2700" dirty="0">
                <a:solidFill>
                  <a:srgbClr val="FF0000"/>
                </a:solidFill>
                <a:latin typeface="標楷體" panose="03000509000000000000" pitchFamily="65" charset="-120"/>
                <a:ea typeface="標楷體" panose="03000509000000000000" pitchFamily="65" charset="-120"/>
              </a:rPr>
              <a:t>-</a:t>
            </a:r>
            <a:r>
              <a:rPr kumimoji="0" lang="zh-TW" altLang="en-US" sz="2700" dirty="0">
                <a:solidFill>
                  <a:srgbClr val="FF0000"/>
                </a:solidFill>
                <a:latin typeface="標楷體" panose="03000509000000000000" pitchFamily="65" charset="-120"/>
                <a:ea typeface="標楷體" panose="03000509000000000000" pitchFamily="65" charset="-120"/>
              </a:rPr>
              <a:t>勾選集體繳費名單</a:t>
            </a:r>
            <a:endParaRPr kumimoji="0" lang="zh-TW" altLang="en-US" sz="2400" dirty="0">
              <a:solidFill>
                <a:srgbClr val="FF0000"/>
              </a:solidFill>
              <a:latin typeface="標楷體" panose="03000509000000000000" pitchFamily="65" charset="-120"/>
              <a:ea typeface="標楷體" panose="03000509000000000000" pitchFamily="65" charset="-120"/>
            </a:endParaRPr>
          </a:p>
        </p:txBody>
      </p:sp>
      <p:sp>
        <p:nvSpPr>
          <p:cNvPr id="6" name="文字方塊 5"/>
          <p:cNvSpPr txBox="1"/>
          <p:nvPr/>
        </p:nvSpPr>
        <p:spPr>
          <a:xfrm>
            <a:off x="107504" y="692696"/>
            <a:ext cx="3877985" cy="1200329"/>
          </a:xfrm>
          <a:prstGeom prst="rect">
            <a:avLst/>
          </a:prstGeom>
          <a:noFill/>
        </p:spPr>
        <p:txBody>
          <a:bodyPr wrap="none" rtlCol="0">
            <a:spAutoFit/>
          </a:bodyPr>
          <a:lstStyle/>
          <a:p>
            <a:pPr fontAlgn="auto">
              <a:spcBef>
                <a:spcPts val="0"/>
              </a:spcBef>
              <a:spcAft>
                <a:spcPts val="0"/>
              </a:spcAft>
            </a:pPr>
            <a:r>
              <a:rPr kumimoji="0" lang="zh-TW" altLang="en-US" dirty="0">
                <a:solidFill>
                  <a:prstClr val="black"/>
                </a:solidFill>
                <a:latin typeface="標楷體" panose="03000509000000000000" pitchFamily="65" charset="-120"/>
                <a:ea typeface="標楷體" panose="03000509000000000000" pitchFamily="65" charset="-120"/>
              </a:rPr>
              <a:t>以班級為單位</a:t>
            </a:r>
            <a:endParaRPr kumimoji="0" lang="en-US" altLang="zh-TW" dirty="0">
              <a:solidFill>
                <a:prstClr val="black"/>
              </a:solidFill>
              <a:latin typeface="標楷體" panose="03000509000000000000" pitchFamily="65" charset="-120"/>
              <a:ea typeface="標楷體" panose="03000509000000000000" pitchFamily="65" charset="-120"/>
            </a:endParaRPr>
          </a:p>
          <a:p>
            <a:pPr fontAlgn="auto">
              <a:spcBef>
                <a:spcPts val="0"/>
              </a:spcBef>
              <a:spcAft>
                <a:spcPts val="0"/>
              </a:spcAft>
            </a:pPr>
            <a:r>
              <a:rPr kumimoji="0" lang="zh-TW" altLang="en-US" dirty="0" smtClean="0">
                <a:solidFill>
                  <a:prstClr val="black"/>
                </a:solidFill>
                <a:latin typeface="標楷體" panose="03000509000000000000" pitchFamily="65" charset="-120"/>
                <a:ea typeface="標楷體" panose="03000509000000000000" pitchFamily="65" charset="-120"/>
              </a:rPr>
              <a:t>呈現</a:t>
            </a:r>
            <a:r>
              <a:rPr kumimoji="0" lang="zh-TW" altLang="en-US" b="1" dirty="0">
                <a:solidFill>
                  <a:srgbClr val="FF0000"/>
                </a:solidFill>
                <a:latin typeface="標楷體" panose="03000509000000000000" pitchFamily="65" charset="-120"/>
                <a:ea typeface="標楷體" panose="03000509000000000000" pitchFamily="65" charset="-120"/>
              </a:rPr>
              <a:t>全部</a:t>
            </a:r>
            <a:r>
              <a:rPr kumimoji="0" lang="zh-TW" altLang="en-US" b="1" dirty="0" smtClean="0">
                <a:solidFill>
                  <a:srgbClr val="FF0000"/>
                </a:solidFill>
                <a:latin typeface="標楷體" panose="03000509000000000000" pitchFamily="65" charset="-120"/>
                <a:ea typeface="標楷體" panose="03000509000000000000" pitchFamily="65" charset="-120"/>
              </a:rPr>
              <a:t>考生</a:t>
            </a:r>
            <a:r>
              <a:rPr kumimoji="0" lang="en-US" altLang="zh-TW" dirty="0" smtClean="0">
                <a:solidFill>
                  <a:prstClr val="black"/>
                </a:solidFill>
                <a:latin typeface="標楷體" panose="03000509000000000000" pitchFamily="65" charset="-120"/>
                <a:ea typeface="標楷體" panose="03000509000000000000" pitchFamily="65" charset="-120"/>
              </a:rPr>
              <a:t>(</a:t>
            </a:r>
            <a:r>
              <a:rPr kumimoji="0" lang="zh-TW" altLang="en-US" dirty="0">
                <a:solidFill>
                  <a:prstClr val="black"/>
                </a:solidFill>
                <a:latin typeface="標楷體" panose="03000509000000000000" pitchFamily="65" charset="-120"/>
                <a:ea typeface="標楷體" panose="03000509000000000000" pitchFamily="65" charset="-120"/>
              </a:rPr>
              <a:t>網路上傳及紙本寄件</a:t>
            </a:r>
            <a:r>
              <a:rPr kumimoji="0" lang="en-US" altLang="zh-TW" dirty="0">
                <a:solidFill>
                  <a:prstClr val="black"/>
                </a:solidFill>
                <a:latin typeface="標楷體" panose="03000509000000000000" pitchFamily="65" charset="-120"/>
                <a:ea typeface="標楷體" panose="03000509000000000000" pitchFamily="65" charset="-120"/>
              </a:rPr>
              <a:t>)</a:t>
            </a:r>
          </a:p>
          <a:p>
            <a:pPr fontAlgn="auto">
              <a:spcBef>
                <a:spcPts val="0"/>
              </a:spcBef>
              <a:spcAft>
                <a:spcPts val="0"/>
              </a:spcAft>
            </a:pPr>
            <a:r>
              <a:rPr kumimoji="0" lang="zh-TW" altLang="en-US" dirty="0" smtClean="0">
                <a:solidFill>
                  <a:prstClr val="black"/>
                </a:solidFill>
                <a:latin typeface="標楷體" panose="03000509000000000000" pitchFamily="65" charset="-120"/>
                <a:ea typeface="標楷體" panose="03000509000000000000" pitchFamily="65" charset="-120"/>
              </a:rPr>
              <a:t>預設</a:t>
            </a:r>
            <a:r>
              <a:rPr kumimoji="0" lang="zh-TW" altLang="en-US" dirty="0">
                <a:solidFill>
                  <a:prstClr val="black"/>
                </a:solidFill>
                <a:latin typeface="標楷體" panose="03000509000000000000" pitchFamily="65" charset="-120"/>
                <a:ea typeface="標楷體" panose="03000509000000000000" pitchFamily="65" charset="-120"/>
              </a:rPr>
              <a:t>不打勾</a:t>
            </a:r>
            <a:endParaRPr kumimoji="0" lang="en-US" altLang="zh-TW" dirty="0">
              <a:solidFill>
                <a:prstClr val="black"/>
              </a:solidFill>
              <a:latin typeface="標楷體" panose="03000509000000000000" pitchFamily="65" charset="-120"/>
              <a:ea typeface="標楷體" panose="03000509000000000000" pitchFamily="65" charset="-120"/>
            </a:endParaRPr>
          </a:p>
          <a:p>
            <a:pPr fontAlgn="auto">
              <a:spcBef>
                <a:spcPts val="0"/>
              </a:spcBef>
              <a:spcAft>
                <a:spcPts val="0"/>
              </a:spcAft>
            </a:pPr>
            <a:endParaRPr kumimoji="0" lang="zh-TW" altLang="en-US" dirty="0">
              <a:solidFill>
                <a:prstClr val="black"/>
              </a:solidFill>
              <a:latin typeface="Calibri" panose="020F0502020204030204"/>
              <a:ea typeface="新細明體" panose="02020500000000000000" pitchFamily="18" charset="-120"/>
            </a:endParaRPr>
          </a:p>
        </p:txBody>
      </p:sp>
      <p:sp>
        <p:nvSpPr>
          <p:cNvPr id="11" name="投影片編號版面配置區 10"/>
          <p:cNvSpPr>
            <a:spLocks noGrp="1"/>
          </p:cNvSpPr>
          <p:nvPr>
            <p:ph type="sldNum" sz="quarter" idx="12"/>
          </p:nvPr>
        </p:nvSpPr>
        <p:spPr/>
        <p:txBody>
          <a:bodyPr/>
          <a:lstStyle/>
          <a:p>
            <a:fld id="{34EC34A2-0CEA-4579-984D-7DD7EB565D05}" type="slidenum">
              <a:rPr lang="zh-TW" altLang="en-US" smtClean="0">
                <a:solidFill>
                  <a:prstClr val="black"/>
                </a:solidFill>
              </a:rPr>
              <a:pPr/>
              <a:t>111</a:t>
            </a:fld>
            <a:endParaRPr lang="zh-TW" altLang="en-US">
              <a:solidFill>
                <a:prstClr val="black"/>
              </a:solidFill>
            </a:endParaRPr>
          </a:p>
        </p:txBody>
      </p:sp>
      <p:pic>
        <p:nvPicPr>
          <p:cNvPr id="10" name="圖片 9"/>
          <p:cNvPicPr>
            <a:picLocks noChangeAspect="1"/>
          </p:cNvPicPr>
          <p:nvPr/>
        </p:nvPicPr>
        <p:blipFill>
          <a:blip r:embed="rId2"/>
          <a:stretch>
            <a:fillRect/>
          </a:stretch>
        </p:blipFill>
        <p:spPr>
          <a:xfrm>
            <a:off x="107504" y="1628800"/>
            <a:ext cx="8836630" cy="4853464"/>
          </a:xfrm>
          <a:prstGeom prst="rect">
            <a:avLst/>
          </a:prstGeom>
        </p:spPr>
      </p:pic>
    </p:spTree>
    <p:extLst>
      <p:ext uri="{BB962C8B-B14F-4D97-AF65-F5344CB8AC3E}">
        <p14:creationId xmlns:p14="http://schemas.microsoft.com/office/powerpoint/2010/main" val="183357743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76931394-9201-4FD2-AD95-612509AEFBAD}" type="slidenum">
              <a:rPr lang="zh-TW" altLang="en-US" smtClean="0">
                <a:solidFill>
                  <a:prstClr val="black"/>
                </a:solidFill>
              </a:rPr>
              <a:pPr/>
              <a:t>112</a:t>
            </a:fld>
            <a:endParaRPr lang="zh-TW" altLang="en-US">
              <a:solidFill>
                <a:prstClr val="black"/>
              </a:solidFill>
            </a:endParaRPr>
          </a:p>
        </p:txBody>
      </p:sp>
      <p:pic>
        <p:nvPicPr>
          <p:cNvPr id="5" name="圖片 4"/>
          <p:cNvPicPr>
            <a:picLocks noChangeAspect="1"/>
          </p:cNvPicPr>
          <p:nvPr/>
        </p:nvPicPr>
        <p:blipFill>
          <a:blip r:embed="rId2"/>
          <a:stretch>
            <a:fillRect/>
          </a:stretch>
        </p:blipFill>
        <p:spPr>
          <a:xfrm>
            <a:off x="107504" y="908720"/>
            <a:ext cx="8951838" cy="4824536"/>
          </a:xfrm>
          <a:prstGeom prst="rect">
            <a:avLst/>
          </a:prstGeom>
        </p:spPr>
      </p:pic>
      <p:sp>
        <p:nvSpPr>
          <p:cNvPr id="6" name="Rectangle 3"/>
          <p:cNvSpPr txBox="1">
            <a:spLocks noChangeArrowheads="1"/>
          </p:cNvSpPr>
          <p:nvPr/>
        </p:nvSpPr>
        <p:spPr>
          <a:xfrm>
            <a:off x="6736" y="220682"/>
            <a:ext cx="8566209" cy="535781"/>
          </a:xfrm>
          <a:prstGeom prst="rect">
            <a:avLst/>
          </a:prstGeom>
          <a:ln/>
        </p:spPr>
        <p:txBody>
          <a:bodyPr vert="horz" lIns="68580" tIns="34290" rIns="68580" bIns="3429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kumimoji="0" lang="zh-TW" altLang="en-US" sz="2700" dirty="0">
                <a:solidFill>
                  <a:prstClr val="black"/>
                </a:solidFill>
                <a:latin typeface="標楷體" panose="03000509000000000000" pitchFamily="65" charset="-120"/>
                <a:ea typeface="標楷體" panose="03000509000000000000" pitchFamily="65" charset="-120"/>
              </a:rPr>
              <a:t>集體報名作業</a:t>
            </a:r>
            <a:r>
              <a:rPr kumimoji="0" lang="en-US" altLang="zh-TW" sz="2700" dirty="0">
                <a:solidFill>
                  <a:prstClr val="black"/>
                </a:solidFill>
                <a:latin typeface="標楷體" panose="03000509000000000000" pitchFamily="65" charset="-120"/>
                <a:ea typeface="標楷體" panose="03000509000000000000" pitchFamily="65" charset="-120"/>
              </a:rPr>
              <a:t>-</a:t>
            </a:r>
            <a:r>
              <a:rPr kumimoji="0" lang="zh-TW" altLang="en-US" sz="2700" dirty="0">
                <a:solidFill>
                  <a:prstClr val="black"/>
                </a:solidFill>
                <a:latin typeface="標楷體" panose="03000509000000000000" pitchFamily="65" charset="-120"/>
                <a:ea typeface="標楷體" panose="03000509000000000000" pitchFamily="65" charset="-120"/>
              </a:rPr>
              <a:t>二階報名</a:t>
            </a:r>
            <a:r>
              <a:rPr kumimoji="0" lang="en-US" altLang="zh-TW" sz="2700" dirty="0">
                <a:solidFill>
                  <a:srgbClr val="FF0000"/>
                </a:solidFill>
                <a:latin typeface="標楷體" panose="03000509000000000000" pitchFamily="65" charset="-120"/>
                <a:ea typeface="標楷體" panose="03000509000000000000" pitchFamily="65" charset="-120"/>
              </a:rPr>
              <a:t>-</a:t>
            </a:r>
            <a:r>
              <a:rPr kumimoji="0" lang="zh-TW" altLang="en-US" sz="2700" dirty="0">
                <a:solidFill>
                  <a:srgbClr val="FF0000"/>
                </a:solidFill>
                <a:latin typeface="標楷體" panose="03000509000000000000" pitchFamily="65" charset="-120"/>
                <a:ea typeface="標楷體" panose="03000509000000000000" pitchFamily="65" charset="-120"/>
              </a:rPr>
              <a:t>勾選集體繳費</a:t>
            </a:r>
            <a:r>
              <a:rPr kumimoji="0" lang="zh-TW" altLang="en-US" sz="2700" dirty="0" smtClean="0">
                <a:solidFill>
                  <a:srgbClr val="FF0000"/>
                </a:solidFill>
                <a:latin typeface="標楷體" panose="03000509000000000000" pitchFamily="65" charset="-120"/>
                <a:ea typeface="標楷體" panose="03000509000000000000" pitchFamily="65" charset="-120"/>
              </a:rPr>
              <a:t>名單</a:t>
            </a:r>
            <a:r>
              <a:rPr kumimoji="0" lang="en-US" altLang="zh-TW" sz="2700" dirty="0" smtClean="0">
                <a:solidFill>
                  <a:srgbClr val="FF0000"/>
                </a:solidFill>
                <a:latin typeface="標楷體" panose="03000509000000000000" pitchFamily="65" charset="-120"/>
                <a:ea typeface="標楷體" panose="03000509000000000000" pitchFamily="65" charset="-120"/>
              </a:rPr>
              <a:t>-</a:t>
            </a:r>
            <a:r>
              <a:rPr kumimoji="0" lang="zh-TW" altLang="en-US" sz="2700" dirty="0" smtClean="0">
                <a:solidFill>
                  <a:srgbClr val="FF0000"/>
                </a:solidFill>
                <a:latin typeface="標楷體" panose="03000509000000000000" pitchFamily="65" charset="-120"/>
                <a:ea typeface="標楷體" panose="03000509000000000000" pitchFamily="65" charset="-120"/>
              </a:rPr>
              <a:t>未辦理集體繳費考生名單</a:t>
            </a:r>
            <a:endParaRPr kumimoji="0" lang="zh-TW" altLang="en-US" sz="240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23815489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323528" y="1158699"/>
            <a:ext cx="8603583" cy="5062910"/>
          </a:xfrm>
          <a:prstGeom prst="rect">
            <a:avLst/>
          </a:prstGeom>
        </p:spPr>
      </p:pic>
      <p:sp>
        <p:nvSpPr>
          <p:cNvPr id="309252" name="Rectangle 3"/>
          <p:cNvSpPr>
            <a:spLocks noGrp="1" noChangeArrowheads="1"/>
          </p:cNvSpPr>
          <p:nvPr>
            <p:ph type="title" idx="4294967295"/>
          </p:nvPr>
        </p:nvSpPr>
        <p:spPr>
          <a:xfrm>
            <a:off x="0" y="142875"/>
            <a:ext cx="8229600" cy="795338"/>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二階報名</a:t>
            </a:r>
            <a:r>
              <a:rPr lang="en-US" altLang="zh-TW" sz="3200" kern="1200" dirty="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報名單位確認</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113</a:t>
            </a:fld>
            <a:endParaRPr lang="en-US" altLang="zh-TW" dirty="0">
              <a:latin typeface="標楷體" panose="03000509000000000000" pitchFamily="65" charset="-120"/>
              <a:ea typeface="標楷體" panose="03000509000000000000" pitchFamily="65" charset="-120"/>
            </a:endParaRPr>
          </a:p>
        </p:txBody>
      </p:sp>
      <p:pic>
        <p:nvPicPr>
          <p:cNvPr id="3" name="圖片 2"/>
          <p:cNvPicPr>
            <a:picLocks noChangeAspect="1"/>
          </p:cNvPicPr>
          <p:nvPr/>
        </p:nvPicPr>
        <p:blipFill>
          <a:blip r:embed="rId4"/>
          <a:stretch>
            <a:fillRect/>
          </a:stretch>
        </p:blipFill>
        <p:spPr>
          <a:xfrm>
            <a:off x="5364088" y="3589131"/>
            <a:ext cx="3228571" cy="1866667"/>
          </a:xfrm>
          <a:prstGeom prst="rect">
            <a:avLst/>
          </a:prstGeom>
        </p:spPr>
      </p:pic>
      <p:sp>
        <p:nvSpPr>
          <p:cNvPr id="7" name="文字方塊 6"/>
          <p:cNvSpPr txBox="1"/>
          <p:nvPr/>
        </p:nvSpPr>
        <p:spPr>
          <a:xfrm>
            <a:off x="683568" y="5517232"/>
            <a:ext cx="6912768" cy="369332"/>
          </a:xfrm>
          <a:prstGeom prst="rect">
            <a:avLst/>
          </a:prstGeom>
          <a:solidFill>
            <a:srgbClr val="FF0000"/>
          </a:solidFill>
        </p:spPr>
        <p:txBody>
          <a:bodyPr wrap="square" rtlCol="0">
            <a:spAutoFit/>
          </a:bodyPr>
          <a:lstStyle/>
          <a:p>
            <a:r>
              <a:rPr lang="zh-TW" altLang="en-US" dirty="0" smtClean="0">
                <a:solidFill>
                  <a:schemeClr val="bg1"/>
                </a:solidFill>
                <a:latin typeface="微軟正黑體" panose="020B0604030504040204" pitchFamily="34" charset="-120"/>
                <a:ea typeface="微軟正黑體" panose="020B0604030504040204" pitchFamily="34" charset="-120"/>
              </a:rPr>
              <a:t>顯示</a:t>
            </a:r>
            <a:r>
              <a:rPr lang="zh-TW" altLang="en-US" dirty="0">
                <a:solidFill>
                  <a:schemeClr val="bg1"/>
                </a:solidFill>
                <a:latin typeface="微軟正黑體" panose="020B0604030504040204" pitchFamily="34" charset="-120"/>
                <a:ea typeface="微軟正黑體" panose="020B0604030504040204" pitchFamily="34" charset="-120"/>
              </a:rPr>
              <a:t>考生「五、選填第二階段報名校系科</a:t>
            </a:r>
            <a:r>
              <a:rPr lang="en-US" altLang="zh-TW" dirty="0">
                <a:solidFill>
                  <a:schemeClr val="bg1"/>
                </a:solidFill>
                <a:latin typeface="微軟正黑體" panose="020B0604030504040204" pitchFamily="34" charset="-120"/>
                <a:ea typeface="微軟正黑體" panose="020B0604030504040204" pitchFamily="34" charset="-120"/>
              </a:rPr>
              <a:t>(</a:t>
            </a:r>
            <a:r>
              <a:rPr lang="zh-TW" altLang="en-US" dirty="0">
                <a:solidFill>
                  <a:schemeClr val="bg1"/>
                </a:solidFill>
                <a:latin typeface="微軟正黑體" panose="020B0604030504040204" pitchFamily="34" charset="-120"/>
                <a:ea typeface="微軟正黑體" panose="020B0604030504040204" pitchFamily="34" charset="-120"/>
              </a:rPr>
              <a:t>組</a:t>
            </a:r>
            <a:r>
              <a:rPr lang="en-US" altLang="zh-TW" dirty="0">
                <a:solidFill>
                  <a:schemeClr val="bg1"/>
                </a:solidFill>
                <a:latin typeface="微軟正黑體" panose="020B0604030504040204" pitchFamily="34" charset="-120"/>
                <a:ea typeface="微軟正黑體" panose="020B0604030504040204" pitchFamily="34" charset="-120"/>
              </a:rPr>
              <a:t>)</a:t>
            </a:r>
            <a:r>
              <a:rPr lang="zh-TW" altLang="en-US" dirty="0">
                <a:solidFill>
                  <a:schemeClr val="bg1"/>
                </a:solidFill>
                <a:latin typeface="微軟正黑體" panose="020B0604030504040204" pitchFamily="34" charset="-120"/>
                <a:ea typeface="微軟正黑體" panose="020B0604030504040204" pitchFamily="34" charset="-120"/>
              </a:rPr>
              <a:t>學</a:t>
            </a:r>
            <a:r>
              <a:rPr lang="zh-TW" altLang="en-US" dirty="0" smtClean="0">
                <a:solidFill>
                  <a:schemeClr val="bg1"/>
                </a:solidFill>
                <a:latin typeface="微軟正黑體" panose="020B0604030504040204" pitchFamily="34" charset="-120"/>
                <a:ea typeface="微軟正黑體" panose="020B0604030504040204" pitchFamily="34" charset="-120"/>
              </a:rPr>
              <a:t>程」尚未送出名單</a:t>
            </a:r>
            <a:endParaRPr lang="zh-TW" altLang="en-US" dirty="0">
              <a:solidFill>
                <a:schemeClr val="bg1"/>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3"/>
          <a:srcRect t="6321"/>
          <a:stretch/>
        </p:blipFill>
        <p:spPr>
          <a:xfrm>
            <a:off x="377837" y="1268760"/>
            <a:ext cx="8370627" cy="5062824"/>
          </a:xfrm>
          <a:prstGeom prst="rect">
            <a:avLst/>
          </a:prstGeom>
        </p:spPr>
      </p:pic>
      <p:sp>
        <p:nvSpPr>
          <p:cNvPr id="311300" name="Rectangle 3"/>
          <p:cNvSpPr>
            <a:spLocks noGrp="1" noChangeArrowheads="1"/>
          </p:cNvSpPr>
          <p:nvPr>
            <p:ph type="title" idx="4294967295"/>
          </p:nvPr>
        </p:nvSpPr>
        <p:spPr>
          <a:xfrm>
            <a:off x="0" y="141288"/>
            <a:ext cx="9684568" cy="785812"/>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二階報名</a:t>
            </a:r>
            <a:r>
              <a:rPr lang="en-US" altLang="zh-TW" sz="3200" kern="1200" dirty="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郵政劃撥單列印（確定送出才能列印）</a:t>
            </a:r>
          </a:p>
        </p:txBody>
      </p:sp>
      <p:sp>
        <p:nvSpPr>
          <p:cNvPr id="4" name="投影片編號版面配置區 3"/>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114</a:t>
            </a:fld>
            <a:endParaRPr lang="en-US" altLang="zh-TW" dirty="0">
              <a:latin typeface="標楷體" panose="03000509000000000000" pitchFamily="65" charset="-120"/>
              <a:ea typeface="標楷體" panose="03000509000000000000" pitchFamily="65" charset="-120"/>
            </a:endParaRPr>
          </a:p>
        </p:txBody>
      </p:sp>
      <p:sp>
        <p:nvSpPr>
          <p:cNvPr id="11" name="Rectangle 8"/>
          <p:cNvSpPr>
            <a:spLocks noChangeArrowheads="1"/>
          </p:cNvSpPr>
          <p:nvPr/>
        </p:nvSpPr>
        <p:spPr bwMode="auto">
          <a:xfrm>
            <a:off x="625642" y="6283295"/>
            <a:ext cx="7875016" cy="400110"/>
          </a:xfrm>
          <a:prstGeom prst="rect">
            <a:avLst/>
          </a:prstGeom>
          <a:solidFill>
            <a:srgbClr val="800000"/>
          </a:solidFill>
          <a:ln w="9525">
            <a:noFill/>
            <a:miter lim="800000"/>
            <a:headEnd/>
            <a:tailEnd/>
          </a:ln>
          <a:effectLst/>
        </p:spPr>
        <p:txBody>
          <a:bodyPr wrap="square">
            <a:spAutoFit/>
          </a:bodyPr>
          <a:lstStyle/>
          <a:p>
            <a:r>
              <a:rPr kumimoji="0" lang="zh-TW" altLang="en-US" sz="2000" dirty="0" smtClean="0">
                <a:solidFill>
                  <a:schemeClr val="bg1"/>
                </a:solidFill>
                <a:latin typeface="標楷體" panose="03000509000000000000" pitchFamily="65" charset="-120"/>
                <a:ea typeface="標楷體" panose="03000509000000000000" pitchFamily="65" charset="-120"/>
              </a:rPr>
              <a:t>部份學校未</a:t>
            </a:r>
            <a:r>
              <a:rPr kumimoji="0" lang="zh-TW" altLang="en-US" sz="2000" dirty="0">
                <a:solidFill>
                  <a:schemeClr val="bg1"/>
                </a:solidFill>
                <a:latin typeface="標楷體" panose="03000509000000000000" pitchFamily="65" charset="-120"/>
                <a:ea typeface="標楷體" panose="03000509000000000000" pitchFamily="65" charset="-120"/>
              </a:rPr>
              <a:t>採用郵局劃撥方式 </a:t>
            </a:r>
            <a:r>
              <a:rPr kumimoji="0" lang="zh-TW" altLang="en-US" sz="2000" dirty="0" smtClean="0">
                <a:solidFill>
                  <a:srgbClr val="FFFF00"/>
                </a:solidFill>
                <a:latin typeface="標楷體" panose="03000509000000000000" pitchFamily="65" charset="-120"/>
                <a:ea typeface="標楷體" panose="03000509000000000000" pitchFamily="65" charset="-120"/>
              </a:rPr>
              <a:t>請依</a:t>
            </a:r>
            <a:r>
              <a:rPr kumimoji="0" lang="zh-TW" altLang="en-US" sz="2000" dirty="0">
                <a:solidFill>
                  <a:srgbClr val="FFFF00"/>
                </a:solidFill>
                <a:latin typeface="標楷體" panose="03000509000000000000" pitchFamily="65" charset="-120"/>
                <a:ea typeface="標楷體" panose="03000509000000000000" pitchFamily="65" charset="-120"/>
              </a:rPr>
              <a:t>系統指示至金融機構手寫匯款單</a:t>
            </a:r>
          </a:p>
        </p:txBody>
      </p:sp>
      <p:sp>
        <p:nvSpPr>
          <p:cNvPr id="7" name="矩形 6"/>
          <p:cNvSpPr/>
          <p:nvPr/>
        </p:nvSpPr>
        <p:spPr>
          <a:xfrm>
            <a:off x="683568" y="2924944"/>
            <a:ext cx="7817090" cy="720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0" name="矩形 9"/>
          <p:cNvSpPr/>
          <p:nvPr/>
        </p:nvSpPr>
        <p:spPr>
          <a:xfrm>
            <a:off x="2267744" y="2067640"/>
            <a:ext cx="2376264" cy="1785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580973" y="780754"/>
            <a:ext cx="7807451" cy="5763374"/>
          </a:xfrm>
          <a:prstGeom prst="rect">
            <a:avLst/>
          </a:prstGeom>
        </p:spPr>
      </p:pic>
      <p:sp>
        <p:nvSpPr>
          <p:cNvPr id="310276" name="Rectangle 3"/>
          <p:cNvSpPr>
            <a:spLocks noGrp="1" noChangeArrowheads="1"/>
          </p:cNvSpPr>
          <p:nvPr>
            <p:ph type="title" idx="4294967295"/>
          </p:nvPr>
        </p:nvSpPr>
        <p:spPr>
          <a:xfrm>
            <a:off x="0" y="142875"/>
            <a:ext cx="8229600" cy="785813"/>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二階報名</a:t>
            </a:r>
            <a:r>
              <a:rPr lang="en-US" altLang="zh-TW" sz="3200" kern="1200" dirty="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報表列印</a:t>
            </a:r>
          </a:p>
        </p:txBody>
      </p:sp>
      <p:sp>
        <p:nvSpPr>
          <p:cNvPr id="2" name="投影片編號版面配置區 1"/>
          <p:cNvSpPr>
            <a:spLocks noGrp="1"/>
          </p:cNvSpPr>
          <p:nvPr>
            <p:ph type="sldNum" sz="quarter" idx="12"/>
          </p:nvPr>
        </p:nvSpPr>
        <p:spPr>
          <a:xfrm>
            <a:off x="6553200" y="6193110"/>
            <a:ext cx="2133600" cy="476250"/>
          </a:xfrm>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115</a:t>
            </a:fld>
            <a:endParaRPr lang="en-US" altLang="zh-TW" dirty="0">
              <a:latin typeface="標楷體" panose="03000509000000000000" pitchFamily="65" charset="-120"/>
              <a:ea typeface="標楷體" panose="03000509000000000000" pitchFamily="65" charset="-120"/>
            </a:endParaRPr>
          </a:p>
        </p:txBody>
      </p:sp>
      <p:sp>
        <p:nvSpPr>
          <p:cNvPr id="358405" name="AutoShape 5"/>
          <p:cNvSpPr>
            <a:spLocks noChangeArrowheads="1"/>
          </p:cNvSpPr>
          <p:nvPr/>
        </p:nvSpPr>
        <p:spPr bwMode="auto">
          <a:xfrm>
            <a:off x="179512" y="3791643"/>
            <a:ext cx="2448272" cy="936104"/>
          </a:xfrm>
          <a:prstGeom prst="wedgeRectCallout">
            <a:avLst>
              <a:gd name="adj1" fmla="val 45140"/>
              <a:gd name="adj2" fmla="val -92084"/>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a:solidFill>
                  <a:srgbClr val="000000"/>
                </a:solidFill>
                <a:latin typeface="標楷體" panose="03000509000000000000" pitchFamily="65" charset="-120"/>
                <a:ea typeface="標楷體" panose="03000509000000000000" pitchFamily="65" charset="-120"/>
              </a:rPr>
              <a:t>表</a:t>
            </a:r>
            <a:r>
              <a:rPr kumimoji="0" lang="en-US" altLang="zh-TW" dirty="0" smtClean="0">
                <a:solidFill>
                  <a:srgbClr val="000000"/>
                </a:solidFill>
                <a:latin typeface="標楷體" panose="03000509000000000000" pitchFamily="65" charset="-120"/>
                <a:ea typeface="標楷體" panose="03000509000000000000" pitchFamily="65" charset="-120"/>
              </a:rPr>
              <a:t>A17-1</a:t>
            </a:r>
            <a:r>
              <a:rPr kumimoji="0" lang="zh-TW" altLang="en-US" dirty="0" smtClean="0">
                <a:solidFill>
                  <a:srgbClr val="000000"/>
                </a:solidFill>
                <a:latin typeface="標楷體" panose="03000509000000000000" pitchFamily="65" charset="-120"/>
                <a:ea typeface="標楷體" panose="03000509000000000000" pitchFamily="65" charset="-120"/>
              </a:rPr>
              <a:t>集體寄件名冊</a:t>
            </a:r>
            <a:r>
              <a:rPr kumimoji="0" lang="en-US" altLang="zh-TW" dirty="0" smtClean="0">
                <a:solidFill>
                  <a:srgbClr val="000000"/>
                </a:solidFill>
                <a:latin typeface="標楷體" panose="03000509000000000000" pitchFamily="65" charset="-120"/>
                <a:ea typeface="標楷體" panose="03000509000000000000" pitchFamily="65" charset="-120"/>
              </a:rPr>
              <a:t>-</a:t>
            </a:r>
            <a:r>
              <a:rPr kumimoji="0" lang="zh-TW" altLang="en-US" dirty="0" smtClean="0">
                <a:solidFill>
                  <a:srgbClr val="000000"/>
                </a:solidFill>
                <a:latin typeface="標楷體" panose="03000509000000000000" pitchFamily="65" charset="-120"/>
                <a:ea typeface="標楷體" panose="03000509000000000000" pitchFamily="65" charset="-120"/>
              </a:rPr>
              <a:t>隨同備審資料寄至科技校院</a:t>
            </a:r>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9" name="AutoShape 5"/>
          <p:cNvSpPr>
            <a:spLocks noChangeArrowheads="1"/>
          </p:cNvSpPr>
          <p:nvPr/>
        </p:nvSpPr>
        <p:spPr bwMode="auto">
          <a:xfrm>
            <a:off x="297474" y="5720931"/>
            <a:ext cx="2555776" cy="944358"/>
          </a:xfrm>
          <a:prstGeom prst="wedgeRectCallout">
            <a:avLst>
              <a:gd name="adj1" fmla="val 42367"/>
              <a:gd name="adj2" fmla="val -97474"/>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a:solidFill>
                  <a:srgbClr val="000000"/>
                </a:solidFill>
                <a:latin typeface="標楷體" panose="03000509000000000000" pitchFamily="65" charset="-120"/>
                <a:ea typeface="標楷體" panose="03000509000000000000" pitchFamily="65" charset="-120"/>
              </a:rPr>
              <a:t>表</a:t>
            </a:r>
            <a:r>
              <a:rPr kumimoji="0" lang="en-US" altLang="zh-TW" dirty="0" smtClean="0">
                <a:solidFill>
                  <a:srgbClr val="000000"/>
                </a:solidFill>
                <a:latin typeface="標楷體" panose="03000509000000000000" pitchFamily="65" charset="-120"/>
                <a:ea typeface="標楷體" panose="03000509000000000000" pitchFamily="65" charset="-120"/>
              </a:rPr>
              <a:t>A18</a:t>
            </a:r>
            <a:r>
              <a:rPr kumimoji="0" lang="zh-TW" altLang="en-US" dirty="0" smtClean="0">
                <a:solidFill>
                  <a:srgbClr val="000000"/>
                </a:solidFill>
                <a:latin typeface="標楷體" panose="03000509000000000000" pitchFamily="65" charset="-120"/>
                <a:ea typeface="標楷體" panose="03000509000000000000" pitchFamily="65" charset="-120"/>
              </a:rPr>
              <a:t>集體繳費名冊</a:t>
            </a:r>
            <a:endParaRPr kumimoji="0" lang="en-US" altLang="zh-TW" dirty="0" smtClean="0">
              <a:solidFill>
                <a:srgbClr val="000000"/>
              </a:solidFill>
              <a:latin typeface="標楷體" panose="03000509000000000000" pitchFamily="65" charset="-120"/>
              <a:ea typeface="標楷體" panose="03000509000000000000" pitchFamily="65" charset="-120"/>
            </a:endParaRPr>
          </a:p>
          <a:p>
            <a:pPr>
              <a:defRPr/>
            </a:pPr>
            <a:r>
              <a:rPr kumimoji="0" lang="en-US" altLang="zh-TW" dirty="0" smtClean="0">
                <a:solidFill>
                  <a:srgbClr val="000000"/>
                </a:solidFill>
                <a:latin typeface="標楷體" panose="03000509000000000000" pitchFamily="65" charset="-120"/>
                <a:ea typeface="標楷體" panose="03000509000000000000" pitchFamily="65" charset="-120"/>
              </a:rPr>
              <a:t>-</a:t>
            </a:r>
            <a:r>
              <a:rPr kumimoji="0" lang="zh-TW" altLang="en-US" dirty="0" smtClean="0">
                <a:solidFill>
                  <a:srgbClr val="000000"/>
                </a:solidFill>
                <a:latin typeface="標楷體" panose="03000509000000000000" pitchFamily="65" charset="-120"/>
                <a:ea typeface="標楷體" panose="03000509000000000000" pitchFamily="65" charset="-120"/>
              </a:rPr>
              <a:t>隨同繳費收據影本寄</a:t>
            </a:r>
            <a:r>
              <a:rPr kumimoji="0" lang="zh-TW" altLang="en-US" dirty="0">
                <a:solidFill>
                  <a:srgbClr val="000000"/>
                </a:solidFill>
                <a:latin typeface="標楷體" panose="03000509000000000000" pitchFamily="65" charset="-120"/>
                <a:ea typeface="標楷體" panose="03000509000000000000" pitchFamily="65" charset="-120"/>
              </a:rPr>
              <a:t>至科技校院</a:t>
            </a:r>
          </a:p>
          <a:p>
            <a:pPr>
              <a:defRPr/>
            </a:pPr>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12" name="文字方塊 11"/>
          <p:cNvSpPr txBox="1"/>
          <p:nvPr/>
        </p:nvSpPr>
        <p:spPr>
          <a:xfrm>
            <a:off x="4987808" y="3662441"/>
            <a:ext cx="3672408" cy="923330"/>
          </a:xfrm>
          <a:prstGeom prst="rect">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defPPr>
              <a:defRPr lang="zh-TW"/>
            </a:defPPr>
            <a:lvl1pPr>
              <a:defRPr kumimoji="0">
                <a:solidFill>
                  <a:srgbClr val="000000"/>
                </a:solidFill>
                <a:latin typeface="標楷體" panose="03000509000000000000" pitchFamily="65" charset="-120"/>
                <a:ea typeface="標楷體" panose="03000509000000000000" pitchFamily="65" charset="-120"/>
              </a:defRPr>
            </a:lvl1pPr>
          </a:lstStyle>
          <a:p>
            <a:r>
              <a:rPr lang="zh-TW" altLang="en-US" dirty="0"/>
              <a:t>未能隨集體寄件或繳費之應屆畢業生，請轉</a:t>
            </a:r>
            <a:r>
              <a:rPr lang="zh-TW" altLang="en-US" dirty="0" smtClean="0"/>
              <a:t>知並輔導</a:t>
            </a:r>
            <a:r>
              <a:rPr lang="zh-TW" altLang="en-US" dirty="0"/>
              <a:t>以個別繳寄或個別繳費方式辦理。</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116</a:t>
            </a:fld>
            <a:endParaRPr lang="en-US" altLang="zh-TW" dirty="0">
              <a:latin typeface="標楷體" panose="03000509000000000000" pitchFamily="65" charset="-120"/>
              <a:ea typeface="標楷體" panose="03000509000000000000" pitchFamily="65" charset="-120"/>
            </a:endParaRPr>
          </a:p>
        </p:txBody>
      </p:sp>
      <p:sp>
        <p:nvSpPr>
          <p:cNvPr id="3" name="Rectangle 3"/>
          <p:cNvSpPr txBox="1">
            <a:spLocks noChangeArrowheads="1"/>
          </p:cNvSpPr>
          <p:nvPr/>
        </p:nvSpPr>
        <p:spPr bwMode="auto">
          <a:xfrm>
            <a:off x="0" y="141288"/>
            <a:ext cx="8229600" cy="7858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kumimoji="0" lang="zh-TW" altLang="en-US" sz="3600" dirty="0">
                <a:solidFill>
                  <a:schemeClr val="tx1"/>
                </a:solidFill>
                <a:latin typeface="標楷體" panose="03000509000000000000" pitchFamily="65" charset="-120"/>
                <a:ea typeface="標楷體" panose="03000509000000000000" pitchFamily="65" charset="-120"/>
              </a:rPr>
              <a:t>二階報名</a:t>
            </a:r>
            <a:r>
              <a:rPr lang="en-US" altLang="zh-TW" sz="3200" dirty="0" smtClean="0">
                <a:solidFill>
                  <a:srgbClr val="FF0000"/>
                </a:solidFill>
                <a:latin typeface="標楷體" panose="03000509000000000000" pitchFamily="65" charset="-120"/>
                <a:ea typeface="標楷體" panose="03000509000000000000" pitchFamily="65" charset="-120"/>
              </a:rPr>
              <a:t>-</a:t>
            </a:r>
            <a:r>
              <a:rPr lang="zh-TW" altLang="en-US" sz="3200" dirty="0" smtClean="0">
                <a:solidFill>
                  <a:srgbClr val="FF0000"/>
                </a:solidFill>
                <a:latin typeface="標楷體" panose="03000509000000000000" pitchFamily="65" charset="-120"/>
                <a:ea typeface="標楷體" panose="03000509000000000000" pitchFamily="65" charset="-120"/>
              </a:rPr>
              <a:t>大榮貨運通知及資料</a:t>
            </a:r>
            <a:r>
              <a:rPr lang="zh-TW" altLang="en-US" sz="3200" dirty="0">
                <a:solidFill>
                  <a:srgbClr val="FF0000"/>
                </a:solidFill>
                <a:latin typeface="標楷體" panose="03000509000000000000" pitchFamily="65" charset="-120"/>
                <a:ea typeface="標楷體" panose="03000509000000000000" pitchFamily="65" charset="-120"/>
              </a:rPr>
              <a:t>封裝原則</a:t>
            </a:r>
          </a:p>
        </p:txBody>
      </p:sp>
      <p:sp>
        <p:nvSpPr>
          <p:cNvPr id="4" name="文字方塊 3"/>
          <p:cNvSpPr txBox="1"/>
          <p:nvPr/>
        </p:nvSpPr>
        <p:spPr>
          <a:xfrm>
            <a:off x="107504" y="927100"/>
            <a:ext cx="9036496" cy="5078313"/>
          </a:xfrm>
          <a:prstGeom prst="rect">
            <a:avLst/>
          </a:prstGeom>
          <a:noFill/>
        </p:spPr>
        <p:txBody>
          <a:bodyPr wrap="square" rtlCol="0">
            <a:spAutoFit/>
          </a:bodyPr>
          <a:lstStyle/>
          <a:p>
            <a:pPr marL="619125" indent="-619125">
              <a:lnSpc>
                <a:spcPct val="150000"/>
              </a:lnSpc>
              <a:tabLst>
                <a:tab pos="628650" algn="l"/>
              </a:tabLst>
            </a:pPr>
            <a:r>
              <a:rPr lang="zh-TW" altLang="en-US" sz="2400" dirty="0" smtClean="0">
                <a:latin typeface="標楷體" panose="03000509000000000000" pitchFamily="65" charset="-120"/>
                <a:ea typeface="標楷體" panose="03000509000000000000" pitchFamily="65" charset="-120"/>
              </a:rPr>
              <a:t>一</a:t>
            </a:r>
            <a:r>
              <a:rPr lang="zh-TW" altLang="en-US" sz="2400" dirty="0">
                <a:latin typeface="標楷體" panose="03000509000000000000" pitchFamily="65" charset="-120"/>
                <a:ea typeface="標楷體" panose="03000509000000000000" pitchFamily="65" charset="-120"/>
              </a:rPr>
              <a:t>、高職學校須於</a:t>
            </a:r>
            <a:r>
              <a:rPr lang="en-US" altLang="zh-TW" sz="2400" dirty="0">
                <a:latin typeface="標楷體" panose="03000509000000000000" pitchFamily="65" charset="-120"/>
                <a:ea typeface="標楷體" panose="03000509000000000000" pitchFamily="65" charset="-120"/>
              </a:rPr>
              <a:t>106</a:t>
            </a:r>
            <a:r>
              <a:rPr lang="zh-TW" altLang="en-US" sz="2400" dirty="0">
                <a:latin typeface="標楷體" panose="03000509000000000000" pitchFamily="65" charset="-120"/>
                <a:ea typeface="標楷體" panose="03000509000000000000" pitchFamily="65" charset="-120"/>
              </a:rPr>
              <a:t>年</a:t>
            </a:r>
            <a:r>
              <a:rPr lang="en-US" altLang="zh-TW" sz="2400" dirty="0">
                <a:latin typeface="標楷體" panose="03000509000000000000" pitchFamily="65" charset="-120"/>
                <a:ea typeface="標楷體" panose="03000509000000000000" pitchFamily="65" charset="-120"/>
              </a:rPr>
              <a:t>6</a:t>
            </a:r>
            <a:r>
              <a:rPr lang="zh-TW" altLang="en-US" sz="2400" dirty="0">
                <a:latin typeface="標楷體" panose="03000509000000000000" pitchFamily="65" charset="-120"/>
                <a:ea typeface="標楷體" panose="03000509000000000000" pitchFamily="65" charset="-120"/>
              </a:rPr>
              <a:t>月</a:t>
            </a:r>
            <a:r>
              <a:rPr lang="en-US" altLang="zh-TW" sz="2400" dirty="0">
                <a:latin typeface="標楷體" panose="03000509000000000000" pitchFamily="65" charset="-120"/>
                <a:ea typeface="標楷體" panose="03000509000000000000" pitchFamily="65" charset="-120"/>
              </a:rPr>
              <a:t>9</a:t>
            </a:r>
            <a:r>
              <a:rPr lang="zh-TW" altLang="en-US" sz="2400" dirty="0">
                <a:latin typeface="標楷體" panose="03000509000000000000" pitchFamily="65" charset="-120"/>
                <a:ea typeface="標楷體" panose="03000509000000000000" pitchFamily="65" charset="-120"/>
              </a:rPr>
              <a:t>日</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含</a:t>
            </a:r>
            <a:r>
              <a:rPr lang="en-US" altLang="zh-TW" sz="2400" dirty="0">
                <a:latin typeface="標楷體" panose="03000509000000000000" pitchFamily="65" charset="-120"/>
                <a:ea typeface="標楷體" panose="03000509000000000000" pitchFamily="65" charset="-120"/>
              </a:rPr>
              <a:t>)24:00</a:t>
            </a:r>
            <a:r>
              <a:rPr lang="zh-TW" altLang="en-US" sz="2400" dirty="0">
                <a:latin typeface="標楷體" panose="03000509000000000000" pitchFamily="65" charset="-120"/>
                <a:ea typeface="標楷體" panose="03000509000000000000" pitchFamily="65" charset="-120"/>
              </a:rPr>
              <a:t>前通知大榮貨運前往收件，辦理第二階段</a:t>
            </a:r>
            <a:r>
              <a:rPr lang="zh-TW" altLang="en-US" sz="2400" dirty="0" smtClean="0">
                <a:latin typeface="標楷體" panose="03000509000000000000" pitchFamily="65" charset="-120"/>
                <a:ea typeface="標楷體" panose="03000509000000000000" pitchFamily="65" charset="-120"/>
              </a:rPr>
              <a:t>集體報名作業</a:t>
            </a:r>
            <a:endParaRPr lang="zh-TW" altLang="en-US" sz="2400" dirty="0">
              <a:latin typeface="標楷體" panose="03000509000000000000" pitchFamily="65" charset="-120"/>
              <a:ea typeface="標楷體" panose="03000509000000000000" pitchFamily="65" charset="-120"/>
            </a:endParaRPr>
          </a:p>
          <a:p>
            <a:pPr marL="619125" indent="-619125">
              <a:lnSpc>
                <a:spcPct val="150000"/>
              </a:lnSpc>
              <a:tabLst>
                <a:tab pos="628650" algn="l"/>
              </a:tabLst>
            </a:pPr>
            <a:r>
              <a:rPr lang="zh-TW" altLang="en-US" sz="2400" dirty="0" smtClean="0">
                <a:latin typeface="標楷體" panose="03000509000000000000" pitchFamily="65" charset="-120"/>
                <a:ea typeface="標楷體" panose="03000509000000000000" pitchFamily="65" charset="-120"/>
              </a:rPr>
              <a:t>二、大</a:t>
            </a:r>
            <a:r>
              <a:rPr lang="zh-TW" altLang="en-US" sz="2400" dirty="0">
                <a:latin typeface="標楷體" panose="03000509000000000000" pitchFamily="65" charset="-120"/>
                <a:ea typeface="標楷體" panose="03000509000000000000" pitchFamily="65" charset="-120"/>
              </a:rPr>
              <a:t>榮貨運於</a:t>
            </a:r>
            <a:r>
              <a:rPr lang="en-US" altLang="zh-TW" sz="2400" dirty="0">
                <a:latin typeface="標楷體" panose="03000509000000000000" pitchFamily="65" charset="-120"/>
                <a:ea typeface="標楷體" panose="03000509000000000000" pitchFamily="65" charset="-120"/>
              </a:rPr>
              <a:t>106</a:t>
            </a:r>
            <a:r>
              <a:rPr lang="zh-TW" altLang="en-US" sz="2400" dirty="0">
                <a:latin typeface="標楷體" panose="03000509000000000000" pitchFamily="65" charset="-120"/>
                <a:ea typeface="標楷體" panose="03000509000000000000" pitchFamily="65" charset="-120"/>
              </a:rPr>
              <a:t>年</a:t>
            </a:r>
            <a:r>
              <a:rPr lang="en-US" altLang="zh-TW" sz="2400" dirty="0">
                <a:latin typeface="標楷體" panose="03000509000000000000" pitchFamily="65" charset="-120"/>
                <a:ea typeface="標楷體" panose="03000509000000000000" pitchFamily="65" charset="-120"/>
              </a:rPr>
              <a:t>6</a:t>
            </a:r>
            <a:r>
              <a:rPr lang="zh-TW" altLang="en-US" sz="2400" dirty="0">
                <a:latin typeface="標楷體" panose="03000509000000000000" pitchFamily="65" charset="-120"/>
                <a:ea typeface="標楷體" panose="03000509000000000000" pitchFamily="65" charset="-120"/>
              </a:rPr>
              <a:t>月</a:t>
            </a:r>
            <a:r>
              <a:rPr lang="en-US" altLang="zh-TW" sz="2400" dirty="0">
                <a:latin typeface="標楷體" panose="03000509000000000000" pitchFamily="65" charset="-120"/>
                <a:ea typeface="標楷體" panose="03000509000000000000" pitchFamily="65" charset="-120"/>
              </a:rPr>
              <a:t>5</a:t>
            </a:r>
            <a:r>
              <a:rPr lang="zh-TW" altLang="en-US" sz="2400" dirty="0" smtClean="0">
                <a:latin typeface="標楷體" panose="03000509000000000000" pitchFamily="65" charset="-120"/>
                <a:ea typeface="標楷體" panose="03000509000000000000" pitchFamily="65" charset="-120"/>
              </a:rPr>
              <a:t>日</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含</a:t>
            </a:r>
            <a:r>
              <a:rPr lang="en-US" altLang="zh-TW" sz="2400" dirty="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前</a:t>
            </a:r>
            <a:r>
              <a:rPr lang="zh-TW" altLang="en-US" sz="2400" dirty="0">
                <a:latin typeface="標楷體" panose="03000509000000000000" pitchFamily="65" charset="-120"/>
                <a:ea typeface="標楷體" panose="03000509000000000000" pitchFamily="65" charset="-120"/>
              </a:rPr>
              <a:t>，提供專案托運單並送達各高職學校</a:t>
            </a:r>
          </a:p>
          <a:p>
            <a:pPr>
              <a:lnSpc>
                <a:spcPct val="150000"/>
              </a:lnSpc>
            </a:pPr>
            <a:r>
              <a:rPr lang="zh-TW" altLang="en-US" sz="2400" dirty="0" smtClean="0">
                <a:latin typeface="標楷體" panose="03000509000000000000" pitchFamily="65" charset="-120"/>
                <a:ea typeface="標楷體" panose="03000509000000000000" pitchFamily="65" charset="-120"/>
              </a:rPr>
              <a:t>三、系統產生資料封裝「封面</a:t>
            </a:r>
            <a:r>
              <a:rPr lang="zh-TW" altLang="en-US" sz="2400" dirty="0">
                <a:latin typeface="標楷體" panose="03000509000000000000" pitchFamily="65" charset="-120"/>
                <a:ea typeface="標楷體" panose="03000509000000000000" pitchFamily="65" charset="-120"/>
              </a:rPr>
              <a:t>」：一個箱子一個</a:t>
            </a:r>
            <a:r>
              <a:rPr lang="zh-TW" altLang="en-US" sz="2400" dirty="0" smtClean="0">
                <a:latin typeface="標楷體" panose="03000509000000000000" pitchFamily="65" charset="-120"/>
                <a:ea typeface="標楷體" panose="03000509000000000000" pitchFamily="65" charset="-120"/>
              </a:rPr>
              <a:t>封面</a:t>
            </a:r>
            <a:endParaRPr lang="en-US" altLang="zh-TW" sz="2400" dirty="0" smtClean="0">
              <a:latin typeface="標楷體" panose="03000509000000000000" pitchFamily="65" charset="-120"/>
              <a:ea typeface="標楷體" panose="03000509000000000000" pitchFamily="65" charset="-120"/>
            </a:endParaRPr>
          </a:p>
          <a:p>
            <a:pPr>
              <a:lnSpc>
                <a:spcPct val="150000"/>
              </a:lnSpc>
            </a:pPr>
            <a:r>
              <a:rPr lang="zh-TW" altLang="en-US" sz="2400" dirty="0" smtClean="0">
                <a:latin typeface="標楷體" panose="03000509000000000000" pitchFamily="65" charset="-120"/>
                <a:ea typeface="標楷體" panose="03000509000000000000" pitchFamily="65" charset="-120"/>
              </a:rPr>
              <a:t>四、箱內文件：</a:t>
            </a:r>
            <a:endParaRPr lang="en-US" altLang="zh-TW" sz="2400" dirty="0" smtClean="0">
              <a:latin typeface="標楷體" panose="03000509000000000000" pitchFamily="65" charset="-120"/>
              <a:ea typeface="標楷體" panose="03000509000000000000" pitchFamily="65" charset="-120"/>
            </a:endParaRPr>
          </a:p>
          <a:p>
            <a:pPr>
              <a:lnSpc>
                <a:spcPct val="150000"/>
              </a:lnSpc>
            </a:pPr>
            <a:r>
              <a:rPr lang="zh-TW" altLang="en-US" sz="2400" dirty="0" smtClean="0">
                <a:latin typeface="標楷體" panose="03000509000000000000" pitchFamily="65" charset="-120"/>
                <a:ea typeface="標楷體" panose="03000509000000000000" pitchFamily="65" charset="-120"/>
              </a:rPr>
              <a:t>（一</a:t>
            </a:r>
            <a:r>
              <a:rPr lang="zh-TW" altLang="en-US" sz="2400" dirty="0">
                <a:latin typeface="標楷體" panose="03000509000000000000" pitchFamily="65" charset="-120"/>
                <a:ea typeface="標楷體" panose="03000509000000000000" pitchFamily="65" charset="-120"/>
              </a:rPr>
              <a:t>）表</a:t>
            </a:r>
            <a:r>
              <a:rPr lang="en-US" altLang="zh-TW" sz="2400" dirty="0">
                <a:latin typeface="標楷體" panose="03000509000000000000" pitchFamily="65" charset="-120"/>
                <a:ea typeface="標楷體" panose="03000509000000000000" pitchFamily="65" charset="-120"/>
              </a:rPr>
              <a:t>A17-1</a:t>
            </a:r>
            <a:r>
              <a:rPr lang="zh-TW" altLang="en-US" sz="2400" dirty="0">
                <a:latin typeface="標楷體" panose="03000509000000000000" pitchFamily="65" charset="-120"/>
                <a:ea typeface="標楷體" panose="03000509000000000000" pitchFamily="65" charset="-120"/>
              </a:rPr>
              <a:t>集體寄件</a:t>
            </a:r>
            <a:r>
              <a:rPr lang="zh-TW" altLang="en-US" sz="2400" dirty="0" smtClean="0">
                <a:latin typeface="標楷體" panose="03000509000000000000" pitchFamily="65" charset="-120"/>
                <a:ea typeface="標楷體" panose="03000509000000000000" pitchFamily="65" charset="-120"/>
              </a:rPr>
              <a:t>名冊</a:t>
            </a:r>
            <a:endParaRPr lang="zh-TW" altLang="en-US" sz="2400" dirty="0">
              <a:latin typeface="標楷體" panose="03000509000000000000" pitchFamily="65" charset="-120"/>
              <a:ea typeface="標楷體" panose="03000509000000000000" pitchFamily="65" charset="-120"/>
            </a:endParaRPr>
          </a:p>
          <a:p>
            <a:pPr>
              <a:lnSpc>
                <a:spcPct val="150000"/>
              </a:lnSpc>
            </a:pPr>
            <a:r>
              <a:rPr lang="zh-TW" altLang="en-US" sz="2400" dirty="0" smtClean="0">
                <a:latin typeface="標楷體" panose="03000509000000000000" pitchFamily="65" charset="-120"/>
                <a:ea typeface="標楷體" panose="03000509000000000000" pitchFamily="65" charset="-120"/>
              </a:rPr>
              <a:t>（二）</a:t>
            </a:r>
            <a:r>
              <a:rPr lang="zh-TW" altLang="en-US" sz="2400" dirty="0">
                <a:latin typeface="標楷體" panose="03000509000000000000" pitchFamily="65" charset="-120"/>
                <a:ea typeface="標楷體" panose="03000509000000000000" pitchFamily="65" charset="-120"/>
              </a:rPr>
              <a:t>郵政劃撥收據影</a:t>
            </a:r>
            <a:r>
              <a:rPr lang="zh-TW" altLang="en-US" sz="2400" dirty="0" smtClean="0">
                <a:latin typeface="標楷體" panose="03000509000000000000" pitchFamily="65" charset="-120"/>
                <a:ea typeface="標楷體" panose="03000509000000000000" pitchFamily="65" charset="-120"/>
              </a:rPr>
              <a:t>本及</a:t>
            </a:r>
            <a:r>
              <a:rPr kumimoji="0" lang="zh-TW" altLang="en-US" sz="2400" dirty="0" smtClean="0">
                <a:solidFill>
                  <a:srgbClr val="000000"/>
                </a:solidFill>
                <a:latin typeface="標楷體" panose="03000509000000000000" pitchFamily="65" charset="-120"/>
                <a:ea typeface="標楷體" panose="03000509000000000000" pitchFamily="65" charset="-120"/>
              </a:rPr>
              <a:t>表</a:t>
            </a:r>
            <a:r>
              <a:rPr kumimoji="0" lang="en-US" altLang="zh-TW" sz="2400" dirty="0" smtClean="0">
                <a:solidFill>
                  <a:srgbClr val="000000"/>
                </a:solidFill>
                <a:latin typeface="標楷體" panose="03000509000000000000" pitchFamily="65" charset="-120"/>
                <a:ea typeface="標楷體" panose="03000509000000000000" pitchFamily="65" charset="-120"/>
              </a:rPr>
              <a:t>A18</a:t>
            </a:r>
            <a:r>
              <a:rPr kumimoji="0" lang="zh-TW" altLang="en-US" sz="2400" dirty="0" smtClean="0">
                <a:solidFill>
                  <a:srgbClr val="000000"/>
                </a:solidFill>
                <a:latin typeface="標楷體" panose="03000509000000000000" pitchFamily="65" charset="-120"/>
                <a:ea typeface="標楷體" panose="03000509000000000000" pitchFamily="65" charset="-120"/>
              </a:rPr>
              <a:t>集體</a:t>
            </a:r>
            <a:r>
              <a:rPr kumimoji="0" lang="zh-TW" altLang="en-US" sz="2400" dirty="0">
                <a:solidFill>
                  <a:srgbClr val="000000"/>
                </a:solidFill>
                <a:latin typeface="標楷體" panose="03000509000000000000" pitchFamily="65" charset="-120"/>
                <a:ea typeface="標楷體" panose="03000509000000000000" pitchFamily="65" charset="-120"/>
              </a:rPr>
              <a:t>繳費</a:t>
            </a:r>
            <a:r>
              <a:rPr kumimoji="0" lang="zh-TW" altLang="en-US" sz="2400" dirty="0" smtClean="0">
                <a:solidFill>
                  <a:srgbClr val="000000"/>
                </a:solidFill>
                <a:latin typeface="標楷體" panose="03000509000000000000" pitchFamily="65" charset="-120"/>
                <a:ea typeface="標楷體" panose="03000509000000000000" pitchFamily="65" charset="-120"/>
              </a:rPr>
              <a:t>名冊</a:t>
            </a:r>
            <a:endParaRPr kumimoji="0" lang="en-US" altLang="zh-TW" sz="2400" dirty="0" smtClean="0">
              <a:solidFill>
                <a:srgbClr val="000000"/>
              </a:solidFill>
              <a:latin typeface="標楷體" panose="03000509000000000000" pitchFamily="65" charset="-120"/>
              <a:ea typeface="標楷體" panose="03000509000000000000" pitchFamily="65" charset="-120"/>
            </a:endParaRPr>
          </a:p>
          <a:p>
            <a:pPr>
              <a:lnSpc>
                <a:spcPct val="150000"/>
              </a:lnSpc>
            </a:pPr>
            <a:r>
              <a:rPr lang="zh-TW" altLang="en-US" sz="2400" dirty="0" smtClean="0">
                <a:latin typeface="標楷體" panose="03000509000000000000" pitchFamily="65" charset="-120"/>
                <a:ea typeface="標楷體" panose="03000509000000000000" pitchFamily="65" charset="-120"/>
              </a:rPr>
              <a:t>（三）透過學校集體寄件的考生資料袋</a:t>
            </a:r>
            <a:r>
              <a:rPr lang="en-US" altLang="zh-TW" sz="2400" dirty="0" smtClean="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紙本寄</a:t>
            </a:r>
            <a:r>
              <a:rPr lang="zh-TW" altLang="en-US" sz="2400" dirty="0" smtClean="0">
                <a:latin typeface="標楷體" panose="03000509000000000000" pitchFamily="65" charset="-120"/>
                <a:ea typeface="標楷體" panose="03000509000000000000" pitchFamily="65" charset="-120"/>
              </a:rPr>
              <a:t>件</a:t>
            </a:r>
            <a:r>
              <a:rPr lang="en-US" altLang="zh-TW" sz="2400" dirty="0" smtClean="0">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364061196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a:srcRect b="9816"/>
          <a:stretch/>
        </p:blipFill>
        <p:spPr>
          <a:xfrm>
            <a:off x="48054" y="974055"/>
            <a:ext cx="9119900" cy="3031010"/>
          </a:xfrm>
          <a:prstGeom prst="rect">
            <a:avLst/>
          </a:prstGeom>
        </p:spPr>
      </p:pic>
      <p:sp>
        <p:nvSpPr>
          <p:cNvPr id="315396" name="Rectangle 3"/>
          <p:cNvSpPr>
            <a:spLocks noGrp="1" noChangeArrowheads="1"/>
          </p:cNvSpPr>
          <p:nvPr>
            <p:ph type="title" idx="4294967295"/>
          </p:nvPr>
        </p:nvSpPr>
        <p:spPr>
          <a:xfrm>
            <a:off x="0" y="141288"/>
            <a:ext cx="6786563" cy="785812"/>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其他查詢</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117</a:t>
            </a:fld>
            <a:endParaRPr lang="en-US" altLang="zh-TW" dirty="0">
              <a:latin typeface="標楷體" panose="03000509000000000000" pitchFamily="65" charset="-120"/>
              <a:ea typeface="標楷體" panose="03000509000000000000" pitchFamily="65" charset="-120"/>
            </a:endParaRPr>
          </a:p>
        </p:txBody>
      </p:sp>
      <p:sp>
        <p:nvSpPr>
          <p:cNvPr id="6" name="Rectangle 3"/>
          <p:cNvSpPr txBox="1">
            <a:spLocks noChangeArrowheads="1"/>
          </p:cNvSpPr>
          <p:nvPr/>
        </p:nvSpPr>
        <p:spPr bwMode="auto">
          <a:xfrm>
            <a:off x="2483768" y="2592789"/>
            <a:ext cx="6203032" cy="360040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lgn="just" eaLnBrk="1" hangingPunct="1">
              <a:lnSpc>
                <a:spcPct val="150000"/>
              </a:lnSpc>
              <a:spcBef>
                <a:spcPts val="600"/>
              </a:spcBef>
              <a:buClr>
                <a:schemeClr val="tx1"/>
              </a:buClr>
              <a:buFontTx/>
              <a:buNone/>
              <a:defRPr/>
            </a:pPr>
            <a:r>
              <a:rPr lang="zh-TW" altLang="en-US" sz="1600" kern="0" dirty="0" smtClean="0">
                <a:latin typeface="標楷體" panose="03000509000000000000" pitchFamily="65" charset="-120"/>
                <a:ea typeface="標楷體" panose="03000509000000000000" pitchFamily="65" charset="-120"/>
              </a:rPr>
              <a:t>各校得於下列時間下載或查詢所屬學生參加甄選入學資料</a:t>
            </a:r>
            <a:endParaRPr lang="en-US" altLang="zh-TW" sz="1600" kern="0" dirty="0" smtClean="0">
              <a:latin typeface="標楷體" panose="03000509000000000000" pitchFamily="65" charset="-120"/>
              <a:ea typeface="標楷體" panose="03000509000000000000" pitchFamily="65" charset="-120"/>
            </a:endParaRPr>
          </a:p>
          <a:p>
            <a:pPr marL="0" indent="0" algn="just" eaLnBrk="1" hangingPunct="1">
              <a:lnSpc>
                <a:spcPct val="150000"/>
              </a:lnSpc>
              <a:spcBef>
                <a:spcPts val="600"/>
              </a:spcBef>
              <a:buClr>
                <a:schemeClr val="tx1"/>
              </a:buClr>
              <a:buFontTx/>
              <a:buNone/>
              <a:defRPr/>
            </a:pPr>
            <a:r>
              <a:rPr lang="en-US" altLang="zh-TW" sz="1600" kern="0" dirty="0" smtClean="0">
                <a:latin typeface="標楷體" panose="03000509000000000000" pitchFamily="65" charset="-120"/>
                <a:ea typeface="標楷體" panose="03000509000000000000" pitchFamily="65" charset="-120"/>
              </a:rPr>
              <a:t>(</a:t>
            </a:r>
            <a:r>
              <a:rPr lang="zh-TW" altLang="en-US" sz="1600" kern="0" dirty="0" smtClean="0">
                <a:latin typeface="標楷體" panose="03000509000000000000" pitchFamily="65" charset="-120"/>
                <a:ea typeface="標楷體" panose="03000509000000000000" pitchFamily="65" charset="-120"/>
              </a:rPr>
              <a:t>可下載</a:t>
            </a:r>
            <a:r>
              <a:rPr lang="en-US" altLang="zh-TW" sz="1600" kern="0" dirty="0" smtClean="0">
                <a:latin typeface="標楷體" panose="03000509000000000000" pitchFamily="65" charset="-120"/>
                <a:ea typeface="標楷體" panose="03000509000000000000" pitchFamily="65" charset="-120"/>
              </a:rPr>
              <a:t>excel</a:t>
            </a:r>
            <a:r>
              <a:rPr lang="zh-TW" altLang="en-US" sz="1600" kern="0" dirty="0" smtClean="0">
                <a:latin typeface="標楷體" panose="03000509000000000000" pitchFamily="65" charset="-120"/>
                <a:ea typeface="標楷體" panose="03000509000000000000" pitchFamily="65" charset="-120"/>
              </a:rPr>
              <a:t>檔）：</a:t>
            </a:r>
          </a:p>
          <a:p>
            <a:pPr marL="355600" lvl="1" indent="-177800" algn="just" eaLnBrk="1" hangingPunct="1">
              <a:lnSpc>
                <a:spcPct val="150000"/>
              </a:lnSpc>
              <a:spcBef>
                <a:spcPts val="600"/>
              </a:spcBef>
              <a:buClr>
                <a:schemeClr val="tx1"/>
              </a:buClr>
              <a:buNone/>
              <a:defRPr/>
            </a:pPr>
            <a:r>
              <a:rPr lang="zh-TW" altLang="en-US" sz="1600" kern="0" dirty="0">
                <a:latin typeface="標楷體" panose="03000509000000000000" pitchFamily="65" charset="-120"/>
                <a:ea typeface="標楷體" panose="03000509000000000000" pitchFamily="65" charset="-120"/>
              </a:rPr>
              <a:t>◎</a:t>
            </a:r>
            <a:r>
              <a:rPr lang="en-US" altLang="zh-TW" sz="1600" kern="0" dirty="0" smtClean="0">
                <a:solidFill>
                  <a:srgbClr val="CC0000"/>
                </a:solidFill>
                <a:latin typeface="標楷體" panose="03000509000000000000" pitchFamily="65" charset="-120"/>
                <a:ea typeface="標楷體" panose="03000509000000000000" pitchFamily="65" charset="-120"/>
              </a:rPr>
              <a:t>106/6/9</a:t>
            </a:r>
            <a:r>
              <a:rPr lang="zh-TW" altLang="en-US" sz="1600" kern="0" dirty="0" smtClean="0">
                <a:solidFill>
                  <a:srgbClr val="CC0000"/>
                </a:solidFill>
                <a:latin typeface="標楷體" panose="03000509000000000000" pitchFamily="65" charset="-120"/>
                <a:ea typeface="標楷體" panose="03000509000000000000" pitchFamily="65" charset="-120"/>
              </a:rPr>
              <a:t> </a:t>
            </a:r>
            <a:r>
              <a:rPr lang="en-US" altLang="zh-TW" sz="1600" kern="0" dirty="0" smtClean="0">
                <a:solidFill>
                  <a:srgbClr val="CC0000"/>
                </a:solidFill>
                <a:latin typeface="標楷體" panose="03000509000000000000" pitchFamily="65" charset="-120"/>
                <a:ea typeface="標楷體" panose="03000509000000000000" pitchFamily="65" charset="-120"/>
              </a:rPr>
              <a:t>(</a:t>
            </a:r>
            <a:r>
              <a:rPr lang="zh-TW" altLang="en-US" sz="1600" kern="0" dirty="0" smtClean="0">
                <a:solidFill>
                  <a:srgbClr val="CC0000"/>
                </a:solidFill>
                <a:latin typeface="標楷體" panose="03000509000000000000" pitchFamily="65" charset="-120"/>
                <a:ea typeface="標楷體" panose="03000509000000000000" pitchFamily="65" charset="-120"/>
              </a:rPr>
              <a:t>五</a:t>
            </a:r>
            <a:r>
              <a:rPr lang="en-US" altLang="zh-TW" sz="1600" kern="0" dirty="0" smtClean="0">
                <a:solidFill>
                  <a:srgbClr val="CC0000"/>
                </a:solidFill>
                <a:latin typeface="標楷體" panose="03000509000000000000" pitchFamily="65" charset="-120"/>
                <a:ea typeface="標楷體" panose="03000509000000000000" pitchFamily="65" charset="-120"/>
              </a:rPr>
              <a:t>)17:00</a:t>
            </a:r>
            <a:r>
              <a:rPr lang="zh-TW" altLang="en-US" sz="1600" kern="0" dirty="0">
                <a:solidFill>
                  <a:srgbClr val="CC0000"/>
                </a:solidFill>
                <a:latin typeface="標楷體" panose="03000509000000000000" pitchFamily="65" charset="-120"/>
                <a:ea typeface="標楷體" panose="03000509000000000000" pitchFamily="65" charset="-120"/>
              </a:rPr>
              <a:t>：</a:t>
            </a:r>
            <a:r>
              <a:rPr lang="zh-TW" altLang="en-US" sz="1600" kern="0" dirty="0">
                <a:latin typeface="標楷體" panose="03000509000000000000" pitchFamily="65" charset="-120"/>
                <a:ea typeface="標楷體" panose="03000509000000000000" pitchFamily="65" charset="-120"/>
              </a:rPr>
              <a:t>考生二階</a:t>
            </a:r>
            <a:r>
              <a:rPr lang="zh-TW" altLang="en-US" sz="1600" kern="0" dirty="0" smtClean="0">
                <a:latin typeface="標楷體" panose="03000509000000000000" pitchFamily="65" charset="-120"/>
                <a:ea typeface="標楷體" panose="03000509000000000000" pitchFamily="65" charset="-120"/>
              </a:rPr>
              <a:t>報名</a:t>
            </a:r>
            <a:r>
              <a:rPr lang="en-US" altLang="zh-TW" sz="1600" kern="0" dirty="0" smtClean="0">
                <a:latin typeface="標楷體" panose="03000509000000000000" pitchFamily="65" charset="-120"/>
                <a:ea typeface="標楷體" panose="03000509000000000000" pitchFamily="65" charset="-120"/>
              </a:rPr>
              <a:t>(</a:t>
            </a:r>
            <a:r>
              <a:rPr lang="zh-TW" altLang="en-US" sz="1600" kern="0" dirty="0" smtClean="0">
                <a:latin typeface="標楷體" panose="03000509000000000000" pitchFamily="65" charset="-120"/>
                <a:ea typeface="標楷體" panose="03000509000000000000" pitchFamily="65" charset="-120"/>
              </a:rPr>
              <a:t>指定項目甄試日期</a:t>
            </a:r>
            <a:r>
              <a:rPr lang="en-US" altLang="zh-TW" sz="1600" kern="0" dirty="0" smtClean="0">
                <a:latin typeface="標楷體" panose="03000509000000000000" pitchFamily="65" charset="-120"/>
                <a:ea typeface="標楷體" panose="03000509000000000000" pitchFamily="65" charset="-120"/>
              </a:rPr>
              <a:t>)</a:t>
            </a:r>
            <a:r>
              <a:rPr lang="zh-TW" altLang="en-US" sz="1600" kern="0" dirty="0" smtClean="0">
                <a:latin typeface="標楷體" panose="03000509000000000000" pitchFamily="65" charset="-120"/>
                <a:ea typeface="標楷體" panose="03000509000000000000" pitchFamily="65" charset="-120"/>
              </a:rPr>
              <a:t>及</a:t>
            </a:r>
            <a:r>
              <a:rPr lang="zh-TW" altLang="en-US" sz="1600" kern="0" dirty="0">
                <a:latin typeface="標楷體" panose="03000509000000000000" pitchFamily="65" charset="-120"/>
                <a:ea typeface="標楷體" panose="03000509000000000000" pitchFamily="65" charset="-120"/>
              </a:rPr>
              <a:t>寄件繳費狀態查詢</a:t>
            </a:r>
            <a:endParaRPr lang="en-US" altLang="zh-TW" sz="1600" kern="0" dirty="0">
              <a:latin typeface="標楷體" panose="03000509000000000000" pitchFamily="65" charset="-120"/>
              <a:ea typeface="標楷體" panose="03000509000000000000" pitchFamily="65" charset="-120"/>
            </a:endParaRPr>
          </a:p>
          <a:p>
            <a:pPr marL="355600" lvl="1" indent="-177800" algn="just" eaLnBrk="1" hangingPunct="1">
              <a:lnSpc>
                <a:spcPct val="150000"/>
              </a:lnSpc>
              <a:spcBef>
                <a:spcPts val="600"/>
              </a:spcBef>
              <a:buClr>
                <a:schemeClr val="tx1"/>
              </a:buClr>
              <a:buFontTx/>
              <a:buNone/>
              <a:defRPr/>
            </a:pPr>
            <a:r>
              <a:rPr lang="zh-TW" altLang="en-US" sz="1600" kern="0" dirty="0" smtClean="0">
                <a:latin typeface="標楷體" panose="03000509000000000000" pitchFamily="65" charset="-120"/>
                <a:ea typeface="標楷體" panose="03000509000000000000" pitchFamily="65" charset="-120"/>
              </a:rPr>
              <a:t>◎</a:t>
            </a:r>
            <a:r>
              <a:rPr lang="en-US" altLang="zh-TW" sz="1600" kern="0" dirty="0" smtClean="0">
                <a:solidFill>
                  <a:srgbClr val="CC0000"/>
                </a:solidFill>
                <a:latin typeface="標楷體" panose="03000509000000000000" pitchFamily="65" charset="-120"/>
                <a:ea typeface="標楷體" panose="03000509000000000000" pitchFamily="65" charset="-120"/>
              </a:rPr>
              <a:t>106/6/30(</a:t>
            </a:r>
            <a:r>
              <a:rPr lang="zh-TW" altLang="en-US" sz="1600" kern="0" dirty="0" smtClean="0">
                <a:solidFill>
                  <a:srgbClr val="CC0000"/>
                </a:solidFill>
                <a:latin typeface="標楷體" panose="03000509000000000000" pitchFamily="65" charset="-120"/>
                <a:ea typeface="標楷體" panose="03000509000000000000" pitchFamily="65" charset="-120"/>
              </a:rPr>
              <a:t>五</a:t>
            </a:r>
            <a:r>
              <a:rPr lang="en-US" altLang="zh-TW" sz="1600" kern="0" dirty="0" smtClean="0">
                <a:solidFill>
                  <a:srgbClr val="CC0000"/>
                </a:solidFill>
                <a:latin typeface="標楷體" panose="03000509000000000000" pitchFamily="65" charset="-120"/>
                <a:ea typeface="標楷體" panose="03000509000000000000" pitchFamily="65" charset="-120"/>
              </a:rPr>
              <a:t>)10:00</a:t>
            </a:r>
            <a:r>
              <a:rPr lang="zh-TW" altLang="en-US" sz="1600" kern="0" dirty="0" smtClean="0">
                <a:latin typeface="標楷體" panose="03000509000000000000" pitchFamily="65" charset="-120"/>
                <a:ea typeface="標楷體" panose="03000509000000000000" pitchFamily="65" charset="-120"/>
              </a:rPr>
              <a:t>：第二階段甄選總成績</a:t>
            </a:r>
          </a:p>
          <a:p>
            <a:pPr marL="355600" lvl="1" indent="-177800" algn="just" eaLnBrk="1" hangingPunct="1">
              <a:lnSpc>
                <a:spcPct val="150000"/>
              </a:lnSpc>
              <a:spcBef>
                <a:spcPts val="600"/>
              </a:spcBef>
              <a:buClr>
                <a:schemeClr val="tx1"/>
              </a:buClr>
              <a:buFontTx/>
              <a:buNone/>
              <a:defRPr/>
            </a:pPr>
            <a:r>
              <a:rPr lang="zh-TW" altLang="en-US" sz="1600" kern="0" dirty="0" smtClean="0">
                <a:latin typeface="標楷體" panose="03000509000000000000" pitchFamily="65" charset="-120"/>
                <a:ea typeface="標楷體" panose="03000509000000000000" pitchFamily="65" charset="-120"/>
              </a:rPr>
              <a:t>◎</a:t>
            </a:r>
            <a:r>
              <a:rPr lang="en-US" altLang="zh-TW" sz="1600" kern="0" dirty="0" smtClean="0">
                <a:solidFill>
                  <a:srgbClr val="CC0000"/>
                </a:solidFill>
                <a:latin typeface="標楷體" panose="03000509000000000000" pitchFamily="65" charset="-120"/>
                <a:ea typeface="標楷體" panose="03000509000000000000" pitchFamily="65" charset="-120"/>
              </a:rPr>
              <a:t>106/7/3(</a:t>
            </a:r>
            <a:r>
              <a:rPr lang="zh-TW" altLang="en-US" sz="1600" kern="0" dirty="0" smtClean="0">
                <a:solidFill>
                  <a:srgbClr val="CC0000"/>
                </a:solidFill>
                <a:latin typeface="標楷體" panose="03000509000000000000" pitchFamily="65" charset="-120"/>
                <a:ea typeface="標楷體" panose="03000509000000000000" pitchFamily="65" charset="-120"/>
              </a:rPr>
              <a:t>一</a:t>
            </a:r>
            <a:r>
              <a:rPr lang="en-US" altLang="zh-TW" sz="1600" kern="0" dirty="0" smtClean="0">
                <a:solidFill>
                  <a:srgbClr val="CC0000"/>
                </a:solidFill>
                <a:latin typeface="標楷體" panose="03000509000000000000" pitchFamily="65" charset="-120"/>
                <a:ea typeface="標楷體" panose="03000509000000000000" pitchFamily="65" charset="-120"/>
              </a:rPr>
              <a:t>)10:00</a:t>
            </a:r>
            <a:r>
              <a:rPr lang="zh-TW" altLang="en-US" sz="1600" kern="0" dirty="0" smtClean="0">
                <a:latin typeface="標楷體" panose="03000509000000000000" pitchFamily="65" charset="-120"/>
                <a:ea typeface="標楷體" panose="03000509000000000000" pitchFamily="65" charset="-120"/>
              </a:rPr>
              <a:t>：錄取正備取結果</a:t>
            </a:r>
            <a:endParaRPr lang="en-US" altLang="zh-TW" sz="1600" kern="0" dirty="0" smtClean="0">
              <a:latin typeface="標楷體" panose="03000509000000000000" pitchFamily="65" charset="-120"/>
              <a:ea typeface="標楷體" panose="03000509000000000000" pitchFamily="65" charset="-120"/>
            </a:endParaRPr>
          </a:p>
          <a:p>
            <a:pPr marL="355600" lvl="1" indent="-177800" algn="just" eaLnBrk="1" hangingPunct="1">
              <a:lnSpc>
                <a:spcPct val="150000"/>
              </a:lnSpc>
              <a:spcBef>
                <a:spcPts val="600"/>
              </a:spcBef>
              <a:buClr>
                <a:schemeClr val="tx1"/>
              </a:buClr>
              <a:buFontTx/>
              <a:buNone/>
              <a:defRPr/>
            </a:pPr>
            <a:r>
              <a:rPr lang="zh-TW" altLang="en-US" sz="1600" kern="0" dirty="0" smtClean="0">
                <a:latin typeface="標楷體" panose="03000509000000000000" pitchFamily="65" charset="-120"/>
                <a:ea typeface="標楷體" panose="03000509000000000000" pitchFamily="65" charset="-120"/>
              </a:rPr>
              <a:t>◎</a:t>
            </a:r>
            <a:r>
              <a:rPr lang="en-US" altLang="zh-TW" sz="1600" kern="0" dirty="0" smtClean="0">
                <a:solidFill>
                  <a:srgbClr val="CC0000"/>
                </a:solidFill>
                <a:latin typeface="標楷體" panose="03000509000000000000" pitchFamily="65" charset="-120"/>
                <a:ea typeface="標楷體" panose="03000509000000000000" pitchFamily="65" charset="-120"/>
              </a:rPr>
              <a:t>106/7/6(</a:t>
            </a:r>
            <a:r>
              <a:rPr lang="zh-TW" altLang="en-US" sz="1600" kern="0" dirty="0" smtClean="0">
                <a:solidFill>
                  <a:srgbClr val="CC0000"/>
                </a:solidFill>
                <a:latin typeface="標楷體" panose="03000509000000000000" pitchFamily="65" charset="-120"/>
                <a:ea typeface="標楷體" panose="03000509000000000000" pitchFamily="65" charset="-120"/>
              </a:rPr>
              <a:t>四</a:t>
            </a:r>
            <a:r>
              <a:rPr lang="en-US" altLang="zh-TW" sz="1600" kern="0" dirty="0" smtClean="0">
                <a:solidFill>
                  <a:srgbClr val="CC0000"/>
                </a:solidFill>
                <a:latin typeface="標楷體" panose="03000509000000000000" pitchFamily="65" charset="-120"/>
                <a:ea typeface="標楷體" panose="03000509000000000000" pitchFamily="65" charset="-120"/>
              </a:rPr>
              <a:t>)10:00</a:t>
            </a:r>
            <a:r>
              <a:rPr lang="zh-TW" altLang="en-US" sz="1600" kern="0" dirty="0" smtClean="0">
                <a:solidFill>
                  <a:srgbClr val="CC0000"/>
                </a:solidFill>
                <a:latin typeface="標楷體" panose="03000509000000000000" pitchFamily="65" charset="-120"/>
                <a:ea typeface="標楷體" panose="03000509000000000000" pitchFamily="65" charset="-120"/>
              </a:rPr>
              <a:t>起</a:t>
            </a:r>
            <a:r>
              <a:rPr lang="zh-TW" altLang="en-US" sz="1600" kern="0" dirty="0" smtClean="0">
                <a:latin typeface="標楷體" panose="03000509000000000000" pitchFamily="65" charset="-120"/>
                <a:ea typeface="標楷體" panose="03000509000000000000" pitchFamily="65" charset="-120"/>
              </a:rPr>
              <a:t>：就讀志願序選填登記狀態</a:t>
            </a:r>
            <a:endParaRPr lang="en-US" altLang="zh-TW" sz="1600" kern="0" dirty="0" smtClean="0">
              <a:latin typeface="標楷體" panose="03000509000000000000" pitchFamily="65" charset="-120"/>
              <a:ea typeface="標楷體" panose="03000509000000000000" pitchFamily="65" charset="-120"/>
            </a:endParaRPr>
          </a:p>
          <a:p>
            <a:pPr marL="355600" lvl="1" indent="-177800" algn="just" eaLnBrk="1" hangingPunct="1">
              <a:lnSpc>
                <a:spcPct val="150000"/>
              </a:lnSpc>
              <a:spcBef>
                <a:spcPts val="600"/>
              </a:spcBef>
              <a:buClr>
                <a:schemeClr val="tx1"/>
              </a:buClr>
              <a:buFontTx/>
              <a:buNone/>
              <a:defRPr/>
            </a:pPr>
            <a:r>
              <a:rPr lang="zh-TW" altLang="en-US" sz="1600" kern="0" dirty="0" smtClean="0">
                <a:latin typeface="標楷體" panose="03000509000000000000" pitchFamily="65" charset="-120"/>
                <a:ea typeface="標楷體" panose="03000509000000000000" pitchFamily="65" charset="-120"/>
              </a:rPr>
              <a:t>◎</a:t>
            </a:r>
            <a:r>
              <a:rPr lang="en-US" altLang="zh-TW" sz="1600" kern="0" dirty="0" smtClean="0">
                <a:solidFill>
                  <a:srgbClr val="CC0000"/>
                </a:solidFill>
                <a:latin typeface="標楷體" panose="03000509000000000000" pitchFamily="65" charset="-120"/>
                <a:ea typeface="標楷體" panose="03000509000000000000" pitchFamily="65" charset="-120"/>
              </a:rPr>
              <a:t>106/7/13(</a:t>
            </a:r>
            <a:r>
              <a:rPr lang="zh-TW" altLang="en-US" sz="1600" kern="0" dirty="0" smtClean="0">
                <a:solidFill>
                  <a:srgbClr val="CC0000"/>
                </a:solidFill>
                <a:latin typeface="標楷體" panose="03000509000000000000" pitchFamily="65" charset="-120"/>
                <a:ea typeface="標楷體" panose="03000509000000000000" pitchFamily="65" charset="-120"/>
              </a:rPr>
              <a:t>四</a:t>
            </a:r>
            <a:r>
              <a:rPr lang="en-US" altLang="zh-TW" sz="1600" kern="0" dirty="0" smtClean="0">
                <a:solidFill>
                  <a:srgbClr val="CC0000"/>
                </a:solidFill>
                <a:latin typeface="標楷體" panose="03000509000000000000" pitchFamily="65" charset="-120"/>
                <a:ea typeface="標楷體" panose="03000509000000000000" pitchFamily="65" charset="-120"/>
              </a:rPr>
              <a:t>)10:00</a:t>
            </a:r>
            <a:r>
              <a:rPr lang="zh-TW" altLang="en-US" sz="1600" kern="0" dirty="0" smtClean="0">
                <a:latin typeface="標楷體" panose="03000509000000000000" pitchFamily="65" charset="-120"/>
                <a:ea typeface="標楷體" panose="03000509000000000000" pitchFamily="65" charset="-120"/>
              </a:rPr>
              <a:t>：就讀志願序分發放榜</a:t>
            </a:r>
            <a:endParaRPr lang="en-US" altLang="zh-TW" sz="1600" kern="0" dirty="0" smtClean="0">
              <a:latin typeface="標楷體" panose="03000509000000000000" pitchFamily="65" charset="-120"/>
              <a:ea typeface="標楷體" panose="03000509000000000000" pitchFamily="65" charset="-120"/>
            </a:endParaRPr>
          </a:p>
          <a:p>
            <a:pPr marL="355600" lvl="1" indent="-177800" algn="just" eaLnBrk="1" hangingPunct="1">
              <a:lnSpc>
                <a:spcPct val="150000"/>
              </a:lnSpc>
              <a:spcBef>
                <a:spcPts val="600"/>
              </a:spcBef>
              <a:buClr>
                <a:schemeClr val="tx1"/>
              </a:buClr>
              <a:buFontTx/>
              <a:buNone/>
              <a:defRPr/>
            </a:pPr>
            <a:r>
              <a:rPr lang="zh-TW" altLang="en-US" sz="1600" kern="0" dirty="0" smtClean="0">
                <a:latin typeface="標楷體" panose="03000509000000000000" pitchFamily="65" charset="-120"/>
                <a:ea typeface="標楷體" panose="03000509000000000000" pitchFamily="65" charset="-120"/>
              </a:rPr>
              <a:t>◎</a:t>
            </a:r>
            <a:r>
              <a:rPr lang="en-US" altLang="zh-TW" sz="1600" kern="0" dirty="0" smtClean="0">
                <a:solidFill>
                  <a:srgbClr val="CC0000"/>
                </a:solidFill>
                <a:latin typeface="標楷體" panose="03000509000000000000" pitchFamily="65" charset="-120"/>
                <a:ea typeface="標楷體" panose="03000509000000000000" pitchFamily="65" charset="-120"/>
              </a:rPr>
              <a:t>106/7/19(</a:t>
            </a:r>
            <a:r>
              <a:rPr lang="zh-TW" altLang="en-US" sz="1600" kern="0" dirty="0" smtClean="0">
                <a:solidFill>
                  <a:srgbClr val="CC0000"/>
                </a:solidFill>
                <a:latin typeface="標楷體" panose="03000509000000000000" pitchFamily="65" charset="-120"/>
                <a:ea typeface="標楷體" panose="03000509000000000000" pitchFamily="65" charset="-120"/>
              </a:rPr>
              <a:t>三</a:t>
            </a:r>
            <a:r>
              <a:rPr lang="en-US" altLang="zh-TW" sz="1600" kern="0" dirty="0" smtClean="0">
                <a:solidFill>
                  <a:srgbClr val="CC0000"/>
                </a:solidFill>
                <a:latin typeface="標楷體" panose="03000509000000000000" pitchFamily="65" charset="-120"/>
                <a:ea typeface="標楷體" panose="03000509000000000000" pitchFamily="65" charset="-120"/>
              </a:rPr>
              <a:t>)17:00</a:t>
            </a:r>
            <a:r>
              <a:rPr lang="zh-TW" altLang="en-US" sz="1600" kern="0" dirty="0" smtClean="0">
                <a:latin typeface="標楷體" panose="03000509000000000000" pitchFamily="65" charset="-120"/>
                <a:ea typeface="標楷體" panose="03000509000000000000" pitchFamily="65" charset="-120"/>
              </a:rPr>
              <a:t>：分發錄取生報到結果</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noGrp="1" noChangeArrowheads="1"/>
          </p:cNvSpPr>
          <p:nvPr>
            <p:ph type="title" idx="4294967295"/>
          </p:nvPr>
        </p:nvSpPr>
        <p:spPr>
          <a:xfrm>
            <a:off x="611560" y="1556792"/>
            <a:ext cx="7318771" cy="1890345"/>
          </a:xfrm>
        </p:spPr>
        <p:txBody>
          <a:bodyPr/>
          <a:lstStyle/>
          <a:p>
            <a:pPr marL="3227388" indent="-3227388" eaLnBrk="1" hangingPunct="1">
              <a:lnSpc>
                <a:spcPct val="150000"/>
              </a:lnSpc>
            </a:pPr>
            <a:r>
              <a:rPr lang="zh-TW" altLang="en-US" sz="4200" kern="1200" dirty="0" smtClean="0">
                <a:solidFill>
                  <a:srgbClr val="161645"/>
                </a:solidFill>
                <a:latin typeface="標楷體" panose="03000509000000000000" pitchFamily="65" charset="-120"/>
                <a:ea typeface="標楷體" panose="03000509000000000000" pitchFamily="65" charset="-120"/>
                <a:cs typeface="+mn-cs"/>
              </a:rPr>
              <a:t>七、甄選入學招生</a:t>
            </a:r>
            <a:r>
              <a:rPr lang="zh-TW" altLang="en-US" sz="4200" kern="1200" dirty="0" smtClean="0">
                <a:solidFill>
                  <a:srgbClr val="FF0000"/>
                </a:solidFill>
                <a:latin typeface="標楷體" panose="03000509000000000000" pitchFamily="65" charset="-120"/>
                <a:ea typeface="標楷體" panose="03000509000000000000" pitchFamily="65" charset="-120"/>
                <a:cs typeface="+mn-cs"/>
              </a:rPr>
              <a:t>個別報名</a:t>
            </a:r>
            <a:r>
              <a:rPr lang="en-US" altLang="zh-TW" sz="4200" kern="1200" dirty="0" smtClean="0">
                <a:solidFill>
                  <a:srgbClr val="FF0000"/>
                </a:solidFill>
                <a:latin typeface="標楷體" panose="03000509000000000000" pitchFamily="65" charset="-120"/>
                <a:ea typeface="標楷體" panose="03000509000000000000" pitchFamily="65" charset="-120"/>
                <a:cs typeface="+mn-cs"/>
              </a:rPr>
              <a:t/>
            </a:r>
            <a:br>
              <a:rPr lang="en-US" altLang="zh-TW" sz="4200" kern="1200" dirty="0" smtClean="0">
                <a:solidFill>
                  <a:srgbClr val="FF0000"/>
                </a:solidFill>
                <a:latin typeface="標楷體" panose="03000509000000000000" pitchFamily="65" charset="-120"/>
                <a:ea typeface="標楷體" panose="03000509000000000000" pitchFamily="65" charset="-120"/>
                <a:cs typeface="+mn-cs"/>
              </a:rPr>
            </a:br>
            <a:r>
              <a:rPr lang="zh-TW" altLang="en-US" sz="4200" kern="1200" dirty="0" smtClean="0">
                <a:solidFill>
                  <a:srgbClr val="161645"/>
                </a:solidFill>
                <a:latin typeface="標楷體" panose="03000509000000000000" pitchFamily="65" charset="-120"/>
                <a:ea typeface="標楷體" panose="03000509000000000000" pitchFamily="65" charset="-120"/>
                <a:cs typeface="+mn-cs"/>
              </a:rPr>
              <a:t>系統操作說明</a:t>
            </a:r>
          </a:p>
        </p:txBody>
      </p:sp>
      <p:sp>
        <p:nvSpPr>
          <p:cNvPr id="2" name="投影片編號版面配置區 1"/>
          <p:cNvSpPr>
            <a:spLocks noGrp="1"/>
          </p:cNvSpPr>
          <p:nvPr>
            <p:ph type="sldNum" sz="quarter" idx="12"/>
          </p:nvPr>
        </p:nvSpPr>
        <p:spPr/>
        <p:txBody>
          <a:bodyPr/>
          <a:lstStyle/>
          <a:p>
            <a:pPr>
              <a:defRPr/>
            </a:pPr>
            <a:fld id="{EBE3EE61-3F3D-47FA-8BA5-6513F9B77B0A}" type="slidenum">
              <a:rPr lang="zh-TW" altLang="en-US" smtClean="0">
                <a:latin typeface="標楷體" panose="03000509000000000000" pitchFamily="65" charset="-120"/>
                <a:ea typeface="標楷體" panose="03000509000000000000" pitchFamily="65" charset="-120"/>
              </a:rPr>
              <a:pPr>
                <a:defRPr/>
              </a:pPr>
              <a:t>118</a:t>
            </a:fld>
            <a:endParaRPr lang="en-US" altLang="zh-TW" dirty="0">
              <a:latin typeface="標楷體" panose="03000509000000000000" pitchFamily="65" charset="-120"/>
              <a:ea typeface="標楷體" panose="03000509000000000000" pitchFamily="65" charset="-120"/>
            </a:endParaRPr>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 Box 14"/>
          <p:cNvSpPr txBox="1">
            <a:spLocks noChangeArrowheads="1"/>
          </p:cNvSpPr>
          <p:nvPr/>
        </p:nvSpPr>
        <p:spPr bwMode="auto">
          <a:xfrm>
            <a:off x="239713" y="4626552"/>
            <a:ext cx="4510087" cy="396875"/>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r>
              <a:rPr lang="zh-TW" altLang="en-US" sz="1600" dirty="0">
                <a:solidFill>
                  <a:srgbClr val="000000"/>
                </a:solidFill>
                <a:latin typeface="標楷體" panose="03000509000000000000" pitchFamily="65" charset="-120"/>
                <a:ea typeface="標楷體" panose="03000509000000000000" pitchFamily="65" charset="-120"/>
              </a:rPr>
              <a:t>各甄選學校公告錄取正、備取生</a:t>
            </a:r>
            <a:r>
              <a:rPr lang="zh-TW" altLang="en-US" sz="1600" dirty="0" smtClean="0">
                <a:solidFill>
                  <a:srgbClr val="000000"/>
                </a:solidFill>
                <a:latin typeface="標楷體" panose="03000509000000000000" pitchFamily="65" charset="-120"/>
                <a:ea typeface="標楷體" panose="03000509000000000000" pitchFamily="65" charset="-120"/>
              </a:rPr>
              <a:t>名單</a:t>
            </a:r>
            <a:r>
              <a:rPr lang="en-US" altLang="zh-TW" sz="1600" dirty="0">
                <a:solidFill>
                  <a:srgbClr val="FF0000"/>
                </a:solidFill>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使用通行碼</a:t>
            </a:r>
            <a:r>
              <a:rPr lang="en-US" altLang="zh-TW" sz="1600" dirty="0">
                <a:solidFill>
                  <a:srgbClr val="FF0000"/>
                </a:solidFill>
                <a:latin typeface="標楷體" panose="03000509000000000000" pitchFamily="65" charset="-120"/>
                <a:ea typeface="標楷體" panose="03000509000000000000" pitchFamily="65" charset="-120"/>
              </a:rPr>
              <a:t>)</a:t>
            </a:r>
            <a:endParaRPr lang="zh-TW" altLang="en-US" sz="1600" dirty="0">
              <a:solidFill>
                <a:srgbClr val="000000"/>
              </a:solidFill>
              <a:latin typeface="標楷體" panose="03000509000000000000" pitchFamily="65" charset="-120"/>
              <a:ea typeface="標楷體" panose="03000509000000000000" pitchFamily="65" charset="-120"/>
            </a:endParaRPr>
          </a:p>
        </p:txBody>
      </p:sp>
      <p:sp>
        <p:nvSpPr>
          <p:cNvPr id="44" name="Text Box 17"/>
          <p:cNvSpPr txBox="1">
            <a:spLocks noChangeArrowheads="1"/>
          </p:cNvSpPr>
          <p:nvPr/>
        </p:nvSpPr>
        <p:spPr bwMode="auto">
          <a:xfrm>
            <a:off x="239713" y="5159032"/>
            <a:ext cx="4510087" cy="396875"/>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sz="1300" dirty="0">
                <a:solidFill>
                  <a:schemeClr val="tx1"/>
                </a:solidFill>
                <a:latin typeface="標楷體" panose="03000509000000000000" pitchFamily="65" charset="-120"/>
                <a:ea typeface="標楷體" panose="03000509000000000000" pitchFamily="65" charset="-120"/>
              </a:rPr>
              <a:t>正取生及備取生至本委員會</a:t>
            </a:r>
            <a:r>
              <a:rPr lang="zh-TW" altLang="en-US" sz="1300" dirty="0" smtClean="0">
                <a:solidFill>
                  <a:schemeClr val="tx1"/>
                </a:solidFill>
                <a:latin typeface="標楷體" panose="03000509000000000000" pitchFamily="65" charset="-120"/>
                <a:ea typeface="標楷體" panose="03000509000000000000" pitchFamily="65" charset="-120"/>
              </a:rPr>
              <a:t>網路登記就讀</a:t>
            </a:r>
            <a:r>
              <a:rPr lang="zh-TW" altLang="en-US" sz="1300" dirty="0">
                <a:solidFill>
                  <a:schemeClr val="tx1"/>
                </a:solidFill>
                <a:latin typeface="標楷體" panose="03000509000000000000" pitchFamily="65" charset="-120"/>
                <a:ea typeface="標楷體" panose="03000509000000000000" pitchFamily="65" charset="-120"/>
              </a:rPr>
              <a:t>志願</a:t>
            </a:r>
            <a:r>
              <a:rPr lang="zh-TW" altLang="en-US" sz="1300" dirty="0" smtClean="0">
                <a:solidFill>
                  <a:schemeClr val="tx1"/>
                </a:solidFill>
                <a:latin typeface="標楷體" panose="03000509000000000000" pitchFamily="65" charset="-120"/>
                <a:ea typeface="標楷體" panose="03000509000000000000" pitchFamily="65" charset="-120"/>
              </a:rPr>
              <a:t>序</a:t>
            </a:r>
            <a:r>
              <a:rPr lang="en-US" altLang="zh-TW" sz="1300" dirty="0">
                <a:solidFill>
                  <a:srgbClr val="FF0000"/>
                </a:solidFill>
                <a:latin typeface="標楷體" panose="03000509000000000000" pitchFamily="65" charset="-120"/>
                <a:ea typeface="標楷體" panose="03000509000000000000" pitchFamily="65" charset="-120"/>
              </a:rPr>
              <a:t>(</a:t>
            </a:r>
            <a:r>
              <a:rPr lang="zh-TW" altLang="en-US" sz="1300" dirty="0">
                <a:solidFill>
                  <a:srgbClr val="FF0000"/>
                </a:solidFill>
                <a:latin typeface="標楷體" panose="03000509000000000000" pitchFamily="65" charset="-120"/>
                <a:ea typeface="標楷體" panose="03000509000000000000" pitchFamily="65" charset="-120"/>
              </a:rPr>
              <a:t>使用通行碼</a:t>
            </a:r>
            <a:r>
              <a:rPr lang="en-US" altLang="zh-TW" sz="1300" dirty="0">
                <a:solidFill>
                  <a:srgbClr val="FF0000"/>
                </a:solidFill>
                <a:latin typeface="標楷體" panose="03000509000000000000" pitchFamily="65" charset="-120"/>
                <a:ea typeface="標楷體" panose="03000509000000000000" pitchFamily="65" charset="-120"/>
              </a:rPr>
              <a:t>)</a:t>
            </a:r>
            <a:endParaRPr lang="zh-TW" altLang="en-US" sz="1300" dirty="0">
              <a:solidFill>
                <a:srgbClr val="FF0000"/>
              </a:solidFill>
              <a:latin typeface="標楷體" panose="03000509000000000000" pitchFamily="65" charset="-120"/>
              <a:ea typeface="標楷體" panose="03000509000000000000" pitchFamily="65" charset="-120"/>
            </a:endParaRPr>
          </a:p>
        </p:txBody>
      </p:sp>
      <p:sp>
        <p:nvSpPr>
          <p:cNvPr id="47" name="Text Box 19"/>
          <p:cNvSpPr txBox="1">
            <a:spLocks noChangeArrowheads="1"/>
          </p:cNvSpPr>
          <p:nvPr/>
        </p:nvSpPr>
        <p:spPr bwMode="auto">
          <a:xfrm>
            <a:off x="239713" y="1970504"/>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dirty="0">
                <a:solidFill>
                  <a:srgbClr val="000000"/>
                </a:solidFill>
                <a:latin typeface="標楷體" panose="03000509000000000000" pitchFamily="65" charset="-120"/>
                <a:ea typeface="標楷體" panose="03000509000000000000" pitchFamily="65" charset="-120"/>
              </a:rPr>
              <a:t>本委員會網站</a:t>
            </a:r>
            <a:r>
              <a:rPr lang="zh-TW" altLang="en-US" dirty="0" smtClean="0">
                <a:solidFill>
                  <a:srgbClr val="000000"/>
                </a:solidFill>
                <a:latin typeface="標楷體" panose="03000509000000000000" pitchFamily="65" charset="-120"/>
                <a:ea typeface="標楷體" panose="03000509000000000000" pitchFamily="65" charset="-120"/>
              </a:rPr>
              <a:t>公告資格審查結果</a:t>
            </a:r>
            <a:endParaRPr lang="zh-TW" altLang="en-US" dirty="0">
              <a:solidFill>
                <a:srgbClr val="000000"/>
              </a:solidFill>
              <a:latin typeface="標楷體" panose="03000509000000000000" pitchFamily="65" charset="-120"/>
              <a:ea typeface="標楷體" panose="03000509000000000000" pitchFamily="65" charset="-120"/>
            </a:endParaRPr>
          </a:p>
        </p:txBody>
      </p:sp>
      <p:sp>
        <p:nvSpPr>
          <p:cNvPr id="49" name="Text Box 20"/>
          <p:cNvSpPr txBox="1">
            <a:spLocks noChangeArrowheads="1"/>
          </p:cNvSpPr>
          <p:nvPr/>
        </p:nvSpPr>
        <p:spPr bwMode="auto">
          <a:xfrm>
            <a:off x="239713" y="2501396"/>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dirty="0">
                <a:solidFill>
                  <a:srgbClr val="000000"/>
                </a:solidFill>
                <a:latin typeface="標楷體" panose="03000509000000000000" pitchFamily="65" charset="-120"/>
                <a:ea typeface="標楷體" panose="03000509000000000000" pitchFamily="65" charset="-120"/>
              </a:rPr>
              <a:t>第一階段報名</a:t>
            </a:r>
          </a:p>
        </p:txBody>
      </p:sp>
      <p:sp>
        <p:nvSpPr>
          <p:cNvPr id="53" name="Text Box 24"/>
          <p:cNvSpPr txBox="1">
            <a:spLocks noChangeArrowheads="1"/>
          </p:cNvSpPr>
          <p:nvPr/>
        </p:nvSpPr>
        <p:spPr bwMode="auto">
          <a:xfrm>
            <a:off x="239713" y="3032288"/>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dirty="0">
                <a:solidFill>
                  <a:srgbClr val="000000"/>
                </a:solidFill>
                <a:latin typeface="標楷體" panose="03000509000000000000" pitchFamily="65" charset="-120"/>
                <a:ea typeface="標楷體" panose="03000509000000000000" pitchFamily="65" charset="-120"/>
              </a:rPr>
              <a:t>本委員會網站公告第一階段篩選結果</a:t>
            </a:r>
          </a:p>
        </p:txBody>
      </p:sp>
      <p:sp>
        <p:nvSpPr>
          <p:cNvPr id="55" name="Text Box 25"/>
          <p:cNvSpPr txBox="1">
            <a:spLocks noChangeArrowheads="1"/>
          </p:cNvSpPr>
          <p:nvPr/>
        </p:nvSpPr>
        <p:spPr bwMode="auto">
          <a:xfrm>
            <a:off x="239713" y="3563180"/>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defPPr>
              <a:defRPr lang="zh-TW"/>
            </a:defPPr>
            <a:lvl1pPr algn="ctr">
              <a:defRPr>
                <a:solidFill>
                  <a:srgbClr val="000000"/>
                </a:solidFill>
                <a:latin typeface="+mn-ea"/>
              </a:defRPr>
            </a:lvl1pPr>
          </a:lstStyle>
          <a:p>
            <a:pPr algn="r"/>
            <a:r>
              <a:rPr lang="zh-TW" altLang="en-US" sz="1600" dirty="0">
                <a:solidFill>
                  <a:schemeClr val="tx1"/>
                </a:solidFill>
                <a:latin typeface="標楷體" panose="03000509000000000000" pitchFamily="65" charset="-120"/>
                <a:ea typeface="標楷體" panose="03000509000000000000" pitchFamily="65" charset="-120"/>
              </a:rPr>
              <a:t>第二階段</a:t>
            </a:r>
            <a:r>
              <a:rPr lang="zh-TW" altLang="en-US" sz="1600" dirty="0" smtClean="0">
                <a:solidFill>
                  <a:schemeClr val="tx1"/>
                </a:solidFill>
                <a:latin typeface="標楷體" panose="03000509000000000000" pitchFamily="65" charset="-120"/>
                <a:ea typeface="標楷體" panose="03000509000000000000" pitchFamily="65" charset="-120"/>
              </a:rPr>
              <a:t>報名</a:t>
            </a:r>
            <a:r>
              <a:rPr lang="en-US" altLang="zh-TW" sz="1600" dirty="0">
                <a:solidFill>
                  <a:schemeClr val="tx1"/>
                </a:solidFill>
                <a:latin typeface="標楷體" panose="03000509000000000000" pitchFamily="65" charset="-120"/>
                <a:ea typeface="標楷體" panose="03000509000000000000" pitchFamily="65" charset="-120"/>
              </a:rPr>
              <a:t>(</a:t>
            </a:r>
            <a:r>
              <a:rPr lang="zh-TW" altLang="en-US" sz="1600" dirty="0" smtClean="0">
                <a:solidFill>
                  <a:schemeClr val="tx1"/>
                </a:solidFill>
                <a:latin typeface="標楷體" panose="03000509000000000000" pitchFamily="65" charset="-120"/>
                <a:ea typeface="標楷體" panose="03000509000000000000" pitchFamily="65" charset="-120"/>
              </a:rPr>
              <a:t>含</a:t>
            </a:r>
            <a:r>
              <a:rPr lang="zh-TW" altLang="en-US" sz="1600" dirty="0">
                <a:solidFill>
                  <a:schemeClr val="tx1"/>
                </a:solidFill>
                <a:latin typeface="標楷體" panose="03000509000000000000" pitchFamily="65" charset="-120"/>
                <a:ea typeface="標楷體" panose="03000509000000000000" pitchFamily="65" charset="-120"/>
              </a:rPr>
              <a:t>備審資料上</a:t>
            </a:r>
            <a:r>
              <a:rPr lang="zh-TW" altLang="en-US" sz="1600" dirty="0" smtClean="0">
                <a:solidFill>
                  <a:schemeClr val="tx1"/>
                </a:solidFill>
                <a:latin typeface="標楷體" panose="03000509000000000000" pitchFamily="65" charset="-120"/>
                <a:ea typeface="標楷體" panose="03000509000000000000" pitchFamily="65" charset="-120"/>
              </a:rPr>
              <a:t>傳</a:t>
            </a:r>
            <a:r>
              <a:rPr lang="en-US" altLang="zh-TW" sz="1600" dirty="0">
                <a:solidFill>
                  <a:schemeClr val="tx1"/>
                </a:solidFill>
                <a:latin typeface="標楷體" panose="03000509000000000000" pitchFamily="65" charset="-120"/>
                <a:ea typeface="標楷體" panose="03000509000000000000" pitchFamily="65" charset="-120"/>
              </a:rPr>
              <a:t>)</a:t>
            </a:r>
            <a:r>
              <a:rPr lang="en-US" altLang="zh-TW" sz="1600" dirty="0">
                <a:solidFill>
                  <a:srgbClr val="FF0000"/>
                </a:solidFill>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使用通行碼</a:t>
            </a:r>
            <a:r>
              <a:rPr lang="en-US" altLang="zh-TW" sz="1600" dirty="0">
                <a:solidFill>
                  <a:srgbClr val="FF0000"/>
                </a:solidFill>
                <a:latin typeface="標楷體" panose="03000509000000000000" pitchFamily="65" charset="-120"/>
                <a:ea typeface="標楷體" panose="03000509000000000000" pitchFamily="65" charset="-120"/>
              </a:rPr>
              <a:t>)</a:t>
            </a:r>
            <a:endParaRPr lang="zh-TW" altLang="en-US" sz="1600" dirty="0">
              <a:solidFill>
                <a:srgbClr val="FF0000"/>
              </a:solidFill>
              <a:latin typeface="標楷體" panose="03000509000000000000" pitchFamily="65" charset="-120"/>
              <a:ea typeface="標楷體" panose="03000509000000000000" pitchFamily="65" charset="-120"/>
            </a:endParaRPr>
          </a:p>
        </p:txBody>
      </p:sp>
      <p:sp>
        <p:nvSpPr>
          <p:cNvPr id="57" name="Text Box 28"/>
          <p:cNvSpPr txBox="1">
            <a:spLocks noChangeArrowheads="1"/>
          </p:cNvSpPr>
          <p:nvPr/>
        </p:nvSpPr>
        <p:spPr bwMode="auto">
          <a:xfrm>
            <a:off x="239713" y="4094072"/>
            <a:ext cx="4510087" cy="396875"/>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sz="1600" dirty="0" smtClean="0">
                <a:solidFill>
                  <a:srgbClr val="000000"/>
                </a:solidFill>
                <a:latin typeface="標楷體" panose="03000509000000000000" pitchFamily="65" charset="-120"/>
                <a:ea typeface="標楷體" panose="03000509000000000000" pitchFamily="65" charset="-120"/>
              </a:rPr>
              <a:t>本</a:t>
            </a:r>
            <a:r>
              <a:rPr lang="zh-TW" altLang="en-US" sz="1600" dirty="0">
                <a:solidFill>
                  <a:srgbClr val="000000"/>
                </a:solidFill>
                <a:latin typeface="標楷體" panose="03000509000000000000" pitchFamily="65" charset="-120"/>
                <a:ea typeface="標楷體" panose="03000509000000000000" pitchFamily="65" charset="-120"/>
              </a:rPr>
              <a:t>委員會網站</a:t>
            </a:r>
            <a:r>
              <a:rPr lang="zh-TW" altLang="en-US" sz="1600" dirty="0">
                <a:solidFill>
                  <a:schemeClr val="tx1"/>
                </a:solidFill>
                <a:latin typeface="標楷體" panose="03000509000000000000" pitchFamily="65" charset="-120"/>
                <a:ea typeface="標楷體" panose="03000509000000000000" pitchFamily="65" charset="-120"/>
              </a:rPr>
              <a:t>提供甄選總成績</a:t>
            </a:r>
            <a:r>
              <a:rPr lang="zh-TW" altLang="en-US" sz="1600" dirty="0" smtClean="0">
                <a:solidFill>
                  <a:schemeClr val="tx1"/>
                </a:solidFill>
                <a:latin typeface="標楷體" panose="03000509000000000000" pitchFamily="65" charset="-120"/>
                <a:ea typeface="標楷體" panose="03000509000000000000" pitchFamily="65" charset="-120"/>
              </a:rPr>
              <a:t>查詢</a:t>
            </a:r>
            <a:r>
              <a:rPr lang="en-US" altLang="zh-TW" sz="1600" dirty="0">
                <a:solidFill>
                  <a:srgbClr val="FF0000"/>
                </a:solidFill>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使用通行碼</a:t>
            </a:r>
            <a:r>
              <a:rPr lang="en-US" altLang="zh-TW" sz="1600" dirty="0" smtClean="0">
                <a:solidFill>
                  <a:srgbClr val="FF0000"/>
                </a:solidFill>
                <a:latin typeface="標楷體" panose="03000509000000000000" pitchFamily="65" charset="-120"/>
                <a:ea typeface="標楷體" panose="03000509000000000000" pitchFamily="65" charset="-120"/>
              </a:rPr>
              <a:t>)</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59" name="Text Box 30"/>
          <p:cNvSpPr txBox="1">
            <a:spLocks noChangeArrowheads="1"/>
          </p:cNvSpPr>
          <p:nvPr/>
        </p:nvSpPr>
        <p:spPr bwMode="auto">
          <a:xfrm>
            <a:off x="239713" y="5691512"/>
            <a:ext cx="4510087" cy="395288"/>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r>
              <a:rPr lang="zh-TW" altLang="en-US" dirty="0">
                <a:solidFill>
                  <a:srgbClr val="000000"/>
                </a:solidFill>
                <a:latin typeface="標楷體" panose="03000509000000000000" pitchFamily="65" charset="-120"/>
                <a:ea typeface="標楷體" panose="03000509000000000000" pitchFamily="65" charset="-120"/>
              </a:rPr>
              <a:t>就讀志願序統一分發放榜</a:t>
            </a:r>
          </a:p>
        </p:txBody>
      </p:sp>
      <p:sp>
        <p:nvSpPr>
          <p:cNvPr id="60" name="Text Box 32"/>
          <p:cNvSpPr txBox="1">
            <a:spLocks noChangeArrowheads="1"/>
          </p:cNvSpPr>
          <p:nvPr/>
        </p:nvSpPr>
        <p:spPr bwMode="auto">
          <a:xfrm>
            <a:off x="239713" y="908720"/>
            <a:ext cx="4510087" cy="395287"/>
          </a:xfrm>
          <a:prstGeom prst="rect">
            <a:avLst/>
          </a:prstGeom>
          <a:solidFill>
            <a:srgbClr val="FF0000"/>
          </a:solidFill>
          <a:ln>
            <a:solidFill>
              <a:srgbClr val="FF0000"/>
            </a:solid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defPPr>
              <a:defRPr lang="zh-TW"/>
            </a:defPPr>
            <a:lvl1pPr algn="ctr">
              <a:defRPr>
                <a:solidFill>
                  <a:srgbClr val="000000"/>
                </a:solidFill>
                <a:latin typeface="微軟正黑體" pitchFamily="34" charset="-120"/>
                <a:ea typeface="微軟正黑體" pitchFamily="34" charset="-120"/>
              </a:defRPr>
            </a:lvl1pPr>
          </a:lstStyle>
          <a:p>
            <a:r>
              <a:rPr lang="zh-TW" altLang="en-US" dirty="0" smtClean="0">
                <a:solidFill>
                  <a:schemeClr val="bg1"/>
                </a:solidFill>
                <a:latin typeface="標楷體" panose="03000509000000000000" pitchFamily="65" charset="-120"/>
                <a:ea typeface="標楷體" panose="03000509000000000000" pitchFamily="65" charset="-120"/>
              </a:rPr>
              <a:t>登錄</a:t>
            </a:r>
            <a:r>
              <a:rPr lang="zh-TW" altLang="en-US" dirty="0">
                <a:solidFill>
                  <a:schemeClr val="bg1"/>
                </a:solidFill>
                <a:latin typeface="標楷體" panose="03000509000000000000" pitchFamily="65" charset="-120"/>
                <a:ea typeface="標楷體" panose="03000509000000000000" pitchFamily="65" charset="-120"/>
              </a:rPr>
              <a:t>基本資料及繳交報名資格文件</a:t>
            </a:r>
          </a:p>
        </p:txBody>
      </p:sp>
      <p:sp>
        <p:nvSpPr>
          <p:cNvPr id="61" name="Text Box 16"/>
          <p:cNvSpPr txBox="1">
            <a:spLocks noChangeArrowheads="1"/>
          </p:cNvSpPr>
          <p:nvPr/>
        </p:nvSpPr>
        <p:spPr bwMode="auto">
          <a:xfrm>
            <a:off x="4788024" y="964282"/>
            <a:ext cx="4314001" cy="307777"/>
          </a:xfrm>
          <a:prstGeom prst="rect">
            <a:avLst/>
          </a:prstGeom>
          <a:noFill/>
          <a:ln w="9525">
            <a:noFill/>
            <a:miter lim="800000"/>
            <a:headEnd/>
            <a:tailEnd/>
          </a:ln>
        </p:spPr>
        <p:txBody>
          <a:bodyPr wrap="none">
            <a:spAutoFit/>
          </a:bodyPr>
          <a:lstStyle/>
          <a:p>
            <a:pPr algn="dist"/>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en-US" altLang="zh-TW" sz="1400" dirty="0" smtClean="0">
                <a:latin typeface="標楷體" panose="03000509000000000000" pitchFamily="65" charset="-120"/>
                <a:ea typeface="標楷體" panose="03000509000000000000" pitchFamily="65" charset="-120"/>
                <a:cs typeface="華康楷書體W3" pitchFamily="65" charset="-120"/>
              </a:rPr>
              <a:t>106.4.19(</a:t>
            </a:r>
            <a:r>
              <a:rPr lang="zh-TW" altLang="en-US" sz="1400" dirty="0" smtClean="0">
                <a:latin typeface="標楷體" panose="03000509000000000000" pitchFamily="65" charset="-120"/>
                <a:ea typeface="標楷體" panose="03000509000000000000" pitchFamily="65" charset="-120"/>
                <a:cs typeface="華康楷書體W3" pitchFamily="65" charset="-120"/>
              </a:rPr>
              <a:t>三</a:t>
            </a:r>
            <a:r>
              <a:rPr lang="en-US" altLang="zh-TW" sz="1400" dirty="0" smtClean="0">
                <a:latin typeface="標楷體" panose="03000509000000000000" pitchFamily="65" charset="-120"/>
                <a:ea typeface="標楷體" panose="03000509000000000000" pitchFamily="65" charset="-120"/>
                <a:cs typeface="華康楷書體W3" pitchFamily="65" charset="-120"/>
              </a:rPr>
              <a:t>)~106.5.11(</a:t>
            </a:r>
            <a:r>
              <a:rPr lang="zh-TW" altLang="en-US" sz="1400" dirty="0" smtClean="0">
                <a:latin typeface="標楷體" panose="03000509000000000000" pitchFamily="65" charset="-120"/>
                <a:ea typeface="標楷體" panose="03000509000000000000" pitchFamily="65" charset="-120"/>
                <a:cs typeface="華康楷書體W3" pitchFamily="65" charset="-120"/>
              </a:rPr>
              <a:t>四</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zh-TW" altLang="en-US" sz="1400" dirty="0" smtClean="0">
                <a:latin typeface="標楷體" panose="03000509000000000000" pitchFamily="65" charset="-120"/>
                <a:ea typeface="標楷體" panose="03000509000000000000" pitchFamily="65" charset="-120"/>
                <a:cs typeface="華康楷書體W3" pitchFamily="65" charset="-120"/>
              </a:rPr>
              <a:t>前</a:t>
            </a:r>
            <a:r>
              <a:rPr lang="zh-TW" altLang="en-US" sz="1400" dirty="0">
                <a:latin typeface="標楷體" panose="03000509000000000000" pitchFamily="65" charset="-120"/>
                <a:ea typeface="標楷體" panose="03000509000000000000" pitchFamily="65" charset="-120"/>
                <a:cs typeface="華康楷書體W3" pitchFamily="65" charset="-120"/>
              </a:rPr>
              <a:t>郵戳為憑</a:t>
            </a:r>
          </a:p>
        </p:txBody>
      </p:sp>
      <p:sp>
        <p:nvSpPr>
          <p:cNvPr id="62" name="Text Box 19"/>
          <p:cNvSpPr txBox="1">
            <a:spLocks noChangeArrowheads="1"/>
          </p:cNvSpPr>
          <p:nvPr/>
        </p:nvSpPr>
        <p:spPr bwMode="auto">
          <a:xfrm>
            <a:off x="4788024" y="2521527"/>
            <a:ext cx="4134465"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en-US" altLang="zh-TW" sz="1400" dirty="0" smtClean="0">
                <a:latin typeface="標楷體" panose="03000509000000000000" pitchFamily="65" charset="-120"/>
                <a:ea typeface="標楷體" panose="03000509000000000000" pitchFamily="65" charset="-120"/>
                <a:cs typeface="華康楷書體W3" pitchFamily="65" charset="-120"/>
              </a:rPr>
              <a:t>106.5.25(</a:t>
            </a:r>
            <a:r>
              <a:rPr lang="zh-TW" altLang="en-US" sz="1400" dirty="0" smtClean="0">
                <a:latin typeface="標楷體" panose="03000509000000000000" pitchFamily="65" charset="-120"/>
                <a:ea typeface="標楷體" panose="03000509000000000000" pitchFamily="65" charset="-120"/>
                <a:cs typeface="華康楷書體W3" pitchFamily="65" charset="-120"/>
              </a:rPr>
              <a:t>四</a:t>
            </a:r>
            <a:r>
              <a:rPr lang="en-US" altLang="zh-TW" sz="1400" dirty="0" smtClean="0">
                <a:latin typeface="標楷體" panose="03000509000000000000" pitchFamily="65" charset="-120"/>
                <a:ea typeface="標楷體" panose="03000509000000000000" pitchFamily="65" charset="-120"/>
                <a:cs typeface="華康楷書體W3" pitchFamily="65" charset="-120"/>
              </a:rPr>
              <a:t>)10:00~106.6.2(</a:t>
            </a:r>
            <a:r>
              <a:rPr lang="zh-TW" altLang="en-US" sz="1400" dirty="0" smtClean="0">
                <a:latin typeface="標楷體" panose="03000509000000000000" pitchFamily="65" charset="-120"/>
                <a:ea typeface="標楷體" panose="03000509000000000000" pitchFamily="65" charset="-120"/>
                <a:cs typeface="華康楷書體W3" pitchFamily="65" charset="-120"/>
              </a:rPr>
              <a:t>五</a:t>
            </a:r>
            <a:r>
              <a:rPr lang="en-US" altLang="zh-TW" sz="1400" dirty="0" smtClean="0">
                <a:latin typeface="標楷體" panose="03000509000000000000" pitchFamily="65" charset="-120"/>
                <a:ea typeface="標楷體" panose="03000509000000000000" pitchFamily="65" charset="-120"/>
                <a:cs typeface="華康楷書體W3" pitchFamily="65" charset="-120"/>
              </a:rPr>
              <a:t>)17:00</a:t>
            </a:r>
            <a:endParaRPr lang="en-US" altLang="zh-TW" sz="1400" dirty="0">
              <a:latin typeface="標楷體" panose="03000509000000000000" pitchFamily="65" charset="-120"/>
              <a:ea typeface="標楷體" panose="03000509000000000000" pitchFamily="65" charset="-120"/>
              <a:cs typeface="華康楷書體W3" pitchFamily="65" charset="-120"/>
            </a:endParaRPr>
          </a:p>
        </p:txBody>
      </p:sp>
      <p:sp>
        <p:nvSpPr>
          <p:cNvPr id="63" name="Text Box 20"/>
          <p:cNvSpPr txBox="1">
            <a:spLocks noChangeArrowheads="1"/>
          </p:cNvSpPr>
          <p:nvPr/>
        </p:nvSpPr>
        <p:spPr bwMode="auto">
          <a:xfrm>
            <a:off x="4788024" y="4136517"/>
            <a:ext cx="3685624" cy="307777"/>
          </a:xfrm>
          <a:prstGeom prst="rect">
            <a:avLst/>
          </a:prstGeom>
          <a:noFill/>
          <a:ln w="9525">
            <a:noFill/>
            <a:miter lim="800000"/>
            <a:headEnd/>
            <a:tailEnd/>
          </a:ln>
        </p:spPr>
        <p:txBody>
          <a:bodyPr wrap="none">
            <a:spAutoFit/>
          </a:bodyPr>
          <a:lstStyle>
            <a:defPPr>
              <a:defRPr lang="zh-TW"/>
            </a:defPPr>
            <a:lvl1pPr algn="dist">
              <a:defRPr sz="1400">
                <a:latin typeface="標楷體" panose="03000509000000000000" pitchFamily="65" charset="-120"/>
                <a:ea typeface="標楷體" panose="03000509000000000000" pitchFamily="65" charset="-120"/>
                <a:cs typeface="華康楷書體W3" pitchFamily="65" charset="-120"/>
              </a:defRPr>
            </a:lvl1pPr>
          </a:lstStyle>
          <a:p>
            <a:r>
              <a:rPr lang="zh-TW" altLang="en-US" dirty="0"/>
              <a:t>開放時間：</a:t>
            </a:r>
            <a:r>
              <a:rPr lang="en-US" altLang="zh-TW" dirty="0"/>
              <a:t>106.6.30</a:t>
            </a:r>
            <a:r>
              <a:rPr lang="en-US" altLang="zh-TW" dirty="0" smtClean="0"/>
              <a:t>(</a:t>
            </a:r>
            <a:r>
              <a:rPr lang="zh-TW" altLang="en-US" dirty="0" smtClean="0"/>
              <a:t>五</a:t>
            </a:r>
            <a:r>
              <a:rPr lang="en-US" altLang="zh-TW" dirty="0" smtClean="0"/>
              <a:t>)~106.7.4(</a:t>
            </a:r>
            <a:r>
              <a:rPr lang="zh-TW" altLang="en-US" dirty="0" smtClean="0"/>
              <a:t>二</a:t>
            </a:r>
            <a:r>
              <a:rPr lang="en-US" altLang="zh-TW" dirty="0" smtClean="0"/>
              <a:t>)</a:t>
            </a:r>
            <a:r>
              <a:rPr lang="en-US" altLang="zh-TW" dirty="0"/>
              <a:t>10:00</a:t>
            </a:r>
          </a:p>
        </p:txBody>
      </p:sp>
      <p:sp>
        <p:nvSpPr>
          <p:cNvPr id="64" name="Text Box 21"/>
          <p:cNvSpPr txBox="1">
            <a:spLocks noChangeArrowheads="1"/>
          </p:cNvSpPr>
          <p:nvPr/>
        </p:nvSpPr>
        <p:spPr bwMode="auto">
          <a:xfrm>
            <a:off x="4788024" y="4654009"/>
            <a:ext cx="3595856" cy="307777"/>
          </a:xfrm>
          <a:prstGeom prst="rect">
            <a:avLst/>
          </a:prstGeom>
          <a:noFill/>
          <a:ln w="9525">
            <a:noFill/>
            <a:miter lim="800000"/>
            <a:headEnd/>
            <a:tailEnd/>
          </a:ln>
        </p:spPr>
        <p:txBody>
          <a:bodyPr wrap="none">
            <a:spAutoFit/>
          </a:bodyPr>
          <a:lstStyle>
            <a:defPPr>
              <a:defRPr lang="zh-TW"/>
            </a:defPPr>
            <a:lvl1pPr algn="dist">
              <a:defRPr sz="1400">
                <a:latin typeface="標楷體" panose="03000509000000000000" pitchFamily="65" charset="-120"/>
                <a:ea typeface="標楷體" panose="03000509000000000000" pitchFamily="65" charset="-120"/>
                <a:cs typeface="華康楷書體W3" pitchFamily="65" charset="-120"/>
              </a:defRPr>
            </a:lvl1pPr>
          </a:lstStyle>
          <a:p>
            <a:r>
              <a:rPr lang="zh-TW" altLang="en-US" dirty="0"/>
              <a:t>開放時間：</a:t>
            </a:r>
            <a:r>
              <a:rPr lang="en-US" altLang="zh-TW" dirty="0"/>
              <a:t>106.7.3</a:t>
            </a:r>
            <a:r>
              <a:rPr lang="en-US" altLang="zh-TW" dirty="0" smtClean="0"/>
              <a:t>(</a:t>
            </a:r>
            <a:r>
              <a:rPr lang="zh-TW" altLang="en-US" dirty="0" smtClean="0"/>
              <a:t>三</a:t>
            </a:r>
            <a:r>
              <a:rPr lang="en-US" altLang="zh-TW" dirty="0" smtClean="0"/>
              <a:t>)~106.7.6(</a:t>
            </a:r>
            <a:r>
              <a:rPr lang="zh-TW" altLang="en-US" dirty="0" smtClean="0"/>
              <a:t>四</a:t>
            </a:r>
            <a:r>
              <a:rPr lang="en-US" altLang="zh-TW" dirty="0" smtClean="0"/>
              <a:t>)</a:t>
            </a:r>
            <a:r>
              <a:rPr lang="en-US" altLang="zh-TW" dirty="0"/>
              <a:t>10:00</a:t>
            </a:r>
          </a:p>
        </p:txBody>
      </p:sp>
      <p:sp>
        <p:nvSpPr>
          <p:cNvPr id="65" name="Text Box 21"/>
          <p:cNvSpPr txBox="1">
            <a:spLocks noChangeArrowheads="1"/>
          </p:cNvSpPr>
          <p:nvPr/>
        </p:nvSpPr>
        <p:spPr bwMode="auto">
          <a:xfrm>
            <a:off x="4788024" y="5233142"/>
            <a:ext cx="4314001"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en-US" altLang="zh-TW" sz="1400" dirty="0" smtClean="0">
                <a:latin typeface="標楷體" panose="03000509000000000000" pitchFamily="65" charset="-120"/>
                <a:ea typeface="標楷體" panose="03000509000000000000" pitchFamily="65" charset="-120"/>
                <a:cs typeface="華康楷書體W3" pitchFamily="65" charset="-120"/>
              </a:rPr>
              <a:t>106.7.6(</a:t>
            </a:r>
            <a:r>
              <a:rPr lang="zh-TW" altLang="en-US" sz="1400" dirty="0" smtClean="0">
                <a:latin typeface="標楷體" panose="03000509000000000000" pitchFamily="65" charset="-120"/>
                <a:ea typeface="標楷體" panose="03000509000000000000" pitchFamily="65" charset="-120"/>
                <a:cs typeface="華康楷書體W3" pitchFamily="65" charset="-120"/>
              </a:rPr>
              <a:t>四</a:t>
            </a:r>
            <a:r>
              <a:rPr lang="en-US" altLang="zh-TW" sz="1400" dirty="0" smtClean="0">
                <a:latin typeface="標楷體" panose="03000509000000000000" pitchFamily="65" charset="-120"/>
                <a:ea typeface="標楷體" panose="03000509000000000000" pitchFamily="65" charset="-120"/>
                <a:cs typeface="華康楷書體W3" pitchFamily="65" charset="-120"/>
              </a:rPr>
              <a:t>)10:00~106.7.10 </a:t>
            </a:r>
            <a:r>
              <a:rPr lang="en-US" altLang="zh-TW" sz="1400" dirty="0">
                <a:latin typeface="標楷體" panose="03000509000000000000" pitchFamily="65" charset="-120"/>
                <a:ea typeface="標楷體" panose="03000509000000000000" pitchFamily="65" charset="-120"/>
                <a:cs typeface="華康楷書體W3" pitchFamily="65" charset="-120"/>
              </a:rPr>
              <a:t>(</a:t>
            </a:r>
            <a:r>
              <a:rPr lang="zh-TW" altLang="en-US" sz="1400" dirty="0">
                <a:latin typeface="標楷體" panose="03000509000000000000" pitchFamily="65" charset="-120"/>
                <a:ea typeface="標楷體" panose="03000509000000000000" pitchFamily="65" charset="-120"/>
                <a:cs typeface="華康楷書體W3" pitchFamily="65" charset="-120"/>
              </a:rPr>
              <a:t>一</a:t>
            </a:r>
            <a:r>
              <a:rPr lang="en-US" altLang="zh-TW" sz="1400" dirty="0">
                <a:latin typeface="標楷體" panose="03000509000000000000" pitchFamily="65" charset="-120"/>
                <a:ea typeface="標楷體" panose="03000509000000000000" pitchFamily="65" charset="-120"/>
                <a:cs typeface="華康楷書體W3" pitchFamily="65" charset="-120"/>
              </a:rPr>
              <a:t>)17:00</a:t>
            </a:r>
          </a:p>
        </p:txBody>
      </p:sp>
      <p:sp>
        <p:nvSpPr>
          <p:cNvPr id="68" name="Text Box 19"/>
          <p:cNvSpPr txBox="1">
            <a:spLocks noChangeArrowheads="1"/>
          </p:cNvSpPr>
          <p:nvPr/>
        </p:nvSpPr>
        <p:spPr bwMode="auto">
          <a:xfrm>
            <a:off x="4788024" y="1997770"/>
            <a:ext cx="2608406"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公告時間：</a:t>
            </a:r>
            <a:r>
              <a:rPr lang="en-US" altLang="zh-TW" sz="1400" dirty="0" smtClean="0">
                <a:latin typeface="標楷體" panose="03000509000000000000" pitchFamily="65" charset="-120"/>
                <a:ea typeface="標楷體" panose="03000509000000000000" pitchFamily="65" charset="-120"/>
                <a:cs typeface="華康楷書體W3" pitchFamily="65" charset="-120"/>
              </a:rPr>
              <a:t>106.5.24(</a:t>
            </a:r>
            <a:r>
              <a:rPr lang="zh-TW" altLang="en-US" sz="1400" dirty="0" smtClean="0">
                <a:latin typeface="標楷體" panose="03000509000000000000" pitchFamily="65" charset="-120"/>
                <a:ea typeface="標楷體" panose="03000509000000000000" pitchFamily="65" charset="-120"/>
                <a:cs typeface="華康楷書體W3" pitchFamily="65" charset="-120"/>
              </a:rPr>
              <a:t>三</a:t>
            </a:r>
            <a:r>
              <a:rPr lang="en-US" altLang="zh-TW" sz="1400" dirty="0" smtClean="0">
                <a:latin typeface="標楷體" panose="03000509000000000000" pitchFamily="65" charset="-120"/>
                <a:ea typeface="標楷體" panose="03000509000000000000" pitchFamily="65" charset="-120"/>
                <a:cs typeface="華康楷書體W3" pitchFamily="65" charset="-120"/>
              </a:rPr>
              <a:t>)10:00</a:t>
            </a:r>
            <a:endParaRPr lang="zh-TW" altLang="en-US" sz="1400" dirty="0">
              <a:latin typeface="標楷體" panose="03000509000000000000" pitchFamily="65" charset="-120"/>
              <a:ea typeface="標楷體" panose="03000509000000000000" pitchFamily="65" charset="-120"/>
              <a:cs typeface="華康楷書體W3" pitchFamily="65" charset="-120"/>
            </a:endParaRPr>
          </a:p>
        </p:txBody>
      </p:sp>
      <p:cxnSp>
        <p:nvCxnSpPr>
          <p:cNvPr id="75" name="肘形接點 74"/>
          <p:cNvCxnSpPr>
            <a:stCxn id="60" idx="2"/>
            <a:endCxn id="91" idx="0"/>
          </p:cNvCxnSpPr>
          <p:nvPr/>
        </p:nvCxnSpPr>
        <p:spPr>
          <a:xfrm rot="5400000">
            <a:off x="2426955" y="137180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6" name="肘形接點 75"/>
          <p:cNvCxnSpPr>
            <a:stCxn id="47" idx="2"/>
            <a:endCxn id="49" idx="0"/>
          </p:cNvCxnSpPr>
          <p:nvPr/>
        </p:nvCxnSpPr>
        <p:spPr>
          <a:xfrm rot="5400000">
            <a:off x="2426955" y="2433593"/>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7" name="肘形接點 76"/>
          <p:cNvCxnSpPr>
            <a:stCxn id="49" idx="2"/>
            <a:endCxn id="53" idx="0"/>
          </p:cNvCxnSpPr>
          <p:nvPr/>
        </p:nvCxnSpPr>
        <p:spPr>
          <a:xfrm rot="5400000">
            <a:off x="2426955" y="2964485"/>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8" name="肘形接點 77"/>
          <p:cNvCxnSpPr>
            <a:stCxn id="53" idx="2"/>
            <a:endCxn id="55" idx="0"/>
          </p:cNvCxnSpPr>
          <p:nvPr/>
        </p:nvCxnSpPr>
        <p:spPr>
          <a:xfrm rot="5400000">
            <a:off x="2426955" y="3495377"/>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9" name="肘形接點 78"/>
          <p:cNvCxnSpPr>
            <a:stCxn id="55" idx="2"/>
            <a:endCxn id="57" idx="0"/>
          </p:cNvCxnSpPr>
          <p:nvPr/>
        </p:nvCxnSpPr>
        <p:spPr>
          <a:xfrm rot="5400000">
            <a:off x="2426955" y="402626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0" name="肘形接點 79"/>
          <p:cNvCxnSpPr>
            <a:stCxn id="57" idx="2"/>
            <a:endCxn id="43" idx="0"/>
          </p:cNvCxnSpPr>
          <p:nvPr/>
        </p:nvCxnSpPr>
        <p:spPr>
          <a:xfrm rot="5400000">
            <a:off x="2426955" y="455874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1" name="肘形接點 80"/>
          <p:cNvCxnSpPr>
            <a:stCxn id="43" idx="2"/>
            <a:endCxn id="44" idx="0"/>
          </p:cNvCxnSpPr>
          <p:nvPr/>
        </p:nvCxnSpPr>
        <p:spPr>
          <a:xfrm rot="5400000">
            <a:off x="2426955" y="509122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2" name="肘形接點 81"/>
          <p:cNvCxnSpPr>
            <a:stCxn id="44" idx="2"/>
            <a:endCxn id="59" idx="0"/>
          </p:cNvCxnSpPr>
          <p:nvPr/>
        </p:nvCxnSpPr>
        <p:spPr>
          <a:xfrm rot="5400000">
            <a:off x="2426955" y="562370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83" name="Text Box 19"/>
          <p:cNvSpPr txBox="1">
            <a:spLocks noChangeArrowheads="1"/>
          </p:cNvSpPr>
          <p:nvPr/>
        </p:nvSpPr>
        <p:spPr bwMode="auto">
          <a:xfrm>
            <a:off x="4788024" y="3059554"/>
            <a:ext cx="2608406"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rPr>
              <a:t>開放時間：</a:t>
            </a:r>
            <a:r>
              <a:rPr lang="en-US" altLang="zh-TW" sz="1400" dirty="0" smtClean="0">
                <a:latin typeface="標楷體" panose="03000509000000000000" pitchFamily="65" charset="-120"/>
                <a:ea typeface="標楷體" panose="03000509000000000000" pitchFamily="65" charset="-120"/>
                <a:cs typeface="華康楷書體W3" pitchFamily="65" charset="-120"/>
              </a:rPr>
              <a:t>106.6.5(</a:t>
            </a:r>
            <a:r>
              <a:rPr lang="zh-TW" altLang="en-US" sz="1400" dirty="0" smtClean="0">
                <a:latin typeface="標楷體" panose="03000509000000000000" pitchFamily="65" charset="-120"/>
                <a:ea typeface="標楷體" panose="03000509000000000000" pitchFamily="65" charset="-120"/>
                <a:cs typeface="華康楷書體W3" pitchFamily="65" charset="-120"/>
              </a:rPr>
              <a:t>一</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rPr>
              <a:t>10:00</a:t>
            </a:r>
            <a:endParaRPr lang="en-US" altLang="zh-TW" sz="1400" dirty="0">
              <a:latin typeface="標楷體" panose="03000509000000000000" pitchFamily="65" charset="-120"/>
              <a:ea typeface="標楷體" panose="03000509000000000000" pitchFamily="65" charset="-120"/>
            </a:endParaRPr>
          </a:p>
        </p:txBody>
      </p:sp>
      <p:sp>
        <p:nvSpPr>
          <p:cNvPr id="84" name="Text Box 19"/>
          <p:cNvSpPr txBox="1">
            <a:spLocks noChangeArrowheads="1"/>
          </p:cNvSpPr>
          <p:nvPr/>
        </p:nvSpPr>
        <p:spPr bwMode="auto">
          <a:xfrm>
            <a:off x="4788024" y="3608673"/>
            <a:ext cx="4134465"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en-US" altLang="zh-TW" sz="1400" dirty="0" smtClean="0">
                <a:latin typeface="標楷體" panose="03000509000000000000" pitchFamily="65" charset="-120"/>
                <a:ea typeface="標楷體" panose="03000509000000000000" pitchFamily="65" charset="-120"/>
                <a:cs typeface="華康楷書體W3" pitchFamily="65" charset="-120"/>
              </a:rPr>
              <a:t>106.6.5(</a:t>
            </a:r>
            <a:r>
              <a:rPr lang="zh-TW" altLang="en-US" sz="1400" dirty="0" smtClean="0">
                <a:latin typeface="標楷體" panose="03000509000000000000" pitchFamily="65" charset="-120"/>
                <a:ea typeface="標楷體" panose="03000509000000000000" pitchFamily="65" charset="-120"/>
                <a:cs typeface="華康楷書體W3" pitchFamily="65" charset="-120"/>
              </a:rPr>
              <a:t>一</a:t>
            </a:r>
            <a:r>
              <a:rPr lang="en-US" altLang="zh-TW" sz="1400" dirty="0" smtClean="0">
                <a:latin typeface="標楷體" panose="03000509000000000000" pitchFamily="65" charset="-120"/>
                <a:ea typeface="標楷體" panose="03000509000000000000" pitchFamily="65" charset="-120"/>
                <a:cs typeface="華康楷書體W3" pitchFamily="65" charset="-120"/>
              </a:rPr>
              <a:t>)10:00~106.6.9 (</a:t>
            </a:r>
            <a:r>
              <a:rPr lang="zh-TW" altLang="en-US" sz="1400" dirty="0" smtClean="0">
                <a:latin typeface="標楷體" panose="03000509000000000000" pitchFamily="65" charset="-120"/>
                <a:ea typeface="標楷體" panose="03000509000000000000" pitchFamily="65" charset="-120"/>
                <a:cs typeface="華康楷書體W3" pitchFamily="65" charset="-120"/>
              </a:rPr>
              <a:t>五</a:t>
            </a:r>
            <a:r>
              <a:rPr lang="en-US" altLang="zh-TW" sz="1400" dirty="0" smtClean="0">
                <a:latin typeface="標楷體" panose="03000509000000000000" pitchFamily="65" charset="-120"/>
                <a:ea typeface="標楷體" panose="03000509000000000000" pitchFamily="65" charset="-120"/>
                <a:cs typeface="華康楷書體W3" pitchFamily="65" charset="-120"/>
              </a:rPr>
              <a:t>)17:00</a:t>
            </a:r>
            <a:endParaRPr lang="en-US" altLang="zh-TW" sz="1400" dirty="0">
              <a:latin typeface="標楷體" panose="03000509000000000000" pitchFamily="65" charset="-120"/>
              <a:ea typeface="標楷體" panose="03000509000000000000" pitchFamily="65" charset="-120"/>
              <a:cs typeface="華康楷書體W3" pitchFamily="65" charset="-120"/>
            </a:endParaRPr>
          </a:p>
        </p:txBody>
      </p:sp>
      <p:sp>
        <p:nvSpPr>
          <p:cNvPr id="85" name="Text Box 21"/>
          <p:cNvSpPr txBox="1">
            <a:spLocks noChangeArrowheads="1"/>
          </p:cNvSpPr>
          <p:nvPr/>
        </p:nvSpPr>
        <p:spPr bwMode="auto">
          <a:xfrm>
            <a:off x="4788024" y="5717381"/>
            <a:ext cx="2608406"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en-US" altLang="zh-TW" sz="1400" dirty="0" smtClean="0">
                <a:latin typeface="標楷體" panose="03000509000000000000" pitchFamily="65" charset="-120"/>
                <a:ea typeface="標楷體" panose="03000509000000000000" pitchFamily="65" charset="-120"/>
                <a:cs typeface="華康楷書體W3" pitchFamily="65" charset="-120"/>
              </a:rPr>
              <a:t>106.7.13(</a:t>
            </a:r>
            <a:r>
              <a:rPr lang="zh-TW" altLang="en-US" sz="1400" dirty="0" smtClean="0">
                <a:latin typeface="標楷體" panose="03000509000000000000" pitchFamily="65" charset="-120"/>
                <a:ea typeface="標楷體" panose="03000509000000000000" pitchFamily="65" charset="-120"/>
                <a:cs typeface="華康楷書體W3" pitchFamily="65" charset="-120"/>
              </a:rPr>
              <a:t>四</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a:latin typeface="標楷體" panose="03000509000000000000" pitchFamily="65" charset="-120"/>
                <a:ea typeface="標楷體" panose="03000509000000000000" pitchFamily="65" charset="-120"/>
                <a:cs typeface="華康楷書體W3" pitchFamily="65" charset="-120"/>
              </a:rPr>
              <a:t>10:00</a:t>
            </a:r>
          </a:p>
        </p:txBody>
      </p:sp>
      <p:sp>
        <p:nvSpPr>
          <p:cNvPr id="86" name="Text Box 30"/>
          <p:cNvSpPr txBox="1">
            <a:spLocks noChangeArrowheads="1"/>
          </p:cNvSpPr>
          <p:nvPr/>
        </p:nvSpPr>
        <p:spPr bwMode="auto">
          <a:xfrm>
            <a:off x="239713" y="6222404"/>
            <a:ext cx="4510087" cy="395288"/>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r>
              <a:rPr lang="zh-TW" altLang="en-US" dirty="0">
                <a:solidFill>
                  <a:srgbClr val="000000"/>
                </a:solidFill>
                <a:latin typeface="標楷體" panose="03000509000000000000" pitchFamily="65" charset="-120"/>
                <a:ea typeface="標楷體" panose="03000509000000000000" pitchFamily="65" charset="-120"/>
              </a:rPr>
              <a:t>就讀志願序統一</a:t>
            </a:r>
            <a:r>
              <a:rPr lang="zh-TW" altLang="en-US" dirty="0" smtClean="0">
                <a:solidFill>
                  <a:srgbClr val="000000"/>
                </a:solidFill>
                <a:latin typeface="標楷體" panose="03000509000000000000" pitchFamily="65" charset="-120"/>
                <a:ea typeface="標楷體" panose="03000509000000000000" pitchFamily="65" charset="-120"/>
              </a:rPr>
              <a:t>分發報到</a:t>
            </a:r>
            <a:endParaRPr lang="zh-TW" altLang="en-US" dirty="0">
              <a:solidFill>
                <a:srgbClr val="000000"/>
              </a:solidFill>
              <a:latin typeface="標楷體" panose="03000509000000000000" pitchFamily="65" charset="-120"/>
              <a:ea typeface="標楷體" panose="03000509000000000000" pitchFamily="65" charset="-120"/>
            </a:endParaRPr>
          </a:p>
        </p:txBody>
      </p:sp>
      <p:sp>
        <p:nvSpPr>
          <p:cNvPr id="88" name="Text Box 21"/>
          <p:cNvSpPr txBox="1">
            <a:spLocks noChangeArrowheads="1"/>
          </p:cNvSpPr>
          <p:nvPr/>
        </p:nvSpPr>
        <p:spPr bwMode="auto">
          <a:xfrm>
            <a:off x="4788024" y="6270029"/>
            <a:ext cx="2787943"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en-US" altLang="zh-TW" sz="1400" dirty="0" smtClean="0">
                <a:latin typeface="標楷體" panose="03000509000000000000" pitchFamily="65" charset="-120"/>
                <a:ea typeface="標楷體" panose="03000509000000000000" pitchFamily="65" charset="-120"/>
                <a:cs typeface="華康楷書體W3" pitchFamily="65" charset="-120"/>
              </a:rPr>
              <a:t>106.7.19(</a:t>
            </a:r>
            <a:r>
              <a:rPr lang="zh-TW" altLang="en-US" sz="1400" dirty="0" smtClean="0">
                <a:latin typeface="標楷體" panose="03000509000000000000" pitchFamily="65" charset="-120"/>
                <a:ea typeface="標楷體" panose="03000509000000000000" pitchFamily="65" charset="-120"/>
                <a:cs typeface="華康楷書體W3" pitchFamily="65" charset="-120"/>
              </a:rPr>
              <a:t>三</a:t>
            </a:r>
            <a:r>
              <a:rPr lang="en-US" altLang="zh-TW" sz="1400" dirty="0" smtClean="0">
                <a:latin typeface="標楷體" panose="03000509000000000000" pitchFamily="65" charset="-120"/>
                <a:ea typeface="標楷體" panose="03000509000000000000" pitchFamily="65" charset="-120"/>
                <a:cs typeface="華康楷書體W3" pitchFamily="65" charset="-120"/>
              </a:rPr>
              <a:t>)12:00</a:t>
            </a:r>
            <a:r>
              <a:rPr lang="zh-TW" altLang="en-US" sz="1400" dirty="0" smtClean="0">
                <a:latin typeface="標楷體" panose="03000509000000000000" pitchFamily="65" charset="-120"/>
                <a:ea typeface="標楷體" panose="03000509000000000000" pitchFamily="65" charset="-120"/>
                <a:cs typeface="華康楷書體W3" pitchFamily="65" charset="-120"/>
              </a:rPr>
              <a:t>前</a:t>
            </a:r>
            <a:endParaRPr lang="en-US" altLang="zh-TW" sz="1400" dirty="0">
              <a:latin typeface="標楷體" panose="03000509000000000000" pitchFamily="65" charset="-120"/>
              <a:ea typeface="標楷體" panose="03000509000000000000" pitchFamily="65" charset="-120"/>
              <a:cs typeface="華康楷書體W3" pitchFamily="65" charset="-120"/>
            </a:endParaRPr>
          </a:p>
        </p:txBody>
      </p:sp>
      <p:cxnSp>
        <p:nvCxnSpPr>
          <p:cNvPr id="89" name="直線單箭頭接點 88"/>
          <p:cNvCxnSpPr>
            <a:stCxn id="59" idx="2"/>
            <a:endCxn id="86" idx="0"/>
          </p:cNvCxnSpPr>
          <p:nvPr/>
        </p:nvCxnSpPr>
        <p:spPr>
          <a:xfrm>
            <a:off x="2494757" y="6086800"/>
            <a:ext cx="0" cy="135604"/>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1" name="Text Box 32"/>
          <p:cNvSpPr txBox="1">
            <a:spLocks noChangeArrowheads="1"/>
          </p:cNvSpPr>
          <p:nvPr/>
        </p:nvSpPr>
        <p:spPr bwMode="auto">
          <a:xfrm>
            <a:off x="239713" y="1439612"/>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defPPr>
              <a:defRPr lang="zh-TW"/>
            </a:defPPr>
            <a:lvl1pPr algn="ctr">
              <a:defRPr>
                <a:solidFill>
                  <a:srgbClr val="000000"/>
                </a:solidFill>
                <a:latin typeface="微軟正黑體" pitchFamily="34" charset="-120"/>
                <a:ea typeface="微軟正黑體" pitchFamily="34" charset="-120"/>
              </a:defRPr>
            </a:lvl1pPr>
          </a:lstStyle>
          <a:p>
            <a:r>
              <a:rPr lang="zh-TW" altLang="en-US" dirty="0" smtClean="0">
                <a:latin typeface="標楷體" panose="03000509000000000000" pitchFamily="65" charset="-120"/>
                <a:ea typeface="標楷體" panose="03000509000000000000" pitchFamily="65" charset="-120"/>
              </a:rPr>
              <a:t>應屆生確認在校學業成績證明文件</a:t>
            </a:r>
            <a:endParaRPr lang="zh-TW" altLang="en-US" dirty="0">
              <a:latin typeface="標楷體" panose="03000509000000000000" pitchFamily="65" charset="-120"/>
              <a:ea typeface="標楷體" panose="03000509000000000000" pitchFamily="65" charset="-120"/>
            </a:endParaRPr>
          </a:p>
        </p:txBody>
      </p:sp>
      <p:sp>
        <p:nvSpPr>
          <p:cNvPr id="92" name="Text Box 16"/>
          <p:cNvSpPr txBox="1">
            <a:spLocks noChangeArrowheads="1"/>
          </p:cNvSpPr>
          <p:nvPr/>
        </p:nvSpPr>
        <p:spPr bwMode="auto">
          <a:xfrm>
            <a:off x="4788024" y="1450688"/>
            <a:ext cx="3595856" cy="307777"/>
          </a:xfrm>
          <a:prstGeom prst="rect">
            <a:avLst/>
          </a:prstGeom>
          <a:noFill/>
          <a:ln w="9525">
            <a:noFill/>
            <a:miter lim="800000"/>
            <a:headEnd/>
            <a:tailEnd/>
          </a:ln>
        </p:spPr>
        <p:txBody>
          <a:bodyPr wrap="none">
            <a:spAutoFit/>
          </a:bodyPr>
          <a:lstStyle/>
          <a:p>
            <a:pPr algn="dist"/>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en-US" altLang="zh-TW" sz="1400" dirty="0" smtClean="0">
                <a:latin typeface="標楷體" panose="03000509000000000000" pitchFamily="65" charset="-120"/>
                <a:ea typeface="標楷體" panose="03000509000000000000" pitchFamily="65" charset="-120"/>
                <a:cs typeface="華康楷書體W3" pitchFamily="65" charset="-120"/>
              </a:rPr>
              <a:t>106.5.12(</a:t>
            </a:r>
            <a:r>
              <a:rPr lang="zh-TW" altLang="en-US" sz="1400" dirty="0" smtClean="0">
                <a:latin typeface="標楷體" panose="03000509000000000000" pitchFamily="65" charset="-120"/>
                <a:ea typeface="標楷體" panose="03000509000000000000" pitchFamily="65" charset="-120"/>
                <a:cs typeface="華康楷書體W3" pitchFamily="65" charset="-120"/>
              </a:rPr>
              <a:t>五</a:t>
            </a:r>
            <a:r>
              <a:rPr lang="en-US" altLang="zh-TW" sz="1400" dirty="0" smtClean="0">
                <a:latin typeface="標楷體" panose="03000509000000000000" pitchFamily="65" charset="-120"/>
                <a:ea typeface="標楷體" panose="03000509000000000000" pitchFamily="65" charset="-120"/>
                <a:cs typeface="華康楷書體W3" pitchFamily="65" charset="-120"/>
              </a:rPr>
              <a:t>)~106.5.24(</a:t>
            </a:r>
            <a:r>
              <a:rPr lang="zh-TW" altLang="en-US" sz="1400" dirty="0" smtClean="0">
                <a:latin typeface="標楷體" panose="03000509000000000000" pitchFamily="65" charset="-120"/>
                <a:ea typeface="標楷體" panose="03000509000000000000" pitchFamily="65" charset="-120"/>
                <a:cs typeface="華康楷書體W3" pitchFamily="65" charset="-120"/>
              </a:rPr>
              <a:t>三</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zh-TW" altLang="en-US" sz="1400" dirty="0" smtClean="0">
                <a:latin typeface="標楷體" panose="03000509000000000000" pitchFamily="65" charset="-120"/>
                <a:ea typeface="標楷體" panose="03000509000000000000" pitchFamily="65" charset="-120"/>
                <a:cs typeface="華康楷書體W3" pitchFamily="65" charset="-120"/>
              </a:rPr>
              <a:t>前</a:t>
            </a:r>
            <a:endParaRPr lang="zh-TW" altLang="en-US" sz="1400" dirty="0">
              <a:latin typeface="標楷體" panose="03000509000000000000" pitchFamily="65" charset="-120"/>
              <a:ea typeface="標楷體" panose="03000509000000000000" pitchFamily="65" charset="-120"/>
              <a:cs typeface="華康楷書體W3" pitchFamily="65" charset="-120"/>
            </a:endParaRPr>
          </a:p>
        </p:txBody>
      </p:sp>
      <p:cxnSp>
        <p:nvCxnSpPr>
          <p:cNvPr id="93" name="直線單箭頭接點 92"/>
          <p:cNvCxnSpPr>
            <a:stCxn id="91" idx="2"/>
            <a:endCxn id="47" idx="0"/>
          </p:cNvCxnSpPr>
          <p:nvPr/>
        </p:nvCxnSpPr>
        <p:spPr>
          <a:xfrm>
            <a:off x="2494757" y="1834899"/>
            <a:ext cx="0" cy="135605"/>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4" name="十角星形 93"/>
          <p:cNvSpPr/>
          <p:nvPr/>
        </p:nvSpPr>
        <p:spPr>
          <a:xfrm>
            <a:off x="133350" y="1445962"/>
            <a:ext cx="478210" cy="388937"/>
          </a:xfrm>
          <a:prstGeom prst="star10">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rgbClr val="CC0000"/>
                </a:solidFill>
              </a:rPr>
              <a:t>新</a:t>
            </a:r>
            <a:endParaRPr lang="zh-TW" altLang="en-US" dirty="0">
              <a:solidFill>
                <a:srgbClr val="CC0000"/>
              </a:solidFill>
            </a:endParaRPr>
          </a:p>
        </p:txBody>
      </p:sp>
      <p:sp>
        <p:nvSpPr>
          <p:cNvPr id="95" name="十角星形 94"/>
          <p:cNvSpPr/>
          <p:nvPr/>
        </p:nvSpPr>
        <p:spPr>
          <a:xfrm>
            <a:off x="133350" y="3566354"/>
            <a:ext cx="478210" cy="388937"/>
          </a:xfrm>
          <a:prstGeom prst="star10">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rgbClr val="CC0000"/>
                </a:solidFill>
              </a:rPr>
              <a:t>新</a:t>
            </a:r>
            <a:endParaRPr lang="zh-TW" altLang="en-US" dirty="0">
              <a:solidFill>
                <a:srgbClr val="CC0000"/>
              </a:solidFill>
            </a:endParaRPr>
          </a:p>
        </p:txBody>
      </p:sp>
      <p:sp>
        <p:nvSpPr>
          <p:cNvPr id="96" name="標題 1"/>
          <p:cNvSpPr txBox="1">
            <a:spLocks/>
          </p:cNvSpPr>
          <p:nvPr/>
        </p:nvSpPr>
        <p:spPr bwMode="auto">
          <a:xfrm>
            <a:off x="133350" y="260648"/>
            <a:ext cx="86868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lang="zh-TW" altLang="en-US" sz="4200" kern="0" smtClean="0">
                <a:solidFill>
                  <a:srgbClr val="161645"/>
                </a:solidFill>
                <a:latin typeface="標楷體" panose="03000509000000000000" pitchFamily="65" charset="-120"/>
                <a:ea typeface="標楷體" panose="03000509000000000000" pitchFamily="65" charset="-120"/>
              </a:rPr>
              <a:t>甄選入學招生報名流程</a:t>
            </a:r>
            <a:endParaRPr lang="zh-TW" altLang="en-US" sz="4200" kern="0" dirty="0" smtClean="0">
              <a:solidFill>
                <a:srgbClr val="161645"/>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724823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9" name="Rectangle 2"/>
          <p:cNvSpPr>
            <a:spLocks noGrp="1" noChangeArrowheads="1"/>
          </p:cNvSpPr>
          <p:nvPr>
            <p:ph type="title" idx="4294967295"/>
          </p:nvPr>
        </p:nvSpPr>
        <p:spPr>
          <a:xfrm>
            <a:off x="0" y="71414"/>
            <a:ext cx="9001125" cy="714375"/>
          </a:xfrm>
        </p:spPr>
        <p:txBody>
          <a:bodyPr/>
          <a:lstStyle/>
          <a:p>
            <a:pPr eaLnBrk="1" hangingPunct="1"/>
            <a:r>
              <a:rPr lang="zh-TW" altLang="en-US" sz="3200" kern="1200" dirty="0" smtClean="0">
                <a:latin typeface="標楷體" panose="03000509000000000000" pitchFamily="65" charset="-120"/>
                <a:ea typeface="標楷體" panose="03000509000000000000" pitchFamily="65" charset="-120"/>
              </a:rPr>
              <a:t>測驗中心提供</a:t>
            </a:r>
            <a:r>
              <a:rPr lang="en-US" altLang="zh-TW" sz="3200" kern="1200" dirty="0" smtClean="0">
                <a:latin typeface="標楷體" panose="03000509000000000000" pitchFamily="65" charset="-120"/>
                <a:ea typeface="標楷體" panose="03000509000000000000" pitchFamily="65" charset="-120"/>
              </a:rPr>
              <a:t>【</a:t>
            </a:r>
            <a:r>
              <a:rPr lang="zh-TW" altLang="en-US" sz="3200" kern="1200" dirty="0" smtClean="0">
                <a:latin typeface="標楷體" panose="03000509000000000000" pitchFamily="65" charset="-120"/>
                <a:ea typeface="標楷體" panose="03000509000000000000" pitchFamily="65" charset="-120"/>
              </a:rPr>
              <a:t>准考證考生清冊</a:t>
            </a:r>
            <a:r>
              <a:rPr lang="en-US" altLang="zh-TW" sz="3200" kern="1200" dirty="0" smtClean="0">
                <a:latin typeface="標楷體" panose="03000509000000000000" pitchFamily="65" charset="-120"/>
                <a:ea typeface="標楷體" panose="03000509000000000000" pitchFamily="65" charset="-120"/>
              </a:rPr>
              <a:t>】</a:t>
            </a:r>
            <a:r>
              <a:rPr lang="zh-TW" altLang="en-US" sz="3200" kern="1200" dirty="0" smtClean="0">
                <a:latin typeface="標楷體" panose="03000509000000000000" pitchFamily="65" charset="-120"/>
                <a:ea typeface="標楷體" panose="03000509000000000000" pitchFamily="65" charset="-120"/>
              </a:rPr>
              <a:t>欄位說明</a:t>
            </a:r>
            <a:endParaRPr lang="en-US" altLang="zh-TW" sz="3200" kern="1200" dirty="0" smtClean="0">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12</a:t>
            </a:fld>
            <a:endParaRPr lang="en-US" altLang="zh-TW" dirty="0">
              <a:latin typeface="標楷體" panose="03000509000000000000" pitchFamily="65" charset="-120"/>
              <a:ea typeface="標楷體" panose="03000509000000000000" pitchFamily="65" charset="-12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2410" y="905655"/>
            <a:ext cx="4153077" cy="3359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4416588" y="1167083"/>
            <a:ext cx="4727412" cy="2308324"/>
          </a:xfrm>
          <a:prstGeom prst="rect">
            <a:avLst/>
          </a:prstGeom>
        </p:spPr>
        <p:txBody>
          <a:bodyPr wrap="square">
            <a:spAutoFit/>
          </a:bodyPr>
          <a:lstStyle/>
          <a:p>
            <a:r>
              <a:rPr lang="zh-TW" altLang="en-US" dirty="0" smtClean="0">
                <a:latin typeface="標楷體" panose="03000509000000000000" pitchFamily="65" charset="-120"/>
                <a:ea typeface="標楷體" panose="03000509000000000000" pitchFamily="65" charset="-120"/>
              </a:rPr>
              <a:t>技專校院入學測驗中心</a:t>
            </a:r>
            <a:r>
              <a:rPr lang="zh-TW" altLang="en-US" dirty="0">
                <a:latin typeface="標楷體" panose="03000509000000000000" pitchFamily="65" charset="-120"/>
                <a:ea typeface="標楷體" panose="03000509000000000000" pitchFamily="65" charset="-120"/>
              </a:rPr>
              <a:t>預定</a:t>
            </a:r>
            <a:r>
              <a:rPr lang="zh-TW" altLang="en-US" dirty="0" smtClean="0">
                <a:latin typeface="標楷體" panose="03000509000000000000" pitchFamily="65" charset="-120"/>
                <a:ea typeface="標楷體" panose="03000509000000000000" pitchFamily="65" charset="-120"/>
              </a:rPr>
              <a:t>於</a:t>
            </a:r>
            <a:endParaRPr lang="en-US" altLang="zh-TW" dirty="0" smtClean="0">
              <a:latin typeface="標楷體" panose="03000509000000000000" pitchFamily="65" charset="-120"/>
              <a:ea typeface="標楷體" panose="03000509000000000000" pitchFamily="65" charset="-120"/>
            </a:endParaRPr>
          </a:p>
          <a:p>
            <a:r>
              <a:rPr lang="zh-TW" altLang="en-US" b="1" u="sng" dirty="0" smtClean="0">
                <a:latin typeface="標楷體" panose="03000509000000000000" pitchFamily="65" charset="-120"/>
                <a:ea typeface="標楷體" panose="03000509000000000000" pitchFamily="65" charset="-120"/>
              </a:rPr>
              <a:t>准考證</a:t>
            </a:r>
            <a:r>
              <a:rPr lang="zh-TW" altLang="en-US" b="1" u="sng" dirty="0">
                <a:latin typeface="標楷體" panose="03000509000000000000" pitchFamily="65" charset="-120"/>
                <a:ea typeface="標楷體" panose="03000509000000000000" pitchFamily="65" charset="-120"/>
              </a:rPr>
              <a:t>寄發日</a:t>
            </a:r>
            <a:r>
              <a:rPr lang="zh-TW" altLang="en-US"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考試地點公告日</a:t>
            </a:r>
            <a:r>
              <a:rPr lang="zh-TW" altLang="en-US" dirty="0">
                <a:latin typeface="標楷體" panose="03000509000000000000" pitchFamily="65" charset="-120"/>
                <a:ea typeface="標楷體" panose="03000509000000000000" pitchFamily="65" charset="-120"/>
              </a:rPr>
              <a:t>及成績單寄發日以電子郵件寄送各集報學校經電子簽章之加密檔，各校承辦人收到檔案後，請利用</a:t>
            </a:r>
            <a:r>
              <a:rPr lang="zh-TW" altLang="en-US" dirty="0" smtClean="0">
                <a:latin typeface="標楷體" panose="03000509000000000000" pitchFamily="65" charset="-120"/>
                <a:ea typeface="標楷體" panose="03000509000000000000" pitchFamily="65" charset="-120"/>
              </a:rPr>
              <a:t>「統一</a:t>
            </a:r>
            <a:r>
              <a:rPr lang="zh-TW" altLang="en-US" dirty="0">
                <a:latin typeface="標楷體" panose="03000509000000000000" pitchFamily="65" charset="-120"/>
                <a:ea typeface="標楷體" panose="03000509000000000000" pitchFamily="65" charset="-120"/>
              </a:rPr>
              <a:t>入學測驗資料解密工具」並輸入原設定之密碼，進行資料解密作業。</a:t>
            </a:r>
            <a:endParaRPr lang="en-US" altLang="zh-TW" dirty="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詳</a:t>
            </a:r>
            <a:r>
              <a:rPr lang="zh-TW" altLang="en-US" dirty="0">
                <a:latin typeface="標楷體" panose="03000509000000000000" pitchFamily="65" charset="-120"/>
                <a:ea typeface="標楷體" panose="03000509000000000000" pitchFamily="65" charset="-120"/>
              </a:rPr>
              <a:t>請</a:t>
            </a:r>
            <a:r>
              <a:rPr lang="zh-TW" altLang="en-US" dirty="0" smtClean="0">
                <a:latin typeface="標楷體" panose="03000509000000000000" pitchFamily="65" charset="-120"/>
                <a:ea typeface="標楷體" panose="03000509000000000000" pitchFamily="65" charset="-120"/>
              </a:rPr>
              <a:t>參閱</a:t>
            </a:r>
            <a:r>
              <a:rPr lang="en-US" altLang="zh-TW" dirty="0" smtClean="0">
                <a:latin typeface="標楷體" panose="03000509000000000000" pitchFamily="65" charset="-120"/>
                <a:ea typeface="標楷體" panose="03000509000000000000" pitchFamily="65" charset="-120"/>
              </a:rPr>
              <a:t>106</a:t>
            </a:r>
            <a:r>
              <a:rPr lang="zh-TW" altLang="en-US" dirty="0" smtClean="0">
                <a:latin typeface="標楷體" panose="03000509000000000000" pitchFamily="65" charset="-120"/>
                <a:ea typeface="標楷體" panose="03000509000000000000" pitchFamily="65" charset="-120"/>
              </a:rPr>
              <a:t>學年</a:t>
            </a:r>
            <a:r>
              <a:rPr lang="zh-TW" altLang="en-US" dirty="0">
                <a:latin typeface="標楷體" panose="03000509000000000000" pitchFamily="65" charset="-120"/>
                <a:ea typeface="標楷體" panose="03000509000000000000" pitchFamily="65" charset="-120"/>
              </a:rPr>
              <a:t>度統一入學測驗集體報名資料</a:t>
            </a:r>
            <a:r>
              <a:rPr lang="zh-TW" altLang="en-US" dirty="0" smtClean="0">
                <a:latin typeface="標楷體" panose="03000509000000000000" pitchFamily="65" charset="-120"/>
                <a:ea typeface="標楷體" panose="03000509000000000000" pitchFamily="65" charset="-120"/>
              </a:rPr>
              <a:t>下載操作說明</a:t>
            </a:r>
            <a:endParaRPr lang="en-US" altLang="zh-TW" dirty="0">
              <a:latin typeface="標楷體" panose="03000509000000000000" pitchFamily="65" charset="-120"/>
              <a:ea typeface="標楷體" panose="03000509000000000000" pitchFamily="65" charset="-120"/>
            </a:endParaRPr>
          </a:p>
        </p:txBody>
      </p:sp>
      <p:pic>
        <p:nvPicPr>
          <p:cNvPr id="6" name="圖片 5"/>
          <p:cNvPicPr>
            <a:picLocks noChangeAspect="1"/>
          </p:cNvPicPr>
          <p:nvPr/>
        </p:nvPicPr>
        <p:blipFill>
          <a:blip r:embed="rId4"/>
          <a:stretch>
            <a:fillRect/>
          </a:stretch>
        </p:blipFill>
        <p:spPr>
          <a:xfrm>
            <a:off x="142410" y="4502159"/>
            <a:ext cx="8865500" cy="2226139"/>
          </a:xfrm>
          <a:prstGeom prst="rect">
            <a:avLst/>
          </a:prstGeom>
        </p:spPr>
      </p:pic>
      <p:sp>
        <p:nvSpPr>
          <p:cNvPr id="7" name="AutoShape 6"/>
          <p:cNvSpPr>
            <a:spLocks noChangeArrowheads="1"/>
          </p:cNvSpPr>
          <p:nvPr/>
        </p:nvSpPr>
        <p:spPr bwMode="auto">
          <a:xfrm rot="10800000">
            <a:off x="1982872" y="4272381"/>
            <a:ext cx="4391025" cy="357187"/>
          </a:xfrm>
          <a:prstGeom prst="wedgeRectCallout">
            <a:avLst>
              <a:gd name="adj1" fmla="val 53158"/>
              <a:gd name="adj2" fmla="val -39783"/>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rot="10800000" anchor="ctr" anchorCtr="1"/>
          <a:lstStyle/>
          <a:p>
            <a:pPr>
              <a:defRPr/>
            </a:pPr>
            <a:r>
              <a:rPr kumimoji="0" lang="zh-TW" altLang="en-US" dirty="0">
                <a:solidFill>
                  <a:srgbClr val="000000"/>
                </a:solidFill>
                <a:latin typeface="標楷體" panose="03000509000000000000" pitchFamily="65" charset="-120"/>
                <a:ea typeface="標楷體" panose="03000509000000000000" pitchFamily="65" charset="-120"/>
              </a:rPr>
              <a:t>統測「</a:t>
            </a:r>
            <a:r>
              <a:rPr lang="zh-TW" altLang="en-US" dirty="0">
                <a:latin typeface="標楷體" panose="03000509000000000000" pitchFamily="65" charset="-120"/>
                <a:ea typeface="標楷體" panose="03000509000000000000" pitchFamily="65" charset="-120"/>
              </a:rPr>
              <a:t>准考證考生清冊」</a:t>
            </a:r>
            <a:r>
              <a:rPr kumimoji="0" lang="zh-TW" altLang="en-US" dirty="0">
                <a:solidFill>
                  <a:srgbClr val="000000"/>
                </a:solidFill>
                <a:latin typeface="標楷體" panose="03000509000000000000" pitchFamily="65" charset="-120"/>
                <a:ea typeface="標楷體" panose="03000509000000000000" pitchFamily="65" charset="-120"/>
              </a:rPr>
              <a:t>發佈資料範例</a:t>
            </a:r>
            <a:endParaRPr kumimoji="0" lang="en-US" altLang="zh-TW" dirty="0">
              <a:solidFill>
                <a:srgbClr val="000000"/>
              </a:solidFill>
              <a:latin typeface="標楷體" panose="03000509000000000000" pitchFamily="65" charset="-120"/>
              <a:ea typeface="標楷體" panose="03000509000000000000" pitchFamily="65" charset="-120"/>
            </a:endParaRPr>
          </a:p>
        </p:txBody>
      </p:sp>
      <p:sp>
        <p:nvSpPr>
          <p:cNvPr id="8" name="矩形 7"/>
          <p:cNvSpPr/>
          <p:nvPr/>
        </p:nvSpPr>
        <p:spPr>
          <a:xfrm>
            <a:off x="142410" y="4756978"/>
            <a:ext cx="8753230" cy="1971320"/>
          </a:xfrm>
          <a:prstGeom prst="rect">
            <a:avLst/>
          </a:prstGeom>
          <a:solidFill>
            <a:srgbClr val="F2F2F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2"/>
          <p:cNvSpPr>
            <a:spLocks noChangeArrowheads="1"/>
          </p:cNvSpPr>
          <p:nvPr/>
        </p:nvSpPr>
        <p:spPr bwMode="auto">
          <a:xfrm>
            <a:off x="1206500" y="3500438"/>
            <a:ext cx="7085013" cy="1285875"/>
          </a:xfrm>
          <a:prstGeom prst="rect">
            <a:avLst/>
          </a:prstGeom>
          <a:noFill/>
          <a:ln w="9525">
            <a:noFill/>
            <a:miter lim="800000"/>
            <a:headEnd/>
            <a:tailEnd/>
          </a:ln>
        </p:spPr>
        <p:txBody>
          <a:bodyPr/>
          <a:lstStyle/>
          <a:p>
            <a:pPr marL="271463" lvl="1" indent="-180975">
              <a:lnSpc>
                <a:spcPct val="90000"/>
              </a:lnSpc>
              <a:spcBef>
                <a:spcPct val="20000"/>
              </a:spcBef>
              <a:buClr>
                <a:srgbClr val="000000"/>
              </a:buClr>
              <a:buFont typeface="Wingdings" pitchFamily="2" charset="2"/>
              <a:buChar char="§"/>
            </a:pPr>
            <a:endParaRPr lang="zh-TW" altLang="en-US" sz="4000">
              <a:latin typeface="標楷體" panose="03000509000000000000" pitchFamily="65" charset="-120"/>
              <a:ea typeface="標楷體" panose="03000509000000000000" pitchFamily="65" charset="-120"/>
            </a:endParaRPr>
          </a:p>
        </p:txBody>
      </p:sp>
      <p:sp>
        <p:nvSpPr>
          <p:cNvPr id="86020" name="Rectangle 2"/>
          <p:cNvSpPr txBox="1">
            <a:spLocks noChangeArrowheads="1"/>
          </p:cNvSpPr>
          <p:nvPr/>
        </p:nvSpPr>
        <p:spPr bwMode="auto">
          <a:xfrm>
            <a:off x="107504" y="836712"/>
            <a:ext cx="8712968" cy="4321175"/>
          </a:xfrm>
          <a:prstGeom prst="rect">
            <a:avLst/>
          </a:prstGeom>
          <a:noFill/>
          <a:ln w="9525">
            <a:noFill/>
            <a:miter lim="800000"/>
            <a:headEnd/>
            <a:tailEnd/>
          </a:ln>
        </p:spPr>
        <p:txBody>
          <a:bodyPr lIns="0" rIns="18288"/>
          <a:lstStyle/>
          <a:p>
            <a:pPr algn="ctr">
              <a:buFont typeface="Wingdings 2" pitchFamily="18" charset="2"/>
              <a:buNone/>
            </a:pPr>
            <a:r>
              <a:rPr lang="zh-TW" altLang="en-US" sz="4400" dirty="0" smtClean="0">
                <a:latin typeface="標楷體" panose="03000509000000000000" pitchFamily="65" charset="-120"/>
                <a:ea typeface="標楷體" panose="03000509000000000000" pitchFamily="65" charset="-120"/>
              </a:rPr>
              <a:t>甄選入學招生</a:t>
            </a:r>
            <a:endParaRPr lang="zh-TW" altLang="en-US" sz="4400" dirty="0">
              <a:latin typeface="標楷體" panose="03000509000000000000" pitchFamily="65" charset="-120"/>
              <a:ea typeface="標楷體" panose="03000509000000000000" pitchFamily="65" charset="-120"/>
            </a:endParaRPr>
          </a:p>
          <a:p>
            <a:pPr algn="ctr">
              <a:buFont typeface="Wingdings 2" pitchFamily="18" charset="2"/>
              <a:buNone/>
            </a:pPr>
            <a:r>
              <a:rPr lang="zh-TW" altLang="en-US" sz="4400" dirty="0">
                <a:latin typeface="標楷體" panose="03000509000000000000" pitchFamily="65" charset="-120"/>
                <a:ea typeface="標楷體" panose="03000509000000000000" pitchFamily="65" charset="-120"/>
              </a:rPr>
              <a:t>非應屆畢業生報名</a:t>
            </a:r>
            <a:r>
              <a:rPr lang="zh-TW" altLang="en-US" sz="4400" dirty="0" smtClean="0">
                <a:latin typeface="標楷體" panose="03000509000000000000" pitchFamily="65" charset="-120"/>
                <a:ea typeface="標楷體" panose="03000509000000000000" pitchFamily="65" charset="-120"/>
              </a:rPr>
              <a:t>資格系統</a:t>
            </a:r>
            <a:endParaRPr lang="zh-TW" altLang="en-US" sz="4400" dirty="0">
              <a:latin typeface="標楷體" panose="03000509000000000000" pitchFamily="65" charset="-120"/>
              <a:ea typeface="標楷體" panose="03000509000000000000" pitchFamily="65" charset="-120"/>
            </a:endParaRPr>
          </a:p>
          <a:p>
            <a:pPr algn="ctr">
              <a:buFont typeface="Wingdings 2" pitchFamily="18" charset="2"/>
              <a:buNone/>
            </a:pPr>
            <a:endParaRPr lang="zh-TW" altLang="en-US" sz="2400" dirty="0">
              <a:solidFill>
                <a:srgbClr val="FF0000"/>
              </a:solidFill>
              <a:latin typeface="標楷體" panose="03000509000000000000" pitchFamily="65" charset="-120"/>
              <a:ea typeface="標楷體" panose="03000509000000000000" pitchFamily="65" charset="-120"/>
            </a:endParaRPr>
          </a:p>
          <a:p>
            <a:pPr marL="342900" indent="-342900" algn="ctr">
              <a:lnSpc>
                <a:spcPct val="130000"/>
              </a:lnSpc>
              <a:buClr>
                <a:srgbClr val="000000"/>
              </a:buClr>
              <a:buFont typeface="Wingdings 2" pitchFamily="18" charset="2"/>
              <a:buNone/>
            </a:pPr>
            <a:r>
              <a:rPr lang="zh-TW" altLang="en-US" sz="2400" dirty="0" smtClean="0">
                <a:solidFill>
                  <a:srgbClr val="FF0000"/>
                </a:solidFill>
                <a:latin typeface="標楷體" panose="03000509000000000000" pitchFamily="65" charset="-120"/>
                <a:ea typeface="標楷體" panose="03000509000000000000" pitchFamily="65" charset="-120"/>
              </a:rPr>
              <a:t>系統開放</a:t>
            </a:r>
            <a:r>
              <a:rPr lang="zh-TW" altLang="en-US" sz="2400" dirty="0">
                <a:solidFill>
                  <a:srgbClr val="FF0000"/>
                </a:solidFill>
                <a:latin typeface="標楷體" panose="03000509000000000000" pitchFamily="65" charset="-120"/>
                <a:ea typeface="標楷體" panose="03000509000000000000" pitchFamily="65" charset="-120"/>
              </a:rPr>
              <a:t>時間</a:t>
            </a:r>
            <a:r>
              <a:rPr lang="zh-TW" altLang="en-US" sz="2400" dirty="0" smtClean="0">
                <a:solidFill>
                  <a:srgbClr val="FF0000"/>
                </a:solidFill>
                <a:latin typeface="標楷體" panose="03000509000000000000" pitchFamily="65" charset="-120"/>
                <a:ea typeface="標楷體" panose="03000509000000000000" pitchFamily="65" charset="-120"/>
              </a:rPr>
              <a:t>：</a:t>
            </a:r>
            <a:r>
              <a:rPr lang="en-US" altLang="zh-TW" sz="2400" dirty="0" smtClean="0">
                <a:solidFill>
                  <a:srgbClr val="FF0000"/>
                </a:solidFill>
                <a:latin typeface="標楷體" panose="03000509000000000000" pitchFamily="65" charset="-120"/>
                <a:ea typeface="標楷體" panose="03000509000000000000" pitchFamily="65" charset="-120"/>
              </a:rPr>
              <a:t>106/4/19(</a:t>
            </a:r>
            <a:r>
              <a:rPr lang="zh-TW" altLang="en-US" sz="2400" dirty="0" smtClean="0">
                <a:solidFill>
                  <a:srgbClr val="FF0000"/>
                </a:solidFill>
                <a:latin typeface="標楷體" panose="03000509000000000000" pitchFamily="65" charset="-120"/>
                <a:ea typeface="標楷體" panose="03000509000000000000" pitchFamily="65" charset="-120"/>
              </a:rPr>
              <a:t>三</a:t>
            </a:r>
            <a:r>
              <a:rPr lang="en-US" altLang="zh-TW" sz="2400" dirty="0" smtClean="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10:00 ~ </a:t>
            </a:r>
            <a:r>
              <a:rPr lang="en-US" altLang="zh-TW" sz="2400" dirty="0" smtClean="0">
                <a:solidFill>
                  <a:srgbClr val="FF0000"/>
                </a:solidFill>
                <a:latin typeface="標楷體" panose="03000509000000000000" pitchFamily="65" charset="-120"/>
                <a:ea typeface="標楷體" panose="03000509000000000000" pitchFamily="65" charset="-120"/>
              </a:rPr>
              <a:t>106/5/11 (</a:t>
            </a:r>
            <a:r>
              <a:rPr lang="zh-TW" altLang="en-US" sz="2400" dirty="0" smtClean="0">
                <a:solidFill>
                  <a:srgbClr val="FF0000"/>
                </a:solidFill>
                <a:latin typeface="標楷體" panose="03000509000000000000" pitchFamily="65" charset="-120"/>
                <a:ea typeface="標楷體" panose="03000509000000000000" pitchFamily="65" charset="-120"/>
              </a:rPr>
              <a:t>四</a:t>
            </a:r>
            <a:r>
              <a:rPr lang="en-US" altLang="zh-TW" sz="2400" dirty="0" smtClean="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17:00</a:t>
            </a:r>
            <a:r>
              <a:rPr lang="zh-TW" altLang="en-US" sz="2400" dirty="0">
                <a:solidFill>
                  <a:srgbClr val="FF0000"/>
                </a:solidFill>
                <a:latin typeface="標楷體" panose="03000509000000000000" pitchFamily="65" charset="-120"/>
                <a:ea typeface="標楷體" panose="03000509000000000000" pitchFamily="65" charset="-120"/>
              </a:rPr>
              <a:t>止</a:t>
            </a:r>
          </a:p>
          <a:p>
            <a:pPr algn="ctr">
              <a:buFont typeface="Wingdings 2" pitchFamily="18" charset="2"/>
              <a:buNone/>
            </a:pPr>
            <a:endParaRPr lang="zh-TW" altLang="en-US" sz="800" dirty="0">
              <a:solidFill>
                <a:srgbClr val="FF0000"/>
              </a:solidFill>
              <a:latin typeface="標楷體" panose="03000509000000000000" pitchFamily="65" charset="-120"/>
              <a:ea typeface="標楷體" panose="03000509000000000000" pitchFamily="65" charset="-120"/>
            </a:endParaRPr>
          </a:p>
          <a:p>
            <a:pPr marL="271463" lvl="1" indent="-180975">
              <a:spcBef>
                <a:spcPct val="20000"/>
              </a:spcBef>
              <a:buClr>
                <a:srgbClr val="000099"/>
              </a:buClr>
              <a:buFont typeface="Wingdings" pitchFamily="2" charset="2"/>
              <a:buChar char=""/>
            </a:pPr>
            <a:r>
              <a:rPr lang="en-US" altLang="zh-TW" sz="2200" dirty="0" smtClean="0">
                <a:solidFill>
                  <a:schemeClr val="hlink"/>
                </a:solidFill>
                <a:latin typeface="標楷體" panose="03000509000000000000" pitchFamily="65" charset="-120"/>
                <a:ea typeface="標楷體" panose="03000509000000000000" pitchFamily="65" charset="-120"/>
              </a:rPr>
              <a:t>106/4/19(</a:t>
            </a:r>
            <a:r>
              <a:rPr lang="zh-TW" altLang="en-US" sz="2200" dirty="0" smtClean="0">
                <a:solidFill>
                  <a:schemeClr val="hlink"/>
                </a:solidFill>
                <a:latin typeface="標楷體" panose="03000509000000000000" pitchFamily="65" charset="-120"/>
                <a:ea typeface="標楷體" panose="03000509000000000000" pitchFamily="65" charset="-120"/>
              </a:rPr>
              <a:t>三</a:t>
            </a:r>
            <a:r>
              <a:rPr lang="en-US" altLang="zh-TW" sz="2200" dirty="0" smtClean="0">
                <a:solidFill>
                  <a:schemeClr val="hlink"/>
                </a:solidFill>
                <a:latin typeface="標楷體" panose="03000509000000000000" pitchFamily="65" charset="-120"/>
                <a:ea typeface="標楷體" panose="03000509000000000000" pitchFamily="65" charset="-120"/>
              </a:rPr>
              <a:t>)10:00</a:t>
            </a:r>
            <a:r>
              <a:rPr lang="zh-TW" altLang="en-US" sz="2200" dirty="0" smtClean="0">
                <a:solidFill>
                  <a:schemeClr val="hlink"/>
                </a:solidFill>
                <a:latin typeface="標楷體" panose="03000509000000000000" pitchFamily="65" charset="-120"/>
                <a:ea typeface="標楷體" panose="03000509000000000000" pitchFamily="65" charset="-120"/>
              </a:rPr>
              <a:t>起</a:t>
            </a:r>
            <a:r>
              <a:rPr lang="zh-TW" altLang="en-US" sz="2200" dirty="0" smtClean="0">
                <a:latin typeface="標楷體" panose="03000509000000000000" pitchFamily="65" charset="-120"/>
                <a:ea typeface="標楷體" panose="03000509000000000000" pitchFamily="65" charset="-120"/>
              </a:rPr>
              <a:t>至本</a:t>
            </a:r>
            <a:r>
              <a:rPr lang="zh-TW" altLang="en-US" sz="2200" dirty="0">
                <a:latin typeface="標楷體" panose="03000509000000000000" pitchFamily="65" charset="-120"/>
                <a:ea typeface="標楷體" panose="03000509000000000000" pitchFamily="65" charset="-120"/>
              </a:rPr>
              <a:t>委員會網站登錄</a:t>
            </a:r>
            <a:r>
              <a:rPr lang="zh-TW" altLang="en-US" sz="2200" dirty="0" smtClean="0">
                <a:latin typeface="標楷體" panose="03000509000000000000" pitchFamily="65" charset="-120"/>
                <a:ea typeface="標楷體" panose="03000509000000000000" pitchFamily="65" charset="-120"/>
              </a:rPr>
              <a:t>基本資料</a:t>
            </a:r>
            <a:endParaRPr lang="zh-TW" altLang="en-US" sz="2200" dirty="0">
              <a:latin typeface="標楷體" panose="03000509000000000000" pitchFamily="65" charset="-120"/>
              <a:ea typeface="標楷體" panose="03000509000000000000" pitchFamily="65" charset="-120"/>
            </a:endParaRPr>
          </a:p>
          <a:p>
            <a:pPr marL="271463" lvl="1" indent="-180975">
              <a:spcBef>
                <a:spcPct val="20000"/>
              </a:spcBef>
              <a:buClr>
                <a:srgbClr val="000099"/>
              </a:buClr>
              <a:buFont typeface="Wingdings" pitchFamily="2" charset="2"/>
              <a:buChar char=""/>
            </a:pPr>
            <a:r>
              <a:rPr lang="en-US" altLang="zh-TW" sz="2200" dirty="0" smtClean="0">
                <a:solidFill>
                  <a:schemeClr val="hlink"/>
                </a:solidFill>
                <a:latin typeface="標楷體" panose="03000509000000000000" pitchFamily="65" charset="-120"/>
                <a:ea typeface="標楷體" panose="03000509000000000000" pitchFamily="65" charset="-120"/>
              </a:rPr>
              <a:t>106/5/11 (</a:t>
            </a:r>
            <a:r>
              <a:rPr lang="zh-TW" altLang="en-US" sz="2200" dirty="0" smtClean="0">
                <a:solidFill>
                  <a:schemeClr val="hlink"/>
                </a:solidFill>
                <a:latin typeface="標楷體" panose="03000509000000000000" pitchFamily="65" charset="-120"/>
                <a:ea typeface="標楷體" panose="03000509000000000000" pitchFamily="65" charset="-120"/>
              </a:rPr>
              <a:t>四</a:t>
            </a:r>
            <a:r>
              <a:rPr lang="en-US" altLang="zh-TW" sz="2200" dirty="0" smtClean="0">
                <a:solidFill>
                  <a:schemeClr val="hlink"/>
                </a:solidFill>
                <a:latin typeface="標楷體" panose="03000509000000000000" pitchFamily="65" charset="-120"/>
                <a:ea typeface="標楷體" panose="03000509000000000000" pitchFamily="65" charset="-120"/>
              </a:rPr>
              <a:t>)</a:t>
            </a:r>
            <a:r>
              <a:rPr lang="en-US" altLang="zh-TW" sz="2200" dirty="0">
                <a:solidFill>
                  <a:schemeClr val="hlink"/>
                </a:solidFill>
                <a:latin typeface="標楷體" panose="03000509000000000000" pitchFamily="65" charset="-120"/>
                <a:ea typeface="標楷體" panose="03000509000000000000" pitchFamily="65" charset="-120"/>
              </a:rPr>
              <a:t>17:00</a:t>
            </a:r>
            <a:r>
              <a:rPr lang="zh-TW" altLang="en-US" sz="2200" dirty="0">
                <a:solidFill>
                  <a:schemeClr val="hlink"/>
                </a:solidFill>
                <a:latin typeface="標楷體" panose="03000509000000000000" pitchFamily="65" charset="-120"/>
                <a:ea typeface="標楷體" panose="03000509000000000000" pitchFamily="65" charset="-120"/>
              </a:rPr>
              <a:t>前</a:t>
            </a:r>
            <a:r>
              <a:rPr lang="zh-TW" altLang="en-US" sz="2200" dirty="0">
                <a:latin typeface="標楷體" panose="03000509000000000000" pitchFamily="65" charset="-120"/>
                <a:ea typeface="標楷體" panose="03000509000000000000" pitchFamily="65" charset="-120"/>
              </a:rPr>
              <a:t>完成基本資料登錄作業並確定</a:t>
            </a:r>
            <a:r>
              <a:rPr lang="zh-TW" altLang="en-US" sz="2200" dirty="0" smtClean="0">
                <a:latin typeface="標楷體" panose="03000509000000000000" pitchFamily="65" charset="-120"/>
                <a:ea typeface="標楷體" panose="03000509000000000000" pitchFamily="65" charset="-120"/>
              </a:rPr>
              <a:t>送出</a:t>
            </a:r>
            <a:endParaRPr lang="zh-TW" altLang="en-US" sz="2200" dirty="0">
              <a:latin typeface="標楷體" panose="03000509000000000000" pitchFamily="65" charset="-120"/>
              <a:ea typeface="標楷體" panose="03000509000000000000" pitchFamily="65" charset="-120"/>
            </a:endParaRPr>
          </a:p>
          <a:p>
            <a:pPr marL="271463" lvl="1" indent="-180975">
              <a:spcBef>
                <a:spcPct val="20000"/>
              </a:spcBef>
              <a:buClr>
                <a:srgbClr val="000099"/>
              </a:buClr>
              <a:buFont typeface="Wingdings" pitchFamily="2" charset="2"/>
              <a:buChar char=""/>
            </a:pPr>
            <a:r>
              <a:rPr lang="en-US" altLang="zh-TW" sz="2200" dirty="0" smtClean="0">
                <a:solidFill>
                  <a:schemeClr val="hlink"/>
                </a:solidFill>
                <a:latin typeface="標楷體" panose="03000509000000000000" pitchFamily="65" charset="-120"/>
                <a:ea typeface="標楷體" panose="03000509000000000000" pitchFamily="65" charset="-120"/>
              </a:rPr>
              <a:t>106/5/11 (</a:t>
            </a:r>
            <a:r>
              <a:rPr lang="zh-TW" altLang="en-US" sz="2200" dirty="0" smtClean="0">
                <a:solidFill>
                  <a:schemeClr val="hlink"/>
                </a:solidFill>
                <a:latin typeface="標楷體" panose="03000509000000000000" pitchFamily="65" charset="-120"/>
                <a:ea typeface="標楷體" panose="03000509000000000000" pitchFamily="65" charset="-120"/>
              </a:rPr>
              <a:t>四</a:t>
            </a:r>
            <a:r>
              <a:rPr lang="en-US" altLang="zh-TW" sz="2200" dirty="0" smtClean="0">
                <a:solidFill>
                  <a:schemeClr val="hlink"/>
                </a:solidFill>
                <a:latin typeface="標楷體" panose="03000509000000000000" pitchFamily="65" charset="-120"/>
                <a:ea typeface="標楷體" panose="03000509000000000000" pitchFamily="65" charset="-120"/>
              </a:rPr>
              <a:t>)</a:t>
            </a:r>
            <a:r>
              <a:rPr lang="zh-TW" altLang="en-US" sz="2200" dirty="0">
                <a:solidFill>
                  <a:schemeClr val="hlink"/>
                </a:solidFill>
                <a:latin typeface="標楷體" panose="03000509000000000000" pitchFamily="65" charset="-120"/>
                <a:ea typeface="標楷體" panose="03000509000000000000" pitchFamily="65" charset="-120"/>
              </a:rPr>
              <a:t>前</a:t>
            </a:r>
            <a:r>
              <a:rPr lang="zh-TW" altLang="en-US" sz="2200" dirty="0">
                <a:latin typeface="標楷體" panose="03000509000000000000" pitchFamily="65" charset="-120"/>
                <a:ea typeface="標楷體" panose="03000509000000000000" pitchFamily="65" charset="-120"/>
              </a:rPr>
              <a:t> 以快遞或限時掛號郵寄報名資格證明文件</a:t>
            </a:r>
            <a:r>
              <a:rPr lang="zh-TW" altLang="en-US" sz="2200" dirty="0" smtClean="0">
                <a:latin typeface="標楷體" panose="03000509000000000000" pitchFamily="65" charset="-120"/>
                <a:ea typeface="標楷體" panose="03000509000000000000" pitchFamily="65" charset="-120"/>
              </a:rPr>
              <a:t>至</a:t>
            </a:r>
            <a:endParaRPr lang="en-US" altLang="zh-TW" sz="2200" dirty="0">
              <a:latin typeface="標楷體" panose="03000509000000000000" pitchFamily="65" charset="-120"/>
              <a:ea typeface="標楷體" panose="03000509000000000000" pitchFamily="65" charset="-120"/>
            </a:endParaRPr>
          </a:p>
          <a:p>
            <a:pPr marL="1908175" lvl="1">
              <a:spcBef>
                <a:spcPct val="20000"/>
              </a:spcBef>
              <a:buClr>
                <a:srgbClr val="000099"/>
              </a:buClr>
            </a:pPr>
            <a:r>
              <a:rPr lang="zh-TW" altLang="en-US" sz="2200" dirty="0" smtClean="0">
                <a:latin typeface="標楷體" panose="03000509000000000000" pitchFamily="65" charset="-120"/>
                <a:ea typeface="標楷體" panose="03000509000000000000" pitchFamily="65" charset="-120"/>
              </a:rPr>
              <a:t>     本</a:t>
            </a:r>
            <a:r>
              <a:rPr lang="zh-TW" altLang="en-US" sz="2200" dirty="0">
                <a:latin typeface="標楷體" panose="03000509000000000000" pitchFamily="65" charset="-120"/>
                <a:ea typeface="標楷體" panose="03000509000000000000" pitchFamily="65" charset="-120"/>
              </a:rPr>
              <a:t>委員會審查</a:t>
            </a:r>
            <a:r>
              <a:rPr lang="en-US" altLang="zh-TW" sz="2200" dirty="0">
                <a:latin typeface="標楷體" panose="03000509000000000000" pitchFamily="65" charset="-120"/>
                <a:ea typeface="標楷體" panose="03000509000000000000" pitchFamily="65" charset="-120"/>
              </a:rPr>
              <a:t>(</a:t>
            </a:r>
            <a:r>
              <a:rPr lang="zh-TW" altLang="en-US" sz="2200" dirty="0">
                <a:latin typeface="標楷體" panose="03000509000000000000" pitchFamily="65" charset="-120"/>
                <a:ea typeface="標楷體" panose="03000509000000000000" pitchFamily="65" charset="-120"/>
              </a:rPr>
              <a:t>郵戳為憑</a:t>
            </a:r>
            <a:r>
              <a:rPr lang="en-US" altLang="zh-TW" sz="2200" dirty="0">
                <a:latin typeface="標楷體" panose="03000509000000000000" pitchFamily="65" charset="-120"/>
                <a:ea typeface="標楷體" panose="03000509000000000000" pitchFamily="65" charset="-120"/>
              </a:rPr>
              <a:t>) </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120</a:t>
            </a:fld>
            <a:endParaRPr lang="en-US" altLang="zh-TW"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a:srcRect l="3422" r="6375"/>
          <a:stretch/>
        </p:blipFill>
        <p:spPr>
          <a:xfrm>
            <a:off x="179511" y="1196752"/>
            <a:ext cx="8856985" cy="4771429"/>
          </a:xfrm>
          <a:prstGeom prst="rect">
            <a:avLst/>
          </a:prstGeom>
        </p:spPr>
      </p:pic>
      <p:sp>
        <p:nvSpPr>
          <p:cNvPr id="91140" name="Rectangle 2"/>
          <p:cNvSpPr>
            <a:spLocks noGrp="1" noChangeArrowheads="1"/>
          </p:cNvSpPr>
          <p:nvPr>
            <p:ph type="title" idx="4294967295"/>
          </p:nvPr>
        </p:nvSpPr>
        <p:spPr>
          <a:xfrm>
            <a:off x="180975" y="285750"/>
            <a:ext cx="9144000" cy="647700"/>
          </a:xfrm>
        </p:spPr>
        <p:txBody>
          <a:bodyPr/>
          <a:lstStyle/>
          <a:p>
            <a:pPr eaLnBrk="1" hangingPunct="1"/>
            <a:r>
              <a:rPr lang="zh-TW" altLang="en-US" kern="1200" dirty="0">
                <a:solidFill>
                  <a:srgbClr val="002060"/>
                </a:solidFill>
                <a:latin typeface="標楷體" panose="03000509000000000000" pitchFamily="65" charset="-120"/>
                <a:ea typeface="標楷體" panose="03000509000000000000" pitchFamily="65" charset="-120"/>
              </a:rPr>
              <a:t>甄選入學招生非應屆畢業生報名資格登錄系統</a:t>
            </a:r>
            <a:r>
              <a:rPr lang="en-US" altLang="zh-TW" kern="1200" dirty="0" smtClean="0">
                <a:solidFill>
                  <a:srgbClr val="002060"/>
                </a:solidFill>
                <a:latin typeface="標楷體" panose="03000509000000000000" pitchFamily="65" charset="-120"/>
                <a:ea typeface="標楷體" panose="03000509000000000000" pitchFamily="65" charset="-120"/>
              </a:rPr>
              <a:t>-</a:t>
            </a:r>
            <a:r>
              <a:rPr lang="zh-TW" altLang="en-US" kern="1200" dirty="0" smtClean="0">
                <a:solidFill>
                  <a:srgbClr val="FF0000"/>
                </a:solidFill>
                <a:latin typeface="標楷體" panose="03000509000000000000" pitchFamily="65" charset="-120"/>
                <a:ea typeface="標楷體" panose="03000509000000000000" pitchFamily="65" charset="-120"/>
                <a:cs typeface="+mn-cs"/>
              </a:rPr>
              <a:t>登入頁</a:t>
            </a:r>
          </a:p>
        </p:txBody>
      </p:sp>
      <p:sp>
        <p:nvSpPr>
          <p:cNvPr id="91142" name="Rectangle 5"/>
          <p:cNvSpPr>
            <a:spLocks noChangeArrowheads="1"/>
          </p:cNvSpPr>
          <p:nvPr/>
        </p:nvSpPr>
        <p:spPr bwMode="auto">
          <a:xfrm>
            <a:off x="4336140" y="4918951"/>
            <a:ext cx="901700" cy="231775"/>
          </a:xfrm>
          <a:prstGeom prst="rect">
            <a:avLst/>
          </a:prstGeom>
          <a:noFill/>
          <a:ln w="38100">
            <a:solidFill>
              <a:srgbClr val="FF0000"/>
            </a:solidFill>
            <a:prstDash val="sysDot"/>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121</a:t>
            </a:fld>
            <a:endParaRPr lang="en-US" altLang="zh-TW" dirty="0">
              <a:latin typeface="標楷體" panose="03000509000000000000" pitchFamily="65" charset="-120"/>
              <a:ea typeface="標楷體" panose="03000509000000000000" pitchFamily="65" charset="-120"/>
            </a:endParaRPr>
          </a:p>
        </p:txBody>
      </p:sp>
      <p:sp>
        <p:nvSpPr>
          <p:cNvPr id="4" name="文字方塊 3"/>
          <p:cNvSpPr txBox="1"/>
          <p:nvPr/>
        </p:nvSpPr>
        <p:spPr>
          <a:xfrm>
            <a:off x="6201875" y="4149080"/>
            <a:ext cx="2834621" cy="1584176"/>
          </a:xfrm>
          <a:prstGeom prst="rect">
            <a:avLst/>
          </a:prstGeom>
          <a:solidFill>
            <a:srgbClr val="FF0000"/>
          </a:solidFill>
          <a:ln w="9525" algn="ctr">
            <a:solidFill>
              <a:schemeClr val="accent1"/>
            </a:solidFill>
            <a:miter lim="800000"/>
            <a:headEnd/>
            <a:tailEnd/>
          </a:ln>
          <a:effectLst>
            <a:outerShdw dist="20000" dir="5400000" rotWithShape="0">
              <a:srgbClr val="000000">
                <a:alpha val="37999"/>
              </a:srgbClr>
            </a:outerShdw>
          </a:effectLst>
        </p:spPr>
        <p:txBody>
          <a:bodyPr/>
          <a:lstStyle>
            <a:defPPr>
              <a:defRPr lang="zh-TW"/>
            </a:defPPr>
            <a:lvl1pPr>
              <a:spcBef>
                <a:spcPct val="20000"/>
              </a:spcBef>
              <a:defRPr kumimoji="0">
                <a:solidFill>
                  <a:srgbClr val="000000"/>
                </a:solidFill>
                <a:latin typeface="微軟正黑體" pitchFamily="34" charset="-120"/>
                <a:ea typeface="微軟正黑體" pitchFamily="34" charset="-120"/>
              </a:defRPr>
            </a:lvl1pPr>
          </a:lstStyle>
          <a:p>
            <a:r>
              <a:rPr lang="zh-TW" altLang="en-US" dirty="0">
                <a:solidFill>
                  <a:schemeClr val="bg1"/>
                </a:solidFill>
                <a:latin typeface="標楷體" panose="03000509000000000000" pitchFamily="65" charset="-120"/>
                <a:ea typeface="標楷體" panose="03000509000000000000" pitchFamily="65" charset="-120"/>
              </a:rPr>
              <a:t>建議</a:t>
            </a:r>
            <a:r>
              <a:rPr lang="zh-TW" altLang="en-US" dirty="0" smtClean="0">
                <a:solidFill>
                  <a:schemeClr val="bg1"/>
                </a:solidFill>
                <a:latin typeface="標楷體" panose="03000509000000000000" pitchFamily="65" charset="-120"/>
                <a:ea typeface="標楷體" panose="03000509000000000000" pitchFamily="65" charset="-120"/>
              </a:rPr>
              <a:t>考生</a:t>
            </a:r>
            <a:endParaRPr lang="en-US" altLang="zh-TW" dirty="0" smtClean="0">
              <a:solidFill>
                <a:schemeClr val="bg1"/>
              </a:solidFill>
              <a:latin typeface="標楷體" panose="03000509000000000000" pitchFamily="65" charset="-120"/>
              <a:ea typeface="標楷體" panose="03000509000000000000" pitchFamily="65" charset="-120"/>
            </a:endParaRPr>
          </a:p>
          <a:p>
            <a:r>
              <a:rPr lang="zh-TW" altLang="en-US" dirty="0" smtClean="0">
                <a:solidFill>
                  <a:schemeClr val="bg1"/>
                </a:solidFill>
                <a:latin typeface="標楷體" panose="03000509000000000000" pitchFamily="65" charset="-120"/>
                <a:ea typeface="標楷體" panose="03000509000000000000" pitchFamily="65" charset="-120"/>
              </a:rPr>
              <a:t>不要</a:t>
            </a:r>
            <a:r>
              <a:rPr lang="zh-TW" altLang="en-US" dirty="0">
                <a:solidFill>
                  <a:schemeClr val="bg1"/>
                </a:solidFill>
                <a:latin typeface="標楷體" panose="03000509000000000000" pitchFamily="65" charset="-120"/>
                <a:ea typeface="標楷體" panose="03000509000000000000" pitchFamily="65" charset="-120"/>
              </a:rPr>
              <a:t>使用手機或平版電腦</a:t>
            </a:r>
            <a:r>
              <a:rPr lang="zh-TW" altLang="en-US" dirty="0" smtClean="0">
                <a:solidFill>
                  <a:schemeClr val="bg1"/>
                </a:solidFill>
                <a:latin typeface="標楷體" panose="03000509000000000000" pitchFamily="65" charset="-120"/>
                <a:ea typeface="標楷體" panose="03000509000000000000" pitchFamily="65" charset="-120"/>
              </a:rPr>
              <a:t>登入使用</a:t>
            </a:r>
            <a:r>
              <a:rPr lang="zh-TW" altLang="en-US" dirty="0">
                <a:solidFill>
                  <a:schemeClr val="bg1"/>
                </a:solidFill>
                <a:latin typeface="標楷體" panose="03000509000000000000" pitchFamily="65" charset="-120"/>
                <a:ea typeface="標楷體" panose="03000509000000000000" pitchFamily="65" charset="-120"/>
              </a:rPr>
              <a:t>招生各系統</a:t>
            </a:r>
            <a:r>
              <a:rPr lang="zh-TW" altLang="en-US" dirty="0" smtClean="0">
                <a:solidFill>
                  <a:schemeClr val="bg1"/>
                </a:solidFill>
                <a:latin typeface="標楷體" panose="03000509000000000000" pitchFamily="65" charset="-120"/>
                <a:ea typeface="標楷體" panose="03000509000000000000" pitchFamily="65" charset="-120"/>
              </a:rPr>
              <a:t>，</a:t>
            </a:r>
            <a:endParaRPr lang="en-US" altLang="zh-TW" dirty="0" smtClean="0">
              <a:solidFill>
                <a:schemeClr val="bg1"/>
              </a:solidFill>
              <a:latin typeface="標楷體" panose="03000509000000000000" pitchFamily="65" charset="-120"/>
              <a:ea typeface="標楷體" panose="03000509000000000000" pitchFamily="65" charset="-120"/>
            </a:endParaRPr>
          </a:p>
          <a:p>
            <a:r>
              <a:rPr lang="zh-TW" altLang="en-US" dirty="0" smtClean="0">
                <a:solidFill>
                  <a:schemeClr val="bg1"/>
                </a:solidFill>
                <a:latin typeface="標楷體" panose="03000509000000000000" pitchFamily="65" charset="-120"/>
                <a:ea typeface="標楷體" panose="03000509000000000000" pitchFamily="65" charset="-120"/>
              </a:rPr>
              <a:t>避免</a:t>
            </a:r>
            <a:r>
              <a:rPr lang="zh-TW" altLang="en-US" dirty="0">
                <a:solidFill>
                  <a:schemeClr val="bg1"/>
                </a:solidFill>
                <a:latin typeface="標楷體" panose="03000509000000000000" pitchFamily="65" charset="-120"/>
                <a:ea typeface="標楷體" panose="03000509000000000000" pitchFamily="65" charset="-120"/>
              </a:rPr>
              <a:t>畫面資訊閱覽不完全，漏登資料而影響權益。</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46695" y="1264559"/>
            <a:ext cx="8702138" cy="4681852"/>
          </a:xfrm>
          <a:prstGeom prst="rect">
            <a:avLst/>
          </a:prstGeom>
        </p:spPr>
      </p:pic>
      <p:sp>
        <p:nvSpPr>
          <p:cNvPr id="91140" name="Rectangle 2"/>
          <p:cNvSpPr>
            <a:spLocks noGrp="1" noChangeArrowheads="1"/>
          </p:cNvSpPr>
          <p:nvPr>
            <p:ph type="title" idx="4294967295"/>
          </p:nvPr>
        </p:nvSpPr>
        <p:spPr>
          <a:xfrm>
            <a:off x="180975" y="285750"/>
            <a:ext cx="9144000" cy="647700"/>
          </a:xfrm>
        </p:spPr>
        <p:txBody>
          <a:bodyPr/>
          <a:lstStyle/>
          <a:p>
            <a:pPr eaLnBrk="1" hangingPunct="1"/>
            <a:r>
              <a:rPr lang="zh-TW" altLang="en-US" sz="2400" kern="1200" dirty="0">
                <a:solidFill>
                  <a:srgbClr val="002060"/>
                </a:solidFill>
                <a:latin typeface="標楷體" panose="03000509000000000000" pitchFamily="65" charset="-120"/>
                <a:ea typeface="標楷體" panose="03000509000000000000" pitchFamily="65" charset="-120"/>
              </a:rPr>
              <a:t>甄選入學招生非應屆畢業生報名資格登錄系統</a:t>
            </a:r>
            <a:r>
              <a:rPr lang="en-US" altLang="zh-TW" sz="2400" kern="1200" dirty="0" smtClean="0">
                <a:solidFill>
                  <a:srgbClr val="002060"/>
                </a:solidFill>
                <a:latin typeface="標楷體" panose="03000509000000000000" pitchFamily="65" charset="-120"/>
                <a:ea typeface="標楷體" panose="03000509000000000000" pitchFamily="65" charset="-120"/>
              </a:rPr>
              <a:t>-</a:t>
            </a:r>
            <a:br>
              <a:rPr lang="en-US" altLang="zh-TW" sz="2400" kern="1200" dirty="0" smtClean="0">
                <a:solidFill>
                  <a:srgbClr val="002060"/>
                </a:solidFill>
                <a:latin typeface="標楷體" panose="03000509000000000000" pitchFamily="65" charset="-120"/>
                <a:ea typeface="標楷體" panose="03000509000000000000" pitchFamily="65" charset="-120"/>
              </a:rPr>
            </a:br>
            <a:r>
              <a:rPr lang="zh-TW" altLang="en-US" sz="2600" kern="1200" dirty="0" smtClean="0">
                <a:solidFill>
                  <a:srgbClr val="FF0000"/>
                </a:solidFill>
                <a:latin typeface="標楷體" panose="03000509000000000000" pitchFamily="65" charset="-120"/>
                <a:ea typeface="標楷體" panose="03000509000000000000" pitchFamily="65" charset="-120"/>
                <a:cs typeface="+mn-cs"/>
              </a:rPr>
              <a:t>隱私權保護政策聲</a:t>
            </a:r>
            <a:r>
              <a:rPr lang="zh-TW" altLang="en-US" sz="2600" kern="1200" dirty="0">
                <a:solidFill>
                  <a:srgbClr val="FF0000"/>
                </a:solidFill>
                <a:latin typeface="標楷體" panose="03000509000000000000" pitchFamily="65" charset="-120"/>
                <a:ea typeface="標楷體" panose="03000509000000000000" pitchFamily="65" charset="-120"/>
                <a:cs typeface="+mn-cs"/>
              </a:rPr>
              <a:t>明</a:t>
            </a:r>
            <a:endParaRPr lang="zh-TW" altLang="en-US" sz="2600" kern="1200" dirty="0" smtClean="0">
              <a:solidFill>
                <a:srgbClr val="FF0000"/>
              </a:solidFill>
              <a:latin typeface="標楷體" panose="03000509000000000000" pitchFamily="65" charset="-120"/>
              <a:ea typeface="標楷體" panose="03000509000000000000" pitchFamily="65" charset="-120"/>
              <a:cs typeface="+mn-cs"/>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122</a:t>
            </a:fld>
            <a:endParaRPr lang="en-US" altLang="zh-TW" dirty="0">
              <a:latin typeface="標楷體" panose="03000509000000000000" pitchFamily="65" charset="-120"/>
              <a:ea typeface="標楷體" panose="03000509000000000000" pitchFamily="65" charset="-120"/>
            </a:endParaRPr>
          </a:p>
        </p:txBody>
      </p:sp>
      <p:sp>
        <p:nvSpPr>
          <p:cNvPr id="9" name="Rectangle 5"/>
          <p:cNvSpPr>
            <a:spLocks noChangeArrowheads="1"/>
          </p:cNvSpPr>
          <p:nvPr/>
        </p:nvSpPr>
        <p:spPr bwMode="auto">
          <a:xfrm>
            <a:off x="180975" y="5157192"/>
            <a:ext cx="5472608" cy="225277"/>
          </a:xfrm>
          <a:prstGeom prst="rect">
            <a:avLst/>
          </a:prstGeom>
          <a:noFill/>
          <a:ln w="38100">
            <a:solidFill>
              <a:srgbClr val="FF0000"/>
            </a:solidFill>
            <a:prstDash val="sysDot"/>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54376968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3"/>
          <a:stretch>
            <a:fillRect/>
          </a:stretch>
        </p:blipFill>
        <p:spPr>
          <a:xfrm>
            <a:off x="-94524" y="417558"/>
            <a:ext cx="9523809" cy="1251427"/>
          </a:xfrm>
          <a:prstGeom prst="rect">
            <a:avLst/>
          </a:prstGeom>
        </p:spPr>
      </p:pic>
      <p:pic>
        <p:nvPicPr>
          <p:cNvPr id="11" name="圖片 10"/>
          <p:cNvPicPr>
            <a:picLocks noChangeAspect="1"/>
          </p:cNvPicPr>
          <p:nvPr/>
        </p:nvPicPr>
        <p:blipFill>
          <a:blip r:embed="rId4"/>
          <a:stretch>
            <a:fillRect/>
          </a:stretch>
        </p:blipFill>
        <p:spPr>
          <a:xfrm>
            <a:off x="-56424" y="1635075"/>
            <a:ext cx="9409524" cy="817477"/>
          </a:xfrm>
          <a:prstGeom prst="rect">
            <a:avLst/>
          </a:prstGeom>
        </p:spPr>
      </p:pic>
      <p:pic>
        <p:nvPicPr>
          <p:cNvPr id="13" name="圖片 12"/>
          <p:cNvPicPr>
            <a:picLocks noChangeAspect="1"/>
          </p:cNvPicPr>
          <p:nvPr/>
        </p:nvPicPr>
        <p:blipFill>
          <a:blip r:embed="rId5"/>
          <a:stretch>
            <a:fillRect/>
          </a:stretch>
        </p:blipFill>
        <p:spPr>
          <a:xfrm>
            <a:off x="-18334" y="2421469"/>
            <a:ext cx="9352381" cy="363323"/>
          </a:xfrm>
          <a:prstGeom prst="rect">
            <a:avLst/>
          </a:prstGeom>
        </p:spPr>
      </p:pic>
      <p:pic>
        <p:nvPicPr>
          <p:cNvPr id="14" name="圖片 13"/>
          <p:cNvPicPr>
            <a:picLocks noChangeAspect="1"/>
          </p:cNvPicPr>
          <p:nvPr/>
        </p:nvPicPr>
        <p:blipFill>
          <a:blip r:embed="rId6"/>
          <a:stretch>
            <a:fillRect/>
          </a:stretch>
        </p:blipFill>
        <p:spPr>
          <a:xfrm>
            <a:off x="-34695" y="2753647"/>
            <a:ext cx="9428571" cy="431446"/>
          </a:xfrm>
          <a:prstGeom prst="rect">
            <a:avLst/>
          </a:prstGeom>
        </p:spPr>
      </p:pic>
      <p:pic>
        <p:nvPicPr>
          <p:cNvPr id="15" name="圖片 14"/>
          <p:cNvPicPr>
            <a:picLocks noChangeAspect="1"/>
          </p:cNvPicPr>
          <p:nvPr/>
        </p:nvPicPr>
        <p:blipFill>
          <a:blip r:embed="rId7"/>
          <a:stretch>
            <a:fillRect/>
          </a:stretch>
        </p:blipFill>
        <p:spPr>
          <a:xfrm>
            <a:off x="-18334" y="3113897"/>
            <a:ext cx="9466667" cy="529847"/>
          </a:xfrm>
          <a:prstGeom prst="rect">
            <a:avLst/>
          </a:prstGeom>
        </p:spPr>
      </p:pic>
      <p:pic>
        <p:nvPicPr>
          <p:cNvPr id="16" name="圖片 15"/>
          <p:cNvPicPr>
            <a:picLocks noChangeAspect="1"/>
          </p:cNvPicPr>
          <p:nvPr/>
        </p:nvPicPr>
        <p:blipFill>
          <a:blip r:embed="rId8"/>
          <a:stretch>
            <a:fillRect/>
          </a:stretch>
        </p:blipFill>
        <p:spPr>
          <a:xfrm>
            <a:off x="-35464" y="3602135"/>
            <a:ext cx="9438095" cy="1021846"/>
          </a:xfrm>
          <a:prstGeom prst="rect">
            <a:avLst/>
          </a:prstGeom>
        </p:spPr>
      </p:pic>
      <p:pic>
        <p:nvPicPr>
          <p:cNvPr id="18" name="圖片 17"/>
          <p:cNvPicPr>
            <a:picLocks noChangeAspect="1"/>
          </p:cNvPicPr>
          <p:nvPr/>
        </p:nvPicPr>
        <p:blipFill>
          <a:blip r:embed="rId9"/>
          <a:stretch>
            <a:fillRect/>
          </a:stretch>
        </p:blipFill>
        <p:spPr>
          <a:xfrm>
            <a:off x="10237" y="5252982"/>
            <a:ext cx="9419048" cy="799587"/>
          </a:xfrm>
          <a:prstGeom prst="rect">
            <a:avLst/>
          </a:prstGeom>
        </p:spPr>
      </p:pic>
      <p:pic>
        <p:nvPicPr>
          <p:cNvPr id="19" name="圖片 18"/>
          <p:cNvPicPr>
            <a:picLocks noChangeAspect="1"/>
          </p:cNvPicPr>
          <p:nvPr/>
        </p:nvPicPr>
        <p:blipFill>
          <a:blip r:embed="rId10"/>
          <a:stretch>
            <a:fillRect/>
          </a:stretch>
        </p:blipFill>
        <p:spPr>
          <a:xfrm>
            <a:off x="0" y="5976076"/>
            <a:ext cx="9390476" cy="837300"/>
          </a:xfrm>
          <a:prstGeom prst="rect">
            <a:avLst/>
          </a:prstGeom>
        </p:spPr>
      </p:pic>
      <p:sp>
        <p:nvSpPr>
          <p:cNvPr id="93195" name="Rectangle 3"/>
          <p:cNvSpPr>
            <a:spLocks noChangeArrowheads="1"/>
          </p:cNvSpPr>
          <p:nvPr/>
        </p:nvSpPr>
        <p:spPr bwMode="auto">
          <a:xfrm>
            <a:off x="-18334" y="-125907"/>
            <a:ext cx="9144000" cy="647700"/>
          </a:xfrm>
          <a:prstGeom prst="rect">
            <a:avLst/>
          </a:prstGeom>
          <a:noFill/>
          <a:ln w="9525" algn="ctr">
            <a:noFill/>
            <a:miter lim="800000"/>
            <a:headEnd/>
            <a:tailEnd/>
          </a:ln>
          <a:effectLst/>
        </p:spPr>
        <p:txBody>
          <a:bodyPr anchor="ctr"/>
          <a:lstStyle/>
          <a:p>
            <a:r>
              <a:rPr lang="zh-TW" altLang="en-US" sz="2400" dirty="0">
                <a:solidFill>
                  <a:srgbClr val="002060"/>
                </a:solidFill>
                <a:latin typeface="標楷體" panose="03000509000000000000" pitchFamily="65" charset="-120"/>
                <a:ea typeface="標楷體" panose="03000509000000000000" pitchFamily="65" charset="-120"/>
              </a:rPr>
              <a:t>甄選入學招生非應屆畢業生報名資格登錄系統</a:t>
            </a:r>
            <a:r>
              <a:rPr lang="en-US" altLang="zh-TW" sz="2400" dirty="0">
                <a:solidFill>
                  <a:srgbClr val="002060"/>
                </a:solidFill>
                <a:latin typeface="標楷體" panose="03000509000000000000" pitchFamily="65" charset="-120"/>
                <a:ea typeface="標楷體" panose="03000509000000000000" pitchFamily="65" charset="-120"/>
              </a:rPr>
              <a:t>-</a:t>
            </a:r>
            <a:r>
              <a:rPr lang="zh-TW" altLang="en-US" sz="2400" dirty="0" smtClean="0">
                <a:solidFill>
                  <a:srgbClr val="FF0000"/>
                </a:solidFill>
                <a:latin typeface="標楷體" panose="03000509000000000000" pitchFamily="65" charset="-120"/>
                <a:ea typeface="標楷體" panose="03000509000000000000" pitchFamily="65" charset="-120"/>
              </a:rPr>
              <a:t>登錄報名</a:t>
            </a:r>
            <a:r>
              <a:rPr lang="zh-TW" altLang="en-US" sz="2400" dirty="0">
                <a:solidFill>
                  <a:srgbClr val="FF0000"/>
                </a:solidFill>
                <a:latin typeface="標楷體" panose="03000509000000000000" pitchFamily="65" charset="-120"/>
                <a:ea typeface="標楷體" panose="03000509000000000000" pitchFamily="65" charset="-120"/>
              </a:rPr>
              <a:t>資格</a:t>
            </a:r>
          </a:p>
        </p:txBody>
      </p:sp>
      <p:sp>
        <p:nvSpPr>
          <p:cNvPr id="2" name="投影片編號版面配置區 1"/>
          <p:cNvSpPr>
            <a:spLocks noGrp="1"/>
          </p:cNvSpPr>
          <p:nvPr>
            <p:ph type="sldNum" sz="quarter" idx="12"/>
          </p:nvPr>
        </p:nvSpPr>
        <p:spPr>
          <a:xfrm>
            <a:off x="6553200" y="6251401"/>
            <a:ext cx="2133600" cy="476250"/>
          </a:xfrm>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123</a:t>
            </a:fld>
            <a:endParaRPr lang="en-US" altLang="zh-TW" dirty="0">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a:blip r:embed="rId11"/>
          <a:stretch>
            <a:fillRect/>
          </a:stretch>
        </p:blipFill>
        <p:spPr>
          <a:xfrm>
            <a:off x="-43734" y="4616239"/>
            <a:ext cx="9514286" cy="674555"/>
          </a:xfrm>
          <a:prstGeom prst="rect">
            <a:avLst/>
          </a:prstGeom>
        </p:spPr>
      </p:pic>
      <p:sp>
        <p:nvSpPr>
          <p:cNvPr id="124940" name="AutoShape 12"/>
          <p:cNvSpPr>
            <a:spLocks noChangeArrowheads="1"/>
          </p:cNvSpPr>
          <p:nvPr/>
        </p:nvSpPr>
        <p:spPr bwMode="auto">
          <a:xfrm>
            <a:off x="8223250" y="1089762"/>
            <a:ext cx="463550" cy="3871927"/>
          </a:xfrm>
          <a:prstGeom prst="wedgeRectCallout">
            <a:avLst>
              <a:gd name="adj1" fmla="val -184340"/>
              <a:gd name="adj2" fmla="val -41013"/>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vert="eaVert"/>
          <a:lstStyle/>
          <a:p>
            <a:pPr>
              <a:buClr>
                <a:schemeClr val="accent1"/>
              </a:buClr>
            </a:pPr>
            <a:r>
              <a:rPr kumimoji="0" lang="zh-TW" altLang="en-US" dirty="0">
                <a:solidFill>
                  <a:srgbClr val="000000"/>
                </a:solidFill>
                <a:latin typeface="標楷體" panose="03000509000000000000" pitchFamily="65" charset="-120"/>
                <a:ea typeface="標楷體" panose="03000509000000000000" pitchFamily="65" charset="-120"/>
              </a:rPr>
              <a:t>請</a:t>
            </a:r>
            <a:r>
              <a:rPr kumimoji="0" lang="zh-TW" altLang="en-US" dirty="0" smtClean="0">
                <a:solidFill>
                  <a:srgbClr val="000000"/>
                </a:solidFill>
                <a:latin typeface="標楷體" panose="03000509000000000000" pitchFamily="65" charset="-120"/>
                <a:ea typeface="標楷體" panose="03000509000000000000" pitchFamily="65" charset="-120"/>
              </a:rPr>
              <a:t>選擇考生持有之報名</a:t>
            </a:r>
            <a:r>
              <a:rPr lang="zh-TW" altLang="en-US" dirty="0" smtClean="0">
                <a:latin typeface="標楷體" panose="03000509000000000000" pitchFamily="65" charset="-120"/>
                <a:ea typeface="標楷體" panose="03000509000000000000" pitchFamily="65" charset="-120"/>
              </a:rPr>
              <a:t>學歷</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力</a:t>
            </a:r>
            <a:r>
              <a:rPr lang="en-US" altLang="zh-TW" dirty="0" smtClean="0">
                <a:latin typeface="標楷體" panose="03000509000000000000" pitchFamily="65" charset="-120"/>
                <a:ea typeface="標楷體" panose="03000509000000000000" pitchFamily="65" charset="-120"/>
              </a:rPr>
              <a:t>)</a:t>
            </a:r>
            <a:r>
              <a:rPr kumimoji="0" lang="zh-TW" altLang="en-US" dirty="0" smtClean="0">
                <a:solidFill>
                  <a:srgbClr val="000000"/>
                </a:solidFill>
                <a:latin typeface="標楷體" panose="03000509000000000000" pitchFamily="65" charset="-120"/>
                <a:ea typeface="標楷體" panose="03000509000000000000" pitchFamily="65" charset="-120"/>
              </a:rPr>
              <a:t>資格</a:t>
            </a:r>
            <a:endParaRPr kumimoji="0" lang="zh-TW" altLang="en-US" dirty="0">
              <a:solidFill>
                <a:srgbClr val="000000"/>
              </a:solidFill>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60150" y="1939925"/>
            <a:ext cx="9046053" cy="3495238"/>
          </a:xfrm>
          <a:prstGeom prst="rect">
            <a:avLst/>
          </a:prstGeom>
        </p:spPr>
      </p:pic>
      <p:sp>
        <p:nvSpPr>
          <p:cNvPr id="95236" name="Rectangle 3"/>
          <p:cNvSpPr>
            <a:spLocks noGrp="1" noChangeArrowheads="1"/>
          </p:cNvSpPr>
          <p:nvPr>
            <p:ph type="title" idx="4294967295"/>
          </p:nvPr>
        </p:nvSpPr>
        <p:spPr>
          <a:xfrm>
            <a:off x="180975" y="285749"/>
            <a:ext cx="8804405" cy="824594"/>
          </a:xfrm>
        </p:spPr>
        <p:txBody>
          <a:bodyPr/>
          <a:lstStyle/>
          <a:p>
            <a:pPr eaLnBrk="1" hangingPunct="1"/>
            <a:r>
              <a:rPr lang="zh-TW" altLang="en-US" kern="1200" dirty="0">
                <a:solidFill>
                  <a:srgbClr val="002060"/>
                </a:solidFill>
                <a:latin typeface="標楷體" panose="03000509000000000000" pitchFamily="65" charset="-120"/>
                <a:ea typeface="標楷體" panose="03000509000000000000" pitchFamily="65" charset="-120"/>
              </a:rPr>
              <a:t>甄選入學招生非應屆畢業生報名資格登錄系統</a:t>
            </a:r>
            <a:r>
              <a:rPr lang="en-US" altLang="zh-TW" kern="1200" dirty="0" smtClean="0">
                <a:solidFill>
                  <a:srgbClr val="002060"/>
                </a:solidFill>
                <a:latin typeface="標楷體" panose="03000509000000000000" pitchFamily="65" charset="-120"/>
                <a:ea typeface="標楷體" panose="03000509000000000000" pitchFamily="65" charset="-120"/>
              </a:rPr>
              <a:t>-</a:t>
            </a:r>
            <a:br>
              <a:rPr lang="en-US" altLang="zh-TW" kern="1200" dirty="0" smtClean="0">
                <a:solidFill>
                  <a:srgbClr val="002060"/>
                </a:solidFill>
                <a:latin typeface="標楷體" panose="03000509000000000000" pitchFamily="65" charset="-120"/>
                <a:ea typeface="標楷體" panose="03000509000000000000" pitchFamily="65" charset="-120"/>
              </a:rPr>
            </a:br>
            <a:r>
              <a:rPr lang="zh-TW" altLang="en-US" kern="1200" dirty="0" smtClean="0">
                <a:solidFill>
                  <a:srgbClr val="FF0000"/>
                </a:solidFill>
                <a:latin typeface="標楷體" panose="03000509000000000000" pitchFamily="65" charset="-120"/>
                <a:ea typeface="標楷體" panose="03000509000000000000" pitchFamily="65" charset="-120"/>
                <a:cs typeface="+mn-cs"/>
              </a:rPr>
              <a:t>填寫個人相關基本資料</a:t>
            </a:r>
            <a:endParaRPr lang="zh-TW" altLang="en-US" dirty="0" smtClean="0">
              <a:solidFill>
                <a:srgbClr val="000099"/>
              </a:solidFill>
              <a:latin typeface="標楷體" panose="03000509000000000000" pitchFamily="65" charset="-120"/>
              <a:ea typeface="標楷體" panose="03000509000000000000" pitchFamily="65" charset="-120"/>
            </a:endParaRPr>
          </a:p>
        </p:txBody>
      </p:sp>
      <p:sp>
        <p:nvSpPr>
          <p:cNvPr id="418820" name="AutoShape 4"/>
          <p:cNvSpPr>
            <a:spLocks noChangeArrowheads="1"/>
          </p:cNvSpPr>
          <p:nvPr/>
        </p:nvSpPr>
        <p:spPr bwMode="auto">
          <a:xfrm>
            <a:off x="102799" y="1411476"/>
            <a:ext cx="4204251" cy="408623"/>
          </a:xfrm>
          <a:prstGeom prst="roundRect">
            <a:avLst/>
          </a:prstGeom>
          <a:solidFill>
            <a:srgbClr val="FF0000"/>
          </a:solidFill>
          <a:ln w="9525" algn="ctr">
            <a:noFill/>
            <a:miter lim="800000"/>
            <a:headEnd/>
            <a:tailEnd/>
          </a:ln>
        </p:spPr>
        <p:txBody>
          <a:bodyPr vert="horz" wrap="square">
            <a:spAutoFit/>
          </a:bodyPr>
          <a:lstStyle/>
          <a:p>
            <a:pPr>
              <a:buClr>
                <a:schemeClr val="accent1"/>
              </a:buClr>
            </a:pPr>
            <a:r>
              <a:rPr lang="zh-TW" altLang="en-US" dirty="0">
                <a:solidFill>
                  <a:schemeClr val="bg1"/>
                </a:solidFill>
                <a:latin typeface="標楷體" panose="03000509000000000000" pitchFamily="65" charset="-120"/>
                <a:ea typeface="標楷體" panose="03000509000000000000" pitchFamily="65" charset="-120"/>
              </a:rPr>
              <a:t>請考生依序</a:t>
            </a:r>
            <a:r>
              <a:rPr lang="zh-TW" altLang="en-US" dirty="0" smtClean="0">
                <a:solidFill>
                  <a:schemeClr val="bg1"/>
                </a:solidFill>
                <a:latin typeface="標楷體" panose="03000509000000000000" pitchFamily="65" charset="-120"/>
                <a:ea typeface="標楷體" panose="03000509000000000000" pitchFamily="65" charset="-120"/>
              </a:rPr>
              <a:t>完整</a:t>
            </a:r>
            <a:r>
              <a:rPr lang="zh-TW" altLang="en-US" dirty="0">
                <a:solidFill>
                  <a:schemeClr val="bg1"/>
                </a:solidFill>
                <a:latin typeface="標楷體" panose="03000509000000000000" pitchFamily="65" charset="-120"/>
                <a:ea typeface="標楷體" panose="03000509000000000000" pitchFamily="65" charset="-120"/>
              </a:rPr>
              <a:t>正確</a:t>
            </a:r>
            <a:r>
              <a:rPr lang="zh-TW" altLang="en-US" dirty="0" smtClean="0">
                <a:solidFill>
                  <a:schemeClr val="bg1"/>
                </a:solidFill>
                <a:latin typeface="標楷體" panose="03000509000000000000" pitchFamily="65" charset="-120"/>
                <a:ea typeface="標楷體" panose="03000509000000000000" pitchFamily="65" charset="-120"/>
              </a:rPr>
              <a:t>填寫</a:t>
            </a:r>
            <a:r>
              <a:rPr lang="zh-TW" altLang="en-US" dirty="0">
                <a:solidFill>
                  <a:schemeClr val="bg1"/>
                </a:solidFill>
                <a:latin typeface="標楷體" panose="03000509000000000000" pitchFamily="65" charset="-120"/>
                <a:ea typeface="標楷體" panose="03000509000000000000" pitchFamily="65" charset="-120"/>
              </a:rPr>
              <a:t>下列欄位資料</a:t>
            </a:r>
          </a:p>
        </p:txBody>
      </p:sp>
      <p:sp>
        <p:nvSpPr>
          <p:cNvPr id="418822" name="AutoShape 6"/>
          <p:cNvSpPr>
            <a:spLocks noChangeArrowheads="1"/>
          </p:cNvSpPr>
          <p:nvPr/>
        </p:nvSpPr>
        <p:spPr bwMode="auto">
          <a:xfrm>
            <a:off x="4583176" y="1192208"/>
            <a:ext cx="4309304" cy="868640"/>
          </a:xfrm>
          <a:prstGeom prst="wedgeRectCallout">
            <a:avLst>
              <a:gd name="adj1" fmla="val 10050"/>
              <a:gd name="adj2" fmla="val 104870"/>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標楷體" panose="03000509000000000000" pitchFamily="65" charset="-120"/>
                <a:ea typeface="標楷體" panose="03000509000000000000" pitchFamily="65" charset="-120"/>
              </a:rPr>
              <a:t>請考生</a:t>
            </a:r>
            <a:r>
              <a:rPr kumimoji="0" lang="zh-TW" altLang="en-US" dirty="0" smtClean="0">
                <a:solidFill>
                  <a:srgbClr val="000000"/>
                </a:solidFill>
                <a:latin typeface="標楷體" panose="03000509000000000000" pitchFamily="65" charset="-120"/>
                <a:ea typeface="標楷體" panose="03000509000000000000" pitchFamily="65" charset="-120"/>
              </a:rPr>
              <a:t>務必正確填寫，在招生期間可</a:t>
            </a:r>
            <a:r>
              <a:rPr kumimoji="0" lang="zh-TW" altLang="en-US" dirty="0">
                <a:solidFill>
                  <a:srgbClr val="000000"/>
                </a:solidFill>
                <a:latin typeface="標楷體" panose="03000509000000000000" pitchFamily="65" charset="-120"/>
                <a:ea typeface="標楷體" panose="03000509000000000000" pitchFamily="65" charset="-120"/>
              </a:rPr>
              <a:t>聯絡到的</a:t>
            </a:r>
            <a:r>
              <a:rPr kumimoji="0" lang="zh-TW" altLang="en-US" dirty="0" smtClean="0">
                <a:solidFill>
                  <a:srgbClr val="000000"/>
                </a:solidFill>
                <a:latin typeface="標楷體" panose="03000509000000000000" pitchFamily="65" charset="-120"/>
                <a:ea typeface="標楷體" panose="03000509000000000000" pitchFamily="65" charset="-120"/>
              </a:rPr>
              <a:t>電話及可接收簡訊之行動電話與</a:t>
            </a:r>
            <a:r>
              <a:rPr kumimoji="0" lang="en-US" altLang="zh-TW" dirty="0" smtClean="0">
                <a:solidFill>
                  <a:srgbClr val="000000"/>
                </a:solidFill>
                <a:latin typeface="標楷體" panose="03000509000000000000" pitchFamily="65" charset="-120"/>
                <a:ea typeface="標楷體" panose="03000509000000000000" pitchFamily="65" charset="-120"/>
              </a:rPr>
              <a:t>E-mail</a:t>
            </a:r>
            <a:r>
              <a:rPr kumimoji="0" lang="zh-TW" altLang="en-US" dirty="0" smtClean="0">
                <a:solidFill>
                  <a:srgbClr val="000000"/>
                </a:solidFill>
                <a:latin typeface="標楷體" panose="03000509000000000000" pitchFamily="65" charset="-120"/>
                <a:ea typeface="標楷體" panose="03000509000000000000" pitchFamily="65" charset="-120"/>
              </a:rPr>
              <a:t>，</a:t>
            </a:r>
            <a:r>
              <a:rPr kumimoji="0" lang="zh-TW" altLang="en-US" dirty="0">
                <a:solidFill>
                  <a:srgbClr val="000000"/>
                </a:solidFill>
                <a:latin typeface="標楷體" panose="03000509000000000000" pitchFamily="65" charset="-120"/>
                <a:ea typeface="標楷體" panose="03000509000000000000" pitchFamily="65" charset="-120"/>
              </a:rPr>
              <a:t>以備</a:t>
            </a:r>
            <a:r>
              <a:rPr kumimoji="0" lang="zh-TW" altLang="en-US" dirty="0" smtClean="0">
                <a:solidFill>
                  <a:srgbClr val="000000"/>
                </a:solidFill>
                <a:latin typeface="標楷體" panose="03000509000000000000" pitchFamily="65" charset="-120"/>
                <a:ea typeface="標楷體" panose="03000509000000000000" pitchFamily="65" charset="-120"/>
              </a:rPr>
              <a:t>緊急通知聯絡及發送簡訊之</a:t>
            </a:r>
            <a:r>
              <a:rPr kumimoji="0" lang="zh-TW" altLang="en-US" dirty="0">
                <a:solidFill>
                  <a:srgbClr val="000000"/>
                </a:solidFill>
                <a:latin typeface="標楷體" panose="03000509000000000000" pitchFamily="65" charset="-120"/>
                <a:ea typeface="標楷體" panose="03000509000000000000" pitchFamily="65" charset="-120"/>
              </a:rPr>
              <a:t>需</a:t>
            </a:r>
          </a:p>
        </p:txBody>
      </p:sp>
      <p:sp>
        <p:nvSpPr>
          <p:cNvPr id="8" name="AutoShape 6"/>
          <p:cNvSpPr>
            <a:spLocks noChangeArrowheads="1"/>
          </p:cNvSpPr>
          <p:nvPr/>
        </p:nvSpPr>
        <p:spPr bwMode="auto">
          <a:xfrm>
            <a:off x="2843808" y="3955081"/>
            <a:ext cx="1868101" cy="684895"/>
          </a:xfrm>
          <a:prstGeom prst="wedgeRoundRectCallout">
            <a:avLst>
              <a:gd name="adj1" fmla="val -59584"/>
              <a:gd name="adj2" fmla="val -16771"/>
              <a:gd name="adj3" fmla="val 16667"/>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標楷體" panose="03000509000000000000" pitchFamily="65" charset="-120"/>
                <a:ea typeface="標楷體" panose="03000509000000000000" pitchFamily="65" charset="-120"/>
              </a:rPr>
              <a:t>緊急</a:t>
            </a:r>
            <a:r>
              <a:rPr kumimoji="0" lang="zh-TW" altLang="en-US" dirty="0" smtClean="0">
                <a:solidFill>
                  <a:srgbClr val="000000"/>
                </a:solidFill>
                <a:latin typeface="標楷體" panose="03000509000000000000" pitchFamily="65" charset="-120"/>
                <a:ea typeface="標楷體" panose="03000509000000000000" pitchFamily="65" charset="-120"/>
              </a:rPr>
              <a:t>聯絡人</a:t>
            </a:r>
            <a:endParaRPr kumimoji="0" lang="en-US" altLang="zh-TW" dirty="0" smtClean="0">
              <a:solidFill>
                <a:srgbClr val="000000"/>
              </a:solidFill>
              <a:latin typeface="標楷體" panose="03000509000000000000" pitchFamily="65" charset="-120"/>
              <a:ea typeface="標楷體" panose="03000509000000000000" pitchFamily="65" charset="-120"/>
            </a:endParaRPr>
          </a:p>
          <a:p>
            <a:pPr>
              <a:buClr>
                <a:schemeClr val="accent1"/>
              </a:buClr>
            </a:pPr>
            <a:r>
              <a:rPr kumimoji="0" lang="zh-TW" altLang="en-US" dirty="0" smtClean="0">
                <a:solidFill>
                  <a:srgbClr val="000000"/>
                </a:solidFill>
                <a:latin typeface="標楷體" panose="03000509000000000000" pitchFamily="65" charset="-120"/>
                <a:ea typeface="標楷體" panose="03000509000000000000" pitchFamily="65" charset="-120"/>
              </a:rPr>
              <a:t>不得</a:t>
            </a:r>
            <a:r>
              <a:rPr kumimoji="0" lang="zh-TW" altLang="en-US" dirty="0">
                <a:solidFill>
                  <a:srgbClr val="000000"/>
                </a:solidFill>
                <a:latin typeface="標楷體" panose="03000509000000000000" pitchFamily="65" charset="-120"/>
                <a:ea typeface="標楷體" panose="03000509000000000000" pitchFamily="65" charset="-120"/>
              </a:rPr>
              <a:t>為考生本人</a:t>
            </a:r>
          </a:p>
        </p:txBody>
      </p:sp>
      <p:sp>
        <p:nvSpPr>
          <p:cNvPr id="95242" name="Rectangle 4"/>
          <p:cNvSpPr>
            <a:spLocks noChangeArrowheads="1"/>
          </p:cNvSpPr>
          <p:nvPr/>
        </p:nvSpPr>
        <p:spPr bwMode="auto">
          <a:xfrm>
            <a:off x="4006912" y="5127111"/>
            <a:ext cx="1152525" cy="288032"/>
          </a:xfrm>
          <a:prstGeom prst="rect">
            <a:avLst/>
          </a:prstGeom>
          <a:noFill/>
          <a:ln w="38100">
            <a:solidFill>
              <a:srgbClr val="FF0000"/>
            </a:solidFill>
            <a:prstDash val="sysDot"/>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95243" name="Text Box 5"/>
          <p:cNvSpPr txBox="1">
            <a:spLocks noChangeArrowheads="1"/>
          </p:cNvSpPr>
          <p:nvPr/>
        </p:nvSpPr>
        <p:spPr bwMode="auto">
          <a:xfrm>
            <a:off x="548740" y="5321447"/>
            <a:ext cx="3312368" cy="923330"/>
          </a:xfrm>
          <a:prstGeom prst="rect">
            <a:avLst/>
          </a:prstGeom>
          <a:solidFill>
            <a:srgbClr val="FF0000"/>
          </a:solidFill>
          <a:ln w="9525" algn="ctr">
            <a:noFill/>
            <a:miter lim="800000"/>
            <a:headEnd/>
            <a:tailEnd/>
          </a:ln>
        </p:spPr>
        <p:txBody>
          <a:bodyPr vert="horz" wrap="square">
            <a:spAutoFit/>
          </a:bodyPr>
          <a:lstStyle/>
          <a:p>
            <a:pPr>
              <a:buClr>
                <a:schemeClr val="accent1"/>
              </a:buClr>
            </a:pPr>
            <a:r>
              <a:rPr lang="zh-TW" altLang="en-US" dirty="0" smtClean="0">
                <a:solidFill>
                  <a:schemeClr val="bg1"/>
                </a:solidFill>
                <a:latin typeface="標楷體" panose="03000509000000000000" pitchFamily="65" charset="-120"/>
                <a:ea typeface="標楷體" panose="03000509000000000000" pitchFamily="65" charset="-120"/>
              </a:rPr>
              <a:t>輸入資料</a:t>
            </a:r>
            <a:r>
              <a:rPr lang="zh-TW" altLang="en-US" dirty="0">
                <a:solidFill>
                  <a:schemeClr val="bg1"/>
                </a:solidFill>
                <a:latin typeface="標楷體" panose="03000509000000000000" pitchFamily="65" charset="-120"/>
                <a:ea typeface="標楷體" panose="03000509000000000000" pitchFamily="65" charset="-120"/>
              </a:rPr>
              <a:t>後點選「填寫完成</a:t>
            </a:r>
            <a:r>
              <a:rPr lang="zh-TW" altLang="en-US" dirty="0" smtClean="0">
                <a:solidFill>
                  <a:schemeClr val="bg1"/>
                </a:solidFill>
                <a:latin typeface="標楷體" panose="03000509000000000000" pitchFamily="65" charset="-120"/>
                <a:ea typeface="標楷體" panose="03000509000000000000" pitchFamily="65" charset="-120"/>
              </a:rPr>
              <a:t>」將</a:t>
            </a:r>
            <a:r>
              <a:rPr lang="zh-TW" altLang="en-US" dirty="0">
                <a:solidFill>
                  <a:schemeClr val="bg1"/>
                </a:solidFill>
                <a:latin typeface="標楷體" panose="03000509000000000000" pitchFamily="65" charset="-120"/>
                <a:ea typeface="標楷體" panose="03000509000000000000" pitchFamily="65" charset="-120"/>
              </a:rPr>
              <a:t>進入下一</a:t>
            </a:r>
            <a:r>
              <a:rPr lang="zh-TW" altLang="en-US" dirty="0" smtClean="0">
                <a:solidFill>
                  <a:schemeClr val="bg1"/>
                </a:solidFill>
                <a:latin typeface="標楷體" panose="03000509000000000000" pitchFamily="65" charset="-120"/>
                <a:ea typeface="標楷體" panose="03000509000000000000" pitchFamily="65" charset="-120"/>
              </a:rPr>
              <a:t>頁「預覽模式」</a:t>
            </a:r>
            <a:endParaRPr lang="zh-TW" altLang="en-US" dirty="0">
              <a:solidFill>
                <a:schemeClr val="bg1"/>
              </a:solidFill>
              <a:latin typeface="標楷體" panose="03000509000000000000" pitchFamily="65" charset="-120"/>
              <a:ea typeface="標楷體" panose="03000509000000000000" pitchFamily="65" charset="-120"/>
            </a:endParaRPr>
          </a:p>
          <a:p>
            <a:pPr>
              <a:buClr>
                <a:schemeClr val="accent1"/>
              </a:buClr>
            </a:pPr>
            <a:r>
              <a:rPr lang="zh-TW" altLang="en-US" dirty="0" smtClean="0">
                <a:solidFill>
                  <a:schemeClr val="bg1"/>
                </a:solidFill>
                <a:latin typeface="標楷體" panose="03000509000000000000" pitchFamily="65" charset="-120"/>
                <a:ea typeface="標楷體" panose="03000509000000000000" pitchFamily="65" charset="-120"/>
              </a:rPr>
              <a:t>*此時</a:t>
            </a:r>
            <a:r>
              <a:rPr lang="zh-TW" altLang="en-US" dirty="0">
                <a:solidFill>
                  <a:schemeClr val="bg1"/>
                </a:solidFill>
                <a:latin typeface="標楷體" panose="03000509000000000000" pitchFamily="65" charset="-120"/>
                <a:ea typeface="標楷體" panose="03000509000000000000" pitchFamily="65" charset="-120"/>
              </a:rPr>
              <a:t>並未完成確定送出</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124</a:t>
            </a:fld>
            <a:endParaRPr lang="en-US" altLang="zh-TW"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3"/>
          <a:srcRect t="22047"/>
          <a:stretch/>
        </p:blipFill>
        <p:spPr>
          <a:xfrm>
            <a:off x="475928" y="1546811"/>
            <a:ext cx="8219256" cy="4300587"/>
          </a:xfrm>
          <a:prstGeom prst="rect">
            <a:avLst/>
          </a:prstGeom>
          <a:ln>
            <a:solidFill>
              <a:schemeClr val="bg1">
                <a:lumMod val="85000"/>
              </a:schemeClr>
            </a:solidFill>
          </a:ln>
        </p:spPr>
      </p:pic>
      <p:sp>
        <p:nvSpPr>
          <p:cNvPr id="97284" name="Rectangle 3"/>
          <p:cNvSpPr>
            <a:spLocks noGrp="1" noChangeArrowheads="1"/>
          </p:cNvSpPr>
          <p:nvPr>
            <p:ph type="title" idx="4294967295"/>
          </p:nvPr>
        </p:nvSpPr>
        <p:spPr>
          <a:xfrm>
            <a:off x="180975" y="285750"/>
            <a:ext cx="9144000" cy="647700"/>
          </a:xfrm>
        </p:spPr>
        <p:txBody>
          <a:bodyPr/>
          <a:lstStyle/>
          <a:p>
            <a:pPr eaLnBrk="1" hangingPunct="1"/>
            <a:r>
              <a:rPr lang="zh-TW" altLang="en-US" kern="1200" dirty="0">
                <a:solidFill>
                  <a:srgbClr val="002060"/>
                </a:solidFill>
                <a:latin typeface="標楷體" panose="03000509000000000000" pitchFamily="65" charset="-120"/>
                <a:ea typeface="標楷體" panose="03000509000000000000" pitchFamily="65" charset="-120"/>
              </a:rPr>
              <a:t>甄選入學招生非應屆畢業生報名資格登錄系統</a:t>
            </a:r>
            <a:r>
              <a:rPr lang="en-US" altLang="zh-TW" kern="1200" dirty="0" smtClean="0">
                <a:solidFill>
                  <a:srgbClr val="002060"/>
                </a:solidFill>
                <a:latin typeface="標楷體" panose="03000509000000000000" pitchFamily="65" charset="-120"/>
                <a:ea typeface="標楷體" panose="03000509000000000000" pitchFamily="65" charset="-120"/>
              </a:rPr>
              <a:t>-</a:t>
            </a:r>
            <a:br>
              <a:rPr lang="en-US" altLang="zh-TW" kern="1200" dirty="0" smtClean="0">
                <a:solidFill>
                  <a:srgbClr val="002060"/>
                </a:solidFill>
                <a:latin typeface="標楷體" panose="03000509000000000000" pitchFamily="65" charset="-120"/>
                <a:ea typeface="標楷體" panose="03000509000000000000" pitchFamily="65" charset="-120"/>
              </a:rPr>
            </a:br>
            <a:r>
              <a:rPr lang="zh-TW" altLang="en-US" kern="1200" dirty="0" smtClean="0">
                <a:solidFill>
                  <a:srgbClr val="FF0000"/>
                </a:solidFill>
                <a:latin typeface="標楷體" panose="03000509000000000000" pitchFamily="65" charset="-120"/>
                <a:ea typeface="標楷體" panose="03000509000000000000" pitchFamily="65" charset="-120"/>
                <a:cs typeface="+mn-cs"/>
              </a:rPr>
              <a:t>登錄資料確認</a:t>
            </a:r>
            <a:endParaRPr lang="en-US" altLang="zh-TW" sz="3200" dirty="0" smtClean="0">
              <a:solidFill>
                <a:srgbClr val="000099"/>
              </a:solidFill>
              <a:latin typeface="標楷體" panose="03000509000000000000" pitchFamily="65" charset="-120"/>
              <a:ea typeface="標楷體" panose="03000509000000000000" pitchFamily="65" charset="-120"/>
            </a:endParaRPr>
          </a:p>
        </p:txBody>
      </p:sp>
      <p:sp>
        <p:nvSpPr>
          <p:cNvPr id="3" name="投影片編號版面配置區 2"/>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125</a:t>
            </a:fld>
            <a:endParaRPr lang="en-US" altLang="zh-TW" dirty="0">
              <a:latin typeface="標楷體" panose="03000509000000000000" pitchFamily="65" charset="-120"/>
              <a:ea typeface="標楷體" panose="03000509000000000000" pitchFamily="65" charset="-120"/>
            </a:endParaRPr>
          </a:p>
        </p:txBody>
      </p:sp>
      <p:sp>
        <p:nvSpPr>
          <p:cNvPr id="17" name="向下箭號 16"/>
          <p:cNvSpPr/>
          <p:nvPr/>
        </p:nvSpPr>
        <p:spPr>
          <a:xfrm rot="10800000">
            <a:off x="4761359" y="4910020"/>
            <a:ext cx="396044" cy="32799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pic>
        <p:nvPicPr>
          <p:cNvPr id="21" name="圖片 20"/>
          <p:cNvPicPr>
            <a:picLocks noChangeAspect="1"/>
          </p:cNvPicPr>
          <p:nvPr/>
        </p:nvPicPr>
        <p:blipFill>
          <a:blip r:embed="rId4"/>
          <a:stretch>
            <a:fillRect/>
          </a:stretch>
        </p:blipFill>
        <p:spPr>
          <a:xfrm>
            <a:off x="3500264" y="3356992"/>
            <a:ext cx="4790476" cy="1457143"/>
          </a:xfrm>
          <a:prstGeom prst="rect">
            <a:avLst/>
          </a:prstGeom>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3"/>
          <a:srcRect t="22488"/>
          <a:stretch/>
        </p:blipFill>
        <p:spPr>
          <a:xfrm>
            <a:off x="180975" y="1268760"/>
            <a:ext cx="8711506" cy="5256584"/>
          </a:xfrm>
          <a:prstGeom prst="rect">
            <a:avLst/>
          </a:prstGeom>
        </p:spPr>
      </p:pic>
      <p:sp>
        <p:nvSpPr>
          <p:cNvPr id="99332" name="Rectangle 3"/>
          <p:cNvSpPr>
            <a:spLocks noGrp="1" noChangeArrowheads="1"/>
          </p:cNvSpPr>
          <p:nvPr>
            <p:ph type="title" idx="4294967295"/>
          </p:nvPr>
        </p:nvSpPr>
        <p:spPr>
          <a:xfrm>
            <a:off x="180975" y="285750"/>
            <a:ext cx="9144000" cy="647700"/>
          </a:xfrm>
        </p:spPr>
        <p:txBody>
          <a:bodyPr/>
          <a:lstStyle/>
          <a:p>
            <a:pPr eaLnBrk="1" hangingPunct="1"/>
            <a:r>
              <a:rPr lang="zh-TW" altLang="en-US" kern="1200" dirty="0">
                <a:solidFill>
                  <a:srgbClr val="002060"/>
                </a:solidFill>
                <a:latin typeface="標楷體" panose="03000509000000000000" pitchFamily="65" charset="-120"/>
                <a:ea typeface="標楷體" panose="03000509000000000000" pitchFamily="65" charset="-120"/>
              </a:rPr>
              <a:t>甄選入學招生非應屆畢業生報名資格登錄系統</a:t>
            </a:r>
            <a:r>
              <a:rPr lang="en-US" altLang="zh-TW" kern="1200" dirty="0" smtClean="0">
                <a:solidFill>
                  <a:srgbClr val="002060"/>
                </a:solidFill>
                <a:latin typeface="標楷體" panose="03000509000000000000" pitchFamily="65" charset="-120"/>
                <a:ea typeface="標楷體" panose="03000509000000000000" pitchFamily="65" charset="-120"/>
              </a:rPr>
              <a:t>-</a:t>
            </a:r>
            <a:br>
              <a:rPr lang="en-US" altLang="zh-TW" kern="1200" dirty="0" smtClean="0">
                <a:solidFill>
                  <a:srgbClr val="002060"/>
                </a:solidFill>
                <a:latin typeface="標楷體" panose="03000509000000000000" pitchFamily="65" charset="-120"/>
                <a:ea typeface="標楷體" panose="03000509000000000000" pitchFamily="65" charset="-120"/>
              </a:rPr>
            </a:br>
            <a:r>
              <a:rPr lang="zh-TW" altLang="en-US" kern="1200" dirty="0" smtClean="0">
                <a:solidFill>
                  <a:srgbClr val="FF0000"/>
                </a:solidFill>
                <a:latin typeface="標楷體" panose="03000509000000000000" pitchFamily="65" charset="-120"/>
                <a:ea typeface="標楷體" panose="03000509000000000000" pitchFamily="65" charset="-120"/>
                <a:cs typeface="+mn-cs"/>
              </a:rPr>
              <a:t>報名資格表件下載列印</a:t>
            </a:r>
          </a:p>
        </p:txBody>
      </p:sp>
      <p:sp>
        <p:nvSpPr>
          <p:cNvPr id="99340" name="Rectangle 7"/>
          <p:cNvSpPr>
            <a:spLocks noChangeArrowheads="1"/>
          </p:cNvSpPr>
          <p:nvPr/>
        </p:nvSpPr>
        <p:spPr bwMode="auto">
          <a:xfrm>
            <a:off x="323528" y="5318706"/>
            <a:ext cx="5040560" cy="342541"/>
          </a:xfrm>
          <a:prstGeom prst="rect">
            <a:avLst/>
          </a:prstGeom>
          <a:noFill/>
          <a:ln w="38100">
            <a:solidFill>
              <a:srgbClr val="FF0000"/>
            </a:solidFill>
            <a:prstDash val="sysDot"/>
            <a:miter lim="800000"/>
            <a:headEnd/>
            <a:tailEnd/>
          </a:ln>
        </p:spPr>
        <p:txBody>
          <a:bodyPr wrap="none" anchor="ctr"/>
          <a:lstStyle/>
          <a:p>
            <a:pPr algn="just"/>
            <a:endParaRPr lang="zh-TW" altLang="en-US">
              <a:latin typeface="標楷體" panose="03000509000000000000" pitchFamily="65" charset="-120"/>
              <a:ea typeface="標楷體" panose="03000509000000000000" pitchFamily="65" charset="-120"/>
            </a:endParaRPr>
          </a:p>
        </p:txBody>
      </p:sp>
      <p:sp>
        <p:nvSpPr>
          <p:cNvPr id="3" name="投影片編號版面配置區 2"/>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126</a:t>
            </a:fld>
            <a:endParaRPr lang="en-US" altLang="zh-TW" dirty="0">
              <a:latin typeface="標楷體" panose="03000509000000000000" pitchFamily="65" charset="-120"/>
              <a:ea typeface="標楷體" panose="03000509000000000000" pitchFamily="65" charset="-120"/>
            </a:endParaRPr>
          </a:p>
        </p:txBody>
      </p:sp>
      <p:sp>
        <p:nvSpPr>
          <p:cNvPr id="17" name="矩形 5"/>
          <p:cNvSpPr>
            <a:spLocks noChangeArrowheads="1"/>
          </p:cNvSpPr>
          <p:nvPr/>
        </p:nvSpPr>
        <p:spPr bwMode="auto">
          <a:xfrm>
            <a:off x="2195513" y="5922059"/>
            <a:ext cx="5754376" cy="646331"/>
          </a:xfrm>
          <a:prstGeom prst="rect">
            <a:avLst/>
          </a:prstGeom>
          <a:solidFill>
            <a:srgbClr val="FF0000"/>
          </a:solidFill>
          <a:ln w="9525" algn="ctr">
            <a:noFill/>
            <a:miter lim="800000"/>
            <a:headEnd/>
            <a:tailEnd/>
          </a:ln>
        </p:spPr>
        <p:txBody>
          <a:bodyPr vert="horz" wrap="square">
            <a:spAutoFit/>
          </a:bodyPr>
          <a:lstStyle/>
          <a:p>
            <a:pPr algn="ctr">
              <a:buClr>
                <a:schemeClr val="accent1"/>
              </a:buClr>
            </a:pPr>
            <a:r>
              <a:rPr lang="zh-TW" altLang="en-US" dirty="0">
                <a:solidFill>
                  <a:schemeClr val="bg1"/>
                </a:solidFill>
                <a:latin typeface="標楷體" panose="03000509000000000000" pitchFamily="65" charset="-120"/>
                <a:ea typeface="標楷體" panose="03000509000000000000" pitchFamily="65" charset="-120"/>
              </a:rPr>
              <a:t>考生必須完成「確定送出」</a:t>
            </a:r>
            <a:r>
              <a:rPr lang="zh-TW" altLang="en-US" dirty="0" smtClean="0">
                <a:solidFill>
                  <a:schemeClr val="bg1"/>
                </a:solidFill>
                <a:latin typeface="標楷體" panose="03000509000000000000" pitchFamily="65" charset="-120"/>
                <a:ea typeface="標楷體" panose="03000509000000000000" pitchFamily="65" charset="-120"/>
              </a:rPr>
              <a:t>作業，才能</a:t>
            </a:r>
            <a:r>
              <a:rPr lang="zh-TW" altLang="en-US" dirty="0">
                <a:solidFill>
                  <a:schemeClr val="bg1"/>
                </a:solidFill>
                <a:latin typeface="標楷體" panose="03000509000000000000" pitchFamily="65" charset="-120"/>
                <a:ea typeface="標楷體" panose="03000509000000000000" pitchFamily="65" charset="-120"/>
              </a:rPr>
              <a:t>列印申請表</a:t>
            </a:r>
            <a:r>
              <a:rPr lang="zh-TW" altLang="en-US" dirty="0" smtClean="0">
                <a:solidFill>
                  <a:schemeClr val="bg1"/>
                </a:solidFill>
                <a:latin typeface="標楷體" panose="03000509000000000000" pitchFamily="65" charset="-120"/>
                <a:ea typeface="標楷體" panose="03000509000000000000" pitchFamily="65" charset="-120"/>
              </a:rPr>
              <a:t>件</a:t>
            </a:r>
            <a:endParaRPr lang="en-US" altLang="zh-TW" dirty="0" smtClean="0">
              <a:solidFill>
                <a:schemeClr val="bg1"/>
              </a:solidFill>
              <a:latin typeface="標楷體" panose="03000509000000000000" pitchFamily="65" charset="-120"/>
              <a:ea typeface="標楷體" panose="03000509000000000000" pitchFamily="65" charset="-120"/>
            </a:endParaRPr>
          </a:p>
          <a:p>
            <a:pPr algn="ctr">
              <a:buClr>
                <a:schemeClr val="accent1"/>
              </a:buClr>
            </a:pPr>
            <a:r>
              <a:rPr lang="zh-TW" altLang="en-US" dirty="0" smtClean="0">
                <a:solidFill>
                  <a:schemeClr val="bg1"/>
                </a:solidFill>
                <a:latin typeface="標楷體" panose="03000509000000000000" pitchFamily="65" charset="-120"/>
                <a:ea typeface="標楷體" panose="03000509000000000000" pitchFamily="65" charset="-120"/>
              </a:rPr>
              <a:t>將</a:t>
            </a:r>
            <a:r>
              <a:rPr lang="zh-TW" altLang="en-US" dirty="0">
                <a:solidFill>
                  <a:schemeClr val="bg1"/>
                </a:solidFill>
                <a:latin typeface="標楷體" panose="03000509000000000000" pitchFamily="65" charset="-120"/>
                <a:ea typeface="標楷體" panose="03000509000000000000" pitchFamily="65" charset="-120"/>
              </a:rPr>
              <a:t>相關審查資料寄出才算完成報名資格審查登錄</a:t>
            </a:r>
            <a:r>
              <a:rPr lang="zh-TW" altLang="en-US" dirty="0" smtClean="0">
                <a:solidFill>
                  <a:schemeClr val="bg1"/>
                </a:solidFill>
                <a:latin typeface="標楷體" panose="03000509000000000000" pitchFamily="65" charset="-120"/>
                <a:ea typeface="標楷體" panose="03000509000000000000" pitchFamily="65" charset="-120"/>
              </a:rPr>
              <a:t>程序</a:t>
            </a:r>
            <a:endParaRPr lang="zh-TW" altLang="en-US" dirty="0">
              <a:solidFill>
                <a:schemeClr val="bg1"/>
              </a:solidFill>
              <a:latin typeface="標楷體" panose="03000509000000000000" pitchFamily="65" charset="-120"/>
              <a:ea typeface="標楷體" panose="03000509000000000000" pitchFamily="65" charset="-120"/>
            </a:endParaRPr>
          </a:p>
        </p:txBody>
      </p:sp>
      <p:pic>
        <p:nvPicPr>
          <p:cNvPr id="18" name="圖片 17"/>
          <p:cNvPicPr>
            <a:picLocks noChangeAspect="1"/>
          </p:cNvPicPr>
          <p:nvPr/>
        </p:nvPicPr>
        <p:blipFill>
          <a:blip r:embed="rId4"/>
          <a:stretch>
            <a:fillRect/>
          </a:stretch>
        </p:blipFill>
        <p:spPr>
          <a:xfrm>
            <a:off x="3856671" y="2386715"/>
            <a:ext cx="5024350" cy="1370277"/>
          </a:xfrm>
          <a:prstGeom prst="rect">
            <a:avLst/>
          </a:prstGeom>
        </p:spPr>
      </p:pic>
      <p:sp>
        <p:nvSpPr>
          <p:cNvPr id="423940" name="AutoShape 4"/>
          <p:cNvSpPr>
            <a:spLocks noChangeArrowheads="1"/>
          </p:cNvSpPr>
          <p:nvPr/>
        </p:nvSpPr>
        <p:spPr bwMode="auto">
          <a:xfrm rot="10800000" flipH="1" flipV="1">
            <a:off x="5148064" y="4117516"/>
            <a:ext cx="3442766" cy="705955"/>
          </a:xfrm>
          <a:prstGeom prst="roundRect">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zh-TW" dirty="0" smtClean="0">
                <a:latin typeface="標楷體" panose="03000509000000000000" pitchFamily="65" charset="-120"/>
                <a:ea typeface="標楷體" panose="03000509000000000000" pitchFamily="65" charset="-120"/>
              </a:rPr>
              <a:t>系統表件</a:t>
            </a:r>
            <a:r>
              <a:rPr kumimoji="0" lang="zh-TW" altLang="en-US" dirty="0" smtClean="0">
                <a:latin typeface="標楷體" panose="03000509000000000000" pitchFamily="65" charset="-120"/>
                <a:ea typeface="標楷體" panose="03000509000000000000" pitchFamily="65" charset="-120"/>
              </a:rPr>
              <a:t>使用</a:t>
            </a:r>
            <a:r>
              <a:rPr kumimoji="0" lang="en-US" altLang="zh-TW" dirty="0" smtClean="0">
                <a:latin typeface="標楷體" panose="03000509000000000000" pitchFamily="65" charset="-120"/>
                <a:ea typeface="標楷體" panose="03000509000000000000" pitchFamily="65" charset="-120"/>
              </a:rPr>
              <a:t>PDF</a:t>
            </a:r>
            <a:r>
              <a:rPr kumimoji="0" lang="zh-TW" altLang="en-US" dirty="0">
                <a:latin typeface="標楷體" panose="03000509000000000000" pitchFamily="65" charset="-120"/>
                <a:ea typeface="標楷體" panose="03000509000000000000" pitchFamily="65" charset="-120"/>
              </a:rPr>
              <a:t>開啟</a:t>
            </a:r>
            <a:r>
              <a:rPr kumimoji="0" lang="zh-TW" altLang="en-US" dirty="0" smtClean="0">
                <a:latin typeface="標楷體" panose="03000509000000000000" pitchFamily="65" charset="-120"/>
                <a:ea typeface="標楷體" panose="03000509000000000000" pitchFamily="65" charset="-120"/>
              </a:rPr>
              <a:t>，</a:t>
            </a:r>
            <a:endParaRPr kumimoji="0" lang="en-US" altLang="zh-TW" dirty="0" smtClean="0">
              <a:latin typeface="標楷體" panose="03000509000000000000" pitchFamily="65" charset="-120"/>
              <a:ea typeface="標楷體" panose="03000509000000000000" pitchFamily="65" charset="-120"/>
            </a:endParaRPr>
          </a:p>
          <a:p>
            <a:pPr>
              <a:buClr>
                <a:schemeClr val="accent1"/>
              </a:buClr>
            </a:pPr>
            <a:r>
              <a:rPr kumimoji="0" lang="zh-TW" altLang="en-US" dirty="0" smtClean="0">
                <a:latin typeface="標楷體" panose="03000509000000000000" pitchFamily="65" charset="-120"/>
                <a:ea typeface="標楷體" panose="03000509000000000000" pitchFamily="65" charset="-120"/>
              </a:rPr>
              <a:t>無</a:t>
            </a:r>
            <a:r>
              <a:rPr kumimoji="0" lang="en-US" altLang="zh-TW" dirty="0">
                <a:latin typeface="標楷體" panose="03000509000000000000" pitchFamily="65" charset="-120"/>
                <a:ea typeface="標楷體" panose="03000509000000000000" pitchFamily="65" charset="-120"/>
              </a:rPr>
              <a:t>PDF</a:t>
            </a:r>
            <a:r>
              <a:rPr kumimoji="0" lang="zh-TW" altLang="en-US" dirty="0">
                <a:latin typeface="標楷體" panose="03000509000000000000" pitchFamily="65" charset="-120"/>
                <a:ea typeface="標楷體" panose="03000509000000000000" pitchFamily="65" charset="-120"/>
              </a:rPr>
              <a:t>軟體考生可先下載</a:t>
            </a:r>
            <a:r>
              <a:rPr kumimoji="0" lang="zh-TW" altLang="en-US" dirty="0" smtClean="0">
                <a:latin typeface="標楷體" panose="03000509000000000000" pitchFamily="65" charset="-120"/>
                <a:ea typeface="標楷體" panose="03000509000000000000" pitchFamily="65" charset="-120"/>
              </a:rPr>
              <a:t>安裝</a:t>
            </a:r>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7" name="向下箭號 6"/>
          <p:cNvSpPr/>
          <p:nvPr/>
        </p:nvSpPr>
        <p:spPr>
          <a:xfrm>
            <a:off x="7164287" y="4847457"/>
            <a:ext cx="288031" cy="55487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3"/>
          <a:srcRect l="3712" r="4933"/>
          <a:stretch/>
        </p:blipFill>
        <p:spPr>
          <a:xfrm>
            <a:off x="179512" y="2196654"/>
            <a:ext cx="8856984" cy="3600000"/>
          </a:xfrm>
          <a:prstGeom prst="rect">
            <a:avLst/>
          </a:prstGeom>
        </p:spPr>
      </p:pic>
      <p:sp>
        <p:nvSpPr>
          <p:cNvPr id="100356" name="Rectangle 2"/>
          <p:cNvSpPr>
            <a:spLocks noGrp="1" noChangeArrowheads="1"/>
          </p:cNvSpPr>
          <p:nvPr>
            <p:ph type="title" idx="4294967295"/>
          </p:nvPr>
        </p:nvSpPr>
        <p:spPr>
          <a:xfrm>
            <a:off x="35497" y="285750"/>
            <a:ext cx="9001000" cy="647700"/>
          </a:xfrm>
        </p:spPr>
        <p:txBody>
          <a:bodyPr/>
          <a:lstStyle/>
          <a:p>
            <a:pPr eaLnBrk="1" hangingPunct="1"/>
            <a:r>
              <a:rPr lang="zh-TW" altLang="en-US" kern="1200" dirty="0">
                <a:solidFill>
                  <a:srgbClr val="002060"/>
                </a:solidFill>
                <a:latin typeface="標楷體" panose="03000509000000000000" pitchFamily="65" charset="-120"/>
                <a:ea typeface="標楷體" panose="03000509000000000000" pitchFamily="65" charset="-120"/>
              </a:rPr>
              <a:t>甄選入學招生非應屆畢業生報名資格登錄系統</a:t>
            </a:r>
            <a:r>
              <a:rPr lang="en-US" altLang="zh-TW" kern="1200" dirty="0" smtClean="0">
                <a:solidFill>
                  <a:srgbClr val="002060"/>
                </a:solidFill>
                <a:latin typeface="標楷體" panose="03000509000000000000" pitchFamily="65" charset="-120"/>
                <a:ea typeface="標楷體" panose="03000509000000000000" pitchFamily="65" charset="-120"/>
              </a:rPr>
              <a:t>-</a:t>
            </a:r>
            <a:br>
              <a:rPr lang="en-US" altLang="zh-TW" kern="1200" dirty="0" smtClean="0">
                <a:solidFill>
                  <a:srgbClr val="002060"/>
                </a:solidFill>
                <a:latin typeface="標楷體" panose="03000509000000000000" pitchFamily="65" charset="-120"/>
                <a:ea typeface="標楷體" panose="03000509000000000000" pitchFamily="65" charset="-120"/>
              </a:rPr>
            </a:br>
            <a:r>
              <a:rPr lang="zh-TW" altLang="en-US" kern="1200" dirty="0" smtClean="0">
                <a:solidFill>
                  <a:srgbClr val="FF0000"/>
                </a:solidFill>
                <a:latin typeface="標楷體" panose="03000509000000000000" pitchFamily="65" charset="-120"/>
                <a:ea typeface="標楷體" panose="03000509000000000000" pitchFamily="65" charset="-120"/>
                <a:cs typeface="+mn-cs"/>
              </a:rPr>
              <a:t>收件狀態查詢</a:t>
            </a:r>
          </a:p>
        </p:txBody>
      </p:sp>
      <p:sp>
        <p:nvSpPr>
          <p:cNvPr id="5" name="AutoShape 4"/>
          <p:cNvSpPr>
            <a:spLocks noChangeArrowheads="1"/>
          </p:cNvSpPr>
          <p:nvPr/>
        </p:nvSpPr>
        <p:spPr bwMode="auto">
          <a:xfrm rot="10800000" flipH="1" flipV="1">
            <a:off x="3491880" y="1126437"/>
            <a:ext cx="5277247" cy="860710"/>
          </a:xfrm>
          <a:prstGeom prst="wedgeRectCallout">
            <a:avLst>
              <a:gd name="adj1" fmla="val 9383"/>
              <a:gd name="adj2" fmla="val 154013"/>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標楷體" panose="03000509000000000000" pitchFamily="65" charset="-120"/>
                <a:ea typeface="標楷體" panose="03000509000000000000" pitchFamily="65" charset="-120"/>
              </a:rPr>
              <a:t>考生寄出</a:t>
            </a:r>
            <a:r>
              <a:rPr lang="zh-TW" altLang="en-US" dirty="0">
                <a:latin typeface="標楷體" panose="03000509000000000000" pitchFamily="65" charset="-120"/>
                <a:ea typeface="標楷體" panose="03000509000000000000" pitchFamily="65" charset="-120"/>
              </a:rPr>
              <a:t>相關報名資格表件</a:t>
            </a:r>
            <a:r>
              <a:rPr kumimoji="0" lang="zh-TW" altLang="en-US" dirty="0">
                <a:solidFill>
                  <a:srgbClr val="000000"/>
                </a:solidFill>
                <a:latin typeface="標楷體" panose="03000509000000000000" pitchFamily="65" charset="-120"/>
                <a:ea typeface="標楷體" panose="03000509000000000000" pitchFamily="65" charset="-120"/>
              </a:rPr>
              <a:t>後</a:t>
            </a:r>
            <a:r>
              <a:rPr kumimoji="0" lang="zh-TW" altLang="en-US" dirty="0" smtClean="0">
                <a:solidFill>
                  <a:srgbClr val="000000"/>
                </a:solidFill>
                <a:latin typeface="標楷體" panose="03000509000000000000" pitchFamily="65" charset="-120"/>
                <a:ea typeface="標楷體" panose="03000509000000000000" pitchFamily="65" charset="-120"/>
              </a:rPr>
              <a:t>，</a:t>
            </a:r>
            <a:endParaRPr kumimoji="0" lang="en-US" altLang="zh-TW" dirty="0" smtClean="0">
              <a:solidFill>
                <a:srgbClr val="000000"/>
              </a:solidFill>
              <a:latin typeface="標楷體" panose="03000509000000000000" pitchFamily="65" charset="-120"/>
              <a:ea typeface="標楷體" panose="03000509000000000000" pitchFamily="65" charset="-120"/>
            </a:endParaRPr>
          </a:p>
          <a:p>
            <a:pPr>
              <a:buClr>
                <a:schemeClr val="accent1"/>
              </a:buClr>
            </a:pPr>
            <a:r>
              <a:rPr kumimoji="0" lang="zh-TW" altLang="en-US" dirty="0" smtClean="0">
                <a:solidFill>
                  <a:srgbClr val="000000"/>
                </a:solidFill>
                <a:latin typeface="標楷體" panose="03000509000000000000" pitchFamily="65" charset="-120"/>
                <a:ea typeface="標楷體" panose="03000509000000000000" pitchFamily="65" charset="-120"/>
              </a:rPr>
              <a:t>可</a:t>
            </a:r>
            <a:r>
              <a:rPr kumimoji="0" lang="zh-TW" altLang="en-US" dirty="0">
                <a:solidFill>
                  <a:srgbClr val="000000"/>
                </a:solidFill>
                <a:latin typeface="標楷體" panose="03000509000000000000" pitchFamily="65" charset="-120"/>
                <a:ea typeface="標楷體" panose="03000509000000000000" pitchFamily="65" charset="-120"/>
              </a:rPr>
              <a:t>登入系統</a:t>
            </a:r>
            <a:r>
              <a:rPr kumimoji="0" lang="zh-TW" altLang="en-US" dirty="0" smtClean="0">
                <a:solidFill>
                  <a:srgbClr val="000000"/>
                </a:solidFill>
                <a:latin typeface="標楷體" panose="03000509000000000000" pitchFamily="65" charset="-120"/>
                <a:ea typeface="標楷體" panose="03000509000000000000" pitchFamily="65" charset="-120"/>
              </a:rPr>
              <a:t>查詢本委員會資格</a:t>
            </a:r>
            <a:r>
              <a:rPr kumimoji="0" lang="zh-TW" altLang="en-US" dirty="0">
                <a:solidFill>
                  <a:srgbClr val="000000"/>
                </a:solidFill>
                <a:latin typeface="標楷體" panose="03000509000000000000" pitchFamily="65" charset="-120"/>
                <a:ea typeface="標楷體" panose="03000509000000000000" pitchFamily="65" charset="-120"/>
              </a:rPr>
              <a:t>審查文件收件情形</a:t>
            </a:r>
            <a:r>
              <a:rPr kumimoji="0" lang="zh-TW" altLang="en-US" dirty="0">
                <a:latin typeface="標楷體" panose="03000509000000000000" pitchFamily="65" charset="-120"/>
                <a:ea typeface="標楷體" panose="03000509000000000000" pitchFamily="65" charset="-120"/>
              </a:rPr>
              <a:t>，</a:t>
            </a:r>
            <a:r>
              <a:rPr kumimoji="0" lang="zh-TW" altLang="en-US" dirty="0">
                <a:solidFill>
                  <a:srgbClr val="000000"/>
                </a:solidFill>
                <a:latin typeface="標楷體" panose="03000509000000000000" pitchFamily="65" charset="-120"/>
                <a:ea typeface="標楷體" panose="03000509000000000000" pitchFamily="65" charset="-120"/>
              </a:rPr>
              <a:t>提醒考生，務必追蹤文件收件狀態</a:t>
            </a:r>
            <a:r>
              <a:rPr kumimoji="0" lang="zh-TW" altLang="en-US" dirty="0">
                <a:latin typeface="標楷體" panose="03000509000000000000" pitchFamily="65" charset="-120"/>
                <a:ea typeface="標楷體" panose="03000509000000000000" pitchFamily="65" charset="-120"/>
              </a:rPr>
              <a:t>。</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127</a:t>
            </a:fld>
            <a:endParaRPr lang="en-US" altLang="zh-TW"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 Box 14"/>
          <p:cNvSpPr txBox="1">
            <a:spLocks noChangeArrowheads="1"/>
          </p:cNvSpPr>
          <p:nvPr/>
        </p:nvSpPr>
        <p:spPr bwMode="auto">
          <a:xfrm>
            <a:off x="239713" y="4626552"/>
            <a:ext cx="4510087" cy="396875"/>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r>
              <a:rPr lang="zh-TW" altLang="en-US" sz="1600" dirty="0">
                <a:solidFill>
                  <a:srgbClr val="000000"/>
                </a:solidFill>
                <a:latin typeface="標楷體" panose="03000509000000000000" pitchFamily="65" charset="-120"/>
                <a:ea typeface="標楷體" panose="03000509000000000000" pitchFamily="65" charset="-120"/>
              </a:rPr>
              <a:t>各甄選學校公告錄取正、備取生</a:t>
            </a:r>
            <a:r>
              <a:rPr lang="zh-TW" altLang="en-US" sz="1600" dirty="0" smtClean="0">
                <a:solidFill>
                  <a:srgbClr val="000000"/>
                </a:solidFill>
                <a:latin typeface="標楷體" panose="03000509000000000000" pitchFamily="65" charset="-120"/>
                <a:ea typeface="標楷體" panose="03000509000000000000" pitchFamily="65" charset="-120"/>
              </a:rPr>
              <a:t>名單</a:t>
            </a:r>
            <a:r>
              <a:rPr lang="en-US" altLang="zh-TW" sz="1600" dirty="0">
                <a:solidFill>
                  <a:srgbClr val="FF0000"/>
                </a:solidFill>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使用通行碼</a:t>
            </a:r>
            <a:r>
              <a:rPr lang="en-US" altLang="zh-TW" sz="1600" dirty="0">
                <a:solidFill>
                  <a:srgbClr val="FF0000"/>
                </a:solidFill>
                <a:latin typeface="標楷體" panose="03000509000000000000" pitchFamily="65" charset="-120"/>
                <a:ea typeface="標楷體" panose="03000509000000000000" pitchFamily="65" charset="-120"/>
              </a:rPr>
              <a:t>)</a:t>
            </a:r>
            <a:endParaRPr lang="zh-TW" altLang="en-US" sz="1600" dirty="0">
              <a:solidFill>
                <a:srgbClr val="000000"/>
              </a:solidFill>
              <a:latin typeface="標楷體" panose="03000509000000000000" pitchFamily="65" charset="-120"/>
              <a:ea typeface="標楷體" panose="03000509000000000000" pitchFamily="65" charset="-120"/>
            </a:endParaRPr>
          </a:p>
        </p:txBody>
      </p:sp>
      <p:sp>
        <p:nvSpPr>
          <p:cNvPr id="44" name="Text Box 17"/>
          <p:cNvSpPr txBox="1">
            <a:spLocks noChangeArrowheads="1"/>
          </p:cNvSpPr>
          <p:nvPr/>
        </p:nvSpPr>
        <p:spPr bwMode="auto">
          <a:xfrm>
            <a:off x="239713" y="5159032"/>
            <a:ext cx="4510087" cy="396875"/>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sz="1300" dirty="0">
                <a:solidFill>
                  <a:schemeClr val="tx1"/>
                </a:solidFill>
                <a:latin typeface="標楷體" panose="03000509000000000000" pitchFamily="65" charset="-120"/>
                <a:ea typeface="標楷體" panose="03000509000000000000" pitchFamily="65" charset="-120"/>
              </a:rPr>
              <a:t>正取生及備取生至本委員會</a:t>
            </a:r>
            <a:r>
              <a:rPr lang="zh-TW" altLang="en-US" sz="1300" dirty="0" smtClean="0">
                <a:solidFill>
                  <a:schemeClr val="tx1"/>
                </a:solidFill>
                <a:latin typeface="標楷體" panose="03000509000000000000" pitchFamily="65" charset="-120"/>
                <a:ea typeface="標楷體" panose="03000509000000000000" pitchFamily="65" charset="-120"/>
              </a:rPr>
              <a:t>網路登記就讀</a:t>
            </a:r>
            <a:r>
              <a:rPr lang="zh-TW" altLang="en-US" sz="1300" dirty="0">
                <a:solidFill>
                  <a:schemeClr val="tx1"/>
                </a:solidFill>
                <a:latin typeface="標楷體" panose="03000509000000000000" pitchFamily="65" charset="-120"/>
                <a:ea typeface="標楷體" panose="03000509000000000000" pitchFamily="65" charset="-120"/>
              </a:rPr>
              <a:t>志願</a:t>
            </a:r>
            <a:r>
              <a:rPr lang="zh-TW" altLang="en-US" sz="1300" dirty="0" smtClean="0">
                <a:solidFill>
                  <a:schemeClr val="tx1"/>
                </a:solidFill>
                <a:latin typeface="標楷體" panose="03000509000000000000" pitchFamily="65" charset="-120"/>
                <a:ea typeface="標楷體" panose="03000509000000000000" pitchFamily="65" charset="-120"/>
              </a:rPr>
              <a:t>序</a:t>
            </a:r>
            <a:r>
              <a:rPr lang="en-US" altLang="zh-TW" sz="1300" dirty="0">
                <a:solidFill>
                  <a:schemeClr val="tx1"/>
                </a:solidFill>
                <a:latin typeface="標楷體" panose="03000509000000000000" pitchFamily="65" charset="-120"/>
                <a:ea typeface="標楷體" panose="03000509000000000000" pitchFamily="65" charset="-120"/>
              </a:rPr>
              <a:t>(</a:t>
            </a:r>
            <a:r>
              <a:rPr lang="zh-TW" altLang="en-US" sz="1300" dirty="0">
                <a:solidFill>
                  <a:schemeClr val="tx1"/>
                </a:solidFill>
                <a:latin typeface="標楷體" panose="03000509000000000000" pitchFamily="65" charset="-120"/>
                <a:ea typeface="標楷體" panose="03000509000000000000" pitchFamily="65" charset="-120"/>
              </a:rPr>
              <a:t>使用通行碼</a:t>
            </a:r>
            <a:r>
              <a:rPr lang="en-US" altLang="zh-TW" sz="1300" dirty="0">
                <a:solidFill>
                  <a:schemeClr val="tx1"/>
                </a:solidFill>
                <a:latin typeface="標楷體" panose="03000509000000000000" pitchFamily="65" charset="-120"/>
                <a:ea typeface="標楷體" panose="03000509000000000000" pitchFamily="65" charset="-120"/>
              </a:rPr>
              <a:t>)</a:t>
            </a:r>
            <a:endParaRPr lang="zh-TW" altLang="en-US" sz="1300" dirty="0">
              <a:solidFill>
                <a:schemeClr val="tx1"/>
              </a:solidFill>
              <a:latin typeface="標楷體" panose="03000509000000000000" pitchFamily="65" charset="-120"/>
              <a:ea typeface="標楷體" panose="03000509000000000000" pitchFamily="65" charset="-120"/>
            </a:endParaRPr>
          </a:p>
        </p:txBody>
      </p:sp>
      <p:sp>
        <p:nvSpPr>
          <p:cNvPr id="47" name="Text Box 19"/>
          <p:cNvSpPr txBox="1">
            <a:spLocks noChangeArrowheads="1"/>
          </p:cNvSpPr>
          <p:nvPr/>
        </p:nvSpPr>
        <p:spPr bwMode="auto">
          <a:xfrm>
            <a:off x="239713" y="1970504"/>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dirty="0">
                <a:solidFill>
                  <a:srgbClr val="000000"/>
                </a:solidFill>
                <a:latin typeface="標楷體" panose="03000509000000000000" pitchFamily="65" charset="-120"/>
                <a:ea typeface="標楷體" panose="03000509000000000000" pitchFamily="65" charset="-120"/>
              </a:rPr>
              <a:t>本委員會網站</a:t>
            </a:r>
            <a:r>
              <a:rPr lang="zh-TW" altLang="en-US" dirty="0" smtClean="0">
                <a:solidFill>
                  <a:srgbClr val="000000"/>
                </a:solidFill>
                <a:latin typeface="標楷體" panose="03000509000000000000" pitchFamily="65" charset="-120"/>
                <a:ea typeface="標楷體" panose="03000509000000000000" pitchFamily="65" charset="-120"/>
              </a:rPr>
              <a:t>公告資格審查結果</a:t>
            </a:r>
            <a:endParaRPr lang="zh-TW" altLang="en-US" dirty="0">
              <a:solidFill>
                <a:srgbClr val="000000"/>
              </a:solidFill>
              <a:latin typeface="標楷體" panose="03000509000000000000" pitchFamily="65" charset="-120"/>
              <a:ea typeface="標楷體" panose="03000509000000000000" pitchFamily="65" charset="-120"/>
            </a:endParaRPr>
          </a:p>
        </p:txBody>
      </p:sp>
      <p:sp>
        <p:nvSpPr>
          <p:cNvPr id="49" name="Text Box 20"/>
          <p:cNvSpPr txBox="1">
            <a:spLocks noChangeArrowheads="1"/>
          </p:cNvSpPr>
          <p:nvPr/>
        </p:nvSpPr>
        <p:spPr bwMode="auto">
          <a:xfrm>
            <a:off x="239713" y="2501396"/>
            <a:ext cx="4510087" cy="395287"/>
          </a:xfrm>
          <a:prstGeom prst="rect">
            <a:avLst/>
          </a:prstGeom>
          <a:solidFill>
            <a:srgbClr val="FF0000"/>
          </a:solidFill>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defPPr>
              <a:defRPr lang="zh-TW"/>
            </a:defPPr>
            <a:lvl1pPr algn="r">
              <a:defRPr sz="1600">
                <a:solidFill>
                  <a:schemeClr val="bg1"/>
                </a:solidFill>
                <a:latin typeface="標楷體" panose="03000509000000000000" pitchFamily="65" charset="-120"/>
                <a:ea typeface="標楷體" panose="03000509000000000000" pitchFamily="65" charset="-120"/>
              </a:defRPr>
            </a:lvl1pPr>
          </a:lstStyle>
          <a:p>
            <a:pPr algn="ctr"/>
            <a:r>
              <a:rPr lang="zh-TW" altLang="en-US" dirty="0"/>
              <a:t>第一階段報名</a:t>
            </a:r>
          </a:p>
        </p:txBody>
      </p:sp>
      <p:sp>
        <p:nvSpPr>
          <p:cNvPr id="53" name="Text Box 24"/>
          <p:cNvSpPr txBox="1">
            <a:spLocks noChangeArrowheads="1"/>
          </p:cNvSpPr>
          <p:nvPr/>
        </p:nvSpPr>
        <p:spPr bwMode="auto">
          <a:xfrm>
            <a:off x="239713" y="3032288"/>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dirty="0">
                <a:solidFill>
                  <a:srgbClr val="000000"/>
                </a:solidFill>
                <a:latin typeface="標楷體" panose="03000509000000000000" pitchFamily="65" charset="-120"/>
                <a:ea typeface="標楷體" panose="03000509000000000000" pitchFamily="65" charset="-120"/>
              </a:rPr>
              <a:t>本委員會網站公告第一階段篩選結果</a:t>
            </a:r>
          </a:p>
        </p:txBody>
      </p:sp>
      <p:sp>
        <p:nvSpPr>
          <p:cNvPr id="55" name="Text Box 25"/>
          <p:cNvSpPr txBox="1">
            <a:spLocks noChangeArrowheads="1"/>
          </p:cNvSpPr>
          <p:nvPr/>
        </p:nvSpPr>
        <p:spPr bwMode="auto">
          <a:xfrm>
            <a:off x="239713" y="3563180"/>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defPPr>
              <a:defRPr lang="zh-TW"/>
            </a:defPPr>
            <a:lvl1pPr algn="ctr">
              <a:defRPr sz="1600">
                <a:solidFill>
                  <a:srgbClr val="000000"/>
                </a:solidFill>
                <a:latin typeface="標楷體" panose="03000509000000000000" pitchFamily="65" charset="-120"/>
                <a:ea typeface="標楷體" panose="03000509000000000000" pitchFamily="65" charset="-120"/>
              </a:defRPr>
            </a:lvl1pPr>
          </a:lstStyle>
          <a:p>
            <a:pPr algn="r"/>
            <a:r>
              <a:rPr lang="zh-TW" altLang="en-US" dirty="0"/>
              <a:t>第二階段報名</a:t>
            </a:r>
            <a:r>
              <a:rPr lang="en-US" altLang="zh-TW" dirty="0"/>
              <a:t>(</a:t>
            </a:r>
            <a:r>
              <a:rPr lang="zh-TW" altLang="en-US" dirty="0"/>
              <a:t>含備審資料上傳</a:t>
            </a:r>
            <a:r>
              <a:rPr lang="en-US" altLang="zh-TW" dirty="0" smtClean="0"/>
              <a:t>)</a:t>
            </a:r>
            <a:r>
              <a:rPr lang="en-US" altLang="zh-TW" dirty="0" smtClean="0">
                <a:solidFill>
                  <a:srgbClr val="FF0000"/>
                </a:solidFill>
              </a:rPr>
              <a:t>(</a:t>
            </a:r>
            <a:r>
              <a:rPr lang="zh-TW" altLang="en-US" dirty="0">
                <a:solidFill>
                  <a:srgbClr val="FF0000"/>
                </a:solidFill>
              </a:rPr>
              <a:t>使用通行碼</a:t>
            </a:r>
            <a:r>
              <a:rPr lang="en-US" altLang="zh-TW" dirty="0">
                <a:solidFill>
                  <a:srgbClr val="FF0000"/>
                </a:solidFill>
              </a:rPr>
              <a:t>)</a:t>
            </a:r>
            <a:endParaRPr lang="zh-TW" altLang="en-US" dirty="0">
              <a:solidFill>
                <a:schemeClr val="tx1"/>
              </a:solidFill>
            </a:endParaRPr>
          </a:p>
        </p:txBody>
      </p:sp>
      <p:sp>
        <p:nvSpPr>
          <p:cNvPr id="57" name="Text Box 28"/>
          <p:cNvSpPr txBox="1">
            <a:spLocks noChangeArrowheads="1"/>
          </p:cNvSpPr>
          <p:nvPr/>
        </p:nvSpPr>
        <p:spPr bwMode="auto">
          <a:xfrm>
            <a:off x="239713" y="4094072"/>
            <a:ext cx="4510087" cy="396875"/>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sz="1600" dirty="0" smtClean="0">
                <a:solidFill>
                  <a:srgbClr val="000000"/>
                </a:solidFill>
                <a:latin typeface="標楷體" panose="03000509000000000000" pitchFamily="65" charset="-120"/>
                <a:ea typeface="標楷體" panose="03000509000000000000" pitchFamily="65" charset="-120"/>
              </a:rPr>
              <a:t>本</a:t>
            </a:r>
            <a:r>
              <a:rPr lang="zh-TW" altLang="en-US" sz="1600" dirty="0">
                <a:solidFill>
                  <a:srgbClr val="000000"/>
                </a:solidFill>
                <a:latin typeface="標楷體" panose="03000509000000000000" pitchFamily="65" charset="-120"/>
                <a:ea typeface="標楷體" panose="03000509000000000000" pitchFamily="65" charset="-120"/>
              </a:rPr>
              <a:t>委員會網站</a:t>
            </a:r>
            <a:r>
              <a:rPr lang="zh-TW" altLang="en-US" sz="1600" dirty="0">
                <a:solidFill>
                  <a:schemeClr val="tx1"/>
                </a:solidFill>
                <a:latin typeface="標楷體" panose="03000509000000000000" pitchFamily="65" charset="-120"/>
                <a:ea typeface="標楷體" panose="03000509000000000000" pitchFamily="65" charset="-120"/>
              </a:rPr>
              <a:t>提供甄選總成績</a:t>
            </a:r>
            <a:r>
              <a:rPr lang="zh-TW" altLang="en-US" sz="1600" dirty="0" smtClean="0">
                <a:solidFill>
                  <a:schemeClr val="tx1"/>
                </a:solidFill>
                <a:latin typeface="標楷體" panose="03000509000000000000" pitchFamily="65" charset="-120"/>
                <a:ea typeface="標楷體" panose="03000509000000000000" pitchFamily="65" charset="-120"/>
              </a:rPr>
              <a:t>查詢</a:t>
            </a:r>
            <a:r>
              <a:rPr lang="en-US" altLang="zh-TW" sz="1600" dirty="0">
                <a:solidFill>
                  <a:srgbClr val="FF0000"/>
                </a:solidFill>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使用通行碼</a:t>
            </a:r>
            <a:r>
              <a:rPr lang="en-US" altLang="zh-TW" sz="1600" dirty="0" smtClean="0">
                <a:solidFill>
                  <a:srgbClr val="FF0000"/>
                </a:solidFill>
                <a:latin typeface="標楷體" panose="03000509000000000000" pitchFamily="65" charset="-120"/>
                <a:ea typeface="標楷體" panose="03000509000000000000" pitchFamily="65" charset="-120"/>
              </a:rPr>
              <a:t>)</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59" name="Text Box 30"/>
          <p:cNvSpPr txBox="1">
            <a:spLocks noChangeArrowheads="1"/>
          </p:cNvSpPr>
          <p:nvPr/>
        </p:nvSpPr>
        <p:spPr bwMode="auto">
          <a:xfrm>
            <a:off x="239713" y="5691512"/>
            <a:ext cx="4510087" cy="395288"/>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r>
              <a:rPr lang="zh-TW" altLang="en-US" dirty="0">
                <a:solidFill>
                  <a:srgbClr val="000000"/>
                </a:solidFill>
                <a:latin typeface="標楷體" panose="03000509000000000000" pitchFamily="65" charset="-120"/>
                <a:ea typeface="標楷體" panose="03000509000000000000" pitchFamily="65" charset="-120"/>
              </a:rPr>
              <a:t>就讀志願序統一分發放榜</a:t>
            </a:r>
          </a:p>
        </p:txBody>
      </p:sp>
      <p:sp>
        <p:nvSpPr>
          <p:cNvPr id="60" name="Text Box 32"/>
          <p:cNvSpPr txBox="1">
            <a:spLocks noChangeArrowheads="1"/>
          </p:cNvSpPr>
          <p:nvPr/>
        </p:nvSpPr>
        <p:spPr bwMode="auto">
          <a:xfrm>
            <a:off x="239713" y="908720"/>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defPPr>
              <a:defRPr lang="zh-TW"/>
            </a:defPPr>
            <a:lvl1pPr algn="ctr">
              <a:defRPr>
                <a:solidFill>
                  <a:srgbClr val="000000"/>
                </a:solidFill>
                <a:latin typeface="微軟正黑體" pitchFamily="34" charset="-120"/>
                <a:ea typeface="微軟正黑體" pitchFamily="34" charset="-120"/>
              </a:defRPr>
            </a:lvl1pPr>
          </a:lstStyle>
          <a:p>
            <a:r>
              <a:rPr lang="zh-TW" altLang="en-US" dirty="0" smtClean="0">
                <a:latin typeface="標楷體" panose="03000509000000000000" pitchFamily="65" charset="-120"/>
                <a:ea typeface="標楷體" panose="03000509000000000000" pitchFamily="65" charset="-120"/>
              </a:rPr>
              <a:t>登錄</a:t>
            </a:r>
            <a:r>
              <a:rPr lang="zh-TW" altLang="en-US" dirty="0">
                <a:latin typeface="標楷體" panose="03000509000000000000" pitchFamily="65" charset="-120"/>
                <a:ea typeface="標楷體" panose="03000509000000000000" pitchFamily="65" charset="-120"/>
              </a:rPr>
              <a:t>基本資料及繳交報名資格文件</a:t>
            </a:r>
          </a:p>
        </p:txBody>
      </p:sp>
      <p:sp>
        <p:nvSpPr>
          <p:cNvPr id="61" name="Text Box 16"/>
          <p:cNvSpPr txBox="1">
            <a:spLocks noChangeArrowheads="1"/>
          </p:cNvSpPr>
          <p:nvPr/>
        </p:nvSpPr>
        <p:spPr bwMode="auto">
          <a:xfrm>
            <a:off x="4788024" y="964282"/>
            <a:ext cx="4314001" cy="307777"/>
          </a:xfrm>
          <a:prstGeom prst="rect">
            <a:avLst/>
          </a:prstGeom>
          <a:noFill/>
          <a:ln w="9525">
            <a:noFill/>
            <a:miter lim="800000"/>
            <a:headEnd/>
            <a:tailEnd/>
          </a:ln>
        </p:spPr>
        <p:txBody>
          <a:bodyPr wrap="none">
            <a:spAutoFit/>
          </a:bodyPr>
          <a:lstStyle/>
          <a:p>
            <a:pPr algn="dist"/>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en-US" altLang="zh-TW" sz="1400" dirty="0" smtClean="0">
                <a:latin typeface="標楷體" panose="03000509000000000000" pitchFamily="65" charset="-120"/>
                <a:ea typeface="標楷體" panose="03000509000000000000" pitchFamily="65" charset="-120"/>
                <a:cs typeface="華康楷書體W3" pitchFamily="65" charset="-120"/>
              </a:rPr>
              <a:t>106.4.19(</a:t>
            </a:r>
            <a:r>
              <a:rPr lang="zh-TW" altLang="en-US" sz="1400" dirty="0" smtClean="0">
                <a:latin typeface="標楷體" panose="03000509000000000000" pitchFamily="65" charset="-120"/>
                <a:ea typeface="標楷體" panose="03000509000000000000" pitchFamily="65" charset="-120"/>
                <a:cs typeface="華康楷書體W3" pitchFamily="65" charset="-120"/>
              </a:rPr>
              <a:t>三</a:t>
            </a:r>
            <a:r>
              <a:rPr lang="en-US" altLang="zh-TW" sz="1400" dirty="0" smtClean="0">
                <a:latin typeface="標楷體" panose="03000509000000000000" pitchFamily="65" charset="-120"/>
                <a:ea typeface="標楷體" panose="03000509000000000000" pitchFamily="65" charset="-120"/>
                <a:cs typeface="華康楷書體W3" pitchFamily="65" charset="-120"/>
              </a:rPr>
              <a:t>)~106.5.11(</a:t>
            </a:r>
            <a:r>
              <a:rPr lang="zh-TW" altLang="en-US" sz="1400" dirty="0" smtClean="0">
                <a:latin typeface="標楷體" panose="03000509000000000000" pitchFamily="65" charset="-120"/>
                <a:ea typeface="標楷體" panose="03000509000000000000" pitchFamily="65" charset="-120"/>
                <a:cs typeface="華康楷書體W3" pitchFamily="65" charset="-120"/>
              </a:rPr>
              <a:t>四</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zh-TW" altLang="en-US" sz="1400" dirty="0" smtClean="0">
                <a:latin typeface="標楷體" panose="03000509000000000000" pitchFamily="65" charset="-120"/>
                <a:ea typeface="標楷體" panose="03000509000000000000" pitchFamily="65" charset="-120"/>
                <a:cs typeface="華康楷書體W3" pitchFamily="65" charset="-120"/>
              </a:rPr>
              <a:t>前</a:t>
            </a:r>
            <a:r>
              <a:rPr lang="zh-TW" altLang="en-US" sz="1400" dirty="0">
                <a:latin typeface="標楷體" panose="03000509000000000000" pitchFamily="65" charset="-120"/>
                <a:ea typeface="標楷體" panose="03000509000000000000" pitchFamily="65" charset="-120"/>
                <a:cs typeface="華康楷書體W3" pitchFamily="65" charset="-120"/>
              </a:rPr>
              <a:t>郵戳為憑</a:t>
            </a:r>
          </a:p>
        </p:txBody>
      </p:sp>
      <p:sp>
        <p:nvSpPr>
          <p:cNvPr id="62" name="Text Box 19"/>
          <p:cNvSpPr txBox="1">
            <a:spLocks noChangeArrowheads="1"/>
          </p:cNvSpPr>
          <p:nvPr/>
        </p:nvSpPr>
        <p:spPr bwMode="auto">
          <a:xfrm>
            <a:off x="4788024" y="2521527"/>
            <a:ext cx="4134465"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en-US" altLang="zh-TW" sz="1400" dirty="0" smtClean="0">
                <a:latin typeface="標楷體" panose="03000509000000000000" pitchFamily="65" charset="-120"/>
                <a:ea typeface="標楷體" panose="03000509000000000000" pitchFamily="65" charset="-120"/>
                <a:cs typeface="華康楷書體W3" pitchFamily="65" charset="-120"/>
              </a:rPr>
              <a:t>106.5.25(</a:t>
            </a:r>
            <a:r>
              <a:rPr lang="zh-TW" altLang="en-US" sz="1400" dirty="0" smtClean="0">
                <a:latin typeface="標楷體" panose="03000509000000000000" pitchFamily="65" charset="-120"/>
                <a:ea typeface="標楷體" panose="03000509000000000000" pitchFamily="65" charset="-120"/>
                <a:cs typeface="華康楷書體W3" pitchFamily="65" charset="-120"/>
              </a:rPr>
              <a:t>四</a:t>
            </a:r>
            <a:r>
              <a:rPr lang="en-US" altLang="zh-TW" sz="1400" dirty="0" smtClean="0">
                <a:latin typeface="標楷體" panose="03000509000000000000" pitchFamily="65" charset="-120"/>
                <a:ea typeface="標楷體" panose="03000509000000000000" pitchFamily="65" charset="-120"/>
                <a:cs typeface="華康楷書體W3" pitchFamily="65" charset="-120"/>
              </a:rPr>
              <a:t>)10:00~106.6.2(</a:t>
            </a:r>
            <a:r>
              <a:rPr lang="zh-TW" altLang="en-US" sz="1400" dirty="0" smtClean="0">
                <a:latin typeface="標楷體" panose="03000509000000000000" pitchFamily="65" charset="-120"/>
                <a:ea typeface="標楷體" panose="03000509000000000000" pitchFamily="65" charset="-120"/>
                <a:cs typeface="華康楷書體W3" pitchFamily="65" charset="-120"/>
              </a:rPr>
              <a:t>五</a:t>
            </a:r>
            <a:r>
              <a:rPr lang="en-US" altLang="zh-TW" sz="1400" dirty="0" smtClean="0">
                <a:latin typeface="標楷體" panose="03000509000000000000" pitchFamily="65" charset="-120"/>
                <a:ea typeface="標楷體" panose="03000509000000000000" pitchFamily="65" charset="-120"/>
                <a:cs typeface="華康楷書體W3" pitchFamily="65" charset="-120"/>
              </a:rPr>
              <a:t>)17:00</a:t>
            </a:r>
            <a:endParaRPr lang="en-US" altLang="zh-TW" sz="1400" dirty="0">
              <a:latin typeface="標楷體" panose="03000509000000000000" pitchFamily="65" charset="-120"/>
              <a:ea typeface="標楷體" panose="03000509000000000000" pitchFamily="65" charset="-120"/>
              <a:cs typeface="華康楷書體W3" pitchFamily="65" charset="-120"/>
            </a:endParaRPr>
          </a:p>
        </p:txBody>
      </p:sp>
      <p:sp>
        <p:nvSpPr>
          <p:cNvPr id="63" name="Text Box 20"/>
          <p:cNvSpPr txBox="1">
            <a:spLocks noChangeArrowheads="1"/>
          </p:cNvSpPr>
          <p:nvPr/>
        </p:nvSpPr>
        <p:spPr bwMode="auto">
          <a:xfrm>
            <a:off x="4788024" y="4136517"/>
            <a:ext cx="3685624" cy="307777"/>
          </a:xfrm>
          <a:prstGeom prst="rect">
            <a:avLst/>
          </a:prstGeom>
          <a:noFill/>
          <a:ln w="9525">
            <a:noFill/>
            <a:miter lim="800000"/>
            <a:headEnd/>
            <a:tailEnd/>
          </a:ln>
        </p:spPr>
        <p:txBody>
          <a:bodyPr wrap="none">
            <a:spAutoFit/>
          </a:bodyPr>
          <a:lstStyle>
            <a:defPPr>
              <a:defRPr lang="zh-TW"/>
            </a:defPPr>
            <a:lvl1pPr algn="dist">
              <a:defRPr sz="1400">
                <a:latin typeface="標楷體" panose="03000509000000000000" pitchFamily="65" charset="-120"/>
                <a:ea typeface="標楷體" panose="03000509000000000000" pitchFamily="65" charset="-120"/>
                <a:cs typeface="華康楷書體W3" pitchFamily="65" charset="-120"/>
              </a:defRPr>
            </a:lvl1pPr>
          </a:lstStyle>
          <a:p>
            <a:r>
              <a:rPr lang="zh-TW" altLang="en-US" dirty="0"/>
              <a:t>開放時間：</a:t>
            </a:r>
            <a:r>
              <a:rPr lang="en-US" altLang="zh-TW" dirty="0"/>
              <a:t>106.6.30</a:t>
            </a:r>
            <a:r>
              <a:rPr lang="en-US" altLang="zh-TW" dirty="0" smtClean="0"/>
              <a:t>(</a:t>
            </a:r>
            <a:r>
              <a:rPr lang="zh-TW" altLang="en-US" dirty="0" smtClean="0"/>
              <a:t>五</a:t>
            </a:r>
            <a:r>
              <a:rPr lang="en-US" altLang="zh-TW" dirty="0" smtClean="0"/>
              <a:t>)~106.7.4(</a:t>
            </a:r>
            <a:r>
              <a:rPr lang="zh-TW" altLang="en-US" dirty="0" smtClean="0"/>
              <a:t>二</a:t>
            </a:r>
            <a:r>
              <a:rPr lang="en-US" altLang="zh-TW" dirty="0" smtClean="0"/>
              <a:t>)</a:t>
            </a:r>
            <a:r>
              <a:rPr lang="en-US" altLang="zh-TW" dirty="0"/>
              <a:t>10:00</a:t>
            </a:r>
          </a:p>
        </p:txBody>
      </p:sp>
      <p:sp>
        <p:nvSpPr>
          <p:cNvPr id="64" name="Text Box 21"/>
          <p:cNvSpPr txBox="1">
            <a:spLocks noChangeArrowheads="1"/>
          </p:cNvSpPr>
          <p:nvPr/>
        </p:nvSpPr>
        <p:spPr bwMode="auto">
          <a:xfrm>
            <a:off x="4788024" y="4654009"/>
            <a:ext cx="3595856" cy="307777"/>
          </a:xfrm>
          <a:prstGeom prst="rect">
            <a:avLst/>
          </a:prstGeom>
          <a:noFill/>
          <a:ln w="9525">
            <a:noFill/>
            <a:miter lim="800000"/>
            <a:headEnd/>
            <a:tailEnd/>
          </a:ln>
        </p:spPr>
        <p:txBody>
          <a:bodyPr wrap="none">
            <a:spAutoFit/>
          </a:bodyPr>
          <a:lstStyle>
            <a:defPPr>
              <a:defRPr lang="zh-TW"/>
            </a:defPPr>
            <a:lvl1pPr algn="dist">
              <a:defRPr sz="1400">
                <a:latin typeface="標楷體" panose="03000509000000000000" pitchFamily="65" charset="-120"/>
                <a:ea typeface="標楷體" panose="03000509000000000000" pitchFamily="65" charset="-120"/>
                <a:cs typeface="華康楷書體W3" pitchFamily="65" charset="-120"/>
              </a:defRPr>
            </a:lvl1pPr>
          </a:lstStyle>
          <a:p>
            <a:r>
              <a:rPr lang="zh-TW" altLang="en-US" dirty="0"/>
              <a:t>開放時間：</a:t>
            </a:r>
            <a:r>
              <a:rPr lang="en-US" altLang="zh-TW" dirty="0"/>
              <a:t>106.7.3</a:t>
            </a:r>
            <a:r>
              <a:rPr lang="en-US" altLang="zh-TW" dirty="0" smtClean="0"/>
              <a:t>(</a:t>
            </a:r>
            <a:r>
              <a:rPr lang="zh-TW" altLang="en-US" dirty="0" smtClean="0"/>
              <a:t>三</a:t>
            </a:r>
            <a:r>
              <a:rPr lang="en-US" altLang="zh-TW" dirty="0" smtClean="0"/>
              <a:t>)~106.7.6(</a:t>
            </a:r>
            <a:r>
              <a:rPr lang="zh-TW" altLang="en-US" dirty="0" smtClean="0"/>
              <a:t>四</a:t>
            </a:r>
            <a:r>
              <a:rPr lang="en-US" altLang="zh-TW" dirty="0" smtClean="0"/>
              <a:t>)</a:t>
            </a:r>
            <a:r>
              <a:rPr lang="en-US" altLang="zh-TW" dirty="0"/>
              <a:t>10:00</a:t>
            </a:r>
          </a:p>
        </p:txBody>
      </p:sp>
      <p:sp>
        <p:nvSpPr>
          <p:cNvPr id="65" name="Text Box 21"/>
          <p:cNvSpPr txBox="1">
            <a:spLocks noChangeArrowheads="1"/>
          </p:cNvSpPr>
          <p:nvPr/>
        </p:nvSpPr>
        <p:spPr bwMode="auto">
          <a:xfrm>
            <a:off x="4788024" y="5233142"/>
            <a:ext cx="4314001"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en-US" altLang="zh-TW" sz="1400" dirty="0" smtClean="0">
                <a:latin typeface="標楷體" panose="03000509000000000000" pitchFamily="65" charset="-120"/>
                <a:ea typeface="標楷體" panose="03000509000000000000" pitchFamily="65" charset="-120"/>
                <a:cs typeface="華康楷書體W3" pitchFamily="65" charset="-120"/>
              </a:rPr>
              <a:t>106.7.6(</a:t>
            </a:r>
            <a:r>
              <a:rPr lang="zh-TW" altLang="en-US" sz="1400" dirty="0" smtClean="0">
                <a:latin typeface="標楷體" panose="03000509000000000000" pitchFamily="65" charset="-120"/>
                <a:ea typeface="標楷體" panose="03000509000000000000" pitchFamily="65" charset="-120"/>
                <a:cs typeface="華康楷書體W3" pitchFamily="65" charset="-120"/>
              </a:rPr>
              <a:t>四</a:t>
            </a:r>
            <a:r>
              <a:rPr lang="en-US" altLang="zh-TW" sz="1400" dirty="0" smtClean="0">
                <a:latin typeface="標楷體" panose="03000509000000000000" pitchFamily="65" charset="-120"/>
                <a:ea typeface="標楷體" panose="03000509000000000000" pitchFamily="65" charset="-120"/>
                <a:cs typeface="華康楷書體W3" pitchFamily="65" charset="-120"/>
              </a:rPr>
              <a:t>)10:00~106.7.10 </a:t>
            </a:r>
            <a:r>
              <a:rPr lang="en-US" altLang="zh-TW" sz="1400" dirty="0">
                <a:latin typeface="標楷體" panose="03000509000000000000" pitchFamily="65" charset="-120"/>
                <a:ea typeface="標楷體" panose="03000509000000000000" pitchFamily="65" charset="-120"/>
                <a:cs typeface="華康楷書體W3" pitchFamily="65" charset="-120"/>
              </a:rPr>
              <a:t>(</a:t>
            </a:r>
            <a:r>
              <a:rPr lang="zh-TW" altLang="en-US" sz="1400" dirty="0">
                <a:latin typeface="標楷體" panose="03000509000000000000" pitchFamily="65" charset="-120"/>
                <a:ea typeface="標楷體" panose="03000509000000000000" pitchFamily="65" charset="-120"/>
                <a:cs typeface="華康楷書體W3" pitchFamily="65" charset="-120"/>
              </a:rPr>
              <a:t>一</a:t>
            </a:r>
            <a:r>
              <a:rPr lang="en-US" altLang="zh-TW" sz="1400" dirty="0">
                <a:latin typeface="標楷體" panose="03000509000000000000" pitchFamily="65" charset="-120"/>
                <a:ea typeface="標楷體" panose="03000509000000000000" pitchFamily="65" charset="-120"/>
                <a:cs typeface="華康楷書體W3" pitchFamily="65" charset="-120"/>
              </a:rPr>
              <a:t>)17:00</a:t>
            </a:r>
          </a:p>
        </p:txBody>
      </p:sp>
      <p:sp>
        <p:nvSpPr>
          <p:cNvPr id="68" name="Text Box 19"/>
          <p:cNvSpPr txBox="1">
            <a:spLocks noChangeArrowheads="1"/>
          </p:cNvSpPr>
          <p:nvPr/>
        </p:nvSpPr>
        <p:spPr bwMode="auto">
          <a:xfrm>
            <a:off x="4788024" y="1997770"/>
            <a:ext cx="2608406"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公告時間：</a:t>
            </a:r>
            <a:r>
              <a:rPr lang="en-US" altLang="zh-TW" sz="1400" dirty="0" smtClean="0">
                <a:latin typeface="標楷體" panose="03000509000000000000" pitchFamily="65" charset="-120"/>
                <a:ea typeface="標楷體" panose="03000509000000000000" pitchFamily="65" charset="-120"/>
                <a:cs typeface="華康楷書體W3" pitchFamily="65" charset="-120"/>
              </a:rPr>
              <a:t>106.5.24(</a:t>
            </a:r>
            <a:r>
              <a:rPr lang="zh-TW" altLang="en-US" sz="1400" dirty="0" smtClean="0">
                <a:latin typeface="標楷體" panose="03000509000000000000" pitchFamily="65" charset="-120"/>
                <a:ea typeface="標楷體" panose="03000509000000000000" pitchFamily="65" charset="-120"/>
                <a:cs typeface="華康楷書體W3" pitchFamily="65" charset="-120"/>
              </a:rPr>
              <a:t>三</a:t>
            </a:r>
            <a:r>
              <a:rPr lang="en-US" altLang="zh-TW" sz="1400" dirty="0" smtClean="0">
                <a:latin typeface="標楷體" panose="03000509000000000000" pitchFamily="65" charset="-120"/>
                <a:ea typeface="標楷體" panose="03000509000000000000" pitchFamily="65" charset="-120"/>
                <a:cs typeface="華康楷書體W3" pitchFamily="65" charset="-120"/>
              </a:rPr>
              <a:t>)10:00</a:t>
            </a:r>
            <a:endParaRPr lang="zh-TW" altLang="en-US" sz="1400" dirty="0">
              <a:latin typeface="標楷體" panose="03000509000000000000" pitchFamily="65" charset="-120"/>
              <a:ea typeface="標楷體" panose="03000509000000000000" pitchFamily="65" charset="-120"/>
              <a:cs typeface="華康楷書體W3" pitchFamily="65" charset="-120"/>
            </a:endParaRPr>
          </a:p>
        </p:txBody>
      </p:sp>
      <p:cxnSp>
        <p:nvCxnSpPr>
          <p:cNvPr id="75" name="肘形接點 74"/>
          <p:cNvCxnSpPr>
            <a:stCxn id="60" idx="2"/>
            <a:endCxn id="91" idx="0"/>
          </p:cNvCxnSpPr>
          <p:nvPr/>
        </p:nvCxnSpPr>
        <p:spPr>
          <a:xfrm rot="5400000">
            <a:off x="2426955" y="137180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6" name="肘形接點 75"/>
          <p:cNvCxnSpPr>
            <a:stCxn id="47" idx="2"/>
            <a:endCxn id="49" idx="0"/>
          </p:cNvCxnSpPr>
          <p:nvPr/>
        </p:nvCxnSpPr>
        <p:spPr>
          <a:xfrm rot="5400000">
            <a:off x="2426955" y="2433593"/>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7" name="肘形接點 76"/>
          <p:cNvCxnSpPr>
            <a:stCxn id="49" idx="2"/>
            <a:endCxn id="53" idx="0"/>
          </p:cNvCxnSpPr>
          <p:nvPr/>
        </p:nvCxnSpPr>
        <p:spPr>
          <a:xfrm rot="5400000">
            <a:off x="2426955" y="2964485"/>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8" name="肘形接點 77"/>
          <p:cNvCxnSpPr>
            <a:stCxn id="53" idx="2"/>
            <a:endCxn id="55" idx="0"/>
          </p:cNvCxnSpPr>
          <p:nvPr/>
        </p:nvCxnSpPr>
        <p:spPr>
          <a:xfrm rot="5400000">
            <a:off x="2426955" y="3495377"/>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9" name="肘形接點 78"/>
          <p:cNvCxnSpPr>
            <a:stCxn id="55" idx="2"/>
            <a:endCxn id="57" idx="0"/>
          </p:cNvCxnSpPr>
          <p:nvPr/>
        </p:nvCxnSpPr>
        <p:spPr>
          <a:xfrm rot="5400000">
            <a:off x="2426955" y="402626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0" name="肘形接點 79"/>
          <p:cNvCxnSpPr>
            <a:stCxn id="57" idx="2"/>
            <a:endCxn id="43" idx="0"/>
          </p:cNvCxnSpPr>
          <p:nvPr/>
        </p:nvCxnSpPr>
        <p:spPr>
          <a:xfrm rot="5400000">
            <a:off x="2426955" y="455874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1" name="肘形接點 80"/>
          <p:cNvCxnSpPr>
            <a:stCxn id="43" idx="2"/>
            <a:endCxn id="44" idx="0"/>
          </p:cNvCxnSpPr>
          <p:nvPr/>
        </p:nvCxnSpPr>
        <p:spPr>
          <a:xfrm rot="5400000">
            <a:off x="2426955" y="509122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2" name="肘形接點 81"/>
          <p:cNvCxnSpPr>
            <a:stCxn id="44" idx="2"/>
            <a:endCxn id="59" idx="0"/>
          </p:cNvCxnSpPr>
          <p:nvPr/>
        </p:nvCxnSpPr>
        <p:spPr>
          <a:xfrm rot="5400000">
            <a:off x="2426955" y="562370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83" name="Text Box 19"/>
          <p:cNvSpPr txBox="1">
            <a:spLocks noChangeArrowheads="1"/>
          </p:cNvSpPr>
          <p:nvPr/>
        </p:nvSpPr>
        <p:spPr bwMode="auto">
          <a:xfrm>
            <a:off x="4788024" y="3059554"/>
            <a:ext cx="2608406"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rPr>
              <a:t>開放時間：</a:t>
            </a:r>
            <a:r>
              <a:rPr lang="en-US" altLang="zh-TW" sz="1400" dirty="0" smtClean="0">
                <a:latin typeface="標楷體" panose="03000509000000000000" pitchFamily="65" charset="-120"/>
                <a:ea typeface="標楷體" panose="03000509000000000000" pitchFamily="65" charset="-120"/>
                <a:cs typeface="華康楷書體W3" pitchFamily="65" charset="-120"/>
              </a:rPr>
              <a:t>106.6.5(</a:t>
            </a:r>
            <a:r>
              <a:rPr lang="zh-TW" altLang="en-US" sz="1400" dirty="0" smtClean="0">
                <a:latin typeface="標楷體" panose="03000509000000000000" pitchFamily="65" charset="-120"/>
                <a:ea typeface="標楷體" panose="03000509000000000000" pitchFamily="65" charset="-120"/>
                <a:cs typeface="華康楷書體W3" pitchFamily="65" charset="-120"/>
              </a:rPr>
              <a:t>一</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rPr>
              <a:t>10:00</a:t>
            </a:r>
            <a:endParaRPr lang="en-US" altLang="zh-TW" sz="1400" dirty="0">
              <a:latin typeface="標楷體" panose="03000509000000000000" pitchFamily="65" charset="-120"/>
              <a:ea typeface="標楷體" panose="03000509000000000000" pitchFamily="65" charset="-120"/>
            </a:endParaRPr>
          </a:p>
        </p:txBody>
      </p:sp>
      <p:sp>
        <p:nvSpPr>
          <p:cNvPr id="84" name="Text Box 19"/>
          <p:cNvSpPr txBox="1">
            <a:spLocks noChangeArrowheads="1"/>
          </p:cNvSpPr>
          <p:nvPr/>
        </p:nvSpPr>
        <p:spPr bwMode="auto">
          <a:xfrm>
            <a:off x="4788024" y="3608673"/>
            <a:ext cx="4134465"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en-US" altLang="zh-TW" sz="1400" dirty="0" smtClean="0">
                <a:latin typeface="標楷體" panose="03000509000000000000" pitchFamily="65" charset="-120"/>
                <a:ea typeface="標楷體" panose="03000509000000000000" pitchFamily="65" charset="-120"/>
                <a:cs typeface="華康楷書體W3" pitchFamily="65" charset="-120"/>
              </a:rPr>
              <a:t>106.6.5(</a:t>
            </a:r>
            <a:r>
              <a:rPr lang="zh-TW" altLang="en-US" sz="1400" dirty="0" smtClean="0">
                <a:latin typeface="標楷體" panose="03000509000000000000" pitchFamily="65" charset="-120"/>
                <a:ea typeface="標楷體" panose="03000509000000000000" pitchFamily="65" charset="-120"/>
                <a:cs typeface="華康楷書體W3" pitchFamily="65" charset="-120"/>
              </a:rPr>
              <a:t>一</a:t>
            </a:r>
            <a:r>
              <a:rPr lang="en-US" altLang="zh-TW" sz="1400" dirty="0" smtClean="0">
                <a:latin typeface="標楷體" panose="03000509000000000000" pitchFamily="65" charset="-120"/>
                <a:ea typeface="標楷體" panose="03000509000000000000" pitchFamily="65" charset="-120"/>
                <a:cs typeface="華康楷書體W3" pitchFamily="65" charset="-120"/>
              </a:rPr>
              <a:t>)10:00~106.6.9 (</a:t>
            </a:r>
            <a:r>
              <a:rPr lang="zh-TW" altLang="en-US" sz="1400" dirty="0" smtClean="0">
                <a:latin typeface="標楷體" panose="03000509000000000000" pitchFamily="65" charset="-120"/>
                <a:ea typeface="標楷體" panose="03000509000000000000" pitchFamily="65" charset="-120"/>
                <a:cs typeface="華康楷書體W3" pitchFamily="65" charset="-120"/>
              </a:rPr>
              <a:t>五</a:t>
            </a:r>
            <a:r>
              <a:rPr lang="en-US" altLang="zh-TW" sz="1400" dirty="0" smtClean="0">
                <a:latin typeface="標楷體" panose="03000509000000000000" pitchFamily="65" charset="-120"/>
                <a:ea typeface="標楷體" panose="03000509000000000000" pitchFamily="65" charset="-120"/>
                <a:cs typeface="華康楷書體W3" pitchFamily="65" charset="-120"/>
              </a:rPr>
              <a:t>)17:00</a:t>
            </a:r>
            <a:endParaRPr lang="en-US" altLang="zh-TW" sz="1400" dirty="0">
              <a:latin typeface="標楷體" panose="03000509000000000000" pitchFamily="65" charset="-120"/>
              <a:ea typeface="標楷體" panose="03000509000000000000" pitchFamily="65" charset="-120"/>
              <a:cs typeface="華康楷書體W3" pitchFamily="65" charset="-120"/>
            </a:endParaRPr>
          </a:p>
        </p:txBody>
      </p:sp>
      <p:sp>
        <p:nvSpPr>
          <p:cNvPr id="85" name="Text Box 21"/>
          <p:cNvSpPr txBox="1">
            <a:spLocks noChangeArrowheads="1"/>
          </p:cNvSpPr>
          <p:nvPr/>
        </p:nvSpPr>
        <p:spPr bwMode="auto">
          <a:xfrm>
            <a:off x="4788024" y="5717381"/>
            <a:ext cx="2608406"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en-US" altLang="zh-TW" sz="1400" dirty="0" smtClean="0">
                <a:latin typeface="標楷體" panose="03000509000000000000" pitchFamily="65" charset="-120"/>
                <a:ea typeface="標楷體" panose="03000509000000000000" pitchFamily="65" charset="-120"/>
                <a:cs typeface="華康楷書體W3" pitchFamily="65" charset="-120"/>
              </a:rPr>
              <a:t>106.7.13(</a:t>
            </a:r>
            <a:r>
              <a:rPr lang="zh-TW" altLang="en-US" sz="1400" dirty="0" smtClean="0">
                <a:latin typeface="標楷體" panose="03000509000000000000" pitchFamily="65" charset="-120"/>
                <a:ea typeface="標楷體" panose="03000509000000000000" pitchFamily="65" charset="-120"/>
                <a:cs typeface="華康楷書體W3" pitchFamily="65" charset="-120"/>
              </a:rPr>
              <a:t>四</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a:latin typeface="標楷體" panose="03000509000000000000" pitchFamily="65" charset="-120"/>
                <a:ea typeface="標楷體" panose="03000509000000000000" pitchFamily="65" charset="-120"/>
                <a:cs typeface="華康楷書體W3" pitchFamily="65" charset="-120"/>
              </a:rPr>
              <a:t>10:00</a:t>
            </a:r>
          </a:p>
        </p:txBody>
      </p:sp>
      <p:sp>
        <p:nvSpPr>
          <p:cNvPr id="86" name="Text Box 30"/>
          <p:cNvSpPr txBox="1">
            <a:spLocks noChangeArrowheads="1"/>
          </p:cNvSpPr>
          <p:nvPr/>
        </p:nvSpPr>
        <p:spPr bwMode="auto">
          <a:xfrm>
            <a:off x="239713" y="6222404"/>
            <a:ext cx="4510087" cy="395288"/>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r>
              <a:rPr lang="zh-TW" altLang="en-US" dirty="0">
                <a:solidFill>
                  <a:srgbClr val="000000"/>
                </a:solidFill>
                <a:latin typeface="標楷體" panose="03000509000000000000" pitchFamily="65" charset="-120"/>
                <a:ea typeface="標楷體" panose="03000509000000000000" pitchFamily="65" charset="-120"/>
              </a:rPr>
              <a:t>就讀志願序統一</a:t>
            </a:r>
            <a:r>
              <a:rPr lang="zh-TW" altLang="en-US" dirty="0" smtClean="0">
                <a:solidFill>
                  <a:srgbClr val="000000"/>
                </a:solidFill>
                <a:latin typeface="標楷體" panose="03000509000000000000" pitchFamily="65" charset="-120"/>
                <a:ea typeface="標楷體" panose="03000509000000000000" pitchFamily="65" charset="-120"/>
              </a:rPr>
              <a:t>分發報到</a:t>
            </a:r>
            <a:endParaRPr lang="zh-TW" altLang="en-US" dirty="0">
              <a:solidFill>
                <a:srgbClr val="000000"/>
              </a:solidFill>
              <a:latin typeface="標楷體" panose="03000509000000000000" pitchFamily="65" charset="-120"/>
              <a:ea typeface="標楷體" panose="03000509000000000000" pitchFamily="65" charset="-120"/>
            </a:endParaRPr>
          </a:p>
        </p:txBody>
      </p:sp>
      <p:sp>
        <p:nvSpPr>
          <p:cNvPr id="88" name="Text Box 21"/>
          <p:cNvSpPr txBox="1">
            <a:spLocks noChangeArrowheads="1"/>
          </p:cNvSpPr>
          <p:nvPr/>
        </p:nvSpPr>
        <p:spPr bwMode="auto">
          <a:xfrm>
            <a:off x="4788024" y="6270029"/>
            <a:ext cx="2787943"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en-US" altLang="zh-TW" sz="1400" dirty="0" smtClean="0">
                <a:latin typeface="標楷體" panose="03000509000000000000" pitchFamily="65" charset="-120"/>
                <a:ea typeface="標楷體" panose="03000509000000000000" pitchFamily="65" charset="-120"/>
                <a:cs typeface="華康楷書體W3" pitchFamily="65" charset="-120"/>
              </a:rPr>
              <a:t>106.7.19(</a:t>
            </a:r>
            <a:r>
              <a:rPr lang="zh-TW" altLang="en-US" sz="1400" dirty="0" smtClean="0">
                <a:latin typeface="標楷體" panose="03000509000000000000" pitchFamily="65" charset="-120"/>
                <a:ea typeface="標楷體" panose="03000509000000000000" pitchFamily="65" charset="-120"/>
                <a:cs typeface="華康楷書體W3" pitchFamily="65" charset="-120"/>
              </a:rPr>
              <a:t>三</a:t>
            </a:r>
            <a:r>
              <a:rPr lang="en-US" altLang="zh-TW" sz="1400" dirty="0" smtClean="0">
                <a:latin typeface="標楷體" panose="03000509000000000000" pitchFamily="65" charset="-120"/>
                <a:ea typeface="標楷體" panose="03000509000000000000" pitchFamily="65" charset="-120"/>
                <a:cs typeface="華康楷書體W3" pitchFamily="65" charset="-120"/>
              </a:rPr>
              <a:t>)12:00</a:t>
            </a:r>
            <a:r>
              <a:rPr lang="zh-TW" altLang="en-US" sz="1400" dirty="0" smtClean="0">
                <a:latin typeface="標楷體" panose="03000509000000000000" pitchFamily="65" charset="-120"/>
                <a:ea typeface="標楷體" panose="03000509000000000000" pitchFamily="65" charset="-120"/>
                <a:cs typeface="華康楷書體W3" pitchFamily="65" charset="-120"/>
              </a:rPr>
              <a:t>前</a:t>
            </a:r>
            <a:endParaRPr lang="en-US" altLang="zh-TW" sz="1400" dirty="0">
              <a:latin typeface="標楷體" panose="03000509000000000000" pitchFamily="65" charset="-120"/>
              <a:ea typeface="標楷體" panose="03000509000000000000" pitchFamily="65" charset="-120"/>
              <a:cs typeface="華康楷書體W3" pitchFamily="65" charset="-120"/>
            </a:endParaRPr>
          </a:p>
        </p:txBody>
      </p:sp>
      <p:cxnSp>
        <p:nvCxnSpPr>
          <p:cNvPr id="89" name="直線單箭頭接點 88"/>
          <p:cNvCxnSpPr>
            <a:stCxn id="59" idx="2"/>
            <a:endCxn id="86" idx="0"/>
          </p:cNvCxnSpPr>
          <p:nvPr/>
        </p:nvCxnSpPr>
        <p:spPr>
          <a:xfrm>
            <a:off x="2494757" y="6086800"/>
            <a:ext cx="0" cy="135604"/>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1" name="Text Box 32"/>
          <p:cNvSpPr txBox="1">
            <a:spLocks noChangeArrowheads="1"/>
          </p:cNvSpPr>
          <p:nvPr/>
        </p:nvSpPr>
        <p:spPr bwMode="auto">
          <a:xfrm>
            <a:off x="239713" y="1439612"/>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defPPr>
              <a:defRPr lang="zh-TW"/>
            </a:defPPr>
            <a:lvl1pPr algn="ctr">
              <a:defRPr>
                <a:solidFill>
                  <a:srgbClr val="000000"/>
                </a:solidFill>
                <a:latin typeface="微軟正黑體" pitchFamily="34" charset="-120"/>
                <a:ea typeface="微軟正黑體" pitchFamily="34" charset="-120"/>
              </a:defRPr>
            </a:lvl1pPr>
          </a:lstStyle>
          <a:p>
            <a:r>
              <a:rPr lang="zh-TW" altLang="en-US" dirty="0" smtClean="0">
                <a:latin typeface="標楷體" panose="03000509000000000000" pitchFamily="65" charset="-120"/>
                <a:ea typeface="標楷體" panose="03000509000000000000" pitchFamily="65" charset="-120"/>
              </a:rPr>
              <a:t>應屆生確認在校學業成績證明文件</a:t>
            </a:r>
            <a:endParaRPr lang="zh-TW" altLang="en-US" dirty="0">
              <a:latin typeface="標楷體" panose="03000509000000000000" pitchFamily="65" charset="-120"/>
              <a:ea typeface="標楷體" panose="03000509000000000000" pitchFamily="65" charset="-120"/>
            </a:endParaRPr>
          </a:p>
        </p:txBody>
      </p:sp>
      <p:sp>
        <p:nvSpPr>
          <p:cNvPr id="92" name="Text Box 16"/>
          <p:cNvSpPr txBox="1">
            <a:spLocks noChangeArrowheads="1"/>
          </p:cNvSpPr>
          <p:nvPr/>
        </p:nvSpPr>
        <p:spPr bwMode="auto">
          <a:xfrm>
            <a:off x="4788024" y="1450688"/>
            <a:ext cx="3595856" cy="307777"/>
          </a:xfrm>
          <a:prstGeom prst="rect">
            <a:avLst/>
          </a:prstGeom>
          <a:noFill/>
          <a:ln w="9525">
            <a:noFill/>
            <a:miter lim="800000"/>
            <a:headEnd/>
            <a:tailEnd/>
          </a:ln>
        </p:spPr>
        <p:txBody>
          <a:bodyPr wrap="none">
            <a:spAutoFit/>
          </a:bodyPr>
          <a:lstStyle/>
          <a:p>
            <a:pPr algn="dist"/>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en-US" altLang="zh-TW" sz="1400" dirty="0" smtClean="0">
                <a:latin typeface="標楷體" panose="03000509000000000000" pitchFamily="65" charset="-120"/>
                <a:ea typeface="標楷體" panose="03000509000000000000" pitchFamily="65" charset="-120"/>
                <a:cs typeface="華康楷書體W3" pitchFamily="65" charset="-120"/>
              </a:rPr>
              <a:t>106.5.12(</a:t>
            </a:r>
            <a:r>
              <a:rPr lang="zh-TW" altLang="en-US" sz="1400" dirty="0" smtClean="0">
                <a:latin typeface="標楷體" panose="03000509000000000000" pitchFamily="65" charset="-120"/>
                <a:ea typeface="標楷體" panose="03000509000000000000" pitchFamily="65" charset="-120"/>
                <a:cs typeface="華康楷書體W3" pitchFamily="65" charset="-120"/>
              </a:rPr>
              <a:t>五</a:t>
            </a:r>
            <a:r>
              <a:rPr lang="en-US" altLang="zh-TW" sz="1400" dirty="0" smtClean="0">
                <a:latin typeface="標楷體" panose="03000509000000000000" pitchFamily="65" charset="-120"/>
                <a:ea typeface="標楷體" panose="03000509000000000000" pitchFamily="65" charset="-120"/>
                <a:cs typeface="華康楷書體W3" pitchFamily="65" charset="-120"/>
              </a:rPr>
              <a:t>)~106.5.24(</a:t>
            </a:r>
            <a:r>
              <a:rPr lang="zh-TW" altLang="en-US" sz="1400" dirty="0" smtClean="0">
                <a:latin typeface="標楷體" panose="03000509000000000000" pitchFamily="65" charset="-120"/>
                <a:ea typeface="標楷體" panose="03000509000000000000" pitchFamily="65" charset="-120"/>
                <a:cs typeface="華康楷書體W3" pitchFamily="65" charset="-120"/>
              </a:rPr>
              <a:t>三</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zh-TW" altLang="en-US" sz="1400" dirty="0" smtClean="0">
                <a:latin typeface="標楷體" panose="03000509000000000000" pitchFamily="65" charset="-120"/>
                <a:ea typeface="標楷體" panose="03000509000000000000" pitchFamily="65" charset="-120"/>
                <a:cs typeface="華康楷書體W3" pitchFamily="65" charset="-120"/>
              </a:rPr>
              <a:t>前</a:t>
            </a:r>
            <a:endParaRPr lang="zh-TW" altLang="en-US" sz="1400" dirty="0">
              <a:latin typeface="標楷體" panose="03000509000000000000" pitchFamily="65" charset="-120"/>
              <a:ea typeface="標楷體" panose="03000509000000000000" pitchFamily="65" charset="-120"/>
              <a:cs typeface="華康楷書體W3" pitchFamily="65" charset="-120"/>
            </a:endParaRPr>
          </a:p>
        </p:txBody>
      </p:sp>
      <p:cxnSp>
        <p:nvCxnSpPr>
          <p:cNvPr id="93" name="直線單箭頭接點 92"/>
          <p:cNvCxnSpPr>
            <a:stCxn id="91" idx="2"/>
            <a:endCxn id="47" idx="0"/>
          </p:cNvCxnSpPr>
          <p:nvPr/>
        </p:nvCxnSpPr>
        <p:spPr>
          <a:xfrm>
            <a:off x="2494757" y="1834899"/>
            <a:ext cx="0" cy="135605"/>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4" name="十角星形 93"/>
          <p:cNvSpPr/>
          <p:nvPr/>
        </p:nvSpPr>
        <p:spPr>
          <a:xfrm>
            <a:off x="133350" y="1445962"/>
            <a:ext cx="478210" cy="388937"/>
          </a:xfrm>
          <a:prstGeom prst="star10">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rgbClr val="CC0000"/>
                </a:solidFill>
              </a:rPr>
              <a:t>新</a:t>
            </a:r>
            <a:endParaRPr lang="zh-TW" altLang="en-US" dirty="0">
              <a:solidFill>
                <a:srgbClr val="CC0000"/>
              </a:solidFill>
            </a:endParaRPr>
          </a:p>
        </p:txBody>
      </p:sp>
      <p:sp>
        <p:nvSpPr>
          <p:cNvPr id="95" name="十角星形 94"/>
          <p:cNvSpPr/>
          <p:nvPr/>
        </p:nvSpPr>
        <p:spPr>
          <a:xfrm>
            <a:off x="133350" y="3566354"/>
            <a:ext cx="478210" cy="388937"/>
          </a:xfrm>
          <a:prstGeom prst="star10">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rgbClr val="CC0000"/>
                </a:solidFill>
              </a:rPr>
              <a:t>新</a:t>
            </a:r>
            <a:endParaRPr lang="zh-TW" altLang="en-US" dirty="0">
              <a:solidFill>
                <a:srgbClr val="CC0000"/>
              </a:solidFill>
            </a:endParaRPr>
          </a:p>
        </p:txBody>
      </p:sp>
      <p:sp>
        <p:nvSpPr>
          <p:cNvPr id="96" name="標題 1"/>
          <p:cNvSpPr txBox="1">
            <a:spLocks/>
          </p:cNvSpPr>
          <p:nvPr/>
        </p:nvSpPr>
        <p:spPr bwMode="auto">
          <a:xfrm>
            <a:off x="133350" y="260648"/>
            <a:ext cx="86868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lang="zh-TW" altLang="en-US" sz="4200" kern="0" smtClean="0">
                <a:solidFill>
                  <a:srgbClr val="161645"/>
                </a:solidFill>
                <a:latin typeface="標楷體" panose="03000509000000000000" pitchFamily="65" charset="-120"/>
                <a:ea typeface="標楷體" panose="03000509000000000000" pitchFamily="65" charset="-120"/>
              </a:rPr>
              <a:t>甄選入學招生報名流程</a:t>
            </a:r>
            <a:endParaRPr lang="zh-TW" altLang="en-US" sz="4200" kern="0" dirty="0" smtClean="0">
              <a:solidFill>
                <a:srgbClr val="161645"/>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84742592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 4"/>
          <p:cNvSpPr/>
          <p:nvPr/>
        </p:nvSpPr>
        <p:spPr>
          <a:xfrm>
            <a:off x="487074" y="3286125"/>
            <a:ext cx="8055292" cy="790947"/>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01379" name="Rectangle 2"/>
          <p:cNvSpPr>
            <a:spLocks noChangeArrowheads="1"/>
          </p:cNvSpPr>
          <p:nvPr/>
        </p:nvSpPr>
        <p:spPr bwMode="auto">
          <a:xfrm>
            <a:off x="1407854" y="3500438"/>
            <a:ext cx="7085013" cy="1285875"/>
          </a:xfrm>
          <a:prstGeom prst="rect">
            <a:avLst/>
          </a:prstGeom>
          <a:noFill/>
          <a:ln w="9525">
            <a:noFill/>
            <a:miter lim="800000"/>
            <a:headEnd/>
            <a:tailEnd/>
          </a:ln>
        </p:spPr>
        <p:txBody>
          <a:bodyPr/>
          <a:lstStyle/>
          <a:p>
            <a:pPr marL="271463" lvl="1" indent="-180975">
              <a:lnSpc>
                <a:spcPct val="90000"/>
              </a:lnSpc>
              <a:spcBef>
                <a:spcPct val="20000"/>
              </a:spcBef>
              <a:buClr>
                <a:srgbClr val="000000"/>
              </a:buClr>
              <a:buFont typeface="Wingdings" pitchFamily="2" charset="2"/>
              <a:buChar char="§"/>
            </a:pPr>
            <a:endParaRPr lang="zh-TW" altLang="en-US" sz="4000">
              <a:latin typeface="標楷體" panose="03000509000000000000" pitchFamily="65" charset="-120"/>
              <a:ea typeface="標楷體" panose="03000509000000000000" pitchFamily="65" charset="-120"/>
            </a:endParaRPr>
          </a:p>
        </p:txBody>
      </p:sp>
      <p:sp>
        <p:nvSpPr>
          <p:cNvPr id="101380" name="Rectangle 2"/>
          <p:cNvSpPr txBox="1">
            <a:spLocks noChangeArrowheads="1"/>
          </p:cNvSpPr>
          <p:nvPr/>
        </p:nvSpPr>
        <p:spPr bwMode="auto">
          <a:xfrm>
            <a:off x="671252" y="1052513"/>
            <a:ext cx="7972714" cy="4391025"/>
          </a:xfrm>
          <a:prstGeom prst="rect">
            <a:avLst/>
          </a:prstGeom>
          <a:noFill/>
          <a:ln w="9525">
            <a:noFill/>
            <a:miter lim="800000"/>
            <a:headEnd/>
            <a:tailEnd/>
          </a:ln>
        </p:spPr>
        <p:txBody>
          <a:bodyPr lIns="0" rIns="18288"/>
          <a:lstStyle/>
          <a:p>
            <a:pPr algn="ctr"/>
            <a:r>
              <a:rPr lang="zh-TW" altLang="en-US" sz="4400" dirty="0">
                <a:latin typeface="標楷體" panose="03000509000000000000" pitchFamily="65" charset="-120"/>
                <a:ea typeface="標楷體" panose="03000509000000000000" pitchFamily="65" charset="-120"/>
              </a:rPr>
              <a:t>甄選入學招生</a:t>
            </a:r>
          </a:p>
          <a:p>
            <a:pPr algn="ctr"/>
            <a:r>
              <a:rPr lang="zh-TW" altLang="en-US" sz="4400" dirty="0">
                <a:latin typeface="標楷體" panose="03000509000000000000" pitchFamily="65" charset="-120"/>
                <a:ea typeface="標楷體" panose="03000509000000000000" pitchFamily="65" charset="-120"/>
              </a:rPr>
              <a:t>第一階段個別報名</a:t>
            </a:r>
            <a:r>
              <a:rPr lang="zh-TW" altLang="en-US" sz="4400" dirty="0" smtClean="0">
                <a:latin typeface="標楷體" panose="03000509000000000000" pitchFamily="65" charset="-120"/>
                <a:ea typeface="標楷體" panose="03000509000000000000" pitchFamily="65" charset="-120"/>
              </a:rPr>
              <a:t>系統</a:t>
            </a:r>
            <a:endParaRPr lang="zh-TW" altLang="en-US" sz="4400" dirty="0">
              <a:latin typeface="標楷體" panose="03000509000000000000" pitchFamily="65" charset="-120"/>
              <a:ea typeface="標楷體" panose="03000509000000000000" pitchFamily="65" charset="-120"/>
            </a:endParaRPr>
          </a:p>
          <a:p>
            <a:pPr algn="ctr">
              <a:lnSpc>
                <a:spcPct val="90000"/>
              </a:lnSpc>
              <a:spcBef>
                <a:spcPct val="20000"/>
              </a:spcBef>
              <a:buClr>
                <a:srgbClr val="000000"/>
              </a:buClr>
            </a:pPr>
            <a:endParaRPr lang="zh-TW" altLang="en-US" sz="2400" dirty="0">
              <a:solidFill>
                <a:srgbClr val="FF0000"/>
              </a:solidFill>
              <a:latin typeface="標楷體" panose="03000509000000000000" pitchFamily="65" charset="-120"/>
              <a:ea typeface="標楷體" panose="03000509000000000000" pitchFamily="65" charset="-120"/>
            </a:endParaRPr>
          </a:p>
          <a:p>
            <a:pPr marL="342900" indent="-342900" algn="ctr">
              <a:lnSpc>
                <a:spcPct val="130000"/>
              </a:lnSpc>
              <a:buClr>
                <a:srgbClr val="000000"/>
              </a:buClr>
            </a:pPr>
            <a:r>
              <a:rPr lang="zh-TW" altLang="en-US" sz="2400" dirty="0" smtClean="0">
                <a:solidFill>
                  <a:srgbClr val="FF0000"/>
                </a:solidFill>
                <a:latin typeface="標楷體" panose="03000509000000000000" pitchFamily="65" charset="-120"/>
                <a:ea typeface="標楷體" panose="03000509000000000000" pitchFamily="65" charset="-120"/>
              </a:rPr>
              <a:t>系統開放</a:t>
            </a:r>
            <a:r>
              <a:rPr lang="zh-TW" altLang="en-US" sz="2400" dirty="0">
                <a:solidFill>
                  <a:srgbClr val="FF0000"/>
                </a:solidFill>
                <a:latin typeface="標楷體" panose="03000509000000000000" pitchFamily="65" charset="-120"/>
                <a:ea typeface="標楷體" panose="03000509000000000000" pitchFamily="65" charset="-120"/>
              </a:rPr>
              <a:t>時間</a:t>
            </a:r>
            <a:r>
              <a:rPr lang="zh-TW" altLang="en-US" sz="2400" dirty="0" smtClean="0">
                <a:solidFill>
                  <a:srgbClr val="FF0000"/>
                </a:solidFill>
                <a:latin typeface="標楷體" panose="03000509000000000000" pitchFamily="65" charset="-120"/>
                <a:ea typeface="標楷體" panose="03000509000000000000" pitchFamily="65" charset="-120"/>
              </a:rPr>
              <a:t>：</a:t>
            </a:r>
            <a:r>
              <a:rPr lang="en-US" altLang="zh-TW" sz="2400" dirty="0" smtClean="0">
                <a:solidFill>
                  <a:srgbClr val="FF0000"/>
                </a:solidFill>
                <a:latin typeface="標楷體" panose="03000509000000000000" pitchFamily="65" charset="-120"/>
                <a:ea typeface="標楷體" panose="03000509000000000000" pitchFamily="65" charset="-120"/>
              </a:rPr>
              <a:t>106/5/25 10:00 ~ 106/6/2 17:00</a:t>
            </a:r>
            <a:r>
              <a:rPr lang="zh-TW" altLang="en-US" sz="2400" dirty="0">
                <a:solidFill>
                  <a:srgbClr val="FF0000"/>
                </a:solidFill>
                <a:latin typeface="標楷體" panose="03000509000000000000" pitchFamily="65" charset="-120"/>
                <a:ea typeface="標楷體" panose="03000509000000000000" pitchFamily="65" charset="-120"/>
              </a:rPr>
              <a:t>止</a:t>
            </a:r>
          </a:p>
          <a:p>
            <a:pPr>
              <a:lnSpc>
                <a:spcPct val="90000"/>
              </a:lnSpc>
              <a:spcBef>
                <a:spcPct val="20000"/>
              </a:spcBef>
              <a:buClr>
                <a:srgbClr val="000000"/>
              </a:buClr>
              <a:buFont typeface="Wingdings" pitchFamily="2" charset="2"/>
              <a:buNone/>
            </a:pPr>
            <a:r>
              <a:rPr lang="zh-TW" altLang="en-US" sz="2200" dirty="0">
                <a:latin typeface="標楷體" panose="03000509000000000000" pitchFamily="65" charset="-120"/>
                <a:ea typeface="標楷體" panose="03000509000000000000" pitchFamily="65" charset="-120"/>
              </a:rPr>
              <a:t>通過資格審查之個別報名考生須完成下列事項</a:t>
            </a:r>
            <a:r>
              <a:rPr lang="zh-TW" altLang="en-US" sz="2200" dirty="0" smtClean="0">
                <a:latin typeface="標楷體" panose="03000509000000000000" pitchFamily="65" charset="-120"/>
                <a:ea typeface="標楷體" panose="03000509000000000000" pitchFamily="65" charset="-120"/>
              </a:rPr>
              <a:t>，</a:t>
            </a:r>
            <a:endParaRPr lang="en-US" altLang="zh-TW" sz="2200" dirty="0" smtClean="0">
              <a:latin typeface="標楷體" panose="03000509000000000000" pitchFamily="65" charset="-120"/>
              <a:ea typeface="標楷體" panose="03000509000000000000" pitchFamily="65" charset="-120"/>
            </a:endParaRPr>
          </a:p>
          <a:p>
            <a:pPr>
              <a:lnSpc>
                <a:spcPct val="90000"/>
              </a:lnSpc>
              <a:spcBef>
                <a:spcPct val="20000"/>
              </a:spcBef>
              <a:buClr>
                <a:srgbClr val="000000"/>
              </a:buClr>
              <a:buFont typeface="Wingdings" pitchFamily="2" charset="2"/>
              <a:buNone/>
            </a:pPr>
            <a:r>
              <a:rPr lang="zh-TW" altLang="en-US" sz="2200" dirty="0" smtClean="0">
                <a:latin typeface="標楷體" panose="03000509000000000000" pitchFamily="65" charset="-120"/>
                <a:ea typeface="標楷體" panose="03000509000000000000" pitchFamily="65" charset="-120"/>
              </a:rPr>
              <a:t>才</a:t>
            </a:r>
            <a:r>
              <a:rPr lang="zh-TW" altLang="en-US" sz="2200" dirty="0">
                <a:latin typeface="標楷體" panose="03000509000000000000" pitchFamily="65" charset="-120"/>
                <a:ea typeface="標楷體" panose="03000509000000000000" pitchFamily="65" charset="-120"/>
              </a:rPr>
              <a:t>算</a:t>
            </a:r>
            <a:r>
              <a:rPr lang="zh-TW" altLang="en-US" sz="2200" dirty="0" smtClean="0">
                <a:latin typeface="標楷體" panose="03000509000000000000" pitchFamily="65" charset="-120"/>
                <a:ea typeface="標楷體" panose="03000509000000000000" pitchFamily="65" charset="-120"/>
              </a:rPr>
              <a:t>完成第一</a:t>
            </a:r>
            <a:r>
              <a:rPr lang="zh-TW" altLang="en-US" sz="2200" dirty="0">
                <a:latin typeface="標楷體" panose="03000509000000000000" pitchFamily="65" charset="-120"/>
                <a:ea typeface="標楷體" panose="03000509000000000000" pitchFamily="65" charset="-120"/>
              </a:rPr>
              <a:t>階段報名</a:t>
            </a:r>
            <a:r>
              <a:rPr lang="zh-TW" altLang="en-US" sz="2200" dirty="0" smtClean="0">
                <a:latin typeface="標楷體" panose="03000509000000000000" pitchFamily="65" charset="-120"/>
                <a:ea typeface="標楷體" panose="03000509000000000000" pitchFamily="65" charset="-120"/>
              </a:rPr>
              <a:t>作業</a:t>
            </a:r>
            <a:endParaRPr lang="zh-TW" altLang="en-US" dirty="0">
              <a:latin typeface="標楷體" panose="03000509000000000000" pitchFamily="65" charset="-120"/>
              <a:ea typeface="標楷體" panose="03000509000000000000" pitchFamily="65" charset="-120"/>
            </a:endParaRPr>
          </a:p>
          <a:p>
            <a:pPr>
              <a:lnSpc>
                <a:spcPct val="90000"/>
              </a:lnSpc>
              <a:spcBef>
                <a:spcPct val="20000"/>
              </a:spcBef>
              <a:buClr>
                <a:srgbClr val="000000"/>
              </a:buClr>
              <a:buFont typeface="Wingdings" pitchFamily="2" charset="2"/>
              <a:buNone/>
            </a:pPr>
            <a:endParaRPr lang="zh-TW" altLang="en-US" sz="800" dirty="0">
              <a:latin typeface="標楷體" panose="03000509000000000000" pitchFamily="65" charset="-120"/>
              <a:ea typeface="標楷體" panose="03000509000000000000" pitchFamily="65" charset="-120"/>
            </a:endParaRPr>
          </a:p>
          <a:p>
            <a:pPr marL="268288" indent="-268288">
              <a:lnSpc>
                <a:spcPct val="90000"/>
              </a:lnSpc>
              <a:spcBef>
                <a:spcPct val="20000"/>
              </a:spcBef>
              <a:buClr>
                <a:srgbClr val="660066"/>
              </a:buClr>
              <a:buFont typeface="Wingdings" pitchFamily="2" charset="2"/>
              <a:buChar char=""/>
            </a:pPr>
            <a:r>
              <a:rPr lang="en-US" altLang="zh-TW" sz="2200" dirty="0" smtClean="0">
                <a:solidFill>
                  <a:srgbClr val="FF0000"/>
                </a:solidFill>
                <a:latin typeface="標楷體" panose="03000509000000000000" pitchFamily="65" charset="-120"/>
                <a:ea typeface="標楷體" panose="03000509000000000000" pitchFamily="65" charset="-120"/>
              </a:rPr>
              <a:t>106/6/1 </a:t>
            </a:r>
            <a:r>
              <a:rPr lang="en-US" altLang="zh-TW" sz="2200" dirty="0">
                <a:solidFill>
                  <a:srgbClr val="FF0000"/>
                </a:solidFill>
                <a:latin typeface="標楷體" panose="03000509000000000000" pitchFamily="65" charset="-120"/>
                <a:ea typeface="標楷體" panose="03000509000000000000" pitchFamily="65" charset="-120"/>
              </a:rPr>
              <a:t>24:00</a:t>
            </a:r>
            <a:r>
              <a:rPr lang="zh-TW" altLang="en-US" sz="2200" dirty="0">
                <a:solidFill>
                  <a:srgbClr val="FF0000"/>
                </a:solidFill>
                <a:latin typeface="標楷體" panose="03000509000000000000" pitchFamily="65" charset="-120"/>
                <a:ea typeface="標楷體" panose="03000509000000000000" pitchFamily="65" charset="-120"/>
              </a:rPr>
              <a:t>前</a:t>
            </a:r>
            <a:r>
              <a:rPr lang="zh-TW" altLang="en-US" sz="2200" dirty="0">
                <a:latin typeface="標楷體" panose="03000509000000000000" pitchFamily="65" charset="-120"/>
                <a:ea typeface="標楷體" panose="03000509000000000000" pitchFamily="65" charset="-120"/>
              </a:rPr>
              <a:t>上網下載匯款單並完成繳交第一階段報名費</a:t>
            </a:r>
          </a:p>
          <a:p>
            <a:pPr marL="268288">
              <a:lnSpc>
                <a:spcPct val="90000"/>
              </a:lnSpc>
              <a:spcBef>
                <a:spcPct val="20000"/>
              </a:spcBef>
              <a:buClr>
                <a:srgbClr val="000000"/>
              </a:buClr>
              <a:buFont typeface="Wingdings" pitchFamily="2" charset="2"/>
              <a:buNone/>
            </a:pPr>
            <a:r>
              <a:rPr lang="en-US" altLang="zh-TW" sz="1500" dirty="0">
                <a:solidFill>
                  <a:srgbClr val="800000"/>
                </a:solidFill>
                <a:latin typeface="標楷體" panose="03000509000000000000" pitchFamily="65" charset="-120"/>
                <a:ea typeface="標楷體" panose="03000509000000000000" pitchFamily="65" charset="-120"/>
              </a:rPr>
              <a:t>(</a:t>
            </a:r>
            <a:r>
              <a:rPr lang="zh-TW" altLang="en-US" sz="1500" dirty="0">
                <a:solidFill>
                  <a:srgbClr val="800000"/>
                </a:solidFill>
                <a:latin typeface="標楷體" panose="03000509000000000000" pitchFamily="65" charset="-120"/>
                <a:ea typeface="標楷體" panose="03000509000000000000" pitchFamily="65" charset="-120"/>
              </a:rPr>
              <a:t>報名費</a:t>
            </a:r>
            <a:r>
              <a:rPr lang="en-US" altLang="zh-TW" sz="1500" dirty="0">
                <a:solidFill>
                  <a:srgbClr val="800000"/>
                </a:solidFill>
                <a:latin typeface="標楷體" panose="03000509000000000000" pitchFamily="65" charset="-120"/>
                <a:ea typeface="標楷體" panose="03000509000000000000" pitchFamily="65" charset="-120"/>
              </a:rPr>
              <a:t>500</a:t>
            </a:r>
            <a:r>
              <a:rPr lang="zh-TW" altLang="en-US" sz="1500" dirty="0">
                <a:solidFill>
                  <a:srgbClr val="800000"/>
                </a:solidFill>
                <a:latin typeface="標楷體" panose="03000509000000000000" pitchFamily="65" charset="-120"/>
                <a:ea typeface="標楷體" panose="03000509000000000000" pitchFamily="65" charset="-120"/>
              </a:rPr>
              <a:t>元</a:t>
            </a:r>
            <a:r>
              <a:rPr lang="zh-TW" altLang="zh-TW" sz="1500" dirty="0">
                <a:solidFill>
                  <a:srgbClr val="800000"/>
                </a:solidFill>
                <a:latin typeface="標楷體" panose="03000509000000000000" pitchFamily="65" charset="-120"/>
                <a:ea typeface="標楷體" panose="03000509000000000000" pitchFamily="65" charset="-120"/>
              </a:rPr>
              <a:t>，此繳款帳號每人皆不同，考生切勿以他人之繳款帳號繳費或與他人合併繳費</a:t>
            </a:r>
            <a:r>
              <a:rPr lang="en-US" altLang="zh-TW" sz="1500" dirty="0">
                <a:solidFill>
                  <a:srgbClr val="800000"/>
                </a:solidFill>
                <a:latin typeface="標楷體" panose="03000509000000000000" pitchFamily="65" charset="-120"/>
                <a:ea typeface="標楷體" panose="03000509000000000000" pitchFamily="65" charset="-120"/>
              </a:rPr>
              <a:t>)</a:t>
            </a:r>
          </a:p>
          <a:p>
            <a:pPr marL="268288">
              <a:lnSpc>
                <a:spcPct val="90000"/>
              </a:lnSpc>
              <a:spcBef>
                <a:spcPct val="20000"/>
              </a:spcBef>
              <a:buClr>
                <a:srgbClr val="000000"/>
              </a:buClr>
              <a:buFont typeface="Wingdings" pitchFamily="2" charset="2"/>
              <a:buNone/>
            </a:pPr>
            <a:r>
              <a:rPr lang="en-US" altLang="zh-TW" sz="1500" dirty="0">
                <a:solidFill>
                  <a:srgbClr val="800000"/>
                </a:solidFill>
                <a:latin typeface="標楷體" panose="03000509000000000000" pitchFamily="65" charset="-120"/>
                <a:ea typeface="標楷體" panose="03000509000000000000" pitchFamily="65" charset="-120"/>
              </a:rPr>
              <a:t>(</a:t>
            </a:r>
            <a:r>
              <a:rPr lang="zh-TW" altLang="en-US" sz="1500" dirty="0">
                <a:solidFill>
                  <a:srgbClr val="800000"/>
                </a:solidFill>
                <a:latin typeface="標楷體" panose="03000509000000000000" pitchFamily="65" charset="-120"/>
                <a:ea typeface="標楷體" panose="03000509000000000000" pitchFamily="65" charset="-120"/>
              </a:rPr>
              <a:t>低收入戶考生可</a:t>
            </a:r>
            <a:r>
              <a:rPr lang="zh-TW" altLang="en-US" sz="1500" dirty="0" smtClean="0">
                <a:solidFill>
                  <a:srgbClr val="800000"/>
                </a:solidFill>
                <a:latin typeface="標楷體" panose="03000509000000000000" pitchFamily="65" charset="-120"/>
                <a:ea typeface="標楷體" panose="03000509000000000000" pitchFamily="65" charset="-120"/>
              </a:rPr>
              <a:t>免</a:t>
            </a:r>
            <a:r>
              <a:rPr lang="zh-TW" altLang="zh-TW" sz="1500" dirty="0" smtClean="0">
                <a:solidFill>
                  <a:srgbClr val="800000"/>
                </a:solidFill>
                <a:latin typeface="標楷體" panose="03000509000000000000" pitchFamily="65" charset="-120"/>
                <a:ea typeface="標楷體" panose="03000509000000000000" pitchFamily="65" charset="-120"/>
              </a:rPr>
              <a:t>繳</a:t>
            </a:r>
            <a:r>
              <a:rPr lang="zh-TW" altLang="en-US" sz="1500" dirty="0" smtClean="0">
                <a:solidFill>
                  <a:srgbClr val="800000"/>
                </a:solidFill>
                <a:latin typeface="標楷體" panose="03000509000000000000" pitchFamily="65" charset="-120"/>
                <a:ea typeface="標楷體" panose="03000509000000000000" pitchFamily="65" charset="-120"/>
              </a:rPr>
              <a:t>報名費，中低收入戶減免</a:t>
            </a:r>
            <a:r>
              <a:rPr lang="en-US" altLang="zh-TW" sz="1500" dirty="0" smtClean="0">
                <a:solidFill>
                  <a:srgbClr val="800000"/>
                </a:solidFill>
                <a:latin typeface="標楷體" panose="03000509000000000000" pitchFamily="65" charset="-120"/>
                <a:ea typeface="標楷體" panose="03000509000000000000" pitchFamily="65" charset="-120"/>
              </a:rPr>
              <a:t>60%</a:t>
            </a:r>
            <a:r>
              <a:rPr lang="zh-TW" altLang="en-US" sz="1500" dirty="0" smtClean="0">
                <a:solidFill>
                  <a:srgbClr val="800000"/>
                </a:solidFill>
                <a:latin typeface="標楷體" panose="03000509000000000000" pitchFamily="65" charset="-120"/>
                <a:ea typeface="標楷體" panose="03000509000000000000" pitchFamily="65" charset="-120"/>
              </a:rPr>
              <a:t>後報名費為</a:t>
            </a:r>
            <a:r>
              <a:rPr lang="en-US" altLang="zh-TW" sz="1500" dirty="0" smtClean="0">
                <a:solidFill>
                  <a:srgbClr val="800000"/>
                </a:solidFill>
                <a:latin typeface="標楷體" panose="03000509000000000000" pitchFamily="65" charset="-120"/>
                <a:ea typeface="標楷體" panose="03000509000000000000" pitchFamily="65" charset="-120"/>
              </a:rPr>
              <a:t>200</a:t>
            </a:r>
            <a:r>
              <a:rPr lang="zh-TW" altLang="en-US" sz="1500" dirty="0" smtClean="0">
                <a:solidFill>
                  <a:srgbClr val="800000"/>
                </a:solidFill>
                <a:latin typeface="標楷體" panose="03000509000000000000" pitchFamily="65" charset="-120"/>
                <a:ea typeface="標楷體" panose="03000509000000000000" pitchFamily="65" charset="-120"/>
              </a:rPr>
              <a:t>元</a:t>
            </a:r>
            <a:r>
              <a:rPr lang="en-US" altLang="zh-TW" sz="1500" dirty="0" smtClean="0">
                <a:solidFill>
                  <a:srgbClr val="800000"/>
                </a:solidFill>
                <a:latin typeface="標楷體" panose="03000509000000000000" pitchFamily="65" charset="-120"/>
                <a:ea typeface="標楷體" panose="03000509000000000000" pitchFamily="65" charset="-120"/>
              </a:rPr>
              <a:t>)</a:t>
            </a:r>
            <a:endParaRPr lang="en-US" altLang="zh-TW" sz="1500" dirty="0">
              <a:solidFill>
                <a:srgbClr val="800000"/>
              </a:solidFill>
              <a:latin typeface="標楷體" panose="03000509000000000000" pitchFamily="65" charset="-120"/>
              <a:ea typeface="標楷體" panose="03000509000000000000" pitchFamily="65" charset="-120"/>
            </a:endParaRPr>
          </a:p>
          <a:p>
            <a:pPr marL="268288" indent="-268288">
              <a:lnSpc>
                <a:spcPct val="90000"/>
              </a:lnSpc>
              <a:spcBef>
                <a:spcPct val="20000"/>
              </a:spcBef>
              <a:buClr>
                <a:srgbClr val="660066"/>
              </a:buClr>
              <a:buFont typeface="Wingdings" pitchFamily="2" charset="2"/>
              <a:buChar char=""/>
            </a:pPr>
            <a:r>
              <a:rPr lang="en-US" altLang="zh-TW" sz="2200" dirty="0" smtClean="0">
                <a:solidFill>
                  <a:srgbClr val="FF0000"/>
                </a:solidFill>
                <a:latin typeface="標楷體" panose="03000509000000000000" pitchFamily="65" charset="-120"/>
                <a:ea typeface="標楷體" panose="03000509000000000000" pitchFamily="65" charset="-120"/>
              </a:rPr>
              <a:t>106/6/2 17:00</a:t>
            </a:r>
            <a:r>
              <a:rPr lang="zh-TW" altLang="en-US" sz="2200" dirty="0">
                <a:solidFill>
                  <a:srgbClr val="FF0000"/>
                </a:solidFill>
                <a:latin typeface="標楷體" panose="03000509000000000000" pitchFamily="65" charset="-120"/>
                <a:ea typeface="標楷體" panose="03000509000000000000" pitchFamily="65" charset="-120"/>
              </a:rPr>
              <a:t>前</a:t>
            </a:r>
            <a:r>
              <a:rPr lang="zh-TW" altLang="en-US" sz="2200" dirty="0">
                <a:latin typeface="標楷體" panose="03000509000000000000" pitchFamily="65" charset="-120"/>
                <a:ea typeface="標楷體" panose="03000509000000000000" pitchFamily="65" charset="-120"/>
              </a:rPr>
              <a:t>上網選</a:t>
            </a:r>
            <a:r>
              <a:rPr lang="zh-TW" altLang="en-US" sz="2200" dirty="0" smtClean="0">
                <a:latin typeface="標楷體" panose="03000509000000000000" pitchFamily="65" charset="-120"/>
                <a:ea typeface="標楷體" panose="03000509000000000000" pitchFamily="65" charset="-120"/>
              </a:rPr>
              <a:t>填校系（組）、學</a:t>
            </a:r>
            <a:r>
              <a:rPr lang="zh-TW" altLang="en-US" sz="2200" dirty="0">
                <a:latin typeface="標楷體" panose="03000509000000000000" pitchFamily="65" charset="-120"/>
                <a:ea typeface="標楷體" panose="03000509000000000000" pitchFamily="65" charset="-120"/>
              </a:rPr>
              <a:t>程</a:t>
            </a:r>
            <a:r>
              <a:rPr lang="zh-TW" altLang="en-US" sz="2200" dirty="0" smtClean="0">
                <a:latin typeface="標楷體" panose="03000509000000000000" pitchFamily="65" charset="-120"/>
                <a:ea typeface="標楷體" panose="03000509000000000000" pitchFamily="65" charset="-120"/>
              </a:rPr>
              <a:t>並</a:t>
            </a:r>
            <a:r>
              <a:rPr lang="zh-TW" altLang="en-US" sz="2200" dirty="0">
                <a:latin typeface="標楷體" panose="03000509000000000000" pitchFamily="65" charset="-120"/>
                <a:ea typeface="標楷體" panose="03000509000000000000" pitchFamily="65" charset="-120"/>
              </a:rPr>
              <a:t>完成確定送出</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129</a:t>
            </a:fld>
            <a:endParaRPr lang="en-US" altLang="zh-TW"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群組 18"/>
          <p:cNvGrpSpPr/>
          <p:nvPr/>
        </p:nvGrpSpPr>
        <p:grpSpPr>
          <a:xfrm>
            <a:off x="32420" y="932311"/>
            <a:ext cx="9079264" cy="5312914"/>
            <a:chOff x="64736" y="852390"/>
            <a:chExt cx="9079264" cy="5312914"/>
          </a:xfrm>
        </p:grpSpPr>
        <p:grpSp>
          <p:nvGrpSpPr>
            <p:cNvPr id="16" name="群組 15"/>
            <p:cNvGrpSpPr/>
            <p:nvPr/>
          </p:nvGrpSpPr>
          <p:grpSpPr>
            <a:xfrm>
              <a:off x="64736" y="852390"/>
              <a:ext cx="9079264" cy="5312914"/>
              <a:chOff x="64736" y="852390"/>
              <a:chExt cx="9079264" cy="5312914"/>
            </a:xfrm>
          </p:grpSpPr>
          <p:pic>
            <p:nvPicPr>
              <p:cNvPr id="3" name="圖片 2"/>
              <p:cNvPicPr>
                <a:picLocks noChangeAspect="1"/>
              </p:cNvPicPr>
              <p:nvPr/>
            </p:nvPicPr>
            <p:blipFill>
              <a:blip r:embed="rId3"/>
              <a:stretch>
                <a:fillRect/>
              </a:stretch>
            </p:blipFill>
            <p:spPr>
              <a:xfrm>
                <a:off x="64736" y="852390"/>
                <a:ext cx="9079264" cy="3221336"/>
              </a:xfrm>
              <a:prstGeom prst="rect">
                <a:avLst/>
              </a:prstGeom>
            </p:spPr>
          </p:pic>
          <p:pic>
            <p:nvPicPr>
              <p:cNvPr id="6" name="圖片 5"/>
              <p:cNvPicPr>
                <a:picLocks noChangeAspect="1"/>
              </p:cNvPicPr>
              <p:nvPr/>
            </p:nvPicPr>
            <p:blipFill rotWithShape="1">
              <a:blip r:embed="rId4"/>
              <a:srcRect t="29814" b="40369"/>
              <a:stretch/>
            </p:blipFill>
            <p:spPr>
              <a:xfrm>
                <a:off x="219075" y="5113704"/>
                <a:ext cx="8791575" cy="1051600"/>
              </a:xfrm>
              <a:prstGeom prst="rect">
                <a:avLst/>
              </a:prstGeom>
            </p:spPr>
          </p:pic>
        </p:grpSp>
        <p:pic>
          <p:nvPicPr>
            <p:cNvPr id="17" name="圖片 16"/>
            <p:cNvPicPr>
              <a:picLocks noChangeAspect="1"/>
            </p:cNvPicPr>
            <p:nvPr/>
          </p:nvPicPr>
          <p:blipFill>
            <a:blip r:embed="rId5"/>
            <a:stretch>
              <a:fillRect/>
            </a:stretch>
          </p:blipFill>
          <p:spPr>
            <a:xfrm>
              <a:off x="207729" y="4049841"/>
              <a:ext cx="8783871" cy="1130601"/>
            </a:xfrm>
            <a:prstGeom prst="rect">
              <a:avLst/>
            </a:prstGeom>
          </p:spPr>
        </p:pic>
      </p:grpSp>
      <p:sp>
        <p:nvSpPr>
          <p:cNvPr id="267267" name="Rectangle 2"/>
          <p:cNvSpPr>
            <a:spLocks noGrp="1"/>
          </p:cNvSpPr>
          <p:nvPr>
            <p:ph type="title" idx="4294967295"/>
          </p:nvPr>
        </p:nvSpPr>
        <p:spPr>
          <a:xfrm>
            <a:off x="38100" y="214313"/>
            <a:ext cx="9080500" cy="796925"/>
          </a:xfrm>
          <a:ln/>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資格審查登錄</a:t>
            </a:r>
            <a:r>
              <a:rPr lang="en-US" altLang="zh-TW" sz="3200" kern="1200" dirty="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統測准考證考生清冊資料匯入</a:t>
            </a:r>
          </a:p>
        </p:txBody>
      </p:sp>
      <p:sp>
        <p:nvSpPr>
          <p:cNvPr id="4" name="投影片編號版面配置區 3"/>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13</a:t>
            </a:fld>
            <a:endParaRPr lang="en-US" altLang="zh-TW" dirty="0">
              <a:latin typeface="標楷體" panose="03000509000000000000" pitchFamily="65" charset="-120"/>
              <a:ea typeface="標楷體" panose="03000509000000000000" pitchFamily="65" charset="-120"/>
            </a:endParaRPr>
          </a:p>
        </p:txBody>
      </p:sp>
      <p:sp>
        <p:nvSpPr>
          <p:cNvPr id="10" name="AutoShape 6"/>
          <p:cNvSpPr>
            <a:spLocks noChangeArrowheads="1"/>
          </p:cNvSpPr>
          <p:nvPr/>
        </p:nvSpPr>
        <p:spPr bwMode="auto">
          <a:xfrm rot="10800000">
            <a:off x="4860032" y="4110297"/>
            <a:ext cx="2333303" cy="357187"/>
          </a:xfrm>
          <a:prstGeom prst="wedgeRectCallout">
            <a:avLst>
              <a:gd name="adj1" fmla="val -59098"/>
              <a:gd name="adj2" fmla="val -54381"/>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rot="10800000" anchor="ctr" anchorCtr="1"/>
          <a:lstStyle/>
          <a:p>
            <a:pPr>
              <a:defRPr/>
            </a:pPr>
            <a:r>
              <a:rPr kumimoji="0" lang="zh-TW" altLang="en-US" dirty="0" smtClean="0">
                <a:solidFill>
                  <a:srgbClr val="000000"/>
                </a:solidFill>
                <a:latin typeface="標楷體" panose="03000509000000000000" pitchFamily="65" charset="-120"/>
                <a:ea typeface="標楷體" panose="03000509000000000000" pitchFamily="65" charset="-120"/>
              </a:rPr>
              <a:t>勾選後點選確定匯入</a:t>
            </a:r>
            <a:endParaRPr kumimoji="0" lang="en-US" altLang="zh-TW" dirty="0">
              <a:solidFill>
                <a:srgbClr val="000000"/>
              </a:solidFill>
              <a:latin typeface="標楷體" panose="03000509000000000000" pitchFamily="65" charset="-120"/>
              <a:ea typeface="標楷體" panose="03000509000000000000" pitchFamily="65" charset="-120"/>
            </a:endParaRPr>
          </a:p>
        </p:txBody>
      </p:sp>
      <p:sp>
        <p:nvSpPr>
          <p:cNvPr id="14" name="文字方塊 13"/>
          <p:cNvSpPr txBox="1"/>
          <p:nvPr/>
        </p:nvSpPr>
        <p:spPr>
          <a:xfrm>
            <a:off x="838317" y="4403604"/>
            <a:ext cx="2877711" cy="369332"/>
          </a:xfrm>
          <a:prstGeom prst="rect">
            <a:avLst/>
          </a:prstGeom>
          <a:solidFill>
            <a:schemeClr val="accent1">
              <a:lumMod val="60000"/>
              <a:lumOff val="40000"/>
            </a:schemeClr>
          </a:solidFill>
          <a:ln>
            <a:noFill/>
          </a:ln>
        </p:spPr>
        <p:txBody>
          <a:bodyPr wrap="none" rtlCol="0">
            <a:spAutoFit/>
          </a:bodyPr>
          <a:lstStyle/>
          <a:p>
            <a:r>
              <a:rPr kumimoji="0" lang="en-US" altLang="zh-TW" dirty="0">
                <a:solidFill>
                  <a:srgbClr val="000000"/>
                </a:solidFill>
                <a:latin typeface="標楷體" panose="03000509000000000000" pitchFamily="65" charset="-120"/>
                <a:ea typeface="標楷體" panose="03000509000000000000" pitchFamily="65" charset="-120"/>
              </a:rPr>
              <a:t>V</a:t>
            </a:r>
            <a:r>
              <a:rPr kumimoji="0" lang="zh-TW" altLang="en-US" dirty="0">
                <a:solidFill>
                  <a:srgbClr val="000000"/>
                </a:solidFill>
                <a:latin typeface="標楷體" panose="03000509000000000000" pitchFamily="65" charset="-120"/>
                <a:ea typeface="標楷體" panose="03000509000000000000" pitchFamily="65" charset="-120"/>
              </a:rPr>
              <a:t>勾選欲匯入的應屆</a:t>
            </a:r>
            <a:r>
              <a:rPr kumimoji="0" lang="zh-TW" altLang="en-US" dirty="0" smtClean="0">
                <a:solidFill>
                  <a:srgbClr val="000000"/>
                </a:solidFill>
                <a:latin typeface="標楷體" panose="03000509000000000000" pitchFamily="65" charset="-120"/>
                <a:ea typeface="標楷體" panose="03000509000000000000" pitchFamily="65" charset="-120"/>
              </a:rPr>
              <a:t>畢業生</a:t>
            </a:r>
            <a:endParaRPr lang="zh-TW" altLang="en-US" dirty="0">
              <a:latin typeface="標楷體" panose="03000509000000000000" pitchFamily="65" charset="-120"/>
              <a:ea typeface="標楷體" panose="03000509000000000000" pitchFamily="65" charset="-120"/>
            </a:endParaRPr>
          </a:p>
        </p:txBody>
      </p:sp>
      <p:sp>
        <p:nvSpPr>
          <p:cNvPr id="12" name="AutoShape 6"/>
          <p:cNvSpPr>
            <a:spLocks noChangeArrowheads="1"/>
          </p:cNvSpPr>
          <p:nvPr/>
        </p:nvSpPr>
        <p:spPr bwMode="auto">
          <a:xfrm rot="10800000">
            <a:off x="6384986" y="4739234"/>
            <a:ext cx="2470028" cy="1755229"/>
          </a:xfrm>
          <a:prstGeom prst="roundRect">
            <a:avLst>
              <a:gd name="adj" fmla="val 21079"/>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rot="10800000" anchor="ctr" anchorCtr="1"/>
          <a:lstStyle/>
          <a:p>
            <a:r>
              <a:rPr lang="en-US" altLang="zh-TW" dirty="0" smtClean="0">
                <a:solidFill>
                  <a:srgbClr val="FF0000"/>
                </a:solidFill>
                <a:latin typeface="標楷體" panose="03000509000000000000" pitchFamily="65" charset="-120"/>
                <a:ea typeface="標楷體" panose="03000509000000000000" pitchFamily="65" charset="-120"/>
              </a:rPr>
              <a:t>※</a:t>
            </a:r>
            <a:r>
              <a:rPr lang="zh-TW" altLang="en-US" dirty="0" smtClean="0">
                <a:solidFill>
                  <a:srgbClr val="FF0000"/>
                </a:solidFill>
                <a:latin typeface="標楷體" panose="03000509000000000000" pitchFamily="65" charset="-120"/>
                <a:ea typeface="標楷體" panose="03000509000000000000" pitchFamily="65" charset="-120"/>
              </a:rPr>
              <a:t>考生畢業年月查核</a:t>
            </a:r>
            <a:endParaRPr lang="en-US" altLang="zh-TW" dirty="0" smtClean="0">
              <a:solidFill>
                <a:srgbClr val="FF0000"/>
              </a:solidFill>
              <a:latin typeface="標楷體" panose="03000509000000000000" pitchFamily="65" charset="-120"/>
              <a:ea typeface="標楷體" panose="03000509000000000000" pitchFamily="65" charset="-120"/>
            </a:endParaRPr>
          </a:p>
          <a:p>
            <a:r>
              <a:rPr lang="en-US" altLang="zh-TW" dirty="0" smtClean="0">
                <a:solidFill>
                  <a:srgbClr val="FF0000"/>
                </a:solidFill>
                <a:latin typeface="標楷體" panose="03000509000000000000" pitchFamily="65" charset="-120"/>
                <a:ea typeface="標楷體" panose="03000509000000000000" pitchFamily="65" charset="-120"/>
              </a:rPr>
              <a:t>※</a:t>
            </a:r>
            <a:r>
              <a:rPr lang="zh-TW" altLang="en-US" dirty="0" smtClean="0">
                <a:solidFill>
                  <a:srgbClr val="FF0000"/>
                </a:solidFill>
                <a:latin typeface="標楷體" panose="03000509000000000000" pitchFamily="65" charset="-120"/>
                <a:ea typeface="標楷體" panose="03000509000000000000" pitchFamily="65" charset="-120"/>
              </a:rPr>
              <a:t>注意統</a:t>
            </a:r>
            <a:r>
              <a:rPr lang="zh-TW" altLang="en-US" dirty="0">
                <a:solidFill>
                  <a:srgbClr val="FF0000"/>
                </a:solidFill>
                <a:latin typeface="標楷體" panose="03000509000000000000" pitchFamily="65" charset="-120"/>
                <a:ea typeface="標楷體" panose="03000509000000000000" pitchFamily="65" charset="-120"/>
              </a:rPr>
              <a:t>測報名後，因故休學</a:t>
            </a:r>
            <a:r>
              <a:rPr lang="en-US" altLang="zh-TW" dirty="0">
                <a:solidFill>
                  <a:srgbClr val="FF0000"/>
                </a:solidFill>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或退學</a:t>
            </a:r>
            <a:r>
              <a:rPr lang="en-US" altLang="zh-TW" dirty="0" smtClean="0">
                <a:solidFill>
                  <a:srgbClr val="FF0000"/>
                </a:solidFill>
                <a:latin typeface="標楷體" panose="03000509000000000000" pitchFamily="65" charset="-120"/>
                <a:ea typeface="標楷體" panose="03000509000000000000" pitchFamily="65" charset="-120"/>
              </a:rPr>
              <a:t>)</a:t>
            </a:r>
            <a:r>
              <a:rPr lang="zh-TW" altLang="en-US" dirty="0" smtClean="0">
                <a:solidFill>
                  <a:srgbClr val="FF0000"/>
                </a:solidFill>
                <a:latin typeface="標楷體" panose="03000509000000000000" pitchFamily="65" charset="-120"/>
                <a:ea typeface="標楷體" panose="03000509000000000000" pitchFamily="65" charset="-120"/>
              </a:rPr>
              <a:t>或轉學之</a:t>
            </a:r>
            <a:r>
              <a:rPr lang="zh-TW" altLang="en-US" dirty="0">
                <a:solidFill>
                  <a:srgbClr val="FF0000"/>
                </a:solidFill>
                <a:latin typeface="標楷體" panose="03000509000000000000" pitchFamily="65" charset="-120"/>
                <a:ea typeface="標楷體" panose="03000509000000000000" pitchFamily="65" charset="-120"/>
              </a:rPr>
              <a:t>學生，請勿勾選</a:t>
            </a:r>
            <a:r>
              <a:rPr lang="zh-TW" altLang="en-US" dirty="0" smtClean="0">
                <a:solidFill>
                  <a:srgbClr val="FF0000"/>
                </a:solidFill>
                <a:latin typeface="標楷體" panose="03000509000000000000" pitchFamily="65" charset="-120"/>
                <a:ea typeface="標楷體" panose="03000509000000000000" pitchFamily="65" charset="-120"/>
              </a:rPr>
              <a:t>匯入</a:t>
            </a:r>
            <a:endParaRPr lang="en-US" altLang="zh-TW" dirty="0" smtClean="0">
              <a:solidFill>
                <a:srgbClr val="FF0000"/>
              </a:solidFill>
              <a:latin typeface="標楷體" panose="03000509000000000000" pitchFamily="65" charset="-120"/>
              <a:ea typeface="標楷體" panose="03000509000000000000" pitchFamily="65" charset="-120"/>
            </a:endParaRPr>
          </a:p>
        </p:txBody>
      </p:sp>
      <p:pic>
        <p:nvPicPr>
          <p:cNvPr id="13"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177967" y="2738417"/>
            <a:ext cx="3677047" cy="92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rotWithShape="1">
          <a:blip r:embed="rId3"/>
          <a:srcRect t="9866"/>
          <a:stretch/>
        </p:blipFill>
        <p:spPr>
          <a:xfrm>
            <a:off x="107504" y="1412775"/>
            <a:ext cx="8845696" cy="3674051"/>
          </a:xfrm>
          <a:prstGeom prst="rect">
            <a:avLst/>
          </a:prstGeom>
        </p:spPr>
      </p:pic>
      <p:sp>
        <p:nvSpPr>
          <p:cNvPr id="113666" name="Rectangle 3"/>
          <p:cNvSpPr>
            <a:spLocks noGrp="1" noChangeArrowheads="1"/>
          </p:cNvSpPr>
          <p:nvPr>
            <p:ph type="title" idx="4294967295"/>
          </p:nvPr>
        </p:nvSpPr>
        <p:spPr>
          <a:xfrm>
            <a:off x="180975" y="285750"/>
            <a:ext cx="9144000" cy="647700"/>
          </a:xfrm>
        </p:spPr>
        <p:txBody>
          <a:bodyPr lIns="0" rIns="0" bIns="0"/>
          <a:lstStyle/>
          <a:p>
            <a:pPr eaLnBrk="1" hangingPunct="1"/>
            <a:r>
              <a:rPr lang="zh-TW" altLang="en-US" sz="3200" dirty="0">
                <a:solidFill>
                  <a:srgbClr val="002060"/>
                </a:solidFill>
                <a:latin typeface="標楷體" panose="03000509000000000000" pitchFamily="65" charset="-120"/>
                <a:ea typeface="標楷體" panose="03000509000000000000" pitchFamily="65" charset="-120"/>
              </a:rPr>
              <a:t>甄選入學</a:t>
            </a:r>
            <a:r>
              <a:rPr lang="zh-TW" altLang="en-US" sz="3200" dirty="0" smtClean="0">
                <a:solidFill>
                  <a:srgbClr val="002060"/>
                </a:solidFill>
                <a:latin typeface="標楷體" panose="03000509000000000000" pitchFamily="65" charset="-120"/>
                <a:ea typeface="標楷體" panose="03000509000000000000" pitchFamily="65" charset="-120"/>
              </a:rPr>
              <a:t>招生第一階段個別報名系統</a:t>
            </a:r>
            <a:r>
              <a:rPr lang="zh-TW" altLang="en-US" kern="1200" dirty="0" smtClean="0">
                <a:solidFill>
                  <a:srgbClr val="FF0000"/>
                </a:solidFill>
                <a:latin typeface="標楷體" panose="03000509000000000000" pitchFamily="65" charset="-120"/>
                <a:ea typeface="標楷體" panose="03000509000000000000" pitchFamily="65" charset="-120"/>
              </a:rPr>
              <a:t>登入頁</a:t>
            </a:r>
          </a:p>
        </p:txBody>
      </p:sp>
      <p:sp>
        <p:nvSpPr>
          <p:cNvPr id="165894" name="Rectangle 5"/>
          <p:cNvSpPr>
            <a:spLocks noChangeArrowheads="1"/>
          </p:cNvSpPr>
          <p:nvPr/>
        </p:nvSpPr>
        <p:spPr bwMode="auto">
          <a:xfrm>
            <a:off x="4167385" y="4247271"/>
            <a:ext cx="720080" cy="332456"/>
          </a:xfrm>
          <a:prstGeom prst="rect">
            <a:avLst/>
          </a:prstGeom>
          <a:noFill/>
          <a:ln w="38100">
            <a:solidFill>
              <a:srgbClr val="FF3300"/>
            </a:solidFill>
            <a:prstDash val="sysDot"/>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130</a:t>
            </a:fld>
            <a:endParaRPr lang="en-US" altLang="zh-TW" dirty="0">
              <a:latin typeface="標楷體" panose="03000509000000000000" pitchFamily="65" charset="-120"/>
              <a:ea typeface="標楷體" panose="03000509000000000000" pitchFamily="65" charset="-120"/>
            </a:endParaRPr>
          </a:p>
        </p:txBody>
      </p:sp>
      <p:pic>
        <p:nvPicPr>
          <p:cNvPr id="7" name="圖片 6"/>
          <p:cNvPicPr>
            <a:picLocks noChangeAspect="1"/>
          </p:cNvPicPr>
          <p:nvPr/>
        </p:nvPicPr>
        <p:blipFill>
          <a:blip r:embed="rId4"/>
          <a:stretch>
            <a:fillRect/>
          </a:stretch>
        </p:blipFill>
        <p:spPr>
          <a:xfrm>
            <a:off x="4860032" y="5216683"/>
            <a:ext cx="4093168" cy="1266667"/>
          </a:xfrm>
          <a:prstGeom prst="rect">
            <a:avLst/>
          </a:prstGeom>
        </p:spPr>
      </p:pic>
      <p:sp>
        <p:nvSpPr>
          <p:cNvPr id="165893" name="Text Box 4"/>
          <p:cNvSpPr txBox="1">
            <a:spLocks noChangeArrowheads="1"/>
          </p:cNvSpPr>
          <p:nvPr/>
        </p:nvSpPr>
        <p:spPr bwMode="auto">
          <a:xfrm>
            <a:off x="430809" y="5301277"/>
            <a:ext cx="4320480" cy="1200329"/>
          </a:xfrm>
          <a:prstGeom prst="rect">
            <a:avLst/>
          </a:prstGeom>
          <a:solidFill>
            <a:srgbClr val="800080"/>
          </a:solidFill>
          <a:ln w="9525" algn="ctr">
            <a:solidFill>
              <a:srgbClr val="800080"/>
            </a:solidFill>
            <a:miter lim="800000"/>
            <a:headEnd/>
            <a:tailEnd/>
          </a:ln>
        </p:spPr>
        <p:txBody>
          <a:bodyPr wrap="square">
            <a:spAutoFit/>
          </a:bodyPr>
          <a:lstStyle/>
          <a:p>
            <a:pPr>
              <a:buClr>
                <a:schemeClr val="accent1"/>
              </a:buClr>
            </a:pPr>
            <a:r>
              <a:rPr lang="zh-TW" altLang="en-US" dirty="0">
                <a:solidFill>
                  <a:schemeClr val="bg1"/>
                </a:solidFill>
                <a:latin typeface="標楷體" panose="03000509000000000000" pitchFamily="65" charset="-120"/>
                <a:ea typeface="標楷體" panose="03000509000000000000" pitchFamily="65" charset="-120"/>
              </a:rPr>
              <a:t>點選「登入」系統將會自動檢核下列項目</a:t>
            </a:r>
          </a:p>
          <a:p>
            <a:pPr>
              <a:buClr>
                <a:schemeClr val="accent1"/>
              </a:buClr>
            </a:pPr>
            <a:r>
              <a:rPr lang="en-US" altLang="zh-TW" dirty="0">
                <a:solidFill>
                  <a:schemeClr val="bg1"/>
                </a:solidFill>
                <a:latin typeface="標楷體" panose="03000509000000000000" pitchFamily="65" charset="-120"/>
                <a:ea typeface="標楷體" panose="03000509000000000000" pitchFamily="65" charset="-120"/>
              </a:rPr>
              <a:t>1.</a:t>
            </a:r>
            <a:r>
              <a:rPr lang="zh-TW" altLang="en-US" dirty="0">
                <a:solidFill>
                  <a:schemeClr val="bg1"/>
                </a:solidFill>
                <a:latin typeface="標楷體" panose="03000509000000000000" pitchFamily="65" charset="-120"/>
                <a:ea typeface="標楷體" panose="03000509000000000000" pitchFamily="65" charset="-120"/>
              </a:rPr>
              <a:t>檢核是否已</a:t>
            </a:r>
            <a:r>
              <a:rPr lang="zh-TW" altLang="en-US" dirty="0" smtClean="0">
                <a:solidFill>
                  <a:schemeClr val="bg1"/>
                </a:solidFill>
                <a:latin typeface="標楷體" panose="03000509000000000000" pitchFamily="65" charset="-120"/>
                <a:ea typeface="標楷體" panose="03000509000000000000" pitchFamily="65" charset="-120"/>
              </a:rPr>
              <a:t>通過資格</a:t>
            </a:r>
            <a:r>
              <a:rPr lang="zh-TW" altLang="en-US" dirty="0">
                <a:solidFill>
                  <a:schemeClr val="bg1"/>
                </a:solidFill>
                <a:latin typeface="標楷體" panose="03000509000000000000" pitchFamily="65" charset="-120"/>
                <a:ea typeface="標楷體" panose="03000509000000000000" pitchFamily="65" charset="-120"/>
              </a:rPr>
              <a:t>審查</a:t>
            </a:r>
          </a:p>
          <a:p>
            <a:pPr>
              <a:buClr>
                <a:schemeClr val="accent1"/>
              </a:buClr>
            </a:pPr>
            <a:r>
              <a:rPr lang="en-US" altLang="zh-TW" dirty="0">
                <a:solidFill>
                  <a:schemeClr val="bg1"/>
                </a:solidFill>
                <a:latin typeface="標楷體" panose="03000509000000000000" pitchFamily="65" charset="-120"/>
                <a:ea typeface="標楷體" panose="03000509000000000000" pitchFamily="65" charset="-120"/>
              </a:rPr>
              <a:t>2.</a:t>
            </a:r>
            <a:r>
              <a:rPr lang="zh-TW" altLang="en-US" dirty="0">
                <a:solidFill>
                  <a:schemeClr val="bg1"/>
                </a:solidFill>
                <a:latin typeface="標楷體" panose="03000509000000000000" pitchFamily="65" charset="-120"/>
                <a:ea typeface="標楷體" panose="03000509000000000000" pitchFamily="65" charset="-120"/>
              </a:rPr>
              <a:t>檢核身分證統一編號、統測准考證號碼及驗證碼是否正確</a:t>
            </a:r>
          </a:p>
        </p:txBody>
      </p:sp>
      <p:sp>
        <p:nvSpPr>
          <p:cNvPr id="11" name="文字方塊 10"/>
          <p:cNvSpPr txBox="1"/>
          <p:nvPr/>
        </p:nvSpPr>
        <p:spPr>
          <a:xfrm>
            <a:off x="5835350" y="3315551"/>
            <a:ext cx="3096344" cy="1224136"/>
          </a:xfrm>
          <a:prstGeom prst="rect">
            <a:avLst/>
          </a:prstGeom>
          <a:solidFill>
            <a:srgbClr val="FF0000"/>
          </a:solidFill>
          <a:ln w="9525" algn="ctr">
            <a:solidFill>
              <a:schemeClr val="accent1"/>
            </a:solidFill>
            <a:miter lim="800000"/>
            <a:headEnd/>
            <a:tailEnd/>
          </a:ln>
          <a:effectLst>
            <a:outerShdw dist="20000" dir="5400000" rotWithShape="0">
              <a:srgbClr val="000000">
                <a:alpha val="37999"/>
              </a:srgbClr>
            </a:outerShdw>
          </a:effectLst>
        </p:spPr>
        <p:txBody>
          <a:bodyPr/>
          <a:lstStyle>
            <a:defPPr>
              <a:defRPr lang="zh-TW"/>
            </a:defPPr>
            <a:lvl1pPr>
              <a:spcBef>
                <a:spcPct val="20000"/>
              </a:spcBef>
              <a:defRPr kumimoji="0">
                <a:solidFill>
                  <a:srgbClr val="000000"/>
                </a:solidFill>
                <a:latin typeface="微軟正黑體" pitchFamily="34" charset="-120"/>
                <a:ea typeface="微軟正黑體" pitchFamily="34" charset="-120"/>
              </a:defRPr>
            </a:lvl1pPr>
          </a:lstStyle>
          <a:p>
            <a:r>
              <a:rPr lang="zh-TW" altLang="en-US" dirty="0">
                <a:solidFill>
                  <a:schemeClr val="bg1"/>
                </a:solidFill>
                <a:latin typeface="標楷體" panose="03000509000000000000" pitchFamily="65" charset="-120"/>
                <a:ea typeface="標楷體" panose="03000509000000000000" pitchFamily="65" charset="-120"/>
              </a:rPr>
              <a:t>建議考生不要使用手機或平版電腦</a:t>
            </a:r>
            <a:r>
              <a:rPr lang="zh-TW" altLang="en-US" dirty="0" smtClean="0">
                <a:solidFill>
                  <a:schemeClr val="bg1"/>
                </a:solidFill>
                <a:latin typeface="標楷體" panose="03000509000000000000" pitchFamily="65" charset="-120"/>
                <a:ea typeface="標楷體" panose="03000509000000000000" pitchFamily="65" charset="-120"/>
              </a:rPr>
              <a:t>登入使用</a:t>
            </a:r>
            <a:r>
              <a:rPr lang="zh-TW" altLang="en-US" dirty="0">
                <a:solidFill>
                  <a:schemeClr val="bg1"/>
                </a:solidFill>
                <a:latin typeface="標楷體" panose="03000509000000000000" pitchFamily="65" charset="-120"/>
                <a:ea typeface="標楷體" panose="03000509000000000000" pitchFamily="65" charset="-120"/>
              </a:rPr>
              <a:t>招生各系統，避免畫面資訊閱覽不完全，漏登資料而影響權益。</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683568" y="1190201"/>
            <a:ext cx="8003232" cy="5531274"/>
          </a:xfrm>
          <a:prstGeom prst="rect">
            <a:avLst/>
          </a:prstGeom>
        </p:spPr>
      </p:pic>
      <p:sp>
        <p:nvSpPr>
          <p:cNvPr id="166916" name="Rectangle 3"/>
          <p:cNvSpPr>
            <a:spLocks noGrp="1" noChangeArrowheads="1"/>
          </p:cNvSpPr>
          <p:nvPr>
            <p:ph type="title" idx="4294967295"/>
          </p:nvPr>
        </p:nvSpPr>
        <p:spPr>
          <a:xfrm>
            <a:off x="180975" y="188640"/>
            <a:ext cx="9144000" cy="899239"/>
          </a:xfrm>
        </p:spPr>
        <p:txBody>
          <a:bodyPr lIns="0" rIns="0" bIns="0"/>
          <a:lstStyle/>
          <a:p>
            <a:pPr eaLnBrk="1" hangingPunct="1"/>
            <a:r>
              <a:rPr lang="zh-TW" altLang="en-US" sz="3200" dirty="0">
                <a:solidFill>
                  <a:srgbClr val="002060"/>
                </a:solidFill>
                <a:latin typeface="標楷體" panose="03000509000000000000" pitchFamily="65" charset="-120"/>
                <a:ea typeface="標楷體" panose="03000509000000000000" pitchFamily="65" charset="-120"/>
              </a:rPr>
              <a:t>甄選入學招生第一階段個別報名系統</a:t>
            </a:r>
            <a:r>
              <a:rPr lang="en-US" altLang="zh-TW" sz="3200" dirty="0" smtClean="0">
                <a:solidFill>
                  <a:srgbClr val="002060"/>
                </a:solidFill>
                <a:latin typeface="標楷體" panose="03000509000000000000" pitchFamily="65" charset="-120"/>
                <a:ea typeface="標楷體" panose="03000509000000000000" pitchFamily="65" charset="-120"/>
              </a:rPr>
              <a:t/>
            </a:r>
            <a:br>
              <a:rPr lang="en-US" altLang="zh-TW" sz="3200" dirty="0" smtClean="0">
                <a:solidFill>
                  <a:srgbClr val="002060"/>
                </a:solidFill>
                <a:latin typeface="標楷體" panose="03000509000000000000" pitchFamily="65" charset="-120"/>
                <a:ea typeface="標楷體" panose="03000509000000000000" pitchFamily="65" charset="-120"/>
              </a:rPr>
            </a:br>
            <a:r>
              <a:rPr lang="zh-TW" altLang="en-US" kern="1200" dirty="0" smtClean="0">
                <a:solidFill>
                  <a:srgbClr val="FF0000"/>
                </a:solidFill>
                <a:latin typeface="標楷體" panose="03000509000000000000" pitchFamily="65" charset="-120"/>
                <a:ea typeface="標楷體" panose="03000509000000000000" pitchFamily="65" charset="-120"/>
              </a:rPr>
              <a:t>下載繳款帳號</a:t>
            </a:r>
            <a:r>
              <a:rPr lang="en-US" altLang="zh-TW" kern="1200" dirty="0" smtClean="0">
                <a:solidFill>
                  <a:srgbClr val="FF0000"/>
                </a:solidFill>
                <a:latin typeface="標楷體" panose="03000509000000000000" pitchFamily="65" charset="-120"/>
                <a:ea typeface="標楷體" panose="03000509000000000000" pitchFamily="65" charset="-120"/>
              </a:rPr>
              <a:t> (</a:t>
            </a:r>
            <a:r>
              <a:rPr lang="zh-TW" altLang="en-US" kern="1200" dirty="0" smtClean="0">
                <a:solidFill>
                  <a:srgbClr val="FF0000"/>
                </a:solidFill>
                <a:latin typeface="標楷體" panose="03000509000000000000" pitchFamily="65" charset="-120"/>
                <a:ea typeface="標楷體" panose="03000509000000000000" pitchFamily="65" charset="-120"/>
              </a:rPr>
              <a:t>不具低收入戶身分考生）</a:t>
            </a:r>
          </a:p>
        </p:txBody>
      </p:sp>
      <p:sp>
        <p:nvSpPr>
          <p:cNvPr id="433156" name="AutoShape 4"/>
          <p:cNvSpPr>
            <a:spLocks noChangeArrowheads="1"/>
          </p:cNvSpPr>
          <p:nvPr/>
        </p:nvSpPr>
        <p:spPr bwMode="auto">
          <a:xfrm>
            <a:off x="5148064" y="4581128"/>
            <a:ext cx="3313113" cy="714375"/>
          </a:xfrm>
          <a:prstGeom prst="wedgeRectCallout">
            <a:avLst>
              <a:gd name="adj1" fmla="val -92945"/>
              <a:gd name="adj2" fmla="val 18651"/>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標楷體" panose="03000509000000000000" pitchFamily="65" charset="-120"/>
                <a:ea typeface="標楷體" panose="03000509000000000000" pitchFamily="65" charset="-120"/>
              </a:rPr>
              <a:t>可</a:t>
            </a:r>
            <a:r>
              <a:rPr kumimoji="0" lang="zh-TW" altLang="en-US" dirty="0" smtClean="0">
                <a:solidFill>
                  <a:srgbClr val="000000"/>
                </a:solidFill>
                <a:latin typeface="標楷體" panose="03000509000000000000" pitchFamily="65" charset="-120"/>
                <a:ea typeface="標楷體" panose="03000509000000000000" pitchFamily="65" charset="-120"/>
              </a:rPr>
              <a:t>下載</a:t>
            </a:r>
            <a:r>
              <a:rPr kumimoji="0" lang="zh-TW" altLang="en-US" dirty="0" smtClean="0">
                <a:solidFill>
                  <a:srgbClr val="FF0000"/>
                </a:solidFill>
                <a:latin typeface="標楷體" panose="03000509000000000000" pitchFamily="65" charset="-120"/>
                <a:ea typeface="標楷體" panose="03000509000000000000" pitchFamily="65" charset="-120"/>
              </a:rPr>
              <a:t>臺灣銀行</a:t>
            </a:r>
            <a:r>
              <a:rPr kumimoji="0" lang="zh-TW" altLang="en-US" dirty="0" smtClean="0">
                <a:solidFill>
                  <a:srgbClr val="000000"/>
                </a:solidFill>
                <a:latin typeface="標楷體" panose="03000509000000000000" pitchFamily="65" charset="-120"/>
                <a:ea typeface="標楷體" panose="03000509000000000000" pitchFamily="65" charset="-120"/>
              </a:rPr>
              <a:t>繳款單</a:t>
            </a:r>
            <a:r>
              <a:rPr kumimoji="0" lang="zh-TW" altLang="en-US" dirty="0">
                <a:solidFill>
                  <a:srgbClr val="000000"/>
                </a:solidFill>
                <a:latin typeface="標楷體" panose="03000509000000000000" pitchFamily="65" charset="-120"/>
                <a:ea typeface="標楷體" panose="03000509000000000000" pitchFamily="65" charset="-120"/>
              </a:rPr>
              <a:t>，也可依照下列繳費方法完成繳費。</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131</a:t>
            </a:fld>
            <a:endParaRPr lang="en-US" altLang="zh-TW" dirty="0">
              <a:latin typeface="標楷體" panose="03000509000000000000" pitchFamily="65" charset="-120"/>
              <a:ea typeface="標楷體" panose="03000509000000000000" pitchFamily="65" charset="-120"/>
            </a:endParaRPr>
          </a:p>
        </p:txBody>
      </p:sp>
      <p:sp>
        <p:nvSpPr>
          <p:cNvPr id="6" name="矩形 5"/>
          <p:cNvSpPr/>
          <p:nvPr/>
        </p:nvSpPr>
        <p:spPr>
          <a:xfrm>
            <a:off x="4572000" y="2132856"/>
            <a:ext cx="1224136" cy="1440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Text Box 6"/>
          <p:cNvSpPr txBox="1">
            <a:spLocks noChangeArrowheads="1"/>
          </p:cNvSpPr>
          <p:nvPr/>
        </p:nvSpPr>
        <p:spPr bwMode="auto">
          <a:xfrm>
            <a:off x="290221" y="5044896"/>
            <a:ext cx="4786314" cy="1200329"/>
          </a:xfrm>
          <a:prstGeom prst="rect">
            <a:avLst/>
          </a:prstGeom>
          <a:solidFill>
            <a:srgbClr val="800000"/>
          </a:solidFill>
          <a:ln w="9525">
            <a:noFill/>
            <a:miter lim="800000"/>
            <a:headEnd/>
            <a:tailEnd/>
          </a:ln>
        </p:spPr>
        <p:txBody>
          <a:bodyPr wrap="square">
            <a:spAutoFit/>
          </a:bodyPr>
          <a:lstStyle/>
          <a:p>
            <a:pPr>
              <a:spcBef>
                <a:spcPct val="50000"/>
              </a:spcBef>
            </a:pPr>
            <a:r>
              <a:rPr lang="zh-TW" altLang="en-US" sz="2400" dirty="0">
                <a:solidFill>
                  <a:schemeClr val="bg1"/>
                </a:solidFill>
                <a:latin typeface="標楷體" panose="03000509000000000000" pitchFamily="65" charset="-120"/>
                <a:ea typeface="標楷體" panose="03000509000000000000" pitchFamily="65" charset="-120"/>
              </a:rPr>
              <a:t>此繳款帳號每人不相同，考生切勿以他人之繳款帳號繳費或與他人合併</a:t>
            </a:r>
            <a:r>
              <a:rPr lang="zh-TW" altLang="en-US" sz="2400" dirty="0" smtClean="0">
                <a:solidFill>
                  <a:srgbClr val="FFFFFF"/>
                </a:solidFill>
                <a:latin typeface="標楷體" panose="03000509000000000000" pitchFamily="65" charset="-120"/>
                <a:ea typeface="標楷體" panose="03000509000000000000" pitchFamily="65" charset="-120"/>
              </a:rPr>
              <a:t>繳費</a:t>
            </a:r>
            <a:endParaRPr lang="zh-TW" altLang="en-US" dirty="0">
              <a:solidFill>
                <a:srgbClr val="FFFFFF"/>
              </a:solidFill>
              <a:latin typeface="標楷體" panose="03000509000000000000" pitchFamily="65" charset="-120"/>
              <a:ea typeface="標楷體" panose="03000509000000000000" pitchFamily="65" charset="-120"/>
            </a:endParaRPr>
          </a:p>
        </p:txBody>
      </p:sp>
      <p:sp>
        <p:nvSpPr>
          <p:cNvPr id="167941" name="Rectangle 7"/>
          <p:cNvSpPr>
            <a:spLocks noChangeArrowheads="1"/>
          </p:cNvSpPr>
          <p:nvPr/>
        </p:nvSpPr>
        <p:spPr bwMode="auto">
          <a:xfrm>
            <a:off x="416427" y="1268759"/>
            <a:ext cx="4533902" cy="3693319"/>
          </a:xfrm>
          <a:prstGeom prst="rect">
            <a:avLst/>
          </a:prstGeom>
          <a:noFill/>
          <a:ln w="9525">
            <a:noFill/>
            <a:miter lim="800000"/>
            <a:headEnd/>
            <a:tailEnd/>
          </a:ln>
        </p:spPr>
        <p:txBody>
          <a:bodyPr wrap="square">
            <a:spAutoFit/>
          </a:bodyPr>
          <a:lstStyle/>
          <a:p>
            <a:r>
              <a:rPr lang="zh-TW" altLang="en-US" dirty="0">
                <a:latin typeface="標楷體" panose="03000509000000000000" pitchFamily="65" charset="-120"/>
                <a:ea typeface="標楷體" panose="03000509000000000000" pitchFamily="65" charset="-120"/>
              </a:rPr>
              <a:t>繳費方式有</a:t>
            </a:r>
            <a:r>
              <a:rPr lang="zh-TW" altLang="en-US" dirty="0" smtClean="0">
                <a:latin typeface="標楷體" panose="03000509000000000000" pitchFamily="65" charset="-120"/>
                <a:ea typeface="標楷體" panose="03000509000000000000" pitchFamily="65" charset="-120"/>
              </a:rPr>
              <a:t>下列</a:t>
            </a:r>
            <a:r>
              <a:rPr lang="en-US" altLang="zh-TW" dirty="0" smtClean="0">
                <a:latin typeface="標楷體" panose="03000509000000000000" pitchFamily="65" charset="-120"/>
                <a:ea typeface="標楷體" panose="03000509000000000000" pitchFamily="65" charset="-120"/>
              </a:rPr>
              <a:t>4</a:t>
            </a:r>
            <a:r>
              <a:rPr lang="zh-TW" altLang="en-US" dirty="0" smtClean="0">
                <a:latin typeface="標楷體" panose="03000509000000000000" pitchFamily="65" charset="-120"/>
                <a:ea typeface="標楷體" panose="03000509000000000000" pitchFamily="65" charset="-120"/>
              </a:rPr>
              <a:t>種</a:t>
            </a:r>
            <a:r>
              <a:rPr lang="zh-TW" altLang="en-US" dirty="0">
                <a:latin typeface="標楷體" panose="03000509000000000000" pitchFamily="65" charset="-120"/>
                <a:ea typeface="標楷體" panose="03000509000000000000" pitchFamily="65" charset="-120"/>
              </a:rPr>
              <a:t>，請考生自行擇一</a:t>
            </a:r>
          </a:p>
          <a:p>
            <a:r>
              <a:rPr lang="zh-TW" altLang="en-US" dirty="0">
                <a:latin typeface="標楷體" panose="03000509000000000000" pitchFamily="65" charset="-120"/>
                <a:ea typeface="標楷體" panose="03000509000000000000" pitchFamily="65" charset="-120"/>
              </a:rPr>
              <a:t>方式辦理： </a:t>
            </a:r>
          </a:p>
          <a:p>
            <a:pPr marL="1073150" lvl="1" indent="-893763"/>
            <a:r>
              <a:rPr lang="zh-TW" altLang="en-US" dirty="0">
                <a:latin typeface="標楷體" panose="03000509000000000000" pitchFamily="65" charset="-120"/>
                <a:ea typeface="標楷體" panose="03000509000000000000" pitchFamily="65" charset="-120"/>
              </a:rPr>
              <a:t>方式一</a:t>
            </a:r>
            <a:r>
              <a:rPr lang="zh-TW" altLang="en-US" dirty="0" smtClean="0">
                <a:latin typeface="標楷體" panose="03000509000000000000" pitchFamily="65" charset="-120"/>
                <a:ea typeface="標楷體" panose="03000509000000000000" pitchFamily="65" charset="-120"/>
              </a:rPr>
              <a:t>：持</a:t>
            </a:r>
            <a:r>
              <a:rPr lang="zh-TW" altLang="en-US" dirty="0">
                <a:latin typeface="標楷體" panose="03000509000000000000" pitchFamily="65" charset="-120"/>
                <a:ea typeface="標楷體" panose="03000509000000000000" pitchFamily="65" charset="-120"/>
              </a:rPr>
              <a:t>具轉帳功能金融卡</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不限本人</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至金融機構自動櫃員機</a:t>
            </a:r>
            <a:r>
              <a:rPr lang="en-US" altLang="zh-TW" dirty="0">
                <a:latin typeface="標楷體" panose="03000509000000000000" pitchFamily="65" charset="-120"/>
                <a:ea typeface="標楷體" panose="03000509000000000000" pitchFamily="65" charset="-120"/>
              </a:rPr>
              <a:t>(ATM)</a:t>
            </a:r>
            <a:r>
              <a:rPr lang="zh-TW" altLang="en-US" dirty="0">
                <a:latin typeface="標楷體" panose="03000509000000000000" pitchFamily="65" charset="-120"/>
                <a:ea typeface="標楷體" panose="03000509000000000000" pitchFamily="65" charset="-120"/>
              </a:rPr>
              <a:t>及網路</a:t>
            </a:r>
            <a:r>
              <a:rPr lang="en-US" altLang="zh-TW" dirty="0">
                <a:latin typeface="標楷體" panose="03000509000000000000" pitchFamily="65" charset="-120"/>
                <a:ea typeface="標楷體" panose="03000509000000000000" pitchFamily="65" charset="-120"/>
              </a:rPr>
              <a:t>ATM(</a:t>
            </a:r>
            <a:r>
              <a:rPr lang="zh-TW" altLang="en-US" dirty="0">
                <a:latin typeface="標楷體" panose="03000509000000000000" pitchFamily="65" charset="-120"/>
                <a:ea typeface="標楷體" panose="03000509000000000000" pitchFamily="65" charset="-120"/>
              </a:rPr>
              <a:t>每日</a:t>
            </a:r>
            <a:r>
              <a:rPr lang="en-US" altLang="zh-TW" dirty="0">
                <a:latin typeface="標楷體" panose="03000509000000000000" pitchFamily="65" charset="-120"/>
                <a:ea typeface="標楷體" panose="03000509000000000000" pitchFamily="65" charset="-120"/>
              </a:rPr>
              <a:t>24</a:t>
            </a:r>
            <a:r>
              <a:rPr lang="zh-TW" altLang="en-US" dirty="0">
                <a:latin typeface="標楷體" panose="03000509000000000000" pitchFamily="65" charset="-120"/>
                <a:ea typeface="標楷體" panose="03000509000000000000" pitchFamily="65" charset="-120"/>
              </a:rPr>
              <a:t>小時</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轉帳繳款</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手續費自付</a:t>
            </a:r>
            <a:r>
              <a:rPr lang="en-US" altLang="zh-TW" dirty="0">
                <a:latin typeface="標楷體" panose="03000509000000000000" pitchFamily="65" charset="-120"/>
                <a:ea typeface="標楷體" panose="03000509000000000000" pitchFamily="65" charset="-120"/>
              </a:rPr>
              <a:t>)</a:t>
            </a:r>
          </a:p>
          <a:p>
            <a:pPr marL="1073150" lvl="1" indent="-893763"/>
            <a:r>
              <a:rPr lang="zh-TW" altLang="en-US" dirty="0">
                <a:latin typeface="標楷體" panose="03000509000000000000" pitchFamily="65" charset="-120"/>
                <a:ea typeface="標楷體" panose="03000509000000000000" pitchFamily="65" charset="-120"/>
              </a:rPr>
              <a:t>方式二：</a:t>
            </a:r>
            <a:r>
              <a:rPr lang="zh-TW" altLang="en-US" dirty="0" smtClean="0">
                <a:latin typeface="標楷體" panose="03000509000000000000" pitchFamily="65" charset="-120"/>
                <a:ea typeface="標楷體" panose="03000509000000000000" pitchFamily="65" charset="-120"/>
              </a:rPr>
              <a:t>至臺灣銀行臨</a:t>
            </a:r>
            <a:r>
              <a:rPr lang="zh-TW" altLang="en-US" dirty="0">
                <a:latin typeface="標楷體" panose="03000509000000000000" pitchFamily="65" charset="-120"/>
                <a:ea typeface="標楷體" panose="03000509000000000000" pitchFamily="65" charset="-120"/>
              </a:rPr>
              <a:t>櫃</a:t>
            </a:r>
            <a:r>
              <a:rPr lang="zh-TW" altLang="en-US" dirty="0" smtClean="0">
                <a:latin typeface="標楷體" panose="03000509000000000000" pitchFamily="65" charset="-120"/>
                <a:ea typeface="標楷體" panose="03000509000000000000" pitchFamily="65" charset="-120"/>
              </a:rPr>
              <a:t>繳款 </a:t>
            </a:r>
            <a:r>
              <a:rPr lang="en-US" altLang="zh-TW" dirty="0" smtClean="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手續費新臺幣</a:t>
            </a:r>
            <a:r>
              <a:rPr lang="en-US" altLang="zh-TW" dirty="0">
                <a:latin typeface="標楷體" panose="03000509000000000000" pitchFamily="65" charset="-120"/>
                <a:ea typeface="標楷體" panose="03000509000000000000" pitchFamily="65" charset="-120"/>
              </a:rPr>
              <a:t>10</a:t>
            </a:r>
            <a:r>
              <a:rPr lang="zh-TW" altLang="en-US" dirty="0">
                <a:latin typeface="標楷體" panose="03000509000000000000" pitchFamily="65" charset="-120"/>
                <a:ea typeface="標楷體" panose="03000509000000000000" pitchFamily="65" charset="-120"/>
              </a:rPr>
              <a:t>元</a:t>
            </a:r>
            <a:r>
              <a:rPr lang="en-US" altLang="zh-TW" dirty="0">
                <a:latin typeface="標楷體" panose="03000509000000000000" pitchFamily="65" charset="-120"/>
                <a:ea typeface="標楷體" panose="03000509000000000000" pitchFamily="65" charset="-120"/>
              </a:rPr>
              <a:t>)</a:t>
            </a:r>
          </a:p>
          <a:p>
            <a:pPr marL="1073150" lvl="1" indent="-893763"/>
            <a:r>
              <a:rPr lang="zh-TW" altLang="en-US" dirty="0">
                <a:latin typeface="標楷體" panose="03000509000000000000" pitchFamily="65" charset="-120"/>
                <a:ea typeface="標楷體" panose="03000509000000000000" pitchFamily="65" charset="-120"/>
              </a:rPr>
              <a:t>方式三：至各金融機構櫃檯辦理跨行匯款</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手續費新臺幣</a:t>
            </a:r>
            <a:r>
              <a:rPr lang="en-US" altLang="zh-TW" dirty="0">
                <a:latin typeface="標楷體" panose="03000509000000000000" pitchFamily="65" charset="-120"/>
                <a:ea typeface="標楷體" panose="03000509000000000000" pitchFamily="65" charset="-120"/>
              </a:rPr>
              <a:t>30~100</a:t>
            </a:r>
            <a:r>
              <a:rPr lang="zh-TW" altLang="en-US" dirty="0">
                <a:latin typeface="標楷體" panose="03000509000000000000" pitchFamily="65" charset="-120"/>
                <a:ea typeface="標楷體" panose="03000509000000000000" pitchFamily="65" charset="-120"/>
              </a:rPr>
              <a:t>元，依各金融機構規定</a:t>
            </a:r>
            <a:r>
              <a:rPr lang="en-US" altLang="zh-TW" dirty="0" smtClean="0">
                <a:latin typeface="標楷體" panose="03000509000000000000" pitchFamily="65" charset="-120"/>
                <a:ea typeface="標楷體" panose="03000509000000000000" pitchFamily="65" charset="-120"/>
              </a:rPr>
              <a:t>)</a:t>
            </a:r>
          </a:p>
          <a:p>
            <a:pPr marL="1073150" lvl="1" indent="-893763"/>
            <a:r>
              <a:rPr lang="zh-TW" altLang="en-US" dirty="0" smtClean="0">
                <a:latin typeface="標楷體" panose="03000509000000000000" pitchFamily="65" charset="-120"/>
                <a:ea typeface="標楷體" panose="03000509000000000000" pitchFamily="65" charset="-120"/>
              </a:rPr>
              <a:t>方式</a:t>
            </a:r>
            <a:r>
              <a:rPr lang="zh-TW" altLang="en-US" dirty="0">
                <a:latin typeface="標楷體" panose="03000509000000000000" pitchFamily="65" charset="-120"/>
                <a:ea typeface="標楷體" panose="03000509000000000000" pitchFamily="65" charset="-120"/>
              </a:rPr>
              <a:t>四：網路</a:t>
            </a:r>
            <a:r>
              <a:rPr lang="en-US" altLang="zh-TW" dirty="0">
                <a:latin typeface="標楷體" panose="03000509000000000000" pitchFamily="65" charset="-120"/>
                <a:ea typeface="標楷體" panose="03000509000000000000" pitchFamily="65" charset="-120"/>
              </a:rPr>
              <a:t>ATM</a:t>
            </a:r>
            <a:r>
              <a:rPr lang="zh-TW" altLang="en-US" dirty="0">
                <a:latin typeface="標楷體" panose="03000509000000000000" pitchFamily="65" charset="-120"/>
                <a:ea typeface="標楷體" panose="03000509000000000000" pitchFamily="65" charset="-120"/>
              </a:rPr>
              <a:t>轉帳繳款</a:t>
            </a:r>
          </a:p>
          <a:p>
            <a:pPr marL="1073150" lvl="1" indent="-893763"/>
            <a:endParaRPr lang="zh-TW" altLang="en-US" dirty="0">
              <a:latin typeface="標楷體" panose="03000509000000000000" pitchFamily="65" charset="-120"/>
              <a:ea typeface="標楷體" panose="03000509000000000000" pitchFamily="65" charset="-120"/>
            </a:endParaRPr>
          </a:p>
        </p:txBody>
      </p:sp>
      <p:sp>
        <p:nvSpPr>
          <p:cNvPr id="167943" name="Rectangle 3"/>
          <p:cNvSpPr>
            <a:spLocks noChangeArrowheads="1"/>
          </p:cNvSpPr>
          <p:nvPr/>
        </p:nvSpPr>
        <p:spPr bwMode="auto">
          <a:xfrm>
            <a:off x="180975" y="116632"/>
            <a:ext cx="9144000" cy="942392"/>
          </a:xfrm>
          <a:prstGeom prst="rect">
            <a:avLst/>
          </a:prstGeom>
          <a:noFill/>
          <a:ln w="9525">
            <a:noFill/>
            <a:miter lim="800000"/>
            <a:headEnd/>
            <a:tailEnd/>
          </a:ln>
        </p:spPr>
        <p:txBody>
          <a:bodyPr lIns="0" rIns="0" bIns="0" anchor="ctr"/>
          <a:lstStyle/>
          <a:p>
            <a:r>
              <a:rPr lang="zh-TW" altLang="en-US" sz="3200" dirty="0">
                <a:solidFill>
                  <a:srgbClr val="002060"/>
                </a:solidFill>
                <a:latin typeface="標楷體" panose="03000509000000000000" pitchFamily="65" charset="-120"/>
                <a:ea typeface="標楷體" panose="03000509000000000000" pitchFamily="65" charset="-120"/>
              </a:rPr>
              <a:t>甄選入學招生第一階段個別報名</a:t>
            </a:r>
            <a:r>
              <a:rPr lang="zh-TW" altLang="en-US" sz="3200" dirty="0" smtClean="0">
                <a:solidFill>
                  <a:srgbClr val="002060"/>
                </a:solidFill>
                <a:latin typeface="標楷體" panose="03000509000000000000" pitchFamily="65" charset="-120"/>
                <a:ea typeface="標楷體" panose="03000509000000000000" pitchFamily="65" charset="-120"/>
              </a:rPr>
              <a:t>系統</a:t>
            </a:r>
            <a:endParaRPr lang="en-US" altLang="zh-TW" sz="3200" dirty="0" smtClean="0">
              <a:solidFill>
                <a:srgbClr val="002060"/>
              </a:solidFill>
              <a:latin typeface="標楷體" panose="03000509000000000000" pitchFamily="65" charset="-120"/>
              <a:ea typeface="標楷體" panose="03000509000000000000" pitchFamily="65" charset="-120"/>
            </a:endParaRPr>
          </a:p>
          <a:p>
            <a:r>
              <a:rPr lang="zh-TW" altLang="en-US" sz="2800" dirty="0" smtClean="0">
                <a:solidFill>
                  <a:srgbClr val="FF0000"/>
                </a:solidFill>
                <a:latin typeface="標楷體" panose="03000509000000000000" pitchFamily="65" charset="-120"/>
                <a:ea typeface="標楷體" panose="03000509000000000000" pitchFamily="65" charset="-120"/>
                <a:cs typeface="+mj-cs"/>
              </a:rPr>
              <a:t>下載繳款帳號</a:t>
            </a:r>
            <a:r>
              <a:rPr lang="en-US" altLang="zh-TW" sz="2800" dirty="0" smtClean="0">
                <a:solidFill>
                  <a:srgbClr val="FF0000"/>
                </a:solidFill>
                <a:latin typeface="標楷體" panose="03000509000000000000" pitchFamily="65" charset="-120"/>
                <a:ea typeface="標楷體" panose="03000509000000000000" pitchFamily="65" charset="-120"/>
                <a:cs typeface="+mj-cs"/>
              </a:rPr>
              <a:t> (</a:t>
            </a:r>
            <a:r>
              <a:rPr lang="zh-TW" altLang="en-US" sz="2800" dirty="0">
                <a:solidFill>
                  <a:srgbClr val="FF0000"/>
                </a:solidFill>
                <a:latin typeface="標楷體" panose="03000509000000000000" pitchFamily="65" charset="-120"/>
                <a:ea typeface="標楷體" panose="03000509000000000000" pitchFamily="65" charset="-120"/>
                <a:cs typeface="+mj-cs"/>
              </a:rPr>
              <a:t>不具低收入戶身分考生）</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132</a:t>
            </a:fld>
            <a:endParaRPr lang="en-US" altLang="zh-TW" dirty="0">
              <a:latin typeface="標楷體" panose="03000509000000000000" pitchFamily="65" charset="-120"/>
              <a:ea typeface="標楷體" panose="03000509000000000000" pitchFamily="65" charset="-120"/>
            </a:endParaRPr>
          </a:p>
        </p:txBody>
      </p:sp>
      <p:pic>
        <p:nvPicPr>
          <p:cNvPr id="3" name="圖片 2"/>
          <p:cNvPicPr>
            <a:picLocks noChangeAspect="1"/>
          </p:cNvPicPr>
          <p:nvPr/>
        </p:nvPicPr>
        <p:blipFill>
          <a:blip r:embed="rId3"/>
          <a:stretch>
            <a:fillRect/>
          </a:stretch>
        </p:blipFill>
        <p:spPr>
          <a:xfrm>
            <a:off x="5220072" y="1082941"/>
            <a:ext cx="3614657" cy="5086213"/>
          </a:xfrm>
          <a:prstGeom prst="rect">
            <a:avLst/>
          </a:prstGeom>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599468" y="1059169"/>
            <a:ext cx="8004980" cy="5644919"/>
          </a:xfrm>
          <a:prstGeom prst="rect">
            <a:avLst/>
          </a:prstGeom>
        </p:spPr>
      </p:pic>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133</a:t>
            </a:fld>
            <a:endParaRPr lang="en-US" altLang="zh-TW" dirty="0">
              <a:latin typeface="標楷體" panose="03000509000000000000" pitchFamily="65" charset="-120"/>
              <a:ea typeface="標楷體" panose="03000509000000000000" pitchFamily="65" charset="-120"/>
            </a:endParaRPr>
          </a:p>
        </p:txBody>
      </p:sp>
      <p:sp>
        <p:nvSpPr>
          <p:cNvPr id="4" name="Rectangle 3"/>
          <p:cNvSpPr txBox="1">
            <a:spLocks noChangeArrowheads="1"/>
          </p:cNvSpPr>
          <p:nvPr/>
        </p:nvSpPr>
        <p:spPr bwMode="auto">
          <a:xfrm>
            <a:off x="180975" y="188640"/>
            <a:ext cx="9144000" cy="899239"/>
          </a:xfrm>
          <a:prstGeom prst="rect">
            <a:avLst/>
          </a:prstGeom>
          <a:noFill/>
          <a:ln w="9525">
            <a:noFill/>
            <a:miter lim="800000"/>
            <a:headEnd/>
            <a:tailEnd/>
          </a:ln>
        </p:spPr>
        <p:txBody>
          <a:bodyPr vert="horz" wrap="square" lIns="0" tIns="45720" rIns="0" bIns="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lang="zh-TW" altLang="en-US" sz="3200" dirty="0">
                <a:solidFill>
                  <a:srgbClr val="002060"/>
                </a:solidFill>
                <a:latin typeface="標楷體" panose="03000509000000000000" pitchFamily="65" charset="-120"/>
                <a:ea typeface="標楷體" panose="03000509000000000000" pitchFamily="65" charset="-120"/>
              </a:rPr>
              <a:t>甄選入學招生第一階段個別報名</a:t>
            </a:r>
            <a:r>
              <a:rPr lang="zh-TW" altLang="en-US" sz="3200" dirty="0" smtClean="0">
                <a:solidFill>
                  <a:srgbClr val="002060"/>
                </a:solidFill>
                <a:latin typeface="標楷體" panose="03000509000000000000" pitchFamily="65" charset="-120"/>
                <a:ea typeface="標楷體" panose="03000509000000000000" pitchFamily="65" charset="-120"/>
              </a:rPr>
              <a:t>系統</a:t>
            </a:r>
            <a:endParaRPr lang="en-US" altLang="zh-TW" sz="3200" dirty="0" smtClean="0">
              <a:solidFill>
                <a:srgbClr val="002060"/>
              </a:solidFill>
              <a:latin typeface="標楷體" panose="03000509000000000000" pitchFamily="65" charset="-120"/>
              <a:ea typeface="標楷體" panose="03000509000000000000" pitchFamily="65" charset="-120"/>
            </a:endParaRPr>
          </a:p>
          <a:p>
            <a:pPr eaLnBrk="1" hangingPunct="1"/>
            <a:r>
              <a:rPr lang="zh-TW" altLang="en-US" sz="3200" dirty="0" smtClean="0">
                <a:solidFill>
                  <a:srgbClr val="FF0000"/>
                </a:solidFill>
                <a:latin typeface="標楷體" panose="03000509000000000000" pitchFamily="65" charset="-120"/>
                <a:ea typeface="標楷體" panose="03000509000000000000" pitchFamily="65" charset="-120"/>
              </a:rPr>
              <a:t>隱私權保護政策聲明</a:t>
            </a:r>
            <a:endParaRPr lang="zh-TW" altLang="en-US" kern="1200" dirty="0" smtClean="0">
              <a:solidFill>
                <a:srgbClr val="FF0000"/>
              </a:solidFill>
              <a:latin typeface="標楷體" panose="03000509000000000000" pitchFamily="65" charset="-120"/>
              <a:ea typeface="標楷體" panose="03000509000000000000" pitchFamily="65" charset="-120"/>
            </a:endParaRPr>
          </a:p>
        </p:txBody>
      </p:sp>
      <p:sp>
        <p:nvSpPr>
          <p:cNvPr id="5" name="AutoShape 4"/>
          <p:cNvSpPr>
            <a:spLocks noChangeArrowheads="1"/>
          </p:cNvSpPr>
          <p:nvPr/>
        </p:nvSpPr>
        <p:spPr bwMode="auto">
          <a:xfrm>
            <a:off x="3995936" y="2924944"/>
            <a:ext cx="4301740" cy="1584176"/>
          </a:xfrm>
          <a:prstGeom prst="wedgeRectCallout">
            <a:avLst>
              <a:gd name="adj1" fmla="val -54862"/>
              <a:gd name="adj2" fmla="val -12899"/>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marL="204788" indent="-204788">
              <a:buFont typeface="Wingdings" pitchFamily="2" charset="2"/>
              <a:buChar char="u"/>
            </a:pPr>
            <a:r>
              <a:rPr kumimoji="0" lang="zh-TW" altLang="en-US" sz="1600" dirty="0" smtClean="0">
                <a:latin typeface="標楷體" panose="03000509000000000000" pitchFamily="65" charset="-120"/>
                <a:ea typeface="標楷體" panose="03000509000000000000" pitchFamily="65" charset="-120"/>
              </a:rPr>
              <a:t>非低收入戶考生於繳費完成約</a:t>
            </a:r>
            <a:r>
              <a:rPr kumimoji="0" lang="en-US" altLang="zh-TW" sz="1600" dirty="0" smtClean="0">
                <a:latin typeface="標楷體" panose="03000509000000000000" pitchFamily="65" charset="-120"/>
                <a:ea typeface="標楷體" panose="03000509000000000000" pitchFamily="65" charset="-120"/>
              </a:rPr>
              <a:t>2</a:t>
            </a:r>
            <a:r>
              <a:rPr kumimoji="0" lang="zh-TW" altLang="en-US" sz="1600" dirty="0" smtClean="0">
                <a:latin typeface="標楷體" panose="03000509000000000000" pitchFamily="65" charset="-120"/>
                <a:ea typeface="標楷體" panose="03000509000000000000" pitchFamily="65" charset="-120"/>
              </a:rPr>
              <a:t>小時後，</a:t>
            </a:r>
            <a:r>
              <a:rPr kumimoji="0" lang="en-US" altLang="zh-TW" sz="1600" dirty="0" smtClean="0">
                <a:latin typeface="標楷體" panose="03000509000000000000" pitchFamily="65" charset="-120"/>
                <a:ea typeface="標楷體" panose="03000509000000000000" pitchFamily="65" charset="-120"/>
              </a:rPr>
              <a:t/>
            </a:r>
            <a:br>
              <a:rPr kumimoji="0" lang="en-US" altLang="zh-TW" sz="1600" dirty="0" smtClean="0">
                <a:latin typeface="標楷體" panose="03000509000000000000" pitchFamily="65" charset="-120"/>
                <a:ea typeface="標楷體" panose="03000509000000000000" pitchFamily="65" charset="-120"/>
              </a:rPr>
            </a:br>
            <a:r>
              <a:rPr kumimoji="0" lang="zh-TW" altLang="en-US" sz="1600" dirty="0" smtClean="0">
                <a:latin typeface="標楷體" panose="03000509000000000000" pitchFamily="65" charset="-120"/>
                <a:ea typeface="標楷體" panose="03000509000000000000" pitchFamily="65" charset="-120"/>
              </a:rPr>
              <a:t>重新登入系統將</a:t>
            </a:r>
            <a:r>
              <a:rPr kumimoji="0" lang="zh-TW" altLang="en-US" sz="1600" dirty="0">
                <a:latin typeface="標楷體" panose="03000509000000000000" pitchFamily="65" charset="-120"/>
                <a:ea typeface="標楷體" panose="03000509000000000000" pitchFamily="65" charset="-120"/>
              </a:rPr>
              <a:t>直接</a:t>
            </a:r>
            <a:r>
              <a:rPr kumimoji="0" lang="zh-TW" altLang="en-US" sz="1600" dirty="0" smtClean="0">
                <a:latin typeface="標楷體" panose="03000509000000000000" pitchFamily="65" charset="-120"/>
                <a:ea typeface="標楷體" panose="03000509000000000000" pitchFamily="65" charset="-120"/>
              </a:rPr>
              <a:t>導入</a:t>
            </a:r>
            <a:r>
              <a:rPr kumimoji="0" lang="en-US" altLang="zh-TW" sz="1600" dirty="0" smtClean="0">
                <a:latin typeface="標楷體" panose="03000509000000000000" pitchFamily="65" charset="-120"/>
                <a:ea typeface="標楷體" panose="03000509000000000000" pitchFamily="65" charset="-120"/>
              </a:rPr>
              <a:t/>
            </a:r>
            <a:br>
              <a:rPr kumimoji="0" lang="en-US" altLang="zh-TW" sz="1600" dirty="0" smtClean="0">
                <a:latin typeface="標楷體" panose="03000509000000000000" pitchFamily="65" charset="-120"/>
                <a:ea typeface="標楷體" panose="03000509000000000000" pitchFamily="65" charset="-120"/>
              </a:rPr>
            </a:br>
            <a:r>
              <a:rPr kumimoji="0" lang="zh-TW" altLang="en-US" sz="1600" dirty="0" smtClean="0">
                <a:latin typeface="標楷體" panose="03000509000000000000" pitchFamily="65" charset="-120"/>
                <a:ea typeface="標楷體" panose="03000509000000000000" pitchFamily="65" charset="-120"/>
              </a:rPr>
              <a:t>二、隱私權保護政策聲明</a:t>
            </a:r>
            <a:r>
              <a:rPr kumimoji="0" lang="en-US" altLang="zh-TW" sz="1600" dirty="0" smtClean="0">
                <a:latin typeface="標楷體" panose="03000509000000000000" pitchFamily="65" charset="-120"/>
                <a:ea typeface="標楷體" panose="03000509000000000000" pitchFamily="65" charset="-120"/>
              </a:rPr>
              <a:t>(</a:t>
            </a:r>
            <a:r>
              <a:rPr kumimoji="0" lang="zh-TW" altLang="en-US" sz="1600" dirty="0" smtClean="0">
                <a:latin typeface="標楷體" panose="03000509000000000000" pitchFamily="65" charset="-120"/>
                <a:ea typeface="標楷體" panose="03000509000000000000" pitchFamily="65" charset="-120"/>
              </a:rPr>
              <a:t>代表繳費成功）</a:t>
            </a:r>
            <a:endParaRPr kumimoji="0" lang="en-US" altLang="zh-TW" sz="1600" dirty="0" smtClean="0">
              <a:latin typeface="標楷體" panose="03000509000000000000" pitchFamily="65" charset="-120"/>
              <a:ea typeface="標楷體" panose="03000509000000000000" pitchFamily="65" charset="-120"/>
            </a:endParaRPr>
          </a:p>
          <a:p>
            <a:pPr marL="204788" indent="-204788">
              <a:buFont typeface="Wingdings" pitchFamily="2" charset="2"/>
              <a:buChar char="u"/>
            </a:pPr>
            <a:r>
              <a:rPr kumimoji="0" lang="zh-TW" altLang="en-US" sz="1600" dirty="0" smtClean="0">
                <a:latin typeface="標楷體" panose="03000509000000000000" pitchFamily="65" charset="-120"/>
                <a:ea typeface="標楷體" panose="03000509000000000000" pitchFamily="65" charset="-120"/>
              </a:rPr>
              <a:t>低收入戶考生</a:t>
            </a:r>
            <a:r>
              <a:rPr kumimoji="0" lang="en-US" altLang="zh-TW" sz="1600" dirty="0" smtClean="0">
                <a:latin typeface="標楷體" panose="03000509000000000000" pitchFamily="65" charset="-120"/>
                <a:ea typeface="標楷體" panose="03000509000000000000" pitchFamily="65" charset="-120"/>
              </a:rPr>
              <a:t/>
            </a:r>
            <a:br>
              <a:rPr kumimoji="0" lang="en-US" altLang="zh-TW" sz="1600" dirty="0" smtClean="0">
                <a:latin typeface="標楷體" panose="03000509000000000000" pitchFamily="65" charset="-120"/>
                <a:ea typeface="標楷體" panose="03000509000000000000" pitchFamily="65" charset="-120"/>
              </a:rPr>
            </a:br>
            <a:r>
              <a:rPr kumimoji="0" lang="zh-TW" altLang="en-US" sz="1600" dirty="0" smtClean="0">
                <a:latin typeface="標楷體" panose="03000509000000000000" pitchFamily="65" charset="-120"/>
                <a:ea typeface="標楷體" panose="03000509000000000000" pitchFamily="65" charset="-120"/>
              </a:rPr>
              <a:t>直接</a:t>
            </a:r>
            <a:r>
              <a:rPr kumimoji="0" lang="zh-TW" altLang="en-US" sz="1600" dirty="0">
                <a:latin typeface="標楷體" panose="03000509000000000000" pitchFamily="65" charset="-120"/>
                <a:ea typeface="標楷體" panose="03000509000000000000" pitchFamily="65" charset="-120"/>
              </a:rPr>
              <a:t>導入二、隱私權保護政策聲明</a:t>
            </a:r>
            <a:r>
              <a:rPr kumimoji="0" lang="zh-TW" altLang="en-US" sz="1600" dirty="0" smtClean="0">
                <a:latin typeface="標楷體" panose="03000509000000000000" pitchFamily="65" charset="-120"/>
                <a:ea typeface="標楷體" panose="03000509000000000000" pitchFamily="65" charset="-120"/>
              </a:rPr>
              <a:t>後</a:t>
            </a:r>
            <a:r>
              <a:rPr kumimoji="0" lang="en-US" altLang="zh-TW" sz="1600" dirty="0" smtClean="0">
                <a:latin typeface="標楷體" panose="03000509000000000000" pitchFamily="65" charset="-120"/>
                <a:ea typeface="標楷體" panose="03000509000000000000" pitchFamily="65" charset="-120"/>
              </a:rPr>
              <a:t/>
            </a:r>
            <a:br>
              <a:rPr kumimoji="0" lang="en-US" altLang="zh-TW" sz="1600" dirty="0" smtClean="0">
                <a:latin typeface="標楷體" panose="03000509000000000000" pitchFamily="65" charset="-120"/>
                <a:ea typeface="標楷體" panose="03000509000000000000" pitchFamily="65" charset="-120"/>
              </a:rPr>
            </a:br>
            <a:r>
              <a:rPr kumimoji="0" lang="zh-TW" altLang="en-US" sz="1600" dirty="0" smtClean="0">
                <a:latin typeface="標楷體" panose="03000509000000000000" pitchFamily="65" charset="-120"/>
                <a:ea typeface="標楷體" panose="03000509000000000000" pitchFamily="65" charset="-120"/>
              </a:rPr>
              <a:t>進行下一步驟選填校系科</a:t>
            </a:r>
            <a:r>
              <a:rPr kumimoji="0" lang="en-US" altLang="zh-TW" sz="1600" dirty="0" smtClean="0">
                <a:latin typeface="標楷體" panose="03000509000000000000" pitchFamily="65" charset="-120"/>
                <a:ea typeface="標楷體" panose="03000509000000000000" pitchFamily="65" charset="-120"/>
              </a:rPr>
              <a:t>(</a:t>
            </a:r>
            <a:r>
              <a:rPr kumimoji="0" lang="zh-TW" altLang="en-US" sz="1600" dirty="0" smtClean="0">
                <a:latin typeface="標楷體" panose="03000509000000000000" pitchFamily="65" charset="-120"/>
                <a:ea typeface="標楷體" panose="03000509000000000000" pitchFamily="65" charset="-120"/>
              </a:rPr>
              <a:t>組</a:t>
            </a:r>
            <a:r>
              <a:rPr kumimoji="0" lang="en-US" altLang="zh-TW" sz="1600" dirty="0" smtClean="0">
                <a:latin typeface="標楷體" panose="03000509000000000000" pitchFamily="65" charset="-120"/>
                <a:ea typeface="標楷體" panose="03000509000000000000" pitchFamily="65" charset="-120"/>
              </a:rPr>
              <a:t>)</a:t>
            </a:r>
            <a:r>
              <a:rPr kumimoji="0" lang="zh-TW" altLang="en-US" sz="1600" dirty="0" smtClean="0">
                <a:latin typeface="標楷體" panose="03000509000000000000" pitchFamily="65" charset="-120"/>
                <a:ea typeface="標楷體" panose="03000509000000000000" pitchFamily="65" charset="-120"/>
              </a:rPr>
              <a:t>學程</a:t>
            </a:r>
            <a:endParaRPr kumimoji="0" lang="zh-TW" altLang="en-US" sz="16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44149053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262316" y="1062724"/>
            <a:ext cx="8630164" cy="5628350"/>
          </a:xfrm>
          <a:prstGeom prst="rect">
            <a:avLst/>
          </a:prstGeom>
        </p:spPr>
      </p:pic>
      <p:sp>
        <p:nvSpPr>
          <p:cNvPr id="12" name="矩形 15"/>
          <p:cNvSpPr>
            <a:spLocks noChangeArrowheads="1"/>
          </p:cNvSpPr>
          <p:nvPr/>
        </p:nvSpPr>
        <p:spPr bwMode="auto">
          <a:xfrm>
            <a:off x="99412" y="2108580"/>
            <a:ext cx="615553" cy="2136711"/>
          </a:xfrm>
          <a:prstGeom prst="rect">
            <a:avLst/>
          </a:prstGeom>
          <a:solidFill>
            <a:schemeClr val="bg1"/>
          </a:solidFill>
          <a:ln w="38100">
            <a:solidFill>
              <a:srgbClr val="FF0000"/>
            </a:solidFill>
            <a:miter lim="800000"/>
            <a:headEnd/>
            <a:tailEnd/>
          </a:ln>
        </p:spPr>
        <p:txBody>
          <a:bodyPr vert="eaVert" wrap="square">
            <a:spAutoFit/>
          </a:bodyPr>
          <a:lstStyle/>
          <a:p>
            <a:r>
              <a:rPr lang="zh-TW" altLang="en-US" sz="1400" dirty="0" smtClean="0">
                <a:latin typeface="標楷體" panose="03000509000000000000" pitchFamily="65" charset="-120"/>
                <a:ea typeface="標楷體" panose="03000509000000000000" pitchFamily="65" charset="-120"/>
              </a:rPr>
              <a:t>統測單群跨類考生</a:t>
            </a:r>
            <a:endParaRPr lang="en-US" altLang="zh-TW" sz="1400" dirty="0" smtClean="0">
              <a:latin typeface="標楷體" panose="03000509000000000000" pitchFamily="65" charset="-120"/>
              <a:ea typeface="標楷體" panose="03000509000000000000" pitchFamily="65" charset="-120"/>
            </a:endParaRPr>
          </a:p>
          <a:p>
            <a:r>
              <a:rPr lang="zh-TW" altLang="en-US" sz="1400" dirty="0" smtClean="0">
                <a:latin typeface="標楷體" panose="03000509000000000000" pitchFamily="65" charset="-120"/>
                <a:ea typeface="標楷體" panose="03000509000000000000" pitchFamily="65" charset="-120"/>
              </a:rPr>
              <a:t>於其可跨填類別再次提醒</a:t>
            </a:r>
            <a:endParaRPr lang="zh-TW" altLang="en-US" sz="1400" dirty="0">
              <a:latin typeface="標楷體" panose="03000509000000000000" pitchFamily="65" charset="-120"/>
              <a:ea typeface="標楷體" panose="03000509000000000000" pitchFamily="65" charset="-120"/>
            </a:endParaRPr>
          </a:p>
        </p:txBody>
      </p:sp>
      <p:sp>
        <p:nvSpPr>
          <p:cNvPr id="13" name="向右箭號 12"/>
          <p:cNvSpPr/>
          <p:nvPr/>
        </p:nvSpPr>
        <p:spPr>
          <a:xfrm>
            <a:off x="754498" y="2854344"/>
            <a:ext cx="191627" cy="23462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6" name="Rectangle 3"/>
          <p:cNvSpPr txBox="1">
            <a:spLocks noChangeArrowheads="1"/>
          </p:cNvSpPr>
          <p:nvPr/>
        </p:nvSpPr>
        <p:spPr bwMode="auto">
          <a:xfrm>
            <a:off x="180975" y="121298"/>
            <a:ext cx="8664445" cy="812152"/>
          </a:xfrm>
          <a:prstGeom prst="rect">
            <a:avLst/>
          </a:prstGeom>
          <a:noFill/>
          <a:ln w="9525">
            <a:noFill/>
            <a:miter lim="800000"/>
            <a:headEnd/>
            <a:tailEnd/>
          </a:ln>
        </p:spPr>
        <p:txBody>
          <a:bodyPr vert="horz" wrap="square" lIns="0" tIns="45720" rIns="0" bIns="0" numCol="1" anchor="ctr" anchorCtr="0" compatLnSpc="1">
            <a:prstTxWarp prst="textNoShape">
              <a:avLst/>
            </a:prstTxWarp>
          </a:bodyPr>
          <a:lstStyle/>
          <a:p>
            <a:pPr lvl="0">
              <a:defRPr/>
            </a:pPr>
            <a:r>
              <a:rPr lang="zh-TW" altLang="en-US" sz="3200" dirty="0">
                <a:solidFill>
                  <a:srgbClr val="002060"/>
                </a:solidFill>
                <a:latin typeface="標楷體" panose="03000509000000000000" pitchFamily="65" charset="-120"/>
                <a:ea typeface="標楷體" panose="03000509000000000000" pitchFamily="65" charset="-120"/>
              </a:rPr>
              <a:t>甄選入學招生第一階段個別報名</a:t>
            </a:r>
            <a:r>
              <a:rPr lang="zh-TW" altLang="en-US" sz="3200" dirty="0" smtClean="0">
                <a:solidFill>
                  <a:srgbClr val="002060"/>
                </a:solidFill>
                <a:latin typeface="標楷體" panose="03000509000000000000" pitchFamily="65" charset="-120"/>
                <a:ea typeface="標楷體" panose="03000509000000000000" pitchFamily="65" charset="-120"/>
              </a:rPr>
              <a:t>系統</a:t>
            </a:r>
            <a:endParaRPr lang="en-US" altLang="zh-TW" sz="3200" dirty="0" smtClean="0">
              <a:solidFill>
                <a:srgbClr val="002060"/>
              </a:solidFill>
              <a:latin typeface="標楷體" panose="03000509000000000000" pitchFamily="65" charset="-120"/>
              <a:ea typeface="標楷體" panose="03000509000000000000" pitchFamily="65" charset="-120"/>
            </a:endParaRPr>
          </a:p>
          <a:p>
            <a:pPr lvl="0">
              <a:defRPr/>
            </a:pPr>
            <a:r>
              <a:rPr kumimoji="1" lang="zh-TW" altLang="en-US" sz="2400" b="0" i="0" u="none" strike="noStrike" kern="1200" cap="none" spc="0" normalizeH="0" baseline="0" noProof="0" dirty="0" smtClean="0">
                <a:ln>
                  <a:noFill/>
                </a:ln>
                <a:solidFill>
                  <a:srgbClr val="FF0000"/>
                </a:solidFill>
                <a:effectLst/>
                <a:uLnTx/>
                <a:uFillTx/>
                <a:latin typeface="標楷體" panose="03000509000000000000" pitchFamily="65" charset="-120"/>
                <a:ea typeface="標楷體" panose="03000509000000000000" pitchFamily="65" charset="-120"/>
                <a:cs typeface="+mj-cs"/>
              </a:rPr>
              <a:t>選擇可報名之甄選校系科</a:t>
            </a:r>
            <a:r>
              <a:rPr kumimoji="1" lang="en-US" altLang="zh-TW" sz="2400" b="0" i="0" u="none" strike="noStrike" kern="1200" cap="none" spc="0" normalizeH="0" baseline="0" noProof="0" dirty="0" smtClean="0">
                <a:ln>
                  <a:noFill/>
                </a:ln>
                <a:solidFill>
                  <a:srgbClr val="FF0000"/>
                </a:solidFill>
                <a:effectLst/>
                <a:uLnTx/>
                <a:uFillTx/>
                <a:latin typeface="標楷體" panose="03000509000000000000" pitchFamily="65" charset="-120"/>
                <a:ea typeface="標楷體" panose="03000509000000000000" pitchFamily="65" charset="-120"/>
                <a:cs typeface="+mj-cs"/>
              </a:rPr>
              <a:t>(</a:t>
            </a:r>
            <a:r>
              <a:rPr kumimoji="1" lang="zh-TW" altLang="en-US" sz="2400" b="0" i="0" u="none" strike="noStrike" kern="1200" cap="none" spc="0" normalizeH="0" baseline="0" noProof="0" dirty="0" smtClean="0">
                <a:ln>
                  <a:noFill/>
                </a:ln>
                <a:solidFill>
                  <a:srgbClr val="FF0000"/>
                </a:solidFill>
                <a:effectLst/>
                <a:uLnTx/>
                <a:uFillTx/>
                <a:latin typeface="標楷體" panose="03000509000000000000" pitchFamily="65" charset="-120"/>
                <a:ea typeface="標楷體" panose="03000509000000000000" pitchFamily="65" charset="-120"/>
                <a:cs typeface="+mj-cs"/>
              </a:rPr>
              <a:t>組</a:t>
            </a:r>
            <a:r>
              <a:rPr kumimoji="1" lang="en-US" altLang="zh-TW" sz="2400" b="0" i="0" u="none" strike="noStrike" kern="1200" cap="none" spc="0" normalizeH="0" baseline="0" noProof="0" dirty="0" smtClean="0">
                <a:ln>
                  <a:noFill/>
                </a:ln>
                <a:solidFill>
                  <a:srgbClr val="FF0000"/>
                </a:solidFill>
                <a:effectLst/>
                <a:uLnTx/>
                <a:uFillTx/>
                <a:latin typeface="標楷體" panose="03000509000000000000" pitchFamily="65" charset="-120"/>
                <a:ea typeface="標楷體" panose="03000509000000000000" pitchFamily="65" charset="-120"/>
                <a:cs typeface="+mj-cs"/>
              </a:rPr>
              <a:t>)</a:t>
            </a:r>
            <a:r>
              <a:rPr kumimoji="1" lang="zh-TW" altLang="en-US" sz="2400" b="0" i="0" u="none" strike="noStrike" kern="1200" cap="none" spc="0" normalizeH="0" baseline="0" noProof="0" dirty="0" smtClean="0">
                <a:ln>
                  <a:noFill/>
                </a:ln>
                <a:solidFill>
                  <a:srgbClr val="FF0000"/>
                </a:solidFill>
                <a:effectLst/>
                <a:uLnTx/>
                <a:uFillTx/>
                <a:latin typeface="標楷體" panose="03000509000000000000" pitchFamily="65" charset="-120"/>
                <a:ea typeface="標楷體" panose="03000509000000000000" pitchFamily="65" charset="-120"/>
                <a:cs typeface="+mj-cs"/>
              </a:rPr>
              <a:t>學程</a:t>
            </a:r>
          </a:p>
        </p:txBody>
      </p:sp>
      <p:sp>
        <p:nvSpPr>
          <p:cNvPr id="17" name="Rectangle 5"/>
          <p:cNvSpPr>
            <a:spLocks noChangeArrowheads="1"/>
          </p:cNvSpPr>
          <p:nvPr/>
        </p:nvSpPr>
        <p:spPr bwMode="auto">
          <a:xfrm>
            <a:off x="4303812" y="4249483"/>
            <a:ext cx="569568" cy="648072"/>
          </a:xfrm>
          <a:prstGeom prst="rect">
            <a:avLst/>
          </a:prstGeom>
          <a:noFill/>
          <a:ln w="28575">
            <a:solidFill>
              <a:srgbClr val="FF0000"/>
            </a:solidFill>
            <a:prstDash val="sysDot"/>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20" name="AutoShape 10"/>
          <p:cNvSpPr>
            <a:spLocks noChangeArrowheads="1"/>
          </p:cNvSpPr>
          <p:nvPr/>
        </p:nvSpPr>
        <p:spPr bwMode="auto">
          <a:xfrm rot="10800000" flipH="1" flipV="1">
            <a:off x="5007829" y="4394925"/>
            <a:ext cx="2303462" cy="357187"/>
          </a:xfrm>
          <a:prstGeom prst="wedgeRectCallout">
            <a:avLst>
              <a:gd name="adj1" fmla="val -53062"/>
              <a:gd name="adj2" fmla="val 24694"/>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標楷體" panose="03000509000000000000" pitchFamily="65" charset="-120"/>
                <a:ea typeface="標楷體" panose="03000509000000000000" pitchFamily="65" charset="-120"/>
              </a:rPr>
              <a:t>選取校系後按此加入</a:t>
            </a:r>
          </a:p>
        </p:txBody>
      </p:sp>
      <p:sp>
        <p:nvSpPr>
          <p:cNvPr id="22" name="Rectangle 9"/>
          <p:cNvSpPr>
            <a:spLocks noChangeArrowheads="1"/>
          </p:cNvSpPr>
          <p:nvPr/>
        </p:nvSpPr>
        <p:spPr bwMode="auto">
          <a:xfrm>
            <a:off x="4303812" y="4941169"/>
            <a:ext cx="552439" cy="620748"/>
          </a:xfrm>
          <a:prstGeom prst="rect">
            <a:avLst/>
          </a:prstGeom>
          <a:noFill/>
          <a:ln w="28575">
            <a:solidFill>
              <a:srgbClr val="FF0000"/>
            </a:solidFill>
            <a:prstDash val="sysDot"/>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23" name="AutoShape 10"/>
          <p:cNvSpPr>
            <a:spLocks noChangeArrowheads="1"/>
          </p:cNvSpPr>
          <p:nvPr/>
        </p:nvSpPr>
        <p:spPr bwMode="auto">
          <a:xfrm rot="10800000" flipH="1" flipV="1">
            <a:off x="5004049" y="5204727"/>
            <a:ext cx="2303462" cy="357188"/>
          </a:xfrm>
          <a:prstGeom prst="wedgeRectCallout">
            <a:avLst>
              <a:gd name="adj1" fmla="val -53518"/>
              <a:gd name="adj2" fmla="val -24403"/>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標楷體" panose="03000509000000000000" pitchFamily="65" charset="-120"/>
                <a:ea typeface="標楷體" panose="03000509000000000000" pitchFamily="65" charset="-120"/>
              </a:rPr>
              <a:t>針對已選取校系刪除</a:t>
            </a:r>
          </a:p>
        </p:txBody>
      </p:sp>
      <p:sp>
        <p:nvSpPr>
          <p:cNvPr id="25" name="AutoShape 10"/>
          <p:cNvSpPr>
            <a:spLocks noChangeArrowheads="1"/>
          </p:cNvSpPr>
          <p:nvPr/>
        </p:nvSpPr>
        <p:spPr bwMode="auto">
          <a:xfrm rot="10800000" flipH="1" flipV="1">
            <a:off x="4613485" y="5879450"/>
            <a:ext cx="4073315" cy="365775"/>
          </a:xfrm>
          <a:prstGeom prst="wedgeRectCallout">
            <a:avLst>
              <a:gd name="adj1" fmla="val -57372"/>
              <a:gd name="adj2" fmla="val 20016"/>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smtClean="0">
                <a:solidFill>
                  <a:srgbClr val="000000"/>
                </a:solidFill>
                <a:latin typeface="標楷體" panose="03000509000000000000" pitchFamily="65" charset="-120"/>
                <a:ea typeface="標楷體" panose="03000509000000000000" pitchFamily="65" charset="-120"/>
              </a:rPr>
              <a:t>顯示可報名志願總數，及上、下頁選擇</a:t>
            </a:r>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3" name="投影片編號版面配置區 2"/>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134</a:t>
            </a:fld>
            <a:endParaRPr lang="en-US" altLang="zh-TW" dirty="0">
              <a:latin typeface="標楷體" panose="03000509000000000000" pitchFamily="65" charset="-120"/>
              <a:ea typeface="標楷體" panose="03000509000000000000" pitchFamily="65" charset="-120"/>
            </a:endParaRPr>
          </a:p>
        </p:txBody>
      </p:sp>
      <p:sp>
        <p:nvSpPr>
          <p:cNvPr id="2" name="AutoShape 4"/>
          <p:cNvSpPr>
            <a:spLocks noChangeArrowheads="1"/>
          </p:cNvSpPr>
          <p:nvPr/>
        </p:nvSpPr>
        <p:spPr bwMode="auto">
          <a:xfrm>
            <a:off x="5354445" y="1469305"/>
            <a:ext cx="3311525" cy="957258"/>
          </a:xfrm>
          <a:prstGeom prst="wedgeRoundRectCallout">
            <a:avLst>
              <a:gd name="adj1" fmla="val 66"/>
              <a:gd name="adj2" fmla="val 133339"/>
              <a:gd name="adj3" fmla="val 16667"/>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標楷體" panose="03000509000000000000" pitchFamily="65" charset="-120"/>
                <a:ea typeface="標楷體" panose="03000509000000000000" pitchFamily="65" charset="-120"/>
              </a:rPr>
              <a:t>考生亦可直接輸入志願代碼</a:t>
            </a:r>
          </a:p>
          <a:p>
            <a:pPr>
              <a:buClr>
                <a:schemeClr val="accent1"/>
              </a:buClr>
            </a:pPr>
            <a:r>
              <a:rPr kumimoji="0" lang="zh-TW" altLang="en-US" dirty="0">
                <a:solidFill>
                  <a:srgbClr val="000000"/>
                </a:solidFill>
                <a:latin typeface="標楷體" panose="03000509000000000000" pitchFamily="65" charset="-120"/>
                <a:ea typeface="標楷體" panose="03000509000000000000" pitchFamily="65" charset="-120"/>
              </a:rPr>
              <a:t>例如</a:t>
            </a:r>
            <a:r>
              <a:rPr kumimoji="0" lang="en-US" altLang="zh-TW" dirty="0" smtClean="0">
                <a:solidFill>
                  <a:srgbClr val="000000"/>
                </a:solidFill>
                <a:latin typeface="標楷體" panose="03000509000000000000" pitchFamily="65" charset="-120"/>
                <a:ea typeface="標楷體" panose="03000509000000000000" pitchFamily="65" charset="-120"/>
              </a:rPr>
              <a:t>:104016</a:t>
            </a:r>
            <a:r>
              <a:rPr kumimoji="0" lang="zh-TW" altLang="en-US" dirty="0" smtClean="0">
                <a:solidFill>
                  <a:srgbClr val="000000"/>
                </a:solidFill>
                <a:latin typeface="標楷體" panose="03000509000000000000" pitchFamily="65" charset="-120"/>
                <a:ea typeface="標楷體" panose="03000509000000000000" pitchFamily="65" charset="-120"/>
              </a:rPr>
              <a:t>選擇「國立臺北科技大學</a:t>
            </a:r>
            <a:r>
              <a:rPr kumimoji="0" lang="en-US" altLang="zh-TW" dirty="0" smtClean="0">
                <a:solidFill>
                  <a:srgbClr val="000000"/>
                </a:solidFill>
                <a:latin typeface="標楷體" panose="03000509000000000000" pitchFamily="65" charset="-120"/>
                <a:ea typeface="標楷體" panose="03000509000000000000" pitchFamily="65" charset="-120"/>
              </a:rPr>
              <a:t>-</a:t>
            </a:r>
            <a:r>
              <a:rPr kumimoji="0" lang="zh-TW" altLang="en-US" dirty="0" smtClean="0">
                <a:solidFill>
                  <a:srgbClr val="000000"/>
                </a:solidFill>
                <a:latin typeface="標楷體" panose="03000509000000000000" pitchFamily="65" charset="-120"/>
                <a:ea typeface="標楷體" panose="03000509000000000000" pitchFamily="65" charset="-120"/>
              </a:rPr>
              <a:t>工業工程與管理系」</a:t>
            </a:r>
            <a:endParaRPr kumimoji="0" lang="en-US" altLang="zh-TW" dirty="0">
              <a:latin typeface="標楷體" panose="03000509000000000000" pitchFamily="65" charset="-120"/>
              <a:ea typeface="標楷體" panose="03000509000000000000" pitchFamily="65" charset="-120"/>
            </a:endParaRPr>
          </a:p>
        </p:txBody>
      </p:sp>
      <p:sp>
        <p:nvSpPr>
          <p:cNvPr id="24" name="AutoShape 4"/>
          <p:cNvSpPr>
            <a:spLocks noChangeArrowheads="1"/>
          </p:cNvSpPr>
          <p:nvPr/>
        </p:nvSpPr>
        <p:spPr bwMode="auto">
          <a:xfrm>
            <a:off x="1056867" y="1166838"/>
            <a:ext cx="3746855" cy="1013754"/>
          </a:xfrm>
          <a:prstGeom prst="accentBorderCallout1">
            <a:avLst>
              <a:gd name="adj1" fmla="val 103888"/>
              <a:gd name="adj2" fmla="val 516"/>
              <a:gd name="adj3" fmla="val 153982"/>
              <a:gd name="adj4" fmla="val 3693"/>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標楷體" panose="03000509000000000000" pitchFamily="65" charset="-120"/>
                <a:ea typeface="標楷體" panose="03000509000000000000" pitchFamily="65" charset="-120"/>
              </a:rPr>
              <a:t>請</a:t>
            </a:r>
            <a:r>
              <a:rPr kumimoji="0" lang="zh-TW" altLang="en-US" dirty="0" smtClean="0">
                <a:solidFill>
                  <a:srgbClr val="000000"/>
                </a:solidFill>
                <a:latin typeface="標楷體" panose="03000509000000000000" pitchFamily="65" charset="-120"/>
                <a:ea typeface="標楷體" panose="03000509000000000000" pitchFamily="65" charset="-120"/>
              </a:rPr>
              <a:t>確認考生姓名、身分</a:t>
            </a:r>
            <a:r>
              <a:rPr kumimoji="0" lang="zh-TW" altLang="en-US" dirty="0">
                <a:solidFill>
                  <a:srgbClr val="000000"/>
                </a:solidFill>
                <a:latin typeface="標楷體" panose="03000509000000000000" pitchFamily="65" charset="-120"/>
                <a:ea typeface="標楷體" panose="03000509000000000000" pitchFamily="65" charset="-120"/>
              </a:rPr>
              <a:t>證統一編號、統測准考證號、報名身分、統測報考類別</a:t>
            </a:r>
            <a:r>
              <a:rPr kumimoji="0" lang="zh-TW" altLang="en-US" dirty="0" smtClean="0">
                <a:solidFill>
                  <a:srgbClr val="000000"/>
                </a:solidFill>
                <a:latin typeface="標楷體" panose="03000509000000000000" pitchFamily="65" charset="-120"/>
                <a:ea typeface="標楷體" panose="03000509000000000000" pitchFamily="65" charset="-120"/>
              </a:rPr>
              <a:t>是否為考生本人</a:t>
            </a:r>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5" name="矩形 4"/>
          <p:cNvSpPr/>
          <p:nvPr/>
        </p:nvSpPr>
        <p:spPr>
          <a:xfrm>
            <a:off x="1691680" y="2755328"/>
            <a:ext cx="720080" cy="1454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p:cNvSpPr/>
          <p:nvPr/>
        </p:nvSpPr>
        <p:spPr>
          <a:xfrm>
            <a:off x="4333357" y="2755328"/>
            <a:ext cx="720080" cy="1454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781840" y="908951"/>
            <a:ext cx="7833082" cy="5688401"/>
          </a:xfrm>
          <a:prstGeom prst="rect">
            <a:avLst/>
          </a:prstGeom>
        </p:spPr>
      </p:pic>
      <p:sp>
        <p:nvSpPr>
          <p:cNvPr id="118787" name="Rectangle 3"/>
          <p:cNvSpPr>
            <a:spLocks noGrp="1" noChangeArrowheads="1"/>
          </p:cNvSpPr>
          <p:nvPr>
            <p:ph type="title" idx="4294967295"/>
          </p:nvPr>
        </p:nvSpPr>
        <p:spPr>
          <a:xfrm>
            <a:off x="179512" y="137128"/>
            <a:ext cx="8823066" cy="647700"/>
          </a:xfrm>
        </p:spPr>
        <p:txBody>
          <a:bodyPr lIns="0" rIns="0" bIns="0"/>
          <a:lstStyle/>
          <a:p>
            <a:pPr eaLnBrk="1" hangingPunct="1"/>
            <a:r>
              <a:rPr lang="zh-TW" altLang="en-US" sz="3200" dirty="0">
                <a:solidFill>
                  <a:srgbClr val="002060"/>
                </a:solidFill>
                <a:latin typeface="標楷體" panose="03000509000000000000" pitchFamily="65" charset="-120"/>
                <a:ea typeface="標楷體" panose="03000509000000000000" pitchFamily="65" charset="-120"/>
              </a:rPr>
              <a:t>甄選入學招生第一階段個別報名系統</a:t>
            </a:r>
            <a:r>
              <a:rPr lang="zh-TW" altLang="en-US" kern="1200" dirty="0" smtClean="0">
                <a:solidFill>
                  <a:srgbClr val="FF0000"/>
                </a:solidFill>
                <a:latin typeface="標楷體" panose="03000509000000000000" pitchFamily="65" charset="-120"/>
                <a:ea typeface="標楷體" panose="03000509000000000000" pitchFamily="65" charset="-120"/>
              </a:rPr>
              <a:t>資料確定送出</a:t>
            </a:r>
          </a:p>
        </p:txBody>
      </p:sp>
      <p:sp>
        <p:nvSpPr>
          <p:cNvPr id="172037" name="Rectangle 4"/>
          <p:cNvSpPr>
            <a:spLocks noChangeArrowheads="1"/>
          </p:cNvSpPr>
          <p:nvPr/>
        </p:nvSpPr>
        <p:spPr bwMode="auto">
          <a:xfrm>
            <a:off x="2051720" y="6021288"/>
            <a:ext cx="2129755" cy="288032"/>
          </a:xfrm>
          <a:prstGeom prst="rect">
            <a:avLst/>
          </a:prstGeom>
          <a:noFill/>
          <a:ln w="38100">
            <a:solidFill>
              <a:srgbClr val="FF3300"/>
            </a:solidFill>
            <a:prstDash val="sysDot"/>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172038" name="Rectangle 5"/>
          <p:cNvSpPr>
            <a:spLocks noChangeArrowheads="1"/>
          </p:cNvSpPr>
          <p:nvPr/>
        </p:nvSpPr>
        <p:spPr bwMode="auto">
          <a:xfrm>
            <a:off x="4655867" y="2698596"/>
            <a:ext cx="3228501" cy="720080"/>
          </a:xfrm>
          <a:prstGeom prst="rect">
            <a:avLst/>
          </a:prstGeom>
          <a:noFill/>
          <a:ln w="38100">
            <a:solidFill>
              <a:srgbClr val="FF3300"/>
            </a:solidFill>
            <a:prstDash val="sysDot"/>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437254" name="AutoShape 6"/>
          <p:cNvSpPr>
            <a:spLocks noChangeArrowheads="1"/>
          </p:cNvSpPr>
          <p:nvPr/>
        </p:nvSpPr>
        <p:spPr bwMode="auto">
          <a:xfrm rot="10800000" flipH="1" flipV="1">
            <a:off x="4932040" y="3814757"/>
            <a:ext cx="3024187" cy="488950"/>
          </a:xfrm>
          <a:prstGeom prst="wedgeRectCallout">
            <a:avLst>
              <a:gd name="adj1" fmla="val -25856"/>
              <a:gd name="adj2" fmla="val -101301"/>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標楷體" panose="03000509000000000000" pitchFamily="65" charset="-120"/>
                <a:ea typeface="標楷體" panose="03000509000000000000" pitchFamily="65" charset="-120"/>
              </a:rPr>
              <a:t>請考生再仔細檢查報名資料</a:t>
            </a:r>
          </a:p>
        </p:txBody>
      </p:sp>
      <p:sp>
        <p:nvSpPr>
          <p:cNvPr id="435207" name="AutoShape 7"/>
          <p:cNvSpPr>
            <a:spLocks noChangeArrowheads="1"/>
          </p:cNvSpPr>
          <p:nvPr/>
        </p:nvSpPr>
        <p:spPr bwMode="auto">
          <a:xfrm rot="10800000" flipH="1" flipV="1">
            <a:off x="5146308" y="4993499"/>
            <a:ext cx="3312318" cy="1266715"/>
          </a:xfrm>
          <a:prstGeom prst="wedgeRectCallout">
            <a:avLst>
              <a:gd name="adj1" fmla="val -78414"/>
              <a:gd name="adj2" fmla="val 35827"/>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標楷體" panose="03000509000000000000" pitchFamily="65" charset="-120"/>
                <a:ea typeface="標楷體" panose="03000509000000000000" pitchFamily="65" charset="-120"/>
              </a:rPr>
              <a:t>若選取之甄選校系科</a:t>
            </a:r>
            <a:r>
              <a:rPr kumimoji="0" lang="en-US" altLang="zh-TW" dirty="0">
                <a:solidFill>
                  <a:srgbClr val="000000"/>
                </a:solidFill>
                <a:latin typeface="標楷體" panose="03000509000000000000" pitchFamily="65" charset="-120"/>
                <a:ea typeface="標楷體" panose="03000509000000000000" pitchFamily="65" charset="-120"/>
              </a:rPr>
              <a:t>(</a:t>
            </a:r>
            <a:r>
              <a:rPr kumimoji="0" lang="zh-TW" altLang="en-US" dirty="0">
                <a:solidFill>
                  <a:srgbClr val="000000"/>
                </a:solidFill>
                <a:latin typeface="標楷體" panose="03000509000000000000" pitchFamily="65" charset="-120"/>
                <a:ea typeface="標楷體" panose="03000509000000000000" pitchFamily="65" charset="-120"/>
              </a:rPr>
              <a:t>組</a:t>
            </a:r>
            <a:r>
              <a:rPr kumimoji="0" lang="en-US" altLang="zh-TW" dirty="0">
                <a:solidFill>
                  <a:srgbClr val="000000"/>
                </a:solidFill>
                <a:latin typeface="標楷體" panose="03000509000000000000" pitchFamily="65" charset="-120"/>
                <a:ea typeface="標楷體" panose="03000509000000000000" pitchFamily="65" charset="-120"/>
              </a:rPr>
              <a:t>)</a:t>
            </a:r>
            <a:r>
              <a:rPr kumimoji="0" lang="zh-TW" altLang="en-US" dirty="0">
                <a:solidFill>
                  <a:srgbClr val="000000"/>
                </a:solidFill>
                <a:latin typeface="標楷體" panose="03000509000000000000" pitchFamily="65" charset="-120"/>
                <a:ea typeface="標楷體" panose="03000509000000000000" pitchFamily="65" charset="-120"/>
              </a:rPr>
              <a:t>學程資料確認無誤，請輸入報名資料後點選「確定送出</a:t>
            </a:r>
            <a:r>
              <a:rPr kumimoji="0" lang="en-US" altLang="zh-TW" dirty="0">
                <a:solidFill>
                  <a:srgbClr val="000000"/>
                </a:solidFill>
                <a:latin typeface="標楷體" panose="03000509000000000000" pitchFamily="65" charset="-120"/>
                <a:ea typeface="標楷體" panose="03000509000000000000" pitchFamily="65" charset="-120"/>
              </a:rPr>
              <a:t>(</a:t>
            </a:r>
            <a:r>
              <a:rPr kumimoji="0" lang="zh-TW" altLang="en-US" dirty="0">
                <a:solidFill>
                  <a:srgbClr val="000000"/>
                </a:solidFill>
                <a:latin typeface="標楷體" panose="03000509000000000000" pitchFamily="65" charset="-120"/>
                <a:ea typeface="標楷體" panose="03000509000000000000" pitchFamily="65" charset="-120"/>
              </a:rPr>
              <a:t>確定送出後，不得修改</a:t>
            </a:r>
            <a:r>
              <a:rPr kumimoji="0" lang="en-US" altLang="zh-TW" dirty="0">
                <a:solidFill>
                  <a:srgbClr val="000000"/>
                </a:solidFill>
                <a:latin typeface="標楷體" panose="03000509000000000000" pitchFamily="65" charset="-120"/>
                <a:ea typeface="標楷體" panose="03000509000000000000" pitchFamily="65" charset="-120"/>
              </a:rPr>
              <a:t>)</a:t>
            </a:r>
            <a:r>
              <a:rPr kumimoji="0" lang="zh-TW" altLang="en-US" dirty="0">
                <a:solidFill>
                  <a:srgbClr val="000000"/>
                </a:solidFill>
                <a:latin typeface="標楷體" panose="03000509000000000000" pitchFamily="65" charset="-120"/>
                <a:ea typeface="標楷體" panose="03000509000000000000" pitchFamily="65" charset="-120"/>
              </a:rPr>
              <a:t>」按鈕</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135</a:t>
            </a:fld>
            <a:endParaRPr lang="en-US" altLang="zh-TW"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3"/>
          <a:stretch>
            <a:fillRect/>
          </a:stretch>
        </p:blipFill>
        <p:spPr>
          <a:xfrm>
            <a:off x="539552" y="1052736"/>
            <a:ext cx="8147248" cy="4499223"/>
          </a:xfrm>
          <a:prstGeom prst="rect">
            <a:avLst/>
          </a:prstGeom>
        </p:spPr>
      </p:pic>
      <p:sp>
        <p:nvSpPr>
          <p:cNvPr id="120835" name="Rectangle 3"/>
          <p:cNvSpPr>
            <a:spLocks noGrp="1" noChangeArrowheads="1"/>
          </p:cNvSpPr>
          <p:nvPr>
            <p:ph type="title" idx="4294967295"/>
          </p:nvPr>
        </p:nvSpPr>
        <p:spPr>
          <a:xfrm>
            <a:off x="180975" y="285750"/>
            <a:ext cx="9144000" cy="647700"/>
          </a:xfrm>
        </p:spPr>
        <p:txBody>
          <a:bodyPr lIns="0" rIns="0" bIns="0"/>
          <a:lstStyle/>
          <a:p>
            <a:pPr eaLnBrk="1" hangingPunct="1"/>
            <a:r>
              <a:rPr lang="zh-TW" altLang="en-US" sz="3200" dirty="0">
                <a:solidFill>
                  <a:srgbClr val="002060"/>
                </a:solidFill>
                <a:latin typeface="標楷體" panose="03000509000000000000" pitchFamily="65" charset="-120"/>
                <a:ea typeface="標楷體" panose="03000509000000000000" pitchFamily="65" charset="-120"/>
              </a:rPr>
              <a:t>甄選入學招生第一階段個別報名系統</a:t>
            </a:r>
            <a:r>
              <a:rPr lang="zh-TW" altLang="en-US" kern="1200" dirty="0" smtClean="0">
                <a:solidFill>
                  <a:srgbClr val="FF0000"/>
                </a:solidFill>
                <a:latin typeface="標楷體" panose="03000509000000000000" pitchFamily="65" charset="-120"/>
                <a:ea typeface="標楷體" panose="03000509000000000000" pitchFamily="65" charset="-120"/>
              </a:rPr>
              <a:t>列印表件</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136</a:t>
            </a:fld>
            <a:endParaRPr lang="en-US" altLang="zh-TW" dirty="0">
              <a:latin typeface="標楷體" panose="03000509000000000000" pitchFamily="65" charset="-120"/>
              <a:ea typeface="標楷體" panose="03000509000000000000" pitchFamily="65" charset="-120"/>
            </a:endParaRPr>
          </a:p>
        </p:txBody>
      </p:sp>
      <p:sp>
        <p:nvSpPr>
          <p:cNvPr id="9" name="Rectangle 14"/>
          <p:cNvSpPr>
            <a:spLocks noChangeArrowheads="1"/>
          </p:cNvSpPr>
          <p:nvPr/>
        </p:nvSpPr>
        <p:spPr bwMode="auto">
          <a:xfrm>
            <a:off x="827584" y="1700808"/>
            <a:ext cx="7306005" cy="1323439"/>
          </a:xfrm>
          <a:prstGeom prst="rect">
            <a:avLst/>
          </a:prstGeom>
          <a:solidFill>
            <a:srgbClr val="800080"/>
          </a:solidFill>
          <a:ln w="9525">
            <a:noFill/>
            <a:miter lim="800000"/>
            <a:headEnd/>
            <a:tailEnd/>
          </a:ln>
          <a:effectLst/>
        </p:spPr>
        <p:txBody>
          <a:bodyPr wrap="square">
            <a:spAutoFit/>
          </a:bodyPr>
          <a:lstStyle/>
          <a:p>
            <a:r>
              <a:rPr lang="en-US" altLang="zh-TW" sz="1600" u="sng" dirty="0">
                <a:solidFill>
                  <a:schemeClr val="bg1"/>
                </a:solidFill>
                <a:latin typeface="標楷體" panose="03000509000000000000" pitchFamily="65" charset="-120"/>
                <a:ea typeface="標楷體" panose="03000509000000000000" pitchFamily="65" charset="-120"/>
              </a:rPr>
              <a:t>1.</a:t>
            </a:r>
            <a:r>
              <a:rPr lang="zh-TW" altLang="en-US" sz="1600" u="sng" dirty="0">
                <a:solidFill>
                  <a:schemeClr val="bg1"/>
                </a:solidFill>
                <a:latin typeface="標楷體" panose="03000509000000000000" pitchFamily="65" charset="-120"/>
                <a:ea typeface="標楷體" panose="03000509000000000000" pitchFamily="65" charset="-120"/>
              </a:rPr>
              <a:t>完成甄選入學申請校系科</a:t>
            </a:r>
            <a:r>
              <a:rPr lang="en-US" altLang="zh-TW" sz="1600" u="sng" dirty="0">
                <a:solidFill>
                  <a:schemeClr val="bg1"/>
                </a:solidFill>
                <a:latin typeface="標楷體" panose="03000509000000000000" pitchFamily="65" charset="-120"/>
                <a:ea typeface="標楷體" panose="03000509000000000000" pitchFamily="65" charset="-120"/>
              </a:rPr>
              <a:t>(</a:t>
            </a:r>
            <a:r>
              <a:rPr lang="zh-TW" altLang="en-US" sz="1600" u="sng" dirty="0">
                <a:solidFill>
                  <a:schemeClr val="bg1"/>
                </a:solidFill>
                <a:latin typeface="標楷體" panose="03000509000000000000" pitchFamily="65" charset="-120"/>
                <a:ea typeface="標楷體" panose="03000509000000000000" pitchFamily="65" charset="-120"/>
              </a:rPr>
              <a:t>組</a:t>
            </a:r>
            <a:r>
              <a:rPr lang="en-US" altLang="zh-TW" sz="1600" u="sng" dirty="0">
                <a:solidFill>
                  <a:schemeClr val="bg1"/>
                </a:solidFill>
                <a:latin typeface="標楷體" panose="03000509000000000000" pitchFamily="65" charset="-120"/>
                <a:ea typeface="標楷體" panose="03000509000000000000" pitchFamily="65" charset="-120"/>
              </a:rPr>
              <a:t>)</a:t>
            </a:r>
            <a:r>
              <a:rPr lang="zh-TW" altLang="en-US" sz="1600" u="sng" dirty="0">
                <a:solidFill>
                  <a:schemeClr val="bg1"/>
                </a:solidFill>
                <a:latin typeface="標楷體" panose="03000509000000000000" pitchFamily="65" charset="-120"/>
                <a:ea typeface="標楷體" panose="03000509000000000000" pitchFamily="65" charset="-120"/>
              </a:rPr>
              <a:t>學程確認單</a:t>
            </a:r>
          </a:p>
          <a:p>
            <a:r>
              <a:rPr lang="zh-TW" altLang="en-US" sz="1600" dirty="0">
                <a:solidFill>
                  <a:schemeClr val="bg1"/>
                </a:solidFill>
                <a:latin typeface="標楷體" panose="03000509000000000000" pitchFamily="65" charset="-120"/>
                <a:ea typeface="標楷體" panose="03000509000000000000" pitchFamily="65" charset="-120"/>
              </a:rPr>
              <a:t>*此確認單無須繳回，請自行</a:t>
            </a:r>
            <a:r>
              <a:rPr lang="zh-TW" altLang="en-US" sz="1600" dirty="0" smtClean="0">
                <a:solidFill>
                  <a:schemeClr val="bg1"/>
                </a:solidFill>
                <a:latin typeface="標楷體" panose="03000509000000000000" pitchFamily="65" charset="-120"/>
                <a:ea typeface="標楷體" panose="03000509000000000000" pitchFamily="65" charset="-120"/>
              </a:rPr>
              <a:t>留存</a:t>
            </a:r>
            <a:endParaRPr lang="zh-TW" altLang="en-US" sz="1600" dirty="0">
              <a:solidFill>
                <a:schemeClr val="bg1"/>
              </a:solidFill>
              <a:latin typeface="標楷體" panose="03000509000000000000" pitchFamily="65" charset="-120"/>
              <a:ea typeface="標楷體" panose="03000509000000000000" pitchFamily="65" charset="-120"/>
            </a:endParaRPr>
          </a:p>
          <a:p>
            <a:endParaRPr lang="zh-TW" altLang="en-US" sz="1600" dirty="0">
              <a:solidFill>
                <a:schemeClr val="bg1"/>
              </a:solidFill>
              <a:latin typeface="標楷體" panose="03000509000000000000" pitchFamily="65" charset="-120"/>
              <a:ea typeface="標楷體" panose="03000509000000000000" pitchFamily="65" charset="-120"/>
            </a:endParaRPr>
          </a:p>
          <a:p>
            <a:r>
              <a:rPr lang="en-US" altLang="zh-TW" sz="1600" u="sng" dirty="0">
                <a:solidFill>
                  <a:schemeClr val="bg1"/>
                </a:solidFill>
                <a:latin typeface="標楷體" panose="03000509000000000000" pitchFamily="65" charset="-120"/>
                <a:ea typeface="標楷體" panose="03000509000000000000" pitchFamily="65" charset="-120"/>
              </a:rPr>
              <a:t>2.</a:t>
            </a:r>
            <a:r>
              <a:rPr lang="zh-TW" altLang="en-US" sz="1600" u="sng" dirty="0">
                <a:solidFill>
                  <a:schemeClr val="bg1"/>
                </a:solidFill>
                <a:latin typeface="標楷體" panose="03000509000000000000" pitchFamily="65" charset="-120"/>
                <a:ea typeface="標楷體" panose="03000509000000000000" pitchFamily="65" charset="-120"/>
              </a:rPr>
              <a:t>報名通行碼通知單</a:t>
            </a:r>
          </a:p>
          <a:p>
            <a:r>
              <a:rPr lang="zh-TW" altLang="en-US" sz="1600" dirty="0">
                <a:solidFill>
                  <a:schemeClr val="bg1"/>
                </a:solidFill>
                <a:latin typeface="標楷體" panose="03000509000000000000" pitchFamily="65" charset="-120"/>
                <a:ea typeface="標楷體" panose="03000509000000000000" pitchFamily="65" charset="-120"/>
              </a:rPr>
              <a:t>*本通行碼限考生本人使用，後續各階段作業系統均需使用；請務必妥善</a:t>
            </a:r>
            <a:r>
              <a:rPr lang="zh-TW" altLang="en-US" sz="1600" dirty="0" smtClean="0">
                <a:solidFill>
                  <a:schemeClr val="bg1"/>
                </a:solidFill>
                <a:latin typeface="標楷體" panose="03000509000000000000" pitchFamily="65" charset="-120"/>
                <a:ea typeface="標楷體" panose="03000509000000000000" pitchFamily="65" charset="-120"/>
              </a:rPr>
              <a:t>保管</a:t>
            </a:r>
            <a:endParaRPr lang="zh-TW" altLang="en-US" sz="1600" dirty="0">
              <a:solidFill>
                <a:schemeClr val="bg1"/>
              </a:solidFill>
              <a:latin typeface="標楷體" panose="03000509000000000000" pitchFamily="65" charset="-120"/>
              <a:ea typeface="標楷體" panose="03000509000000000000" pitchFamily="65" charset="-120"/>
            </a:endParaRPr>
          </a:p>
        </p:txBody>
      </p:sp>
      <p:pic>
        <p:nvPicPr>
          <p:cNvPr id="10" name="圖片 9"/>
          <p:cNvPicPr>
            <a:picLocks noChangeAspect="1"/>
          </p:cNvPicPr>
          <p:nvPr/>
        </p:nvPicPr>
        <p:blipFill>
          <a:blip r:embed="rId4"/>
          <a:stretch>
            <a:fillRect/>
          </a:stretch>
        </p:blipFill>
        <p:spPr>
          <a:xfrm>
            <a:off x="323505" y="5017065"/>
            <a:ext cx="3744016" cy="1763055"/>
          </a:xfrm>
          <a:prstGeom prst="rect">
            <a:avLst/>
          </a:prstGeom>
        </p:spPr>
      </p:pic>
      <p:pic>
        <p:nvPicPr>
          <p:cNvPr id="11" name="圖片 10"/>
          <p:cNvPicPr>
            <a:picLocks noChangeAspect="1"/>
          </p:cNvPicPr>
          <p:nvPr/>
        </p:nvPicPr>
        <p:blipFill rotWithShape="1">
          <a:blip r:embed="rId5"/>
          <a:srcRect b="26723"/>
          <a:stretch/>
        </p:blipFill>
        <p:spPr>
          <a:xfrm>
            <a:off x="4139952" y="5017065"/>
            <a:ext cx="4248872" cy="1724303"/>
          </a:xfrm>
          <a:prstGeom prst="rect">
            <a:avLst/>
          </a:prstGeom>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 Box 14"/>
          <p:cNvSpPr txBox="1">
            <a:spLocks noChangeArrowheads="1"/>
          </p:cNvSpPr>
          <p:nvPr/>
        </p:nvSpPr>
        <p:spPr bwMode="auto">
          <a:xfrm>
            <a:off x="239713" y="4626552"/>
            <a:ext cx="4510087" cy="396875"/>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r>
              <a:rPr lang="zh-TW" altLang="en-US" sz="1600" dirty="0">
                <a:solidFill>
                  <a:srgbClr val="000000"/>
                </a:solidFill>
                <a:latin typeface="標楷體" panose="03000509000000000000" pitchFamily="65" charset="-120"/>
                <a:ea typeface="標楷體" panose="03000509000000000000" pitchFamily="65" charset="-120"/>
              </a:rPr>
              <a:t>各甄選學校公告錄取正、備取生</a:t>
            </a:r>
            <a:r>
              <a:rPr lang="zh-TW" altLang="en-US" sz="1600" dirty="0" smtClean="0">
                <a:solidFill>
                  <a:srgbClr val="000000"/>
                </a:solidFill>
                <a:latin typeface="標楷體" panose="03000509000000000000" pitchFamily="65" charset="-120"/>
                <a:ea typeface="標楷體" panose="03000509000000000000" pitchFamily="65" charset="-120"/>
              </a:rPr>
              <a:t>名單</a:t>
            </a:r>
            <a:r>
              <a:rPr lang="en-US" altLang="zh-TW" sz="1600" dirty="0">
                <a:solidFill>
                  <a:srgbClr val="FF0000"/>
                </a:solidFill>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使用通行碼</a:t>
            </a:r>
            <a:r>
              <a:rPr lang="en-US" altLang="zh-TW" sz="1600" dirty="0">
                <a:solidFill>
                  <a:srgbClr val="FF0000"/>
                </a:solidFill>
                <a:latin typeface="標楷體" panose="03000509000000000000" pitchFamily="65" charset="-120"/>
                <a:ea typeface="標楷體" panose="03000509000000000000" pitchFamily="65" charset="-120"/>
              </a:rPr>
              <a:t>)</a:t>
            </a:r>
            <a:endParaRPr lang="zh-TW" altLang="en-US" sz="1600" dirty="0">
              <a:solidFill>
                <a:srgbClr val="000000"/>
              </a:solidFill>
              <a:latin typeface="標楷體" panose="03000509000000000000" pitchFamily="65" charset="-120"/>
              <a:ea typeface="標楷體" panose="03000509000000000000" pitchFamily="65" charset="-120"/>
            </a:endParaRPr>
          </a:p>
        </p:txBody>
      </p:sp>
      <p:sp>
        <p:nvSpPr>
          <p:cNvPr id="44" name="Text Box 17"/>
          <p:cNvSpPr txBox="1">
            <a:spLocks noChangeArrowheads="1"/>
          </p:cNvSpPr>
          <p:nvPr/>
        </p:nvSpPr>
        <p:spPr bwMode="auto">
          <a:xfrm>
            <a:off x="239713" y="5159032"/>
            <a:ext cx="4510087" cy="396875"/>
          </a:xfrm>
          <a:prstGeom prst="rect">
            <a:avLst/>
          </a:prstGeom>
          <a:solidFill>
            <a:srgbClr val="FF0000"/>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sz="1300" dirty="0">
                <a:solidFill>
                  <a:schemeClr val="bg1"/>
                </a:solidFill>
                <a:latin typeface="標楷體" panose="03000509000000000000" pitchFamily="65" charset="-120"/>
                <a:ea typeface="標楷體" panose="03000509000000000000" pitchFamily="65" charset="-120"/>
              </a:rPr>
              <a:t>正取生及備取生至本委員會</a:t>
            </a:r>
            <a:r>
              <a:rPr lang="zh-TW" altLang="en-US" sz="1300" dirty="0" smtClean="0">
                <a:solidFill>
                  <a:schemeClr val="bg1"/>
                </a:solidFill>
                <a:latin typeface="標楷體" panose="03000509000000000000" pitchFamily="65" charset="-120"/>
                <a:ea typeface="標楷體" panose="03000509000000000000" pitchFamily="65" charset="-120"/>
              </a:rPr>
              <a:t>網路登記就讀</a:t>
            </a:r>
            <a:r>
              <a:rPr lang="zh-TW" altLang="en-US" sz="1300" dirty="0">
                <a:solidFill>
                  <a:schemeClr val="bg1"/>
                </a:solidFill>
                <a:latin typeface="標楷體" panose="03000509000000000000" pitchFamily="65" charset="-120"/>
                <a:ea typeface="標楷體" panose="03000509000000000000" pitchFamily="65" charset="-120"/>
              </a:rPr>
              <a:t>志願</a:t>
            </a:r>
            <a:r>
              <a:rPr lang="zh-TW" altLang="en-US" sz="1300" dirty="0" smtClean="0">
                <a:solidFill>
                  <a:schemeClr val="bg1"/>
                </a:solidFill>
                <a:latin typeface="標楷體" panose="03000509000000000000" pitchFamily="65" charset="-120"/>
                <a:ea typeface="標楷體" panose="03000509000000000000" pitchFamily="65" charset="-120"/>
              </a:rPr>
              <a:t>序</a:t>
            </a:r>
            <a:r>
              <a:rPr lang="en-US" altLang="zh-TW" sz="1300" dirty="0">
                <a:solidFill>
                  <a:schemeClr val="bg1"/>
                </a:solidFill>
                <a:latin typeface="標楷體" panose="03000509000000000000" pitchFamily="65" charset="-120"/>
                <a:ea typeface="標楷體" panose="03000509000000000000" pitchFamily="65" charset="-120"/>
              </a:rPr>
              <a:t>(</a:t>
            </a:r>
            <a:r>
              <a:rPr lang="zh-TW" altLang="en-US" sz="1300" dirty="0">
                <a:solidFill>
                  <a:schemeClr val="bg1"/>
                </a:solidFill>
                <a:latin typeface="標楷體" panose="03000509000000000000" pitchFamily="65" charset="-120"/>
                <a:ea typeface="標楷體" panose="03000509000000000000" pitchFamily="65" charset="-120"/>
              </a:rPr>
              <a:t>使用通行碼</a:t>
            </a:r>
            <a:r>
              <a:rPr lang="en-US" altLang="zh-TW" sz="1300" dirty="0">
                <a:solidFill>
                  <a:schemeClr val="bg1"/>
                </a:solidFill>
                <a:latin typeface="標楷體" panose="03000509000000000000" pitchFamily="65" charset="-120"/>
                <a:ea typeface="標楷體" panose="03000509000000000000" pitchFamily="65" charset="-120"/>
              </a:rPr>
              <a:t>)</a:t>
            </a:r>
            <a:endParaRPr lang="zh-TW" altLang="en-US" sz="1300" dirty="0">
              <a:solidFill>
                <a:schemeClr val="bg1"/>
              </a:solidFill>
              <a:latin typeface="標楷體" panose="03000509000000000000" pitchFamily="65" charset="-120"/>
              <a:ea typeface="標楷體" panose="03000509000000000000" pitchFamily="65" charset="-120"/>
            </a:endParaRPr>
          </a:p>
        </p:txBody>
      </p:sp>
      <p:sp>
        <p:nvSpPr>
          <p:cNvPr id="47" name="Text Box 19"/>
          <p:cNvSpPr txBox="1">
            <a:spLocks noChangeArrowheads="1"/>
          </p:cNvSpPr>
          <p:nvPr/>
        </p:nvSpPr>
        <p:spPr bwMode="auto">
          <a:xfrm>
            <a:off x="239713" y="1970504"/>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dirty="0">
                <a:solidFill>
                  <a:srgbClr val="000000"/>
                </a:solidFill>
                <a:latin typeface="標楷體" panose="03000509000000000000" pitchFamily="65" charset="-120"/>
                <a:ea typeface="標楷體" panose="03000509000000000000" pitchFamily="65" charset="-120"/>
              </a:rPr>
              <a:t>本委員會網站</a:t>
            </a:r>
            <a:r>
              <a:rPr lang="zh-TW" altLang="en-US" dirty="0" smtClean="0">
                <a:solidFill>
                  <a:srgbClr val="000000"/>
                </a:solidFill>
                <a:latin typeface="標楷體" panose="03000509000000000000" pitchFamily="65" charset="-120"/>
                <a:ea typeface="標楷體" panose="03000509000000000000" pitchFamily="65" charset="-120"/>
              </a:rPr>
              <a:t>公告資格審查結果</a:t>
            </a:r>
            <a:endParaRPr lang="zh-TW" altLang="en-US" dirty="0">
              <a:solidFill>
                <a:srgbClr val="000000"/>
              </a:solidFill>
              <a:latin typeface="標楷體" panose="03000509000000000000" pitchFamily="65" charset="-120"/>
              <a:ea typeface="標楷體" panose="03000509000000000000" pitchFamily="65" charset="-120"/>
            </a:endParaRPr>
          </a:p>
        </p:txBody>
      </p:sp>
      <p:sp>
        <p:nvSpPr>
          <p:cNvPr id="49" name="Text Box 20"/>
          <p:cNvSpPr txBox="1">
            <a:spLocks noChangeArrowheads="1"/>
          </p:cNvSpPr>
          <p:nvPr/>
        </p:nvSpPr>
        <p:spPr bwMode="auto">
          <a:xfrm>
            <a:off x="239713" y="2501396"/>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dirty="0">
                <a:solidFill>
                  <a:srgbClr val="000000"/>
                </a:solidFill>
                <a:latin typeface="標楷體" panose="03000509000000000000" pitchFamily="65" charset="-120"/>
                <a:ea typeface="標楷體" panose="03000509000000000000" pitchFamily="65" charset="-120"/>
              </a:rPr>
              <a:t>第一階段報名</a:t>
            </a:r>
          </a:p>
        </p:txBody>
      </p:sp>
      <p:sp>
        <p:nvSpPr>
          <p:cNvPr id="53" name="Text Box 24"/>
          <p:cNvSpPr txBox="1">
            <a:spLocks noChangeArrowheads="1"/>
          </p:cNvSpPr>
          <p:nvPr/>
        </p:nvSpPr>
        <p:spPr bwMode="auto">
          <a:xfrm>
            <a:off x="239713" y="3032288"/>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dirty="0">
                <a:solidFill>
                  <a:srgbClr val="000000"/>
                </a:solidFill>
                <a:latin typeface="標楷體" panose="03000509000000000000" pitchFamily="65" charset="-120"/>
                <a:ea typeface="標楷體" panose="03000509000000000000" pitchFamily="65" charset="-120"/>
              </a:rPr>
              <a:t>本委員會網站公告第一階段篩選結果</a:t>
            </a:r>
          </a:p>
        </p:txBody>
      </p:sp>
      <p:sp>
        <p:nvSpPr>
          <p:cNvPr id="55" name="Text Box 25"/>
          <p:cNvSpPr txBox="1">
            <a:spLocks noChangeArrowheads="1"/>
          </p:cNvSpPr>
          <p:nvPr/>
        </p:nvSpPr>
        <p:spPr bwMode="auto">
          <a:xfrm>
            <a:off x="239713" y="3563180"/>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defPPr>
              <a:defRPr lang="zh-TW"/>
            </a:defPPr>
            <a:lvl1pPr algn="ctr">
              <a:defRPr>
                <a:solidFill>
                  <a:srgbClr val="000000"/>
                </a:solidFill>
                <a:latin typeface="+mn-ea"/>
              </a:defRPr>
            </a:lvl1pPr>
          </a:lstStyle>
          <a:p>
            <a:pPr algn="r"/>
            <a:r>
              <a:rPr lang="zh-TW" altLang="en-US" sz="1600" dirty="0">
                <a:solidFill>
                  <a:schemeClr val="tx1"/>
                </a:solidFill>
                <a:latin typeface="標楷體" panose="03000509000000000000" pitchFamily="65" charset="-120"/>
                <a:ea typeface="標楷體" panose="03000509000000000000" pitchFamily="65" charset="-120"/>
              </a:rPr>
              <a:t>第二階段</a:t>
            </a:r>
            <a:r>
              <a:rPr lang="zh-TW" altLang="en-US" sz="1600" dirty="0" smtClean="0">
                <a:solidFill>
                  <a:schemeClr val="tx1"/>
                </a:solidFill>
                <a:latin typeface="標楷體" panose="03000509000000000000" pitchFamily="65" charset="-120"/>
                <a:ea typeface="標楷體" panose="03000509000000000000" pitchFamily="65" charset="-120"/>
              </a:rPr>
              <a:t>報名</a:t>
            </a:r>
            <a:r>
              <a:rPr lang="en-US" altLang="zh-TW" sz="1600" dirty="0">
                <a:solidFill>
                  <a:schemeClr val="tx1"/>
                </a:solidFill>
                <a:latin typeface="標楷體" panose="03000509000000000000" pitchFamily="65" charset="-120"/>
                <a:ea typeface="標楷體" panose="03000509000000000000" pitchFamily="65" charset="-120"/>
              </a:rPr>
              <a:t>(</a:t>
            </a:r>
            <a:r>
              <a:rPr lang="zh-TW" altLang="en-US" sz="1600" dirty="0" smtClean="0">
                <a:solidFill>
                  <a:schemeClr val="tx1"/>
                </a:solidFill>
                <a:latin typeface="標楷體" panose="03000509000000000000" pitchFamily="65" charset="-120"/>
                <a:ea typeface="標楷體" panose="03000509000000000000" pitchFamily="65" charset="-120"/>
              </a:rPr>
              <a:t>含</a:t>
            </a:r>
            <a:r>
              <a:rPr lang="zh-TW" altLang="en-US" sz="1600" dirty="0">
                <a:solidFill>
                  <a:schemeClr val="tx1"/>
                </a:solidFill>
                <a:latin typeface="標楷體" panose="03000509000000000000" pitchFamily="65" charset="-120"/>
                <a:ea typeface="標楷體" panose="03000509000000000000" pitchFamily="65" charset="-120"/>
              </a:rPr>
              <a:t>備審資料上</a:t>
            </a:r>
            <a:r>
              <a:rPr lang="zh-TW" altLang="en-US" sz="1600" dirty="0" smtClean="0">
                <a:solidFill>
                  <a:schemeClr val="tx1"/>
                </a:solidFill>
                <a:latin typeface="標楷體" panose="03000509000000000000" pitchFamily="65" charset="-120"/>
                <a:ea typeface="標楷體" panose="03000509000000000000" pitchFamily="65" charset="-120"/>
              </a:rPr>
              <a:t>傳</a:t>
            </a:r>
            <a:r>
              <a:rPr lang="en-US" altLang="zh-TW" sz="1600" dirty="0" smtClean="0">
                <a:solidFill>
                  <a:schemeClr val="tx1"/>
                </a:solidFill>
                <a:latin typeface="標楷體" panose="03000509000000000000" pitchFamily="65" charset="-120"/>
                <a:ea typeface="標楷體" panose="03000509000000000000" pitchFamily="65" charset="-120"/>
              </a:rPr>
              <a:t>)(</a:t>
            </a:r>
            <a:r>
              <a:rPr lang="zh-TW" altLang="en-US" sz="1600" dirty="0" smtClean="0">
                <a:solidFill>
                  <a:schemeClr val="tx1"/>
                </a:solidFill>
                <a:latin typeface="標楷體" panose="03000509000000000000" pitchFamily="65" charset="-120"/>
                <a:ea typeface="標楷體" panose="03000509000000000000" pitchFamily="65" charset="-120"/>
              </a:rPr>
              <a:t>使用通行碼</a:t>
            </a:r>
            <a:r>
              <a:rPr lang="en-US" altLang="zh-TW" sz="1600" dirty="0" smtClean="0">
                <a:solidFill>
                  <a:schemeClr val="tx1"/>
                </a:solidFill>
                <a:latin typeface="標楷體" panose="03000509000000000000" pitchFamily="65" charset="-120"/>
                <a:ea typeface="標楷體" panose="03000509000000000000" pitchFamily="65" charset="-120"/>
              </a:rPr>
              <a:t>)</a:t>
            </a:r>
            <a:endParaRPr lang="zh-TW" altLang="en-US" sz="1600" dirty="0">
              <a:solidFill>
                <a:schemeClr val="tx1"/>
              </a:solidFill>
              <a:latin typeface="標楷體" panose="03000509000000000000" pitchFamily="65" charset="-120"/>
              <a:ea typeface="標楷體" panose="03000509000000000000" pitchFamily="65" charset="-120"/>
            </a:endParaRPr>
          </a:p>
        </p:txBody>
      </p:sp>
      <p:sp>
        <p:nvSpPr>
          <p:cNvPr id="57" name="Text Box 28"/>
          <p:cNvSpPr txBox="1">
            <a:spLocks noChangeArrowheads="1"/>
          </p:cNvSpPr>
          <p:nvPr/>
        </p:nvSpPr>
        <p:spPr bwMode="auto">
          <a:xfrm>
            <a:off x="239713" y="4094072"/>
            <a:ext cx="4510087" cy="396875"/>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sz="1600" dirty="0" smtClean="0">
                <a:solidFill>
                  <a:srgbClr val="000000"/>
                </a:solidFill>
                <a:latin typeface="標楷體" panose="03000509000000000000" pitchFamily="65" charset="-120"/>
                <a:ea typeface="標楷體" panose="03000509000000000000" pitchFamily="65" charset="-120"/>
              </a:rPr>
              <a:t>本</a:t>
            </a:r>
            <a:r>
              <a:rPr lang="zh-TW" altLang="en-US" sz="1600" dirty="0">
                <a:solidFill>
                  <a:srgbClr val="000000"/>
                </a:solidFill>
                <a:latin typeface="標楷體" panose="03000509000000000000" pitchFamily="65" charset="-120"/>
                <a:ea typeface="標楷體" panose="03000509000000000000" pitchFamily="65" charset="-120"/>
              </a:rPr>
              <a:t>委員會網站</a:t>
            </a:r>
            <a:r>
              <a:rPr lang="zh-TW" altLang="en-US" sz="1600" dirty="0">
                <a:solidFill>
                  <a:schemeClr val="tx1"/>
                </a:solidFill>
                <a:latin typeface="標楷體" panose="03000509000000000000" pitchFamily="65" charset="-120"/>
                <a:ea typeface="標楷體" panose="03000509000000000000" pitchFamily="65" charset="-120"/>
              </a:rPr>
              <a:t>提供甄選總成績</a:t>
            </a:r>
            <a:r>
              <a:rPr lang="zh-TW" altLang="en-US" sz="1600" dirty="0" smtClean="0">
                <a:solidFill>
                  <a:schemeClr val="tx1"/>
                </a:solidFill>
                <a:latin typeface="標楷體" panose="03000509000000000000" pitchFamily="65" charset="-120"/>
                <a:ea typeface="標楷體" panose="03000509000000000000" pitchFamily="65" charset="-120"/>
              </a:rPr>
              <a:t>查詢</a:t>
            </a:r>
            <a:r>
              <a:rPr lang="en-US" altLang="zh-TW" sz="1600" dirty="0">
                <a:solidFill>
                  <a:srgbClr val="FF0000"/>
                </a:solidFill>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使用通行碼</a:t>
            </a:r>
            <a:r>
              <a:rPr lang="en-US" altLang="zh-TW" sz="1600" dirty="0" smtClean="0">
                <a:solidFill>
                  <a:srgbClr val="FF0000"/>
                </a:solidFill>
                <a:latin typeface="標楷體" panose="03000509000000000000" pitchFamily="65" charset="-120"/>
                <a:ea typeface="標楷體" panose="03000509000000000000" pitchFamily="65" charset="-120"/>
              </a:rPr>
              <a:t>)</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59" name="Text Box 30"/>
          <p:cNvSpPr txBox="1">
            <a:spLocks noChangeArrowheads="1"/>
          </p:cNvSpPr>
          <p:nvPr/>
        </p:nvSpPr>
        <p:spPr bwMode="auto">
          <a:xfrm>
            <a:off x="239713" y="5691512"/>
            <a:ext cx="4510087" cy="395288"/>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r>
              <a:rPr lang="zh-TW" altLang="en-US" dirty="0">
                <a:solidFill>
                  <a:srgbClr val="000000"/>
                </a:solidFill>
                <a:latin typeface="標楷體" panose="03000509000000000000" pitchFamily="65" charset="-120"/>
                <a:ea typeface="標楷體" panose="03000509000000000000" pitchFamily="65" charset="-120"/>
              </a:rPr>
              <a:t>就讀志願序統一分發放榜</a:t>
            </a:r>
          </a:p>
        </p:txBody>
      </p:sp>
      <p:sp>
        <p:nvSpPr>
          <p:cNvPr id="60" name="Text Box 32"/>
          <p:cNvSpPr txBox="1">
            <a:spLocks noChangeArrowheads="1"/>
          </p:cNvSpPr>
          <p:nvPr/>
        </p:nvSpPr>
        <p:spPr bwMode="auto">
          <a:xfrm>
            <a:off x="239713" y="908720"/>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defPPr>
              <a:defRPr lang="zh-TW"/>
            </a:defPPr>
            <a:lvl1pPr algn="ctr">
              <a:defRPr>
                <a:solidFill>
                  <a:srgbClr val="000000"/>
                </a:solidFill>
                <a:latin typeface="微軟正黑體" pitchFamily="34" charset="-120"/>
                <a:ea typeface="微軟正黑體" pitchFamily="34" charset="-120"/>
              </a:defRPr>
            </a:lvl1pPr>
          </a:lstStyle>
          <a:p>
            <a:r>
              <a:rPr lang="zh-TW" altLang="en-US" dirty="0" smtClean="0">
                <a:latin typeface="標楷體" panose="03000509000000000000" pitchFamily="65" charset="-120"/>
                <a:ea typeface="標楷體" panose="03000509000000000000" pitchFamily="65" charset="-120"/>
              </a:rPr>
              <a:t>登錄</a:t>
            </a:r>
            <a:r>
              <a:rPr lang="zh-TW" altLang="en-US" dirty="0">
                <a:latin typeface="標楷體" panose="03000509000000000000" pitchFamily="65" charset="-120"/>
                <a:ea typeface="標楷體" panose="03000509000000000000" pitchFamily="65" charset="-120"/>
              </a:rPr>
              <a:t>基本資料及繳交報名資格文件</a:t>
            </a:r>
          </a:p>
        </p:txBody>
      </p:sp>
      <p:sp>
        <p:nvSpPr>
          <p:cNvPr id="61" name="Text Box 16"/>
          <p:cNvSpPr txBox="1">
            <a:spLocks noChangeArrowheads="1"/>
          </p:cNvSpPr>
          <p:nvPr/>
        </p:nvSpPr>
        <p:spPr bwMode="auto">
          <a:xfrm>
            <a:off x="4788024" y="964282"/>
            <a:ext cx="4314001" cy="307777"/>
          </a:xfrm>
          <a:prstGeom prst="rect">
            <a:avLst/>
          </a:prstGeom>
          <a:noFill/>
          <a:ln w="9525">
            <a:noFill/>
            <a:miter lim="800000"/>
            <a:headEnd/>
            <a:tailEnd/>
          </a:ln>
        </p:spPr>
        <p:txBody>
          <a:bodyPr wrap="none">
            <a:spAutoFit/>
          </a:bodyPr>
          <a:lstStyle/>
          <a:p>
            <a:pPr algn="dist"/>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en-US" altLang="zh-TW" sz="1400" dirty="0" smtClean="0">
                <a:latin typeface="標楷體" panose="03000509000000000000" pitchFamily="65" charset="-120"/>
                <a:ea typeface="標楷體" panose="03000509000000000000" pitchFamily="65" charset="-120"/>
                <a:cs typeface="華康楷書體W3" pitchFamily="65" charset="-120"/>
              </a:rPr>
              <a:t>106.4.19(</a:t>
            </a:r>
            <a:r>
              <a:rPr lang="zh-TW" altLang="en-US" sz="1400" dirty="0" smtClean="0">
                <a:latin typeface="標楷體" panose="03000509000000000000" pitchFamily="65" charset="-120"/>
                <a:ea typeface="標楷體" panose="03000509000000000000" pitchFamily="65" charset="-120"/>
                <a:cs typeface="華康楷書體W3" pitchFamily="65" charset="-120"/>
              </a:rPr>
              <a:t>三</a:t>
            </a:r>
            <a:r>
              <a:rPr lang="en-US" altLang="zh-TW" sz="1400" dirty="0" smtClean="0">
                <a:latin typeface="標楷體" panose="03000509000000000000" pitchFamily="65" charset="-120"/>
                <a:ea typeface="標楷體" panose="03000509000000000000" pitchFamily="65" charset="-120"/>
                <a:cs typeface="華康楷書體W3" pitchFamily="65" charset="-120"/>
              </a:rPr>
              <a:t>)~106.5.11(</a:t>
            </a:r>
            <a:r>
              <a:rPr lang="zh-TW" altLang="en-US" sz="1400" dirty="0" smtClean="0">
                <a:latin typeface="標楷體" panose="03000509000000000000" pitchFamily="65" charset="-120"/>
                <a:ea typeface="標楷體" panose="03000509000000000000" pitchFamily="65" charset="-120"/>
                <a:cs typeface="華康楷書體W3" pitchFamily="65" charset="-120"/>
              </a:rPr>
              <a:t>四</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zh-TW" altLang="en-US" sz="1400" dirty="0" smtClean="0">
                <a:latin typeface="標楷體" panose="03000509000000000000" pitchFamily="65" charset="-120"/>
                <a:ea typeface="標楷體" panose="03000509000000000000" pitchFamily="65" charset="-120"/>
                <a:cs typeface="華康楷書體W3" pitchFamily="65" charset="-120"/>
              </a:rPr>
              <a:t>前</a:t>
            </a:r>
            <a:r>
              <a:rPr lang="zh-TW" altLang="en-US" sz="1400" dirty="0">
                <a:latin typeface="標楷體" panose="03000509000000000000" pitchFamily="65" charset="-120"/>
                <a:ea typeface="標楷體" panose="03000509000000000000" pitchFamily="65" charset="-120"/>
                <a:cs typeface="華康楷書體W3" pitchFamily="65" charset="-120"/>
              </a:rPr>
              <a:t>郵戳為憑</a:t>
            </a:r>
          </a:p>
        </p:txBody>
      </p:sp>
      <p:sp>
        <p:nvSpPr>
          <p:cNvPr id="62" name="Text Box 19"/>
          <p:cNvSpPr txBox="1">
            <a:spLocks noChangeArrowheads="1"/>
          </p:cNvSpPr>
          <p:nvPr/>
        </p:nvSpPr>
        <p:spPr bwMode="auto">
          <a:xfrm>
            <a:off x="4788024" y="2521527"/>
            <a:ext cx="4134465"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en-US" altLang="zh-TW" sz="1400" dirty="0" smtClean="0">
                <a:latin typeface="標楷體" panose="03000509000000000000" pitchFamily="65" charset="-120"/>
                <a:ea typeface="標楷體" panose="03000509000000000000" pitchFamily="65" charset="-120"/>
                <a:cs typeface="華康楷書體W3" pitchFamily="65" charset="-120"/>
              </a:rPr>
              <a:t>106.5.25(</a:t>
            </a:r>
            <a:r>
              <a:rPr lang="zh-TW" altLang="en-US" sz="1400" dirty="0" smtClean="0">
                <a:latin typeface="標楷體" panose="03000509000000000000" pitchFamily="65" charset="-120"/>
                <a:ea typeface="標楷體" panose="03000509000000000000" pitchFamily="65" charset="-120"/>
                <a:cs typeface="華康楷書體W3" pitchFamily="65" charset="-120"/>
              </a:rPr>
              <a:t>四</a:t>
            </a:r>
            <a:r>
              <a:rPr lang="en-US" altLang="zh-TW" sz="1400" dirty="0" smtClean="0">
                <a:latin typeface="標楷體" panose="03000509000000000000" pitchFamily="65" charset="-120"/>
                <a:ea typeface="標楷體" panose="03000509000000000000" pitchFamily="65" charset="-120"/>
                <a:cs typeface="華康楷書體W3" pitchFamily="65" charset="-120"/>
              </a:rPr>
              <a:t>)10:00~106.6.2(</a:t>
            </a:r>
            <a:r>
              <a:rPr lang="zh-TW" altLang="en-US" sz="1400" dirty="0" smtClean="0">
                <a:latin typeface="標楷體" panose="03000509000000000000" pitchFamily="65" charset="-120"/>
                <a:ea typeface="標楷體" panose="03000509000000000000" pitchFamily="65" charset="-120"/>
                <a:cs typeface="華康楷書體W3" pitchFamily="65" charset="-120"/>
              </a:rPr>
              <a:t>五</a:t>
            </a:r>
            <a:r>
              <a:rPr lang="en-US" altLang="zh-TW" sz="1400" dirty="0" smtClean="0">
                <a:latin typeface="標楷體" panose="03000509000000000000" pitchFamily="65" charset="-120"/>
                <a:ea typeface="標楷體" panose="03000509000000000000" pitchFamily="65" charset="-120"/>
                <a:cs typeface="華康楷書體W3" pitchFamily="65" charset="-120"/>
              </a:rPr>
              <a:t>)17:00</a:t>
            </a:r>
            <a:endParaRPr lang="en-US" altLang="zh-TW" sz="1400" dirty="0">
              <a:latin typeface="標楷體" panose="03000509000000000000" pitchFamily="65" charset="-120"/>
              <a:ea typeface="標楷體" panose="03000509000000000000" pitchFamily="65" charset="-120"/>
              <a:cs typeface="華康楷書體W3" pitchFamily="65" charset="-120"/>
            </a:endParaRPr>
          </a:p>
        </p:txBody>
      </p:sp>
      <p:sp>
        <p:nvSpPr>
          <p:cNvPr id="63" name="Text Box 20"/>
          <p:cNvSpPr txBox="1">
            <a:spLocks noChangeArrowheads="1"/>
          </p:cNvSpPr>
          <p:nvPr/>
        </p:nvSpPr>
        <p:spPr bwMode="auto">
          <a:xfrm>
            <a:off x="4788024" y="4136517"/>
            <a:ext cx="3685624" cy="307777"/>
          </a:xfrm>
          <a:prstGeom prst="rect">
            <a:avLst/>
          </a:prstGeom>
          <a:noFill/>
          <a:ln w="9525">
            <a:noFill/>
            <a:miter lim="800000"/>
            <a:headEnd/>
            <a:tailEnd/>
          </a:ln>
        </p:spPr>
        <p:txBody>
          <a:bodyPr wrap="none">
            <a:spAutoFit/>
          </a:bodyPr>
          <a:lstStyle>
            <a:defPPr>
              <a:defRPr lang="zh-TW"/>
            </a:defPPr>
            <a:lvl1pPr algn="dist">
              <a:defRPr sz="1400">
                <a:latin typeface="標楷體" panose="03000509000000000000" pitchFamily="65" charset="-120"/>
                <a:ea typeface="標楷體" panose="03000509000000000000" pitchFamily="65" charset="-120"/>
                <a:cs typeface="華康楷書體W3" pitchFamily="65" charset="-120"/>
              </a:defRPr>
            </a:lvl1pPr>
          </a:lstStyle>
          <a:p>
            <a:r>
              <a:rPr lang="zh-TW" altLang="en-US" dirty="0"/>
              <a:t>開放時間：</a:t>
            </a:r>
            <a:r>
              <a:rPr lang="en-US" altLang="zh-TW" dirty="0"/>
              <a:t>106.6.30</a:t>
            </a:r>
            <a:r>
              <a:rPr lang="en-US" altLang="zh-TW" dirty="0" smtClean="0"/>
              <a:t>(</a:t>
            </a:r>
            <a:r>
              <a:rPr lang="zh-TW" altLang="en-US" dirty="0" smtClean="0"/>
              <a:t>五</a:t>
            </a:r>
            <a:r>
              <a:rPr lang="en-US" altLang="zh-TW" dirty="0" smtClean="0"/>
              <a:t>)~106.7.4(</a:t>
            </a:r>
            <a:r>
              <a:rPr lang="zh-TW" altLang="en-US" dirty="0" smtClean="0"/>
              <a:t>二</a:t>
            </a:r>
            <a:r>
              <a:rPr lang="en-US" altLang="zh-TW" dirty="0" smtClean="0"/>
              <a:t>)</a:t>
            </a:r>
            <a:r>
              <a:rPr lang="en-US" altLang="zh-TW" dirty="0"/>
              <a:t>10:00</a:t>
            </a:r>
          </a:p>
        </p:txBody>
      </p:sp>
      <p:sp>
        <p:nvSpPr>
          <p:cNvPr id="64" name="Text Box 21"/>
          <p:cNvSpPr txBox="1">
            <a:spLocks noChangeArrowheads="1"/>
          </p:cNvSpPr>
          <p:nvPr/>
        </p:nvSpPr>
        <p:spPr bwMode="auto">
          <a:xfrm>
            <a:off x="4788024" y="4654009"/>
            <a:ext cx="3595856" cy="307777"/>
          </a:xfrm>
          <a:prstGeom prst="rect">
            <a:avLst/>
          </a:prstGeom>
          <a:noFill/>
          <a:ln w="9525">
            <a:noFill/>
            <a:miter lim="800000"/>
            <a:headEnd/>
            <a:tailEnd/>
          </a:ln>
        </p:spPr>
        <p:txBody>
          <a:bodyPr wrap="none">
            <a:spAutoFit/>
          </a:bodyPr>
          <a:lstStyle>
            <a:defPPr>
              <a:defRPr lang="zh-TW"/>
            </a:defPPr>
            <a:lvl1pPr algn="dist">
              <a:defRPr sz="1400">
                <a:latin typeface="標楷體" panose="03000509000000000000" pitchFamily="65" charset="-120"/>
                <a:ea typeface="標楷體" panose="03000509000000000000" pitchFamily="65" charset="-120"/>
                <a:cs typeface="華康楷書體W3" pitchFamily="65" charset="-120"/>
              </a:defRPr>
            </a:lvl1pPr>
          </a:lstStyle>
          <a:p>
            <a:r>
              <a:rPr lang="zh-TW" altLang="en-US" dirty="0"/>
              <a:t>開放時間：</a:t>
            </a:r>
            <a:r>
              <a:rPr lang="en-US" altLang="zh-TW" dirty="0"/>
              <a:t>106.7.3</a:t>
            </a:r>
            <a:r>
              <a:rPr lang="en-US" altLang="zh-TW" dirty="0" smtClean="0"/>
              <a:t>(</a:t>
            </a:r>
            <a:r>
              <a:rPr lang="zh-TW" altLang="en-US" dirty="0" smtClean="0"/>
              <a:t>三</a:t>
            </a:r>
            <a:r>
              <a:rPr lang="en-US" altLang="zh-TW" dirty="0" smtClean="0"/>
              <a:t>)~106.7.6(</a:t>
            </a:r>
            <a:r>
              <a:rPr lang="zh-TW" altLang="en-US" dirty="0" smtClean="0"/>
              <a:t>四</a:t>
            </a:r>
            <a:r>
              <a:rPr lang="en-US" altLang="zh-TW" dirty="0" smtClean="0"/>
              <a:t>)</a:t>
            </a:r>
            <a:r>
              <a:rPr lang="en-US" altLang="zh-TW" dirty="0"/>
              <a:t>10:00</a:t>
            </a:r>
          </a:p>
        </p:txBody>
      </p:sp>
      <p:sp>
        <p:nvSpPr>
          <p:cNvPr id="65" name="Text Box 21"/>
          <p:cNvSpPr txBox="1">
            <a:spLocks noChangeArrowheads="1"/>
          </p:cNvSpPr>
          <p:nvPr/>
        </p:nvSpPr>
        <p:spPr bwMode="auto">
          <a:xfrm>
            <a:off x="4788024" y="5233142"/>
            <a:ext cx="4314001"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en-US" altLang="zh-TW" sz="1400" dirty="0" smtClean="0">
                <a:latin typeface="標楷體" panose="03000509000000000000" pitchFamily="65" charset="-120"/>
                <a:ea typeface="標楷體" panose="03000509000000000000" pitchFamily="65" charset="-120"/>
                <a:cs typeface="華康楷書體W3" pitchFamily="65" charset="-120"/>
              </a:rPr>
              <a:t>106.7.6(</a:t>
            </a:r>
            <a:r>
              <a:rPr lang="zh-TW" altLang="en-US" sz="1400" dirty="0" smtClean="0">
                <a:latin typeface="標楷體" panose="03000509000000000000" pitchFamily="65" charset="-120"/>
                <a:ea typeface="標楷體" panose="03000509000000000000" pitchFamily="65" charset="-120"/>
                <a:cs typeface="華康楷書體W3" pitchFamily="65" charset="-120"/>
              </a:rPr>
              <a:t>四</a:t>
            </a:r>
            <a:r>
              <a:rPr lang="en-US" altLang="zh-TW" sz="1400" dirty="0" smtClean="0">
                <a:latin typeface="標楷體" panose="03000509000000000000" pitchFamily="65" charset="-120"/>
                <a:ea typeface="標楷體" panose="03000509000000000000" pitchFamily="65" charset="-120"/>
                <a:cs typeface="華康楷書體W3" pitchFamily="65" charset="-120"/>
              </a:rPr>
              <a:t>)10:00~106.7.10 </a:t>
            </a:r>
            <a:r>
              <a:rPr lang="en-US" altLang="zh-TW" sz="1400" dirty="0">
                <a:latin typeface="標楷體" panose="03000509000000000000" pitchFamily="65" charset="-120"/>
                <a:ea typeface="標楷體" panose="03000509000000000000" pitchFamily="65" charset="-120"/>
                <a:cs typeface="華康楷書體W3" pitchFamily="65" charset="-120"/>
              </a:rPr>
              <a:t>(</a:t>
            </a:r>
            <a:r>
              <a:rPr lang="zh-TW" altLang="en-US" sz="1400" dirty="0">
                <a:latin typeface="標楷體" panose="03000509000000000000" pitchFamily="65" charset="-120"/>
                <a:ea typeface="標楷體" panose="03000509000000000000" pitchFamily="65" charset="-120"/>
                <a:cs typeface="華康楷書體W3" pitchFamily="65" charset="-120"/>
              </a:rPr>
              <a:t>一</a:t>
            </a:r>
            <a:r>
              <a:rPr lang="en-US" altLang="zh-TW" sz="1400" dirty="0">
                <a:latin typeface="標楷體" panose="03000509000000000000" pitchFamily="65" charset="-120"/>
                <a:ea typeface="標楷體" panose="03000509000000000000" pitchFamily="65" charset="-120"/>
                <a:cs typeface="華康楷書體W3" pitchFamily="65" charset="-120"/>
              </a:rPr>
              <a:t>)17:00</a:t>
            </a:r>
          </a:p>
        </p:txBody>
      </p:sp>
      <p:sp>
        <p:nvSpPr>
          <p:cNvPr id="68" name="Text Box 19"/>
          <p:cNvSpPr txBox="1">
            <a:spLocks noChangeArrowheads="1"/>
          </p:cNvSpPr>
          <p:nvPr/>
        </p:nvSpPr>
        <p:spPr bwMode="auto">
          <a:xfrm>
            <a:off x="4788024" y="1997770"/>
            <a:ext cx="2608406"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公告時間：</a:t>
            </a:r>
            <a:r>
              <a:rPr lang="en-US" altLang="zh-TW" sz="1400" dirty="0" smtClean="0">
                <a:latin typeface="標楷體" panose="03000509000000000000" pitchFamily="65" charset="-120"/>
                <a:ea typeface="標楷體" panose="03000509000000000000" pitchFamily="65" charset="-120"/>
                <a:cs typeface="華康楷書體W3" pitchFamily="65" charset="-120"/>
              </a:rPr>
              <a:t>106.5.24(</a:t>
            </a:r>
            <a:r>
              <a:rPr lang="zh-TW" altLang="en-US" sz="1400" dirty="0" smtClean="0">
                <a:latin typeface="標楷體" panose="03000509000000000000" pitchFamily="65" charset="-120"/>
                <a:ea typeface="標楷體" panose="03000509000000000000" pitchFamily="65" charset="-120"/>
                <a:cs typeface="華康楷書體W3" pitchFamily="65" charset="-120"/>
              </a:rPr>
              <a:t>三</a:t>
            </a:r>
            <a:r>
              <a:rPr lang="en-US" altLang="zh-TW" sz="1400" dirty="0" smtClean="0">
                <a:latin typeface="標楷體" panose="03000509000000000000" pitchFamily="65" charset="-120"/>
                <a:ea typeface="標楷體" panose="03000509000000000000" pitchFamily="65" charset="-120"/>
                <a:cs typeface="華康楷書體W3" pitchFamily="65" charset="-120"/>
              </a:rPr>
              <a:t>)10:00</a:t>
            </a:r>
            <a:endParaRPr lang="zh-TW" altLang="en-US" sz="1400" dirty="0">
              <a:latin typeface="標楷體" panose="03000509000000000000" pitchFamily="65" charset="-120"/>
              <a:ea typeface="標楷體" panose="03000509000000000000" pitchFamily="65" charset="-120"/>
              <a:cs typeface="華康楷書體W3" pitchFamily="65" charset="-120"/>
            </a:endParaRPr>
          </a:p>
        </p:txBody>
      </p:sp>
      <p:cxnSp>
        <p:nvCxnSpPr>
          <p:cNvPr id="75" name="肘形接點 74"/>
          <p:cNvCxnSpPr>
            <a:stCxn id="60" idx="2"/>
            <a:endCxn id="91" idx="0"/>
          </p:cNvCxnSpPr>
          <p:nvPr/>
        </p:nvCxnSpPr>
        <p:spPr>
          <a:xfrm rot="5400000">
            <a:off x="2426955" y="137180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6" name="肘形接點 75"/>
          <p:cNvCxnSpPr>
            <a:stCxn id="47" idx="2"/>
            <a:endCxn id="49" idx="0"/>
          </p:cNvCxnSpPr>
          <p:nvPr/>
        </p:nvCxnSpPr>
        <p:spPr>
          <a:xfrm rot="5400000">
            <a:off x="2426955" y="2433593"/>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7" name="肘形接點 76"/>
          <p:cNvCxnSpPr>
            <a:stCxn id="49" idx="2"/>
            <a:endCxn id="53" idx="0"/>
          </p:cNvCxnSpPr>
          <p:nvPr/>
        </p:nvCxnSpPr>
        <p:spPr>
          <a:xfrm rot="5400000">
            <a:off x="2426955" y="2964485"/>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8" name="肘形接點 77"/>
          <p:cNvCxnSpPr>
            <a:stCxn id="53" idx="2"/>
            <a:endCxn id="55" idx="0"/>
          </p:cNvCxnSpPr>
          <p:nvPr/>
        </p:nvCxnSpPr>
        <p:spPr>
          <a:xfrm rot="5400000">
            <a:off x="2426955" y="3495377"/>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9" name="肘形接點 78"/>
          <p:cNvCxnSpPr>
            <a:stCxn id="55" idx="2"/>
            <a:endCxn id="57" idx="0"/>
          </p:cNvCxnSpPr>
          <p:nvPr/>
        </p:nvCxnSpPr>
        <p:spPr>
          <a:xfrm rot="5400000">
            <a:off x="2426955" y="402626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0" name="肘形接點 79"/>
          <p:cNvCxnSpPr>
            <a:stCxn id="57" idx="2"/>
            <a:endCxn id="43" idx="0"/>
          </p:cNvCxnSpPr>
          <p:nvPr/>
        </p:nvCxnSpPr>
        <p:spPr>
          <a:xfrm rot="5400000">
            <a:off x="2426955" y="455874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1" name="肘形接點 80"/>
          <p:cNvCxnSpPr>
            <a:stCxn id="43" idx="2"/>
            <a:endCxn id="44" idx="0"/>
          </p:cNvCxnSpPr>
          <p:nvPr/>
        </p:nvCxnSpPr>
        <p:spPr>
          <a:xfrm rot="5400000">
            <a:off x="2426955" y="509122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2" name="肘形接點 81"/>
          <p:cNvCxnSpPr>
            <a:stCxn id="44" idx="2"/>
            <a:endCxn id="59" idx="0"/>
          </p:cNvCxnSpPr>
          <p:nvPr/>
        </p:nvCxnSpPr>
        <p:spPr>
          <a:xfrm rot="5400000">
            <a:off x="2426955" y="562370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83" name="Text Box 19"/>
          <p:cNvSpPr txBox="1">
            <a:spLocks noChangeArrowheads="1"/>
          </p:cNvSpPr>
          <p:nvPr/>
        </p:nvSpPr>
        <p:spPr bwMode="auto">
          <a:xfrm>
            <a:off x="4788024" y="3059554"/>
            <a:ext cx="2608406"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rPr>
              <a:t>開放時間：</a:t>
            </a:r>
            <a:r>
              <a:rPr lang="en-US" altLang="zh-TW" sz="1400" dirty="0" smtClean="0">
                <a:latin typeface="標楷體" panose="03000509000000000000" pitchFamily="65" charset="-120"/>
                <a:ea typeface="標楷體" panose="03000509000000000000" pitchFamily="65" charset="-120"/>
                <a:cs typeface="華康楷書體W3" pitchFamily="65" charset="-120"/>
              </a:rPr>
              <a:t>106.6.5(</a:t>
            </a:r>
            <a:r>
              <a:rPr lang="zh-TW" altLang="en-US" sz="1400" dirty="0" smtClean="0">
                <a:latin typeface="標楷體" panose="03000509000000000000" pitchFamily="65" charset="-120"/>
                <a:ea typeface="標楷體" panose="03000509000000000000" pitchFamily="65" charset="-120"/>
                <a:cs typeface="華康楷書體W3" pitchFamily="65" charset="-120"/>
              </a:rPr>
              <a:t>一</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rPr>
              <a:t>10:00</a:t>
            </a:r>
            <a:endParaRPr lang="en-US" altLang="zh-TW" sz="1400" dirty="0">
              <a:latin typeface="標楷體" panose="03000509000000000000" pitchFamily="65" charset="-120"/>
              <a:ea typeface="標楷體" panose="03000509000000000000" pitchFamily="65" charset="-120"/>
            </a:endParaRPr>
          </a:p>
        </p:txBody>
      </p:sp>
      <p:sp>
        <p:nvSpPr>
          <p:cNvPr id="84" name="Text Box 19"/>
          <p:cNvSpPr txBox="1">
            <a:spLocks noChangeArrowheads="1"/>
          </p:cNvSpPr>
          <p:nvPr/>
        </p:nvSpPr>
        <p:spPr bwMode="auto">
          <a:xfrm>
            <a:off x="4788024" y="3608673"/>
            <a:ext cx="4134465"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en-US" altLang="zh-TW" sz="1400" dirty="0" smtClean="0">
                <a:latin typeface="標楷體" panose="03000509000000000000" pitchFamily="65" charset="-120"/>
                <a:ea typeface="標楷體" panose="03000509000000000000" pitchFamily="65" charset="-120"/>
                <a:cs typeface="華康楷書體W3" pitchFamily="65" charset="-120"/>
              </a:rPr>
              <a:t>106.6.5(</a:t>
            </a:r>
            <a:r>
              <a:rPr lang="zh-TW" altLang="en-US" sz="1400" dirty="0" smtClean="0">
                <a:latin typeface="標楷體" panose="03000509000000000000" pitchFamily="65" charset="-120"/>
                <a:ea typeface="標楷體" panose="03000509000000000000" pitchFamily="65" charset="-120"/>
                <a:cs typeface="華康楷書體W3" pitchFamily="65" charset="-120"/>
              </a:rPr>
              <a:t>一</a:t>
            </a:r>
            <a:r>
              <a:rPr lang="en-US" altLang="zh-TW" sz="1400" dirty="0" smtClean="0">
                <a:latin typeface="標楷體" panose="03000509000000000000" pitchFamily="65" charset="-120"/>
                <a:ea typeface="標楷體" panose="03000509000000000000" pitchFamily="65" charset="-120"/>
                <a:cs typeface="華康楷書體W3" pitchFamily="65" charset="-120"/>
              </a:rPr>
              <a:t>)10:00~106.6.9 (</a:t>
            </a:r>
            <a:r>
              <a:rPr lang="zh-TW" altLang="en-US" sz="1400" dirty="0" smtClean="0">
                <a:latin typeface="標楷體" panose="03000509000000000000" pitchFamily="65" charset="-120"/>
                <a:ea typeface="標楷體" panose="03000509000000000000" pitchFamily="65" charset="-120"/>
                <a:cs typeface="華康楷書體W3" pitchFamily="65" charset="-120"/>
              </a:rPr>
              <a:t>五</a:t>
            </a:r>
            <a:r>
              <a:rPr lang="en-US" altLang="zh-TW" sz="1400" dirty="0" smtClean="0">
                <a:latin typeface="標楷體" panose="03000509000000000000" pitchFamily="65" charset="-120"/>
                <a:ea typeface="標楷體" panose="03000509000000000000" pitchFamily="65" charset="-120"/>
                <a:cs typeface="華康楷書體W3" pitchFamily="65" charset="-120"/>
              </a:rPr>
              <a:t>)17:00</a:t>
            </a:r>
            <a:endParaRPr lang="en-US" altLang="zh-TW" sz="1400" dirty="0">
              <a:latin typeface="標楷體" panose="03000509000000000000" pitchFamily="65" charset="-120"/>
              <a:ea typeface="標楷體" panose="03000509000000000000" pitchFamily="65" charset="-120"/>
              <a:cs typeface="華康楷書體W3" pitchFamily="65" charset="-120"/>
            </a:endParaRPr>
          </a:p>
        </p:txBody>
      </p:sp>
      <p:sp>
        <p:nvSpPr>
          <p:cNvPr id="85" name="Text Box 21"/>
          <p:cNvSpPr txBox="1">
            <a:spLocks noChangeArrowheads="1"/>
          </p:cNvSpPr>
          <p:nvPr/>
        </p:nvSpPr>
        <p:spPr bwMode="auto">
          <a:xfrm>
            <a:off x="4788024" y="5717381"/>
            <a:ext cx="2608406"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en-US" altLang="zh-TW" sz="1400" dirty="0" smtClean="0">
                <a:latin typeface="標楷體" panose="03000509000000000000" pitchFamily="65" charset="-120"/>
                <a:ea typeface="標楷體" panose="03000509000000000000" pitchFamily="65" charset="-120"/>
                <a:cs typeface="華康楷書體W3" pitchFamily="65" charset="-120"/>
              </a:rPr>
              <a:t>106.7.13(</a:t>
            </a:r>
            <a:r>
              <a:rPr lang="zh-TW" altLang="en-US" sz="1400" dirty="0" smtClean="0">
                <a:latin typeface="標楷體" panose="03000509000000000000" pitchFamily="65" charset="-120"/>
                <a:ea typeface="標楷體" panose="03000509000000000000" pitchFamily="65" charset="-120"/>
                <a:cs typeface="華康楷書體W3" pitchFamily="65" charset="-120"/>
              </a:rPr>
              <a:t>四</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a:latin typeface="標楷體" panose="03000509000000000000" pitchFamily="65" charset="-120"/>
                <a:ea typeface="標楷體" panose="03000509000000000000" pitchFamily="65" charset="-120"/>
                <a:cs typeface="華康楷書體W3" pitchFamily="65" charset="-120"/>
              </a:rPr>
              <a:t>10:00</a:t>
            </a:r>
          </a:p>
        </p:txBody>
      </p:sp>
      <p:sp>
        <p:nvSpPr>
          <p:cNvPr id="86" name="Text Box 30"/>
          <p:cNvSpPr txBox="1">
            <a:spLocks noChangeArrowheads="1"/>
          </p:cNvSpPr>
          <p:nvPr/>
        </p:nvSpPr>
        <p:spPr bwMode="auto">
          <a:xfrm>
            <a:off x="239713" y="6222404"/>
            <a:ext cx="4510087" cy="395288"/>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r>
              <a:rPr lang="zh-TW" altLang="en-US" dirty="0">
                <a:solidFill>
                  <a:srgbClr val="000000"/>
                </a:solidFill>
                <a:latin typeface="標楷體" panose="03000509000000000000" pitchFamily="65" charset="-120"/>
                <a:ea typeface="標楷體" panose="03000509000000000000" pitchFamily="65" charset="-120"/>
              </a:rPr>
              <a:t>就讀志願序統一</a:t>
            </a:r>
            <a:r>
              <a:rPr lang="zh-TW" altLang="en-US" dirty="0" smtClean="0">
                <a:solidFill>
                  <a:srgbClr val="000000"/>
                </a:solidFill>
                <a:latin typeface="標楷體" panose="03000509000000000000" pitchFamily="65" charset="-120"/>
                <a:ea typeface="標楷體" panose="03000509000000000000" pitchFamily="65" charset="-120"/>
              </a:rPr>
              <a:t>分發報到</a:t>
            </a:r>
            <a:endParaRPr lang="zh-TW" altLang="en-US" dirty="0">
              <a:solidFill>
                <a:srgbClr val="000000"/>
              </a:solidFill>
              <a:latin typeface="標楷體" panose="03000509000000000000" pitchFamily="65" charset="-120"/>
              <a:ea typeface="標楷體" panose="03000509000000000000" pitchFamily="65" charset="-120"/>
            </a:endParaRPr>
          </a:p>
        </p:txBody>
      </p:sp>
      <p:sp>
        <p:nvSpPr>
          <p:cNvPr id="88" name="Text Box 21"/>
          <p:cNvSpPr txBox="1">
            <a:spLocks noChangeArrowheads="1"/>
          </p:cNvSpPr>
          <p:nvPr/>
        </p:nvSpPr>
        <p:spPr bwMode="auto">
          <a:xfrm>
            <a:off x="4788024" y="6270029"/>
            <a:ext cx="2787943"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en-US" altLang="zh-TW" sz="1400" dirty="0" smtClean="0">
                <a:latin typeface="標楷體" panose="03000509000000000000" pitchFamily="65" charset="-120"/>
                <a:ea typeface="標楷體" panose="03000509000000000000" pitchFamily="65" charset="-120"/>
                <a:cs typeface="華康楷書體W3" pitchFamily="65" charset="-120"/>
              </a:rPr>
              <a:t>106.7.19(</a:t>
            </a:r>
            <a:r>
              <a:rPr lang="zh-TW" altLang="en-US" sz="1400" dirty="0" smtClean="0">
                <a:latin typeface="標楷體" panose="03000509000000000000" pitchFamily="65" charset="-120"/>
                <a:ea typeface="標楷體" panose="03000509000000000000" pitchFamily="65" charset="-120"/>
                <a:cs typeface="華康楷書體W3" pitchFamily="65" charset="-120"/>
              </a:rPr>
              <a:t>三</a:t>
            </a:r>
            <a:r>
              <a:rPr lang="en-US" altLang="zh-TW" sz="1400" dirty="0" smtClean="0">
                <a:latin typeface="標楷體" panose="03000509000000000000" pitchFamily="65" charset="-120"/>
                <a:ea typeface="標楷體" panose="03000509000000000000" pitchFamily="65" charset="-120"/>
                <a:cs typeface="華康楷書體W3" pitchFamily="65" charset="-120"/>
              </a:rPr>
              <a:t>)12:00</a:t>
            </a:r>
            <a:r>
              <a:rPr lang="zh-TW" altLang="en-US" sz="1400" dirty="0" smtClean="0">
                <a:latin typeface="標楷體" panose="03000509000000000000" pitchFamily="65" charset="-120"/>
                <a:ea typeface="標楷體" panose="03000509000000000000" pitchFamily="65" charset="-120"/>
                <a:cs typeface="華康楷書體W3" pitchFamily="65" charset="-120"/>
              </a:rPr>
              <a:t>前</a:t>
            </a:r>
            <a:endParaRPr lang="en-US" altLang="zh-TW" sz="1400" dirty="0">
              <a:latin typeface="標楷體" panose="03000509000000000000" pitchFamily="65" charset="-120"/>
              <a:ea typeface="標楷體" panose="03000509000000000000" pitchFamily="65" charset="-120"/>
              <a:cs typeface="華康楷書體W3" pitchFamily="65" charset="-120"/>
            </a:endParaRPr>
          </a:p>
        </p:txBody>
      </p:sp>
      <p:cxnSp>
        <p:nvCxnSpPr>
          <p:cNvPr id="89" name="直線單箭頭接點 88"/>
          <p:cNvCxnSpPr>
            <a:stCxn id="59" idx="2"/>
            <a:endCxn id="86" idx="0"/>
          </p:cNvCxnSpPr>
          <p:nvPr/>
        </p:nvCxnSpPr>
        <p:spPr>
          <a:xfrm>
            <a:off x="2494757" y="6086800"/>
            <a:ext cx="0" cy="135604"/>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1" name="Text Box 32"/>
          <p:cNvSpPr txBox="1">
            <a:spLocks noChangeArrowheads="1"/>
          </p:cNvSpPr>
          <p:nvPr/>
        </p:nvSpPr>
        <p:spPr bwMode="auto">
          <a:xfrm>
            <a:off x="239713" y="1439612"/>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defPPr>
              <a:defRPr lang="zh-TW"/>
            </a:defPPr>
            <a:lvl1pPr algn="ctr">
              <a:defRPr>
                <a:solidFill>
                  <a:srgbClr val="000000"/>
                </a:solidFill>
                <a:latin typeface="微軟正黑體" pitchFamily="34" charset="-120"/>
                <a:ea typeface="微軟正黑體" pitchFamily="34" charset="-120"/>
              </a:defRPr>
            </a:lvl1pPr>
          </a:lstStyle>
          <a:p>
            <a:r>
              <a:rPr lang="zh-TW" altLang="en-US" dirty="0" smtClean="0">
                <a:latin typeface="標楷體" panose="03000509000000000000" pitchFamily="65" charset="-120"/>
                <a:ea typeface="標楷體" panose="03000509000000000000" pitchFamily="65" charset="-120"/>
              </a:rPr>
              <a:t>應屆生確認在校學業成績證明文件</a:t>
            </a:r>
            <a:endParaRPr lang="zh-TW" altLang="en-US" dirty="0">
              <a:latin typeface="標楷體" panose="03000509000000000000" pitchFamily="65" charset="-120"/>
              <a:ea typeface="標楷體" panose="03000509000000000000" pitchFamily="65" charset="-120"/>
            </a:endParaRPr>
          </a:p>
        </p:txBody>
      </p:sp>
      <p:sp>
        <p:nvSpPr>
          <p:cNvPr id="92" name="Text Box 16"/>
          <p:cNvSpPr txBox="1">
            <a:spLocks noChangeArrowheads="1"/>
          </p:cNvSpPr>
          <p:nvPr/>
        </p:nvSpPr>
        <p:spPr bwMode="auto">
          <a:xfrm>
            <a:off x="4788024" y="1450688"/>
            <a:ext cx="3595856" cy="307777"/>
          </a:xfrm>
          <a:prstGeom prst="rect">
            <a:avLst/>
          </a:prstGeom>
          <a:noFill/>
          <a:ln w="9525">
            <a:noFill/>
            <a:miter lim="800000"/>
            <a:headEnd/>
            <a:tailEnd/>
          </a:ln>
        </p:spPr>
        <p:txBody>
          <a:bodyPr wrap="none">
            <a:spAutoFit/>
          </a:bodyPr>
          <a:lstStyle/>
          <a:p>
            <a:pPr algn="dist"/>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en-US" altLang="zh-TW" sz="1400" dirty="0" smtClean="0">
                <a:latin typeface="標楷體" panose="03000509000000000000" pitchFamily="65" charset="-120"/>
                <a:ea typeface="標楷體" panose="03000509000000000000" pitchFamily="65" charset="-120"/>
                <a:cs typeface="華康楷書體W3" pitchFamily="65" charset="-120"/>
              </a:rPr>
              <a:t>106.5.12(</a:t>
            </a:r>
            <a:r>
              <a:rPr lang="zh-TW" altLang="en-US" sz="1400" dirty="0" smtClean="0">
                <a:latin typeface="標楷體" panose="03000509000000000000" pitchFamily="65" charset="-120"/>
                <a:ea typeface="標楷體" panose="03000509000000000000" pitchFamily="65" charset="-120"/>
                <a:cs typeface="華康楷書體W3" pitchFamily="65" charset="-120"/>
              </a:rPr>
              <a:t>五</a:t>
            </a:r>
            <a:r>
              <a:rPr lang="en-US" altLang="zh-TW" sz="1400" dirty="0" smtClean="0">
                <a:latin typeface="標楷體" panose="03000509000000000000" pitchFamily="65" charset="-120"/>
                <a:ea typeface="標楷體" panose="03000509000000000000" pitchFamily="65" charset="-120"/>
                <a:cs typeface="華康楷書體W3" pitchFamily="65" charset="-120"/>
              </a:rPr>
              <a:t>)~106.5.24(</a:t>
            </a:r>
            <a:r>
              <a:rPr lang="zh-TW" altLang="en-US" sz="1400" dirty="0" smtClean="0">
                <a:latin typeface="標楷體" panose="03000509000000000000" pitchFamily="65" charset="-120"/>
                <a:ea typeface="標楷體" panose="03000509000000000000" pitchFamily="65" charset="-120"/>
                <a:cs typeface="華康楷書體W3" pitchFamily="65" charset="-120"/>
              </a:rPr>
              <a:t>三</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zh-TW" altLang="en-US" sz="1400" dirty="0" smtClean="0">
                <a:latin typeface="標楷體" panose="03000509000000000000" pitchFamily="65" charset="-120"/>
                <a:ea typeface="標楷體" panose="03000509000000000000" pitchFamily="65" charset="-120"/>
                <a:cs typeface="華康楷書體W3" pitchFamily="65" charset="-120"/>
              </a:rPr>
              <a:t>前</a:t>
            </a:r>
            <a:endParaRPr lang="zh-TW" altLang="en-US" sz="1400" dirty="0">
              <a:latin typeface="標楷體" panose="03000509000000000000" pitchFamily="65" charset="-120"/>
              <a:ea typeface="標楷體" panose="03000509000000000000" pitchFamily="65" charset="-120"/>
              <a:cs typeface="華康楷書體W3" pitchFamily="65" charset="-120"/>
            </a:endParaRPr>
          </a:p>
        </p:txBody>
      </p:sp>
      <p:cxnSp>
        <p:nvCxnSpPr>
          <p:cNvPr id="93" name="直線單箭頭接點 92"/>
          <p:cNvCxnSpPr>
            <a:stCxn id="91" idx="2"/>
            <a:endCxn id="47" idx="0"/>
          </p:cNvCxnSpPr>
          <p:nvPr/>
        </p:nvCxnSpPr>
        <p:spPr>
          <a:xfrm>
            <a:off x="2494757" y="1834899"/>
            <a:ext cx="0" cy="135605"/>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4" name="十角星形 93"/>
          <p:cNvSpPr/>
          <p:nvPr/>
        </p:nvSpPr>
        <p:spPr>
          <a:xfrm>
            <a:off x="133350" y="1445962"/>
            <a:ext cx="478210" cy="388937"/>
          </a:xfrm>
          <a:prstGeom prst="star10">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rgbClr val="CC0000"/>
                </a:solidFill>
              </a:rPr>
              <a:t>新</a:t>
            </a:r>
            <a:endParaRPr lang="zh-TW" altLang="en-US" dirty="0">
              <a:solidFill>
                <a:srgbClr val="CC0000"/>
              </a:solidFill>
            </a:endParaRPr>
          </a:p>
        </p:txBody>
      </p:sp>
      <p:sp>
        <p:nvSpPr>
          <p:cNvPr id="95" name="十角星形 94"/>
          <p:cNvSpPr/>
          <p:nvPr/>
        </p:nvSpPr>
        <p:spPr>
          <a:xfrm>
            <a:off x="133350" y="3566354"/>
            <a:ext cx="478210" cy="388937"/>
          </a:xfrm>
          <a:prstGeom prst="star10">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rgbClr val="CC0000"/>
                </a:solidFill>
              </a:rPr>
              <a:t>新</a:t>
            </a:r>
            <a:endParaRPr lang="zh-TW" altLang="en-US" dirty="0">
              <a:solidFill>
                <a:srgbClr val="CC0000"/>
              </a:solidFill>
            </a:endParaRPr>
          </a:p>
        </p:txBody>
      </p:sp>
      <p:sp>
        <p:nvSpPr>
          <p:cNvPr id="96" name="標題 1"/>
          <p:cNvSpPr txBox="1">
            <a:spLocks/>
          </p:cNvSpPr>
          <p:nvPr/>
        </p:nvSpPr>
        <p:spPr bwMode="auto">
          <a:xfrm>
            <a:off x="133350" y="260648"/>
            <a:ext cx="86868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lang="zh-TW" altLang="en-US" sz="4200" kern="0" smtClean="0">
                <a:solidFill>
                  <a:srgbClr val="161645"/>
                </a:solidFill>
                <a:latin typeface="標楷體" panose="03000509000000000000" pitchFamily="65" charset="-120"/>
                <a:ea typeface="標楷體" panose="03000509000000000000" pitchFamily="65" charset="-120"/>
              </a:rPr>
              <a:t>甄選入學招生報名流程</a:t>
            </a:r>
            <a:endParaRPr lang="zh-TW" altLang="en-US" sz="4200" kern="0" dirty="0" smtClean="0">
              <a:solidFill>
                <a:srgbClr val="161645"/>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31860766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Rectangle 2"/>
          <p:cNvSpPr>
            <a:spLocks noChangeArrowheads="1"/>
          </p:cNvSpPr>
          <p:nvPr/>
        </p:nvSpPr>
        <p:spPr bwMode="auto">
          <a:xfrm>
            <a:off x="1206500" y="3500438"/>
            <a:ext cx="7085013" cy="1285875"/>
          </a:xfrm>
          <a:prstGeom prst="rect">
            <a:avLst/>
          </a:prstGeom>
          <a:noFill/>
          <a:ln w="9525">
            <a:noFill/>
            <a:miter lim="800000"/>
            <a:headEnd/>
            <a:tailEnd/>
          </a:ln>
        </p:spPr>
        <p:txBody>
          <a:bodyPr/>
          <a:lstStyle/>
          <a:p>
            <a:pPr marL="271463" lvl="1" indent="-180975">
              <a:lnSpc>
                <a:spcPct val="90000"/>
              </a:lnSpc>
              <a:spcBef>
                <a:spcPct val="20000"/>
              </a:spcBef>
              <a:buClr>
                <a:srgbClr val="000000"/>
              </a:buClr>
              <a:buFont typeface="Wingdings" pitchFamily="2" charset="2"/>
              <a:buChar char="§"/>
            </a:pPr>
            <a:endParaRPr lang="zh-TW" altLang="en-US" sz="4000">
              <a:latin typeface="標楷體" panose="03000509000000000000" pitchFamily="65" charset="-120"/>
              <a:ea typeface="標楷體" panose="03000509000000000000" pitchFamily="65" charset="-120"/>
            </a:endParaRPr>
          </a:p>
        </p:txBody>
      </p:sp>
      <p:sp>
        <p:nvSpPr>
          <p:cNvPr id="215044" name="Rectangle 2"/>
          <p:cNvSpPr txBox="1">
            <a:spLocks noChangeArrowheads="1"/>
          </p:cNvSpPr>
          <p:nvPr/>
        </p:nvSpPr>
        <p:spPr bwMode="auto">
          <a:xfrm>
            <a:off x="682625" y="908050"/>
            <a:ext cx="7777163" cy="4391025"/>
          </a:xfrm>
          <a:prstGeom prst="rect">
            <a:avLst/>
          </a:prstGeom>
          <a:noFill/>
          <a:ln w="9525">
            <a:noFill/>
            <a:miter lim="800000"/>
            <a:headEnd/>
            <a:tailEnd/>
          </a:ln>
        </p:spPr>
        <p:txBody>
          <a:bodyPr lIns="0" rIns="18288"/>
          <a:lstStyle/>
          <a:p>
            <a:pPr marL="342900" indent="-342900" algn="ctr"/>
            <a:r>
              <a:rPr lang="zh-TW" altLang="en-US" sz="3600" dirty="0" smtClean="0">
                <a:latin typeface="標楷體" panose="03000509000000000000" pitchFamily="65" charset="-120"/>
                <a:ea typeface="標楷體" panose="03000509000000000000" pitchFamily="65" charset="-120"/>
              </a:rPr>
              <a:t>甄選入學招生</a:t>
            </a:r>
            <a:endParaRPr lang="en-US" altLang="zh-TW" sz="3600" dirty="0" smtClean="0">
              <a:latin typeface="標楷體" panose="03000509000000000000" pitchFamily="65" charset="-120"/>
              <a:ea typeface="標楷體" panose="03000509000000000000" pitchFamily="65" charset="-120"/>
            </a:endParaRPr>
          </a:p>
          <a:p>
            <a:pPr marL="342900" indent="-342900" algn="ctr"/>
            <a:r>
              <a:rPr lang="zh-TW" altLang="en-US" sz="3600" dirty="0" smtClean="0">
                <a:latin typeface="標楷體" panose="03000509000000000000" pitchFamily="65" charset="-120"/>
                <a:ea typeface="標楷體" panose="03000509000000000000" pitchFamily="65" charset="-120"/>
              </a:rPr>
              <a:t>就讀</a:t>
            </a:r>
            <a:r>
              <a:rPr lang="zh-TW" altLang="en-US" sz="3600" dirty="0">
                <a:latin typeface="標楷體" panose="03000509000000000000" pitchFamily="65" charset="-120"/>
                <a:ea typeface="標楷體" panose="03000509000000000000" pitchFamily="65" charset="-120"/>
              </a:rPr>
              <a:t>志願序登記系統</a:t>
            </a:r>
          </a:p>
          <a:p>
            <a:pPr marL="342900" indent="-342900" algn="ctr">
              <a:lnSpc>
                <a:spcPct val="90000"/>
              </a:lnSpc>
              <a:spcBef>
                <a:spcPct val="20000"/>
              </a:spcBef>
              <a:buClr>
                <a:srgbClr val="000000"/>
              </a:buClr>
            </a:pPr>
            <a:endParaRPr lang="zh-TW" altLang="en-US" sz="2400" dirty="0">
              <a:solidFill>
                <a:srgbClr val="FF0000"/>
              </a:solidFill>
              <a:latin typeface="標楷體" panose="03000509000000000000" pitchFamily="65" charset="-120"/>
              <a:ea typeface="標楷體" panose="03000509000000000000" pitchFamily="65" charset="-120"/>
            </a:endParaRPr>
          </a:p>
          <a:p>
            <a:pPr marL="342900" indent="-342900" algn="ctr">
              <a:lnSpc>
                <a:spcPct val="130000"/>
              </a:lnSpc>
              <a:buClr>
                <a:srgbClr val="000000"/>
              </a:buClr>
            </a:pPr>
            <a:r>
              <a:rPr lang="zh-TW" altLang="en-US" sz="2400" dirty="0" smtClean="0">
                <a:solidFill>
                  <a:srgbClr val="FF0000"/>
                </a:solidFill>
                <a:latin typeface="標楷體" panose="03000509000000000000" pitchFamily="65" charset="-120"/>
                <a:ea typeface="標楷體" panose="03000509000000000000" pitchFamily="65" charset="-120"/>
              </a:rPr>
              <a:t>系統</a:t>
            </a:r>
            <a:r>
              <a:rPr lang="zh-TW" altLang="en-US" sz="2400" dirty="0">
                <a:solidFill>
                  <a:srgbClr val="FF0000"/>
                </a:solidFill>
                <a:latin typeface="標楷體" panose="03000509000000000000" pitchFamily="65" charset="-120"/>
                <a:ea typeface="標楷體" panose="03000509000000000000" pitchFamily="65" charset="-120"/>
              </a:rPr>
              <a:t>開放時間</a:t>
            </a:r>
            <a:r>
              <a:rPr lang="zh-TW" altLang="en-US" sz="2400" dirty="0" smtClean="0">
                <a:solidFill>
                  <a:srgbClr val="FF0000"/>
                </a:solidFill>
                <a:latin typeface="標楷體" panose="03000509000000000000" pitchFamily="65" charset="-120"/>
                <a:ea typeface="標楷體" panose="03000509000000000000" pitchFamily="65" charset="-120"/>
              </a:rPr>
              <a:t>：</a:t>
            </a:r>
            <a:r>
              <a:rPr lang="en-US" altLang="zh-TW" sz="2400" dirty="0" smtClean="0">
                <a:solidFill>
                  <a:srgbClr val="FF0000"/>
                </a:solidFill>
                <a:latin typeface="標楷體" panose="03000509000000000000" pitchFamily="65" charset="-120"/>
                <a:ea typeface="標楷體" panose="03000509000000000000" pitchFamily="65" charset="-120"/>
              </a:rPr>
              <a:t>106.7.6 10:00~106.7.10 17:00</a:t>
            </a:r>
            <a:r>
              <a:rPr lang="zh-TW" altLang="en-US" sz="2400" dirty="0" smtClean="0">
                <a:solidFill>
                  <a:srgbClr val="FF0000"/>
                </a:solidFill>
                <a:latin typeface="標楷體" panose="03000509000000000000" pitchFamily="65" charset="-120"/>
                <a:ea typeface="標楷體" panose="03000509000000000000" pitchFamily="65" charset="-120"/>
              </a:rPr>
              <a:t>止</a:t>
            </a:r>
            <a:endParaRPr lang="en-US" altLang="zh-TW" sz="2400" dirty="0">
              <a:solidFill>
                <a:srgbClr val="FF0000"/>
              </a:solidFill>
              <a:latin typeface="標楷體" panose="03000509000000000000" pitchFamily="65" charset="-120"/>
              <a:ea typeface="標楷體" panose="03000509000000000000" pitchFamily="65" charset="-120"/>
            </a:endParaRPr>
          </a:p>
          <a:p>
            <a:pPr marL="342900" indent="-342900">
              <a:lnSpc>
                <a:spcPct val="90000"/>
              </a:lnSpc>
              <a:spcBef>
                <a:spcPct val="20000"/>
              </a:spcBef>
              <a:buClr>
                <a:srgbClr val="000000"/>
              </a:buClr>
              <a:buFont typeface="Wingdings" pitchFamily="2" charset="2"/>
              <a:buNone/>
            </a:pPr>
            <a:endParaRPr lang="zh-TW" altLang="en-US" sz="800" dirty="0">
              <a:latin typeface="標楷體" panose="03000509000000000000" pitchFamily="65" charset="-120"/>
              <a:ea typeface="標楷體" panose="03000509000000000000" pitchFamily="65" charset="-120"/>
            </a:endParaRPr>
          </a:p>
          <a:p>
            <a:pPr marL="342900" indent="-342900">
              <a:lnSpc>
                <a:spcPct val="90000"/>
              </a:lnSpc>
              <a:spcBef>
                <a:spcPct val="20000"/>
              </a:spcBef>
              <a:buClr>
                <a:schemeClr val="folHlink"/>
              </a:buClr>
              <a:buFont typeface="Wingdings" pitchFamily="2" charset="2"/>
              <a:buChar char=""/>
            </a:pPr>
            <a:r>
              <a:rPr lang="zh-TW" altLang="en-US" sz="2000" dirty="0" smtClean="0">
                <a:latin typeface="標楷體" panose="03000509000000000000" pitchFamily="65" charset="-120"/>
                <a:ea typeface="標楷體" panose="03000509000000000000" pitchFamily="65" charset="-120"/>
              </a:rPr>
              <a:t>各甄選學校正（備）取生，無論正</a:t>
            </a:r>
            <a:r>
              <a:rPr lang="zh-TW" altLang="en-US" sz="2000" dirty="0">
                <a:latin typeface="標楷體" panose="03000509000000000000" pitchFamily="65" charset="-120"/>
                <a:ea typeface="標楷體" panose="03000509000000000000" pitchFamily="65" charset="-120"/>
              </a:rPr>
              <a:t>取或備取</a:t>
            </a:r>
            <a:r>
              <a:rPr lang="en-US" altLang="zh-TW" sz="2000" dirty="0">
                <a:latin typeface="標楷體" panose="03000509000000000000" pitchFamily="65" charset="-120"/>
                <a:ea typeface="標楷體" panose="03000509000000000000" pitchFamily="65" charset="-120"/>
              </a:rPr>
              <a:t>1</a:t>
            </a:r>
            <a:r>
              <a:rPr lang="zh-TW" altLang="en-US" sz="2000" dirty="0">
                <a:latin typeface="標楷體" panose="03000509000000000000" pitchFamily="65" charset="-120"/>
                <a:ea typeface="標楷體" panose="03000509000000000000" pitchFamily="65" charset="-120"/>
              </a:rPr>
              <a:t>或多個校系科（組）、學程，均須接受就讀志願序統一分發後，始取得入學</a:t>
            </a:r>
            <a:r>
              <a:rPr lang="zh-TW" altLang="en-US" sz="2000" dirty="0" smtClean="0">
                <a:latin typeface="標楷體" panose="03000509000000000000" pitchFamily="65" charset="-120"/>
                <a:ea typeface="標楷體" panose="03000509000000000000" pitchFamily="65" charset="-120"/>
              </a:rPr>
              <a:t>資格</a:t>
            </a:r>
            <a:endParaRPr lang="zh-TW" altLang="en-US" sz="2000" dirty="0">
              <a:latin typeface="標楷體" panose="03000509000000000000" pitchFamily="65" charset="-120"/>
              <a:ea typeface="標楷體" panose="03000509000000000000" pitchFamily="65" charset="-120"/>
            </a:endParaRPr>
          </a:p>
          <a:p>
            <a:pPr marL="342900" indent="-342900">
              <a:lnSpc>
                <a:spcPct val="90000"/>
              </a:lnSpc>
              <a:spcBef>
                <a:spcPct val="20000"/>
              </a:spcBef>
              <a:buClr>
                <a:schemeClr val="folHlink"/>
              </a:buClr>
              <a:buFont typeface="Wingdings" pitchFamily="2" charset="2"/>
              <a:buChar char=""/>
            </a:pPr>
            <a:endParaRPr lang="zh-TW" altLang="en-US" sz="2000" dirty="0">
              <a:latin typeface="標楷體" panose="03000509000000000000" pitchFamily="65" charset="-120"/>
              <a:ea typeface="標楷體" panose="03000509000000000000" pitchFamily="65" charset="-120"/>
            </a:endParaRPr>
          </a:p>
          <a:p>
            <a:pPr marL="342900" indent="-342900">
              <a:lnSpc>
                <a:spcPct val="90000"/>
              </a:lnSpc>
              <a:spcBef>
                <a:spcPct val="20000"/>
              </a:spcBef>
              <a:buClr>
                <a:schemeClr val="folHlink"/>
              </a:buClr>
              <a:buFont typeface="Wingdings" pitchFamily="2" charset="2"/>
              <a:buChar char=""/>
            </a:pPr>
            <a:r>
              <a:rPr lang="zh-TW" altLang="en-US" sz="2000" dirty="0" smtClean="0">
                <a:solidFill>
                  <a:schemeClr val="hlink"/>
                </a:solidFill>
                <a:latin typeface="標楷體" panose="03000509000000000000" pitchFamily="65" charset="-120"/>
                <a:ea typeface="標楷體" panose="03000509000000000000" pitchFamily="65" charset="-120"/>
              </a:rPr>
              <a:t>凡未於本時間內上網登記就讀</a:t>
            </a:r>
            <a:r>
              <a:rPr lang="zh-TW" altLang="en-US" sz="2000" dirty="0">
                <a:solidFill>
                  <a:schemeClr val="hlink"/>
                </a:solidFill>
                <a:latin typeface="標楷體" panose="03000509000000000000" pitchFamily="65" charset="-120"/>
                <a:ea typeface="標楷體" panose="03000509000000000000" pitchFamily="65" charset="-120"/>
              </a:rPr>
              <a:t>志願</a:t>
            </a:r>
            <a:r>
              <a:rPr lang="zh-TW" altLang="en-US" sz="2000" dirty="0" smtClean="0">
                <a:solidFill>
                  <a:schemeClr val="hlink"/>
                </a:solidFill>
                <a:latin typeface="標楷體" panose="03000509000000000000" pitchFamily="65" charset="-120"/>
                <a:ea typeface="標楷體" panose="03000509000000000000" pitchFamily="65" charset="-120"/>
              </a:rPr>
              <a:t>序或雖有上網登記志願但未按下「確定送出」者，以未登記論，即喪失登記資格與分發機會</a:t>
            </a:r>
            <a:endParaRPr lang="zh-TW" altLang="en-US" sz="2000" dirty="0">
              <a:solidFill>
                <a:schemeClr val="hlink"/>
              </a:solidFill>
              <a:latin typeface="標楷體" panose="03000509000000000000" pitchFamily="65" charset="-120"/>
              <a:ea typeface="標楷體" panose="03000509000000000000" pitchFamily="65" charset="-120"/>
            </a:endParaRPr>
          </a:p>
          <a:p>
            <a:pPr marL="342900" indent="-342900">
              <a:lnSpc>
                <a:spcPct val="90000"/>
              </a:lnSpc>
              <a:spcBef>
                <a:spcPct val="20000"/>
              </a:spcBef>
              <a:buClr>
                <a:srgbClr val="000000"/>
              </a:buClr>
              <a:buFont typeface="Wingdings" pitchFamily="2" charset="2"/>
              <a:buChar char="§"/>
            </a:pPr>
            <a:endParaRPr lang="zh-TW" altLang="en-US" sz="2000" dirty="0">
              <a:solidFill>
                <a:schemeClr val="hlink"/>
              </a:solidFill>
              <a:latin typeface="標楷體" panose="03000509000000000000" pitchFamily="65" charset="-120"/>
              <a:ea typeface="標楷體" panose="03000509000000000000" pitchFamily="65" charset="-120"/>
            </a:endParaRPr>
          </a:p>
          <a:p>
            <a:pPr marL="342900" indent="-342900">
              <a:lnSpc>
                <a:spcPct val="90000"/>
              </a:lnSpc>
              <a:spcBef>
                <a:spcPct val="20000"/>
              </a:spcBef>
              <a:buClr>
                <a:srgbClr val="000000"/>
              </a:buClr>
              <a:buFont typeface="Wingdings" pitchFamily="2" charset="2"/>
              <a:buChar char="§"/>
            </a:pPr>
            <a:endParaRPr lang="zh-TW" altLang="en-US" dirty="0">
              <a:solidFill>
                <a:schemeClr val="hlink"/>
              </a:solidFill>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138</a:t>
            </a:fld>
            <a:endParaRPr lang="en-US" altLang="zh-TW"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323529" y="1309952"/>
            <a:ext cx="8568952" cy="4238095"/>
          </a:xfrm>
          <a:prstGeom prst="rect">
            <a:avLst/>
          </a:prstGeom>
        </p:spPr>
      </p:pic>
      <p:sp>
        <p:nvSpPr>
          <p:cNvPr id="113666" name="Rectangle 3"/>
          <p:cNvSpPr>
            <a:spLocks noGrp="1" noChangeArrowheads="1"/>
          </p:cNvSpPr>
          <p:nvPr>
            <p:ph type="title" idx="4294967295"/>
          </p:nvPr>
        </p:nvSpPr>
        <p:spPr>
          <a:xfrm>
            <a:off x="180975" y="285750"/>
            <a:ext cx="9144000" cy="647700"/>
          </a:xfrm>
          <a:ln/>
        </p:spPr>
        <p:txBody>
          <a:bodyPr/>
          <a:lstStyle/>
          <a:p>
            <a:pPr eaLnBrk="1" hangingPunct="1"/>
            <a:r>
              <a:rPr lang="zh-TW" altLang="en-US" sz="3200" dirty="0" smtClean="0">
                <a:latin typeface="標楷體" panose="03000509000000000000" pitchFamily="65" charset="-120"/>
                <a:ea typeface="標楷體" panose="03000509000000000000" pitchFamily="65" charset="-120"/>
              </a:rPr>
              <a:t>甄選</a:t>
            </a:r>
            <a:r>
              <a:rPr lang="zh-TW" altLang="en-US" sz="3200" kern="1200" dirty="0" smtClean="0">
                <a:solidFill>
                  <a:schemeClr val="tx1"/>
                </a:solidFill>
                <a:latin typeface="標楷體" panose="03000509000000000000" pitchFamily="65" charset="-120"/>
                <a:ea typeface="標楷體" panose="03000509000000000000" pitchFamily="65" charset="-120"/>
                <a:cs typeface="+mn-cs"/>
              </a:rPr>
              <a:t>入學招生就讀</a:t>
            </a:r>
            <a:r>
              <a:rPr lang="zh-TW" altLang="en-US" sz="3200" dirty="0" smtClean="0">
                <a:latin typeface="標楷體" panose="03000509000000000000" pitchFamily="65" charset="-120"/>
                <a:ea typeface="標楷體" panose="03000509000000000000" pitchFamily="65" charset="-120"/>
              </a:rPr>
              <a:t>志願</a:t>
            </a:r>
            <a:r>
              <a:rPr lang="zh-TW" altLang="en-US" sz="3200" dirty="0">
                <a:latin typeface="標楷體" panose="03000509000000000000" pitchFamily="65" charset="-120"/>
                <a:ea typeface="標楷體" panose="03000509000000000000" pitchFamily="65" charset="-120"/>
              </a:rPr>
              <a:t>序登記系統</a:t>
            </a:r>
            <a:r>
              <a:rPr lang="zh-TW" altLang="en-US" kern="1200" dirty="0" smtClean="0">
                <a:solidFill>
                  <a:srgbClr val="FF0000"/>
                </a:solidFill>
                <a:latin typeface="標楷體" panose="03000509000000000000" pitchFamily="65" charset="-120"/>
                <a:ea typeface="標楷體" panose="03000509000000000000" pitchFamily="65" charset="-120"/>
              </a:rPr>
              <a:t>登入頁</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139</a:t>
            </a:fld>
            <a:endParaRPr lang="en-US" altLang="zh-TW" dirty="0">
              <a:latin typeface="標楷體" panose="03000509000000000000" pitchFamily="65" charset="-120"/>
              <a:ea typeface="標楷體" panose="03000509000000000000" pitchFamily="65" charset="-120"/>
            </a:endParaRPr>
          </a:p>
        </p:txBody>
      </p:sp>
      <p:sp>
        <p:nvSpPr>
          <p:cNvPr id="8" name="文字方塊 7"/>
          <p:cNvSpPr txBox="1"/>
          <p:nvPr/>
        </p:nvSpPr>
        <p:spPr>
          <a:xfrm>
            <a:off x="5796137" y="3284984"/>
            <a:ext cx="3096344" cy="1224136"/>
          </a:xfrm>
          <a:prstGeom prst="rect">
            <a:avLst/>
          </a:prstGeom>
          <a:solidFill>
            <a:srgbClr val="FF0000"/>
          </a:solidFill>
          <a:ln w="9525" algn="ctr">
            <a:solidFill>
              <a:schemeClr val="accent1"/>
            </a:solidFill>
            <a:miter lim="800000"/>
            <a:headEnd/>
            <a:tailEnd/>
          </a:ln>
          <a:effectLst>
            <a:outerShdw dist="20000" dir="5400000" rotWithShape="0">
              <a:srgbClr val="000000">
                <a:alpha val="37999"/>
              </a:srgbClr>
            </a:outerShdw>
          </a:effectLst>
        </p:spPr>
        <p:txBody>
          <a:bodyPr/>
          <a:lstStyle>
            <a:defPPr>
              <a:defRPr lang="zh-TW"/>
            </a:defPPr>
            <a:lvl1pPr>
              <a:spcBef>
                <a:spcPct val="20000"/>
              </a:spcBef>
              <a:defRPr kumimoji="0">
                <a:solidFill>
                  <a:srgbClr val="000000"/>
                </a:solidFill>
                <a:latin typeface="微軟正黑體" pitchFamily="34" charset="-120"/>
                <a:ea typeface="微軟正黑體" pitchFamily="34" charset="-120"/>
              </a:defRPr>
            </a:lvl1pPr>
          </a:lstStyle>
          <a:p>
            <a:r>
              <a:rPr lang="zh-TW" altLang="en-US" dirty="0">
                <a:solidFill>
                  <a:schemeClr val="bg1"/>
                </a:solidFill>
                <a:latin typeface="標楷體" panose="03000509000000000000" pitchFamily="65" charset="-120"/>
                <a:ea typeface="標楷體" panose="03000509000000000000" pitchFamily="65" charset="-120"/>
              </a:rPr>
              <a:t>建議考生不要使用手機或平版電腦</a:t>
            </a:r>
            <a:r>
              <a:rPr lang="zh-TW" altLang="en-US" dirty="0" smtClean="0">
                <a:solidFill>
                  <a:schemeClr val="bg1"/>
                </a:solidFill>
                <a:latin typeface="標楷體" panose="03000509000000000000" pitchFamily="65" charset="-120"/>
                <a:ea typeface="標楷體" panose="03000509000000000000" pitchFamily="65" charset="-120"/>
              </a:rPr>
              <a:t>登入使用</a:t>
            </a:r>
            <a:r>
              <a:rPr lang="zh-TW" altLang="en-US" dirty="0">
                <a:solidFill>
                  <a:schemeClr val="bg1"/>
                </a:solidFill>
                <a:latin typeface="標楷體" panose="03000509000000000000" pitchFamily="65" charset="-120"/>
                <a:ea typeface="標楷體" panose="03000509000000000000" pitchFamily="65" charset="-120"/>
              </a:rPr>
              <a:t>招生各系統，避免畫面資訊閱覽不完全，漏登資料而影響權益。</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07504" y="946802"/>
            <a:ext cx="8856984" cy="5434525"/>
          </a:xfrm>
          <a:prstGeom prst="rect">
            <a:avLst/>
          </a:prstGeom>
        </p:spPr>
      </p:pic>
      <p:sp>
        <p:nvSpPr>
          <p:cNvPr id="268292" name="Rectangle 3"/>
          <p:cNvSpPr>
            <a:spLocks noGrp="1" noChangeArrowheads="1"/>
          </p:cNvSpPr>
          <p:nvPr>
            <p:ph type="title" idx="4294967295"/>
          </p:nvPr>
        </p:nvSpPr>
        <p:spPr>
          <a:xfrm>
            <a:off x="214313" y="214313"/>
            <a:ext cx="7165975" cy="712787"/>
          </a:xfrm>
          <a:ln/>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資格審查登錄</a:t>
            </a:r>
            <a:r>
              <a:rPr lang="en-US" altLang="zh-TW" sz="3200" kern="1200" dirty="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班級資料維護</a:t>
            </a:r>
          </a:p>
        </p:txBody>
      </p:sp>
      <p:sp>
        <p:nvSpPr>
          <p:cNvPr id="322566" name="AutoShape 6"/>
          <p:cNvSpPr>
            <a:spLocks noChangeArrowheads="1"/>
          </p:cNvSpPr>
          <p:nvPr/>
        </p:nvSpPr>
        <p:spPr bwMode="auto">
          <a:xfrm rot="10800000">
            <a:off x="4600743" y="4190508"/>
            <a:ext cx="2592288" cy="714375"/>
          </a:xfrm>
          <a:prstGeom prst="wedgeRectCallout">
            <a:avLst>
              <a:gd name="adj1" fmla="val 73086"/>
              <a:gd name="adj2" fmla="val 54217"/>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rot="10800000" anchor="ctr" anchorCtr="1"/>
          <a:lstStyle/>
          <a:p>
            <a:r>
              <a:rPr kumimoji="0" lang="zh-TW" altLang="en-US" dirty="0" smtClean="0">
                <a:solidFill>
                  <a:srgbClr val="000000"/>
                </a:solidFill>
                <a:latin typeface="標楷體" panose="03000509000000000000" pitchFamily="65" charset="-120"/>
                <a:ea typeface="標楷體" panose="03000509000000000000" pitchFamily="65" charset="-120"/>
              </a:rPr>
              <a:t>點按班級名稱欄位後，</a:t>
            </a:r>
            <a:endParaRPr kumimoji="0" lang="en-US" altLang="zh-TW" dirty="0" smtClean="0">
              <a:solidFill>
                <a:srgbClr val="000000"/>
              </a:solidFill>
              <a:latin typeface="標楷體" panose="03000509000000000000" pitchFamily="65" charset="-120"/>
              <a:ea typeface="標楷體" panose="03000509000000000000" pitchFamily="65" charset="-120"/>
            </a:endParaRPr>
          </a:p>
          <a:p>
            <a:r>
              <a:rPr kumimoji="0" lang="zh-TW" altLang="en-US" dirty="0" smtClean="0">
                <a:solidFill>
                  <a:srgbClr val="000000"/>
                </a:solidFill>
                <a:latin typeface="標楷體" panose="03000509000000000000" pitchFamily="65" charset="-120"/>
                <a:ea typeface="標楷體" panose="03000509000000000000" pitchFamily="65" charset="-120"/>
              </a:rPr>
              <a:t>即可</a:t>
            </a:r>
            <a:r>
              <a:rPr kumimoji="0" lang="zh-TW" altLang="en-US" dirty="0">
                <a:solidFill>
                  <a:srgbClr val="000000"/>
                </a:solidFill>
                <a:latin typeface="標楷體" panose="03000509000000000000" pitchFamily="65" charset="-120"/>
                <a:ea typeface="標楷體" panose="03000509000000000000" pitchFamily="65" charset="-120"/>
              </a:rPr>
              <a:t>進行</a:t>
            </a:r>
            <a:r>
              <a:rPr kumimoji="0" lang="zh-TW" altLang="en-US" dirty="0" smtClean="0">
                <a:solidFill>
                  <a:srgbClr val="000000"/>
                </a:solidFill>
                <a:latin typeface="標楷體" panose="03000509000000000000" pitchFamily="65" charset="-120"/>
                <a:ea typeface="標楷體" panose="03000509000000000000" pitchFamily="65" charset="-120"/>
              </a:rPr>
              <a:t>編輯</a:t>
            </a:r>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268296" name="Rectangle 4"/>
          <p:cNvSpPr>
            <a:spLocks noChangeArrowheads="1"/>
          </p:cNvSpPr>
          <p:nvPr/>
        </p:nvSpPr>
        <p:spPr bwMode="auto">
          <a:xfrm>
            <a:off x="3131840" y="3871850"/>
            <a:ext cx="849571" cy="421246"/>
          </a:xfrm>
          <a:prstGeom prst="rect">
            <a:avLst/>
          </a:prstGeom>
          <a:noFill/>
          <a:ln w="38100" algn="ctr">
            <a:solidFill>
              <a:srgbClr val="FF000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14</a:t>
            </a:fld>
            <a:endParaRPr lang="en-US" altLang="zh-TW" dirty="0">
              <a:latin typeface="標楷體" panose="03000509000000000000" pitchFamily="65" charset="-120"/>
              <a:ea typeface="標楷體" panose="03000509000000000000" pitchFamily="65" charset="-120"/>
            </a:endParaRPr>
          </a:p>
        </p:txBody>
      </p:sp>
      <p:sp>
        <p:nvSpPr>
          <p:cNvPr id="7" name="矩形 6"/>
          <p:cNvSpPr/>
          <p:nvPr/>
        </p:nvSpPr>
        <p:spPr>
          <a:xfrm>
            <a:off x="1907704" y="2325755"/>
            <a:ext cx="3168352" cy="1671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395536" y="1278843"/>
            <a:ext cx="8536226" cy="4620989"/>
          </a:xfrm>
          <a:prstGeom prst="rect">
            <a:avLst/>
          </a:prstGeom>
        </p:spPr>
      </p:pic>
      <p:sp>
        <p:nvSpPr>
          <p:cNvPr id="113666" name="Rectangle 3"/>
          <p:cNvSpPr>
            <a:spLocks noGrp="1" noChangeArrowheads="1"/>
          </p:cNvSpPr>
          <p:nvPr>
            <p:ph type="title" idx="4294967295"/>
          </p:nvPr>
        </p:nvSpPr>
        <p:spPr>
          <a:xfrm>
            <a:off x="35496" y="285750"/>
            <a:ext cx="9503593" cy="647700"/>
          </a:xfrm>
          <a:ln/>
        </p:spPr>
        <p:txBody>
          <a:bodyPr/>
          <a:lstStyle/>
          <a:p>
            <a:pPr eaLnBrk="1" hangingPunct="1"/>
            <a:r>
              <a:rPr lang="zh-TW" altLang="en-US" sz="3200" dirty="0">
                <a:latin typeface="標楷體" panose="03000509000000000000" pitchFamily="65" charset="-120"/>
                <a:ea typeface="標楷體" panose="03000509000000000000" pitchFamily="65" charset="-120"/>
              </a:rPr>
              <a:t>甄選</a:t>
            </a:r>
            <a:r>
              <a:rPr lang="zh-TW" altLang="en-US" sz="3200" kern="1200" dirty="0">
                <a:solidFill>
                  <a:schemeClr val="tx1"/>
                </a:solidFill>
                <a:latin typeface="標楷體" panose="03000509000000000000" pitchFamily="65" charset="-120"/>
                <a:ea typeface="標楷體" panose="03000509000000000000" pitchFamily="65" charset="-120"/>
              </a:rPr>
              <a:t>入學招生就讀</a:t>
            </a:r>
            <a:r>
              <a:rPr lang="zh-TW" altLang="en-US" sz="3200" dirty="0">
                <a:latin typeface="標楷體" panose="03000509000000000000" pitchFamily="65" charset="-120"/>
                <a:ea typeface="標楷體" panose="03000509000000000000" pitchFamily="65" charset="-120"/>
              </a:rPr>
              <a:t>志願序登記系統</a:t>
            </a:r>
            <a:r>
              <a:rPr lang="zh-TW" altLang="en-US" dirty="0" smtClean="0">
                <a:solidFill>
                  <a:srgbClr val="FF0000"/>
                </a:solidFill>
                <a:latin typeface="標楷體" panose="03000509000000000000" pitchFamily="65" charset="-120"/>
                <a:ea typeface="標楷體" panose="03000509000000000000" pitchFamily="65" charset="-120"/>
              </a:rPr>
              <a:t>閱讀</a:t>
            </a:r>
            <a:r>
              <a:rPr lang="zh-TW" altLang="en-US" kern="1200" dirty="0" smtClean="0">
                <a:solidFill>
                  <a:srgbClr val="FF0000"/>
                </a:solidFill>
                <a:latin typeface="標楷體" panose="03000509000000000000" pitchFamily="65" charset="-120"/>
                <a:ea typeface="標楷體" panose="03000509000000000000" pitchFamily="65" charset="-120"/>
              </a:rPr>
              <a:t>選填注意事項</a:t>
            </a:r>
          </a:p>
        </p:txBody>
      </p:sp>
      <p:sp>
        <p:nvSpPr>
          <p:cNvPr id="228358" name="Rectangle 5"/>
          <p:cNvSpPr>
            <a:spLocks noChangeArrowheads="1"/>
          </p:cNvSpPr>
          <p:nvPr/>
        </p:nvSpPr>
        <p:spPr bwMode="auto">
          <a:xfrm>
            <a:off x="3763549" y="5229200"/>
            <a:ext cx="1800200" cy="288032"/>
          </a:xfrm>
          <a:prstGeom prst="rect">
            <a:avLst/>
          </a:prstGeom>
          <a:noFill/>
          <a:ln w="38100">
            <a:solidFill>
              <a:srgbClr val="FF3300"/>
            </a:solidFill>
            <a:prstDash val="sysDot"/>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124940" name="AutoShape 12"/>
          <p:cNvSpPr>
            <a:spLocks noChangeArrowheads="1"/>
          </p:cNvSpPr>
          <p:nvPr/>
        </p:nvSpPr>
        <p:spPr bwMode="auto">
          <a:xfrm>
            <a:off x="180081" y="2608905"/>
            <a:ext cx="693788" cy="3440112"/>
          </a:xfrm>
          <a:prstGeom prst="wedgeRectCallout">
            <a:avLst>
              <a:gd name="adj1" fmla="val 98631"/>
              <a:gd name="adj2" fmla="val -29504"/>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vert="eaVert"/>
          <a:lstStyle/>
          <a:p>
            <a:r>
              <a:rPr kumimoji="0" lang="zh-TW" altLang="en-US" dirty="0" smtClean="0">
                <a:solidFill>
                  <a:srgbClr val="000000"/>
                </a:solidFill>
                <a:latin typeface="標楷體" panose="03000509000000000000" pitchFamily="65" charset="-120"/>
                <a:ea typeface="標楷體" panose="03000509000000000000" pitchFamily="65" charset="-120"/>
              </a:rPr>
              <a:t>考生請詳細閱讀</a:t>
            </a:r>
            <a:endParaRPr kumimoji="0" lang="en-US" altLang="zh-TW" dirty="0" smtClean="0">
              <a:solidFill>
                <a:srgbClr val="000000"/>
              </a:solidFill>
              <a:latin typeface="標楷體" panose="03000509000000000000" pitchFamily="65" charset="-120"/>
              <a:ea typeface="標楷體" panose="03000509000000000000" pitchFamily="65" charset="-120"/>
            </a:endParaRPr>
          </a:p>
          <a:p>
            <a:r>
              <a:rPr kumimoji="0" lang="zh-TW" altLang="en-US" dirty="0" smtClean="0">
                <a:solidFill>
                  <a:srgbClr val="000000"/>
                </a:solidFill>
                <a:latin typeface="標楷體" panose="03000509000000000000" pitchFamily="65" charset="-120"/>
                <a:ea typeface="標楷體" panose="03000509000000000000" pitchFamily="65" charset="-120"/>
              </a:rPr>
              <a:t>「選填登記就讀志願注意事項」</a:t>
            </a:r>
            <a:endParaRPr kumimoji="0" lang="zh-TW" altLang="en-US" dirty="0">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140</a:t>
            </a:fld>
            <a:endParaRPr lang="en-US" altLang="zh-TW"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3"/>
          <a:stretch>
            <a:fillRect/>
          </a:stretch>
        </p:blipFill>
        <p:spPr>
          <a:xfrm>
            <a:off x="63324" y="1204415"/>
            <a:ext cx="8973172" cy="5097450"/>
          </a:xfrm>
          <a:prstGeom prst="rect">
            <a:avLst/>
          </a:prstGeom>
        </p:spPr>
      </p:pic>
      <p:sp>
        <p:nvSpPr>
          <p:cNvPr id="116739" name="Rectangle 3"/>
          <p:cNvSpPr>
            <a:spLocks noChangeArrowheads="1"/>
          </p:cNvSpPr>
          <p:nvPr/>
        </p:nvSpPr>
        <p:spPr bwMode="auto">
          <a:xfrm>
            <a:off x="180975" y="260350"/>
            <a:ext cx="9144000" cy="720725"/>
          </a:xfrm>
          <a:prstGeom prst="rect">
            <a:avLst/>
          </a:prstGeom>
          <a:noFill/>
          <a:ln w="9525" algn="ctr">
            <a:noFill/>
            <a:miter lim="800000"/>
            <a:headEnd/>
            <a:tailEnd/>
          </a:ln>
          <a:effectLst/>
        </p:spPr>
        <p:txBody>
          <a:bodyPr anchor="ctr"/>
          <a:lstStyle/>
          <a:p>
            <a:r>
              <a:rPr lang="zh-TW" altLang="en-US" sz="3200" dirty="0">
                <a:latin typeface="標楷體" panose="03000509000000000000" pitchFamily="65" charset="-120"/>
                <a:ea typeface="標楷體" panose="03000509000000000000" pitchFamily="65" charset="-120"/>
              </a:rPr>
              <a:t>甄選入學招生就讀志願序登記系統</a:t>
            </a:r>
            <a:r>
              <a:rPr lang="zh-TW" altLang="en-US" sz="2800" dirty="0" smtClean="0">
                <a:solidFill>
                  <a:srgbClr val="FF0000"/>
                </a:solidFill>
                <a:latin typeface="標楷體" panose="03000509000000000000" pitchFamily="65" charset="-120"/>
                <a:ea typeface="標楷體" panose="03000509000000000000" pitchFamily="65" charset="-120"/>
                <a:cs typeface="+mj-cs"/>
              </a:rPr>
              <a:t>調整</a:t>
            </a:r>
            <a:r>
              <a:rPr lang="zh-TW" altLang="en-US" sz="2800" dirty="0">
                <a:solidFill>
                  <a:srgbClr val="FF0000"/>
                </a:solidFill>
                <a:latin typeface="標楷體" panose="03000509000000000000" pitchFamily="65" charset="-120"/>
                <a:ea typeface="標楷體" panose="03000509000000000000" pitchFamily="65" charset="-120"/>
                <a:cs typeface="+mj-cs"/>
              </a:rPr>
              <a:t>志願</a:t>
            </a:r>
            <a:r>
              <a:rPr lang="zh-TW" altLang="en-US" sz="2800" dirty="0" smtClean="0">
                <a:solidFill>
                  <a:srgbClr val="FF0000"/>
                </a:solidFill>
                <a:latin typeface="標楷體" panose="03000509000000000000" pitchFamily="65" charset="-120"/>
                <a:ea typeface="標楷體" panose="03000509000000000000" pitchFamily="65" charset="-120"/>
                <a:cs typeface="+mj-cs"/>
              </a:rPr>
              <a:t>序</a:t>
            </a:r>
            <a:endParaRPr lang="en-US" altLang="zh-TW" sz="3200" dirty="0">
              <a:latin typeface="標楷體" panose="03000509000000000000" pitchFamily="65" charset="-120"/>
              <a:ea typeface="標楷體" panose="03000509000000000000" pitchFamily="65" charset="-120"/>
              <a:cs typeface="+mj-cs"/>
            </a:endParaRPr>
          </a:p>
        </p:txBody>
      </p:sp>
      <p:sp>
        <p:nvSpPr>
          <p:cNvPr id="220166" name="Rectangle 5"/>
          <p:cNvSpPr>
            <a:spLocks noChangeArrowheads="1"/>
          </p:cNvSpPr>
          <p:nvPr/>
        </p:nvSpPr>
        <p:spPr bwMode="auto">
          <a:xfrm>
            <a:off x="4306830" y="3823016"/>
            <a:ext cx="549796" cy="232220"/>
          </a:xfrm>
          <a:prstGeom prst="rect">
            <a:avLst/>
          </a:prstGeom>
          <a:noFill/>
          <a:ln w="28575">
            <a:solidFill>
              <a:srgbClr val="FF0000"/>
            </a:solidFill>
            <a:prstDash val="sysDot"/>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220167" name="Rectangle 9"/>
          <p:cNvSpPr>
            <a:spLocks noChangeArrowheads="1"/>
          </p:cNvSpPr>
          <p:nvPr/>
        </p:nvSpPr>
        <p:spPr bwMode="auto">
          <a:xfrm>
            <a:off x="4280686" y="2976232"/>
            <a:ext cx="575940" cy="246633"/>
          </a:xfrm>
          <a:prstGeom prst="rect">
            <a:avLst/>
          </a:prstGeom>
          <a:noFill/>
          <a:ln w="28575">
            <a:solidFill>
              <a:srgbClr val="FF0000"/>
            </a:solidFill>
            <a:prstDash val="sysDot"/>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436234" name="AutoShape 10"/>
          <p:cNvSpPr>
            <a:spLocks noChangeArrowheads="1"/>
          </p:cNvSpPr>
          <p:nvPr/>
        </p:nvSpPr>
        <p:spPr bwMode="auto">
          <a:xfrm rot="10800000" flipH="1" flipV="1">
            <a:off x="5147007" y="3658541"/>
            <a:ext cx="3640336" cy="357188"/>
          </a:xfrm>
          <a:prstGeom prst="wedgeRectCallout">
            <a:avLst>
              <a:gd name="adj1" fmla="val -57636"/>
              <a:gd name="adj2" fmla="val -63182"/>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標楷體" panose="03000509000000000000" pitchFamily="65" charset="-120"/>
                <a:ea typeface="標楷體" panose="03000509000000000000" pitchFamily="65" charset="-120"/>
              </a:rPr>
              <a:t>選取已選取</a:t>
            </a:r>
            <a:r>
              <a:rPr kumimoji="0" lang="zh-TW" altLang="en-US" dirty="0" smtClean="0">
                <a:solidFill>
                  <a:srgbClr val="000000"/>
                </a:solidFill>
                <a:latin typeface="標楷體" panose="03000509000000000000" pitchFamily="65" charset="-120"/>
                <a:ea typeface="標楷體" panose="03000509000000000000" pitchFamily="65" charset="-120"/>
              </a:rPr>
              <a:t>校系科（組）學程下</a:t>
            </a:r>
            <a:r>
              <a:rPr kumimoji="0" lang="zh-TW" altLang="en-US" dirty="0">
                <a:solidFill>
                  <a:srgbClr val="000000"/>
                </a:solidFill>
                <a:latin typeface="標楷體" panose="03000509000000000000" pitchFamily="65" charset="-120"/>
                <a:ea typeface="標楷體" panose="03000509000000000000" pitchFamily="65" charset="-120"/>
              </a:rPr>
              <a:t>移</a:t>
            </a:r>
          </a:p>
        </p:txBody>
      </p:sp>
      <p:sp>
        <p:nvSpPr>
          <p:cNvPr id="2" name="AutoShape 10"/>
          <p:cNvSpPr>
            <a:spLocks noChangeArrowheads="1"/>
          </p:cNvSpPr>
          <p:nvPr/>
        </p:nvSpPr>
        <p:spPr bwMode="auto">
          <a:xfrm rot="10800000" flipH="1" flipV="1">
            <a:off x="5160300" y="3184195"/>
            <a:ext cx="3640336" cy="357188"/>
          </a:xfrm>
          <a:prstGeom prst="wedgeRectCallout">
            <a:avLst>
              <a:gd name="adj1" fmla="val -57327"/>
              <a:gd name="adj2" fmla="val -1575"/>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標楷體" panose="03000509000000000000" pitchFamily="65" charset="-120"/>
                <a:ea typeface="標楷體" panose="03000509000000000000" pitchFamily="65" charset="-120"/>
              </a:rPr>
              <a:t>選取已選取</a:t>
            </a:r>
            <a:r>
              <a:rPr kumimoji="0" lang="zh-TW" altLang="en-US" dirty="0" smtClean="0">
                <a:solidFill>
                  <a:srgbClr val="000000"/>
                </a:solidFill>
                <a:latin typeface="標楷體" panose="03000509000000000000" pitchFamily="65" charset="-120"/>
                <a:ea typeface="標楷體" panose="03000509000000000000" pitchFamily="65" charset="-120"/>
              </a:rPr>
              <a:t>校系科（組）學程上</a:t>
            </a:r>
            <a:r>
              <a:rPr kumimoji="0" lang="zh-TW" altLang="en-US" dirty="0">
                <a:solidFill>
                  <a:srgbClr val="000000"/>
                </a:solidFill>
                <a:latin typeface="標楷體" panose="03000509000000000000" pitchFamily="65" charset="-120"/>
                <a:ea typeface="標楷體" panose="03000509000000000000" pitchFamily="65" charset="-120"/>
              </a:rPr>
              <a:t>移</a:t>
            </a:r>
          </a:p>
        </p:txBody>
      </p:sp>
      <p:sp>
        <p:nvSpPr>
          <p:cNvPr id="220172" name="Rectangle 9"/>
          <p:cNvSpPr>
            <a:spLocks noChangeArrowheads="1"/>
          </p:cNvSpPr>
          <p:nvPr/>
        </p:nvSpPr>
        <p:spPr bwMode="auto">
          <a:xfrm>
            <a:off x="4280686" y="3287995"/>
            <a:ext cx="575940" cy="253388"/>
          </a:xfrm>
          <a:prstGeom prst="rect">
            <a:avLst/>
          </a:prstGeom>
          <a:noFill/>
          <a:ln w="28575">
            <a:solidFill>
              <a:srgbClr val="0000FF"/>
            </a:solidFill>
            <a:prstDash val="sysDot"/>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220173" name="Rectangle 9"/>
          <p:cNvSpPr>
            <a:spLocks noChangeArrowheads="1"/>
          </p:cNvSpPr>
          <p:nvPr/>
        </p:nvSpPr>
        <p:spPr bwMode="auto">
          <a:xfrm>
            <a:off x="4280686" y="3544557"/>
            <a:ext cx="575940" cy="217784"/>
          </a:xfrm>
          <a:prstGeom prst="rect">
            <a:avLst/>
          </a:prstGeom>
          <a:noFill/>
          <a:ln w="28575">
            <a:solidFill>
              <a:srgbClr val="0000FF"/>
            </a:solidFill>
            <a:prstDash val="sysDot"/>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3" name="AutoShape 10"/>
          <p:cNvSpPr>
            <a:spLocks noChangeArrowheads="1"/>
          </p:cNvSpPr>
          <p:nvPr/>
        </p:nvSpPr>
        <p:spPr bwMode="auto">
          <a:xfrm rot="10800000" flipH="1" flipV="1">
            <a:off x="183860" y="4128360"/>
            <a:ext cx="3954909" cy="357187"/>
          </a:xfrm>
          <a:prstGeom prst="wedgeRectCallout">
            <a:avLst>
              <a:gd name="adj1" fmla="val 56195"/>
              <a:gd name="adj2" fmla="val -99440"/>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標楷體" panose="03000509000000000000" pitchFamily="65" charset="-120"/>
                <a:ea typeface="標楷體" panose="03000509000000000000" pitchFamily="65" charset="-120"/>
              </a:rPr>
              <a:t>針對已選取</a:t>
            </a:r>
            <a:r>
              <a:rPr kumimoji="0" lang="zh-TW" altLang="en-US" dirty="0" smtClean="0">
                <a:solidFill>
                  <a:srgbClr val="000000"/>
                </a:solidFill>
                <a:latin typeface="標楷體" panose="03000509000000000000" pitchFamily="65" charset="-120"/>
                <a:ea typeface="標楷體" panose="03000509000000000000" pitchFamily="65" charset="-120"/>
              </a:rPr>
              <a:t>校系科（組）學程刪除</a:t>
            </a:r>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4" name="AutoShape 10"/>
          <p:cNvSpPr>
            <a:spLocks noChangeArrowheads="1"/>
          </p:cNvSpPr>
          <p:nvPr/>
        </p:nvSpPr>
        <p:spPr bwMode="auto">
          <a:xfrm rot="10800000" flipH="1" flipV="1">
            <a:off x="175240" y="3574546"/>
            <a:ext cx="3960255" cy="357187"/>
          </a:xfrm>
          <a:prstGeom prst="wedgeRectCallout">
            <a:avLst>
              <a:gd name="adj1" fmla="val 53612"/>
              <a:gd name="adj2" fmla="val -159971"/>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標楷體" panose="03000509000000000000" pitchFamily="65" charset="-120"/>
                <a:ea typeface="標楷體" panose="03000509000000000000" pitchFamily="65" charset="-120"/>
              </a:rPr>
              <a:t>選取</a:t>
            </a:r>
            <a:r>
              <a:rPr kumimoji="0" lang="zh-TW" altLang="en-US" dirty="0" smtClean="0">
                <a:solidFill>
                  <a:srgbClr val="000000"/>
                </a:solidFill>
                <a:latin typeface="標楷體" panose="03000509000000000000" pitchFamily="65" charset="-120"/>
                <a:ea typeface="標楷體" panose="03000509000000000000" pitchFamily="65" charset="-120"/>
              </a:rPr>
              <a:t>校系科（組）學程後</a:t>
            </a:r>
            <a:r>
              <a:rPr kumimoji="0" lang="zh-TW" altLang="en-US" dirty="0">
                <a:solidFill>
                  <a:srgbClr val="000000"/>
                </a:solidFill>
                <a:latin typeface="標楷體" panose="03000509000000000000" pitchFamily="65" charset="-120"/>
                <a:ea typeface="標楷體" panose="03000509000000000000" pitchFamily="65" charset="-120"/>
              </a:rPr>
              <a:t>按此加入</a:t>
            </a:r>
          </a:p>
        </p:txBody>
      </p:sp>
      <p:sp>
        <p:nvSpPr>
          <p:cNvPr id="6" name="投影片編號版面配置區 5"/>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141</a:t>
            </a:fld>
            <a:endParaRPr lang="en-US" altLang="zh-TW" dirty="0">
              <a:latin typeface="標楷體" panose="03000509000000000000" pitchFamily="65" charset="-120"/>
              <a:ea typeface="標楷體" panose="03000509000000000000" pitchFamily="65" charset="-120"/>
            </a:endParaRPr>
          </a:p>
        </p:txBody>
      </p:sp>
      <p:sp>
        <p:nvSpPr>
          <p:cNvPr id="17" name="AutoShape 7"/>
          <p:cNvSpPr>
            <a:spLocks noChangeArrowheads="1"/>
          </p:cNvSpPr>
          <p:nvPr/>
        </p:nvSpPr>
        <p:spPr bwMode="auto">
          <a:xfrm rot="10800000" flipH="1" flipV="1">
            <a:off x="397471" y="1816226"/>
            <a:ext cx="3384376" cy="642942"/>
          </a:xfrm>
          <a:prstGeom prst="wedgeRectCallout">
            <a:avLst>
              <a:gd name="adj1" fmla="val -18902"/>
              <a:gd name="adj2" fmla="val 124445"/>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lgn="ctr">
              <a:buClr>
                <a:schemeClr val="accent1"/>
              </a:buClr>
            </a:pPr>
            <a:r>
              <a:rPr kumimoji="0" lang="zh-TW" altLang="en-US" dirty="0">
                <a:latin typeface="標楷體" panose="03000509000000000000" pitchFamily="65" charset="-120"/>
                <a:ea typeface="標楷體" panose="03000509000000000000" pitchFamily="65" charset="-120"/>
              </a:rPr>
              <a:t>第二階段之甄選校系科</a:t>
            </a:r>
            <a:r>
              <a:rPr kumimoji="0" lang="en-US" altLang="zh-TW" dirty="0">
                <a:latin typeface="標楷體" panose="03000509000000000000" pitchFamily="65" charset="-120"/>
                <a:ea typeface="標楷體" panose="03000509000000000000" pitchFamily="65" charset="-120"/>
              </a:rPr>
              <a:t>(</a:t>
            </a:r>
            <a:r>
              <a:rPr kumimoji="0" lang="zh-TW" altLang="en-US" dirty="0">
                <a:latin typeface="標楷體" panose="03000509000000000000" pitchFamily="65" charset="-120"/>
                <a:ea typeface="標楷體" panose="03000509000000000000" pitchFamily="65" charset="-120"/>
              </a:rPr>
              <a:t>組</a:t>
            </a:r>
            <a:r>
              <a:rPr kumimoji="0" lang="en-US" altLang="zh-TW" dirty="0">
                <a:latin typeface="標楷體" panose="03000509000000000000" pitchFamily="65" charset="-120"/>
                <a:ea typeface="標楷體" panose="03000509000000000000" pitchFamily="65" charset="-120"/>
              </a:rPr>
              <a:t>)</a:t>
            </a:r>
            <a:r>
              <a:rPr kumimoji="0" lang="zh-TW" altLang="en-US" dirty="0">
                <a:latin typeface="標楷體" panose="03000509000000000000" pitchFamily="65" charset="-120"/>
                <a:ea typeface="標楷體" panose="03000509000000000000" pitchFamily="65" charset="-120"/>
              </a:rPr>
              <a:t>學程 </a:t>
            </a:r>
            <a:r>
              <a:rPr kumimoji="0" lang="en-US" altLang="zh-TW" dirty="0">
                <a:latin typeface="標楷體" panose="03000509000000000000" pitchFamily="65" charset="-120"/>
                <a:ea typeface="標楷體" panose="03000509000000000000" pitchFamily="65" charset="-120"/>
              </a:rPr>
              <a:t>(</a:t>
            </a:r>
            <a:r>
              <a:rPr kumimoji="0" lang="zh-TW" altLang="en-US" dirty="0">
                <a:latin typeface="標楷體" panose="03000509000000000000" pitchFamily="65" charset="-120"/>
                <a:ea typeface="標楷體" panose="03000509000000000000" pitchFamily="65" charset="-120"/>
              </a:rPr>
              <a:t>二階甄選結果</a:t>
            </a:r>
            <a:r>
              <a:rPr kumimoji="0" lang="en-US" altLang="zh-TW" dirty="0">
                <a:latin typeface="標楷體" panose="03000509000000000000" pitchFamily="65" charset="-120"/>
                <a:ea typeface="標楷體" panose="03000509000000000000" pitchFamily="65" charset="-120"/>
              </a:rPr>
              <a:t>) </a:t>
            </a:r>
            <a:endParaRPr kumimoji="0" lang="zh-TW" altLang="en-US" dirty="0">
              <a:solidFill>
                <a:srgbClr val="000000"/>
              </a:solidFill>
              <a:latin typeface="標楷體" panose="03000509000000000000" pitchFamily="65" charset="-120"/>
              <a:ea typeface="標楷體" panose="03000509000000000000" pitchFamily="65" charset="-120"/>
            </a:endParaRPr>
          </a:p>
          <a:p>
            <a:pPr>
              <a:buClr>
                <a:schemeClr val="accent1"/>
              </a:buClr>
            </a:pPr>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18" name="AutoShape 8"/>
          <p:cNvSpPr>
            <a:spLocks noChangeArrowheads="1"/>
          </p:cNvSpPr>
          <p:nvPr/>
        </p:nvSpPr>
        <p:spPr bwMode="auto">
          <a:xfrm rot="10800000" flipH="1" flipV="1">
            <a:off x="5004048" y="1816226"/>
            <a:ext cx="3389319" cy="706450"/>
          </a:xfrm>
          <a:prstGeom prst="wedgeRectCallout">
            <a:avLst>
              <a:gd name="adj1" fmla="val -16736"/>
              <a:gd name="adj2" fmla="val 108203"/>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lgn="ctr">
              <a:buClr>
                <a:schemeClr val="accent1"/>
              </a:buClr>
            </a:pPr>
            <a:r>
              <a:rPr kumimoji="0" lang="zh-TW" altLang="en-US" dirty="0">
                <a:latin typeface="標楷體" panose="03000509000000000000" pitchFamily="65" charset="-120"/>
                <a:ea typeface="標楷體" panose="03000509000000000000" pitchFamily="65" charset="-120"/>
              </a:rPr>
              <a:t>已</a:t>
            </a:r>
            <a:r>
              <a:rPr kumimoji="0" lang="zh-TW" altLang="en-US" dirty="0" smtClean="0">
                <a:latin typeface="標楷體" panose="03000509000000000000" pitchFamily="65" charset="-120"/>
                <a:ea typeface="標楷體" panose="03000509000000000000" pitchFamily="65" charset="-120"/>
              </a:rPr>
              <a:t>選取就讀</a:t>
            </a:r>
            <a:r>
              <a:rPr kumimoji="0" lang="zh-TW" altLang="en-US" dirty="0">
                <a:latin typeface="標楷體" panose="03000509000000000000" pitchFamily="65" charset="-120"/>
                <a:ea typeface="標楷體" panose="03000509000000000000" pitchFamily="65" charset="-120"/>
              </a:rPr>
              <a:t>志願序統一分發</a:t>
            </a:r>
            <a:r>
              <a:rPr kumimoji="0" lang="zh-TW" altLang="en-US" dirty="0" smtClean="0">
                <a:latin typeface="標楷體" panose="03000509000000000000" pitchFamily="65" charset="-120"/>
                <a:ea typeface="標楷體" panose="03000509000000000000" pitchFamily="65" charset="-120"/>
              </a:rPr>
              <a:t>之</a:t>
            </a:r>
            <a:endParaRPr kumimoji="0" lang="en-US" altLang="zh-TW" dirty="0" smtClean="0">
              <a:latin typeface="標楷體" panose="03000509000000000000" pitchFamily="65" charset="-120"/>
              <a:ea typeface="標楷體" panose="03000509000000000000" pitchFamily="65" charset="-120"/>
            </a:endParaRPr>
          </a:p>
          <a:p>
            <a:pPr algn="ctr">
              <a:buClr>
                <a:schemeClr val="accent1"/>
              </a:buClr>
            </a:pPr>
            <a:r>
              <a:rPr kumimoji="0" lang="zh-TW" altLang="en-US" dirty="0" smtClean="0">
                <a:latin typeface="標楷體" panose="03000509000000000000" pitchFamily="65" charset="-120"/>
                <a:ea typeface="標楷體" panose="03000509000000000000" pitchFamily="65" charset="-120"/>
              </a:rPr>
              <a:t>校</a:t>
            </a:r>
            <a:r>
              <a:rPr kumimoji="0" lang="zh-TW" altLang="en-US" dirty="0">
                <a:latin typeface="標楷體" panose="03000509000000000000" pitchFamily="65" charset="-120"/>
                <a:ea typeface="標楷體" panose="03000509000000000000" pitchFamily="65" charset="-120"/>
              </a:rPr>
              <a:t>系科</a:t>
            </a:r>
            <a:r>
              <a:rPr kumimoji="0" lang="en-US" altLang="zh-TW" dirty="0">
                <a:latin typeface="標楷體" panose="03000509000000000000" pitchFamily="65" charset="-120"/>
                <a:ea typeface="標楷體" panose="03000509000000000000" pitchFamily="65" charset="-120"/>
              </a:rPr>
              <a:t>(</a:t>
            </a:r>
            <a:r>
              <a:rPr kumimoji="0" lang="zh-TW" altLang="en-US" dirty="0">
                <a:latin typeface="標楷體" panose="03000509000000000000" pitchFamily="65" charset="-120"/>
                <a:ea typeface="標楷體" panose="03000509000000000000" pitchFamily="65" charset="-120"/>
              </a:rPr>
              <a:t>組</a:t>
            </a:r>
            <a:r>
              <a:rPr kumimoji="0" lang="en-US" altLang="zh-TW" dirty="0">
                <a:latin typeface="標楷體" panose="03000509000000000000" pitchFamily="65" charset="-120"/>
                <a:ea typeface="標楷體" panose="03000509000000000000" pitchFamily="65" charset="-120"/>
              </a:rPr>
              <a:t>)</a:t>
            </a:r>
            <a:r>
              <a:rPr kumimoji="0" lang="zh-TW" altLang="en-US" dirty="0">
                <a:latin typeface="標楷體" panose="03000509000000000000" pitchFamily="65" charset="-120"/>
                <a:ea typeface="標楷體" panose="03000509000000000000" pitchFamily="65" charset="-120"/>
              </a:rPr>
              <a:t>學程 </a:t>
            </a:r>
          </a:p>
        </p:txBody>
      </p:sp>
      <p:sp>
        <p:nvSpPr>
          <p:cNvPr id="9" name="矩形 8"/>
          <p:cNvSpPr/>
          <p:nvPr/>
        </p:nvSpPr>
        <p:spPr>
          <a:xfrm>
            <a:off x="3923928" y="1469669"/>
            <a:ext cx="1440160" cy="16361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510154" y="912832"/>
            <a:ext cx="8029530" cy="5945168"/>
          </a:xfrm>
          <a:prstGeom prst="rect">
            <a:avLst/>
          </a:prstGeom>
        </p:spPr>
      </p:pic>
      <p:sp>
        <p:nvSpPr>
          <p:cNvPr id="118787" name="Rectangle 3"/>
          <p:cNvSpPr>
            <a:spLocks noChangeArrowheads="1"/>
          </p:cNvSpPr>
          <p:nvPr/>
        </p:nvSpPr>
        <p:spPr bwMode="auto">
          <a:xfrm>
            <a:off x="180975" y="285750"/>
            <a:ext cx="8711505" cy="647700"/>
          </a:xfrm>
          <a:prstGeom prst="rect">
            <a:avLst/>
          </a:prstGeom>
          <a:noFill/>
          <a:ln w="9525" algn="ctr">
            <a:noFill/>
            <a:miter lim="800000"/>
            <a:headEnd/>
            <a:tailEnd/>
          </a:ln>
          <a:effectLst/>
        </p:spPr>
        <p:txBody>
          <a:bodyPr anchor="ctr"/>
          <a:lstStyle/>
          <a:p>
            <a:r>
              <a:rPr lang="zh-TW" altLang="en-US" sz="3200" dirty="0">
                <a:latin typeface="標楷體" panose="03000509000000000000" pitchFamily="65" charset="-120"/>
                <a:ea typeface="標楷體" panose="03000509000000000000" pitchFamily="65" charset="-120"/>
              </a:rPr>
              <a:t>甄選入學招生就讀志願序登記系統</a:t>
            </a:r>
            <a:r>
              <a:rPr lang="zh-TW" altLang="en-US" sz="2800" dirty="0" smtClean="0">
                <a:solidFill>
                  <a:srgbClr val="FF0000"/>
                </a:solidFill>
                <a:latin typeface="標楷體" panose="03000509000000000000" pitchFamily="65" charset="-120"/>
                <a:ea typeface="標楷體" panose="03000509000000000000" pitchFamily="65" charset="-120"/>
                <a:cs typeface="+mj-cs"/>
              </a:rPr>
              <a:t>資料確定送出</a:t>
            </a:r>
            <a:endParaRPr lang="zh-TW" altLang="en-US" sz="2800" dirty="0">
              <a:solidFill>
                <a:srgbClr val="FF0000"/>
              </a:solidFill>
              <a:latin typeface="標楷體" panose="03000509000000000000" pitchFamily="65" charset="-120"/>
              <a:ea typeface="標楷體" panose="03000509000000000000" pitchFamily="65" charset="-120"/>
              <a:cs typeface="+mj-cs"/>
            </a:endParaRPr>
          </a:p>
        </p:txBody>
      </p:sp>
      <p:sp>
        <p:nvSpPr>
          <p:cNvPr id="223237" name="Rectangle 4"/>
          <p:cNvSpPr>
            <a:spLocks noChangeArrowheads="1"/>
          </p:cNvSpPr>
          <p:nvPr/>
        </p:nvSpPr>
        <p:spPr bwMode="auto">
          <a:xfrm>
            <a:off x="3096938" y="6328558"/>
            <a:ext cx="648073" cy="231055"/>
          </a:xfrm>
          <a:prstGeom prst="rect">
            <a:avLst/>
          </a:prstGeom>
          <a:noFill/>
          <a:ln w="38100">
            <a:solidFill>
              <a:srgbClr val="FF3300"/>
            </a:solidFill>
            <a:prstDash val="sysDot"/>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223238" name="Rectangle 5"/>
          <p:cNvSpPr>
            <a:spLocks noChangeArrowheads="1"/>
          </p:cNvSpPr>
          <p:nvPr/>
        </p:nvSpPr>
        <p:spPr bwMode="auto">
          <a:xfrm>
            <a:off x="4524919" y="3197256"/>
            <a:ext cx="3253353" cy="1959936"/>
          </a:xfrm>
          <a:prstGeom prst="rect">
            <a:avLst/>
          </a:prstGeom>
          <a:noFill/>
          <a:ln w="38100">
            <a:solidFill>
              <a:srgbClr val="FF3300"/>
            </a:solidFill>
            <a:prstDash val="sysDot"/>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437254" name="AutoShape 6"/>
          <p:cNvSpPr>
            <a:spLocks noChangeArrowheads="1"/>
          </p:cNvSpPr>
          <p:nvPr/>
        </p:nvSpPr>
        <p:spPr bwMode="auto">
          <a:xfrm rot="10800000" flipH="1" flipV="1">
            <a:off x="4033886" y="1673250"/>
            <a:ext cx="4393381" cy="647700"/>
          </a:xfrm>
          <a:prstGeom prst="wedgeRectCallout">
            <a:avLst>
              <a:gd name="adj1" fmla="val -21153"/>
              <a:gd name="adj2" fmla="val 95097"/>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標楷體" panose="03000509000000000000" pitchFamily="65" charset="-120"/>
                <a:ea typeface="標楷體" panose="03000509000000000000" pitchFamily="65" charset="-120"/>
              </a:rPr>
              <a:t>請考生</a:t>
            </a:r>
            <a:r>
              <a:rPr kumimoji="0" lang="zh-TW" altLang="en-US" dirty="0" smtClean="0">
                <a:solidFill>
                  <a:srgbClr val="000000"/>
                </a:solidFill>
                <a:latin typeface="標楷體" panose="03000509000000000000" pitchFamily="65" charset="-120"/>
                <a:ea typeface="標楷體" panose="03000509000000000000" pitchFamily="65" charset="-120"/>
              </a:rPr>
              <a:t>再次核對已</a:t>
            </a:r>
            <a:r>
              <a:rPr kumimoji="0" lang="zh-TW" altLang="en-US" dirty="0">
                <a:solidFill>
                  <a:srgbClr val="000000"/>
                </a:solidFill>
                <a:latin typeface="標楷體" panose="03000509000000000000" pitchFamily="65" charset="-120"/>
                <a:ea typeface="標楷體" panose="03000509000000000000" pitchFamily="65" charset="-120"/>
              </a:rPr>
              <a:t>登記</a:t>
            </a:r>
            <a:r>
              <a:rPr kumimoji="0" lang="zh-TW" altLang="en-US" dirty="0" smtClean="0">
                <a:solidFill>
                  <a:srgbClr val="000000"/>
                </a:solidFill>
                <a:latin typeface="標楷體" panose="03000509000000000000" pitchFamily="65" charset="-120"/>
                <a:ea typeface="標楷體" panose="03000509000000000000" pitchFamily="65" charset="-120"/>
              </a:rPr>
              <a:t>與放棄</a:t>
            </a:r>
            <a:r>
              <a:rPr kumimoji="0" lang="zh-TW" altLang="en-US" dirty="0">
                <a:solidFill>
                  <a:srgbClr val="000000"/>
                </a:solidFill>
                <a:latin typeface="標楷體" panose="03000509000000000000" pitchFamily="65" charset="-120"/>
                <a:ea typeface="標楷體" panose="03000509000000000000" pitchFamily="65" charset="-120"/>
              </a:rPr>
              <a:t>可分發之甄選校</a:t>
            </a:r>
            <a:r>
              <a:rPr kumimoji="0" lang="zh-TW" altLang="en-US" dirty="0" smtClean="0">
                <a:solidFill>
                  <a:srgbClr val="000000"/>
                </a:solidFill>
                <a:latin typeface="標楷體" panose="03000509000000000000" pitchFamily="65" charset="-120"/>
                <a:ea typeface="標楷體" panose="03000509000000000000" pitchFamily="65" charset="-120"/>
              </a:rPr>
              <a:t>系科（組）學</a:t>
            </a:r>
            <a:r>
              <a:rPr kumimoji="0" lang="zh-TW" altLang="en-US" dirty="0">
                <a:solidFill>
                  <a:srgbClr val="000000"/>
                </a:solidFill>
                <a:latin typeface="標楷體" panose="03000509000000000000" pitchFamily="65" charset="-120"/>
                <a:ea typeface="標楷體" panose="03000509000000000000" pitchFamily="65" charset="-120"/>
              </a:rPr>
              <a:t>程</a:t>
            </a:r>
            <a:r>
              <a:rPr kumimoji="0" lang="zh-TW" altLang="en-US" dirty="0" smtClean="0">
                <a:solidFill>
                  <a:srgbClr val="000000"/>
                </a:solidFill>
                <a:latin typeface="標楷體" panose="03000509000000000000" pitchFamily="65" charset="-120"/>
                <a:ea typeface="標楷體" panose="03000509000000000000" pitchFamily="65" charset="-120"/>
              </a:rPr>
              <a:t>名稱</a:t>
            </a:r>
            <a:r>
              <a:rPr kumimoji="0" lang="zh-TW" altLang="en-US" dirty="0">
                <a:solidFill>
                  <a:srgbClr val="000000"/>
                </a:solidFill>
                <a:latin typeface="標楷體" panose="03000509000000000000" pitchFamily="65" charset="-120"/>
                <a:ea typeface="標楷體" panose="03000509000000000000" pitchFamily="65" charset="-120"/>
              </a:rPr>
              <a:t>及志願序</a:t>
            </a:r>
            <a:endParaRPr kumimoji="0" lang="zh-TW" altLang="en-US" dirty="0">
              <a:latin typeface="標楷體" panose="03000509000000000000" pitchFamily="65" charset="-120"/>
              <a:ea typeface="標楷體" panose="03000509000000000000" pitchFamily="65" charset="-120"/>
            </a:endParaRPr>
          </a:p>
        </p:txBody>
      </p:sp>
      <p:sp>
        <p:nvSpPr>
          <p:cNvPr id="435207" name="AutoShape 7"/>
          <p:cNvSpPr>
            <a:spLocks noChangeArrowheads="1"/>
          </p:cNvSpPr>
          <p:nvPr/>
        </p:nvSpPr>
        <p:spPr bwMode="auto">
          <a:xfrm rot="10800000" flipH="1" flipV="1">
            <a:off x="4177060" y="5157192"/>
            <a:ext cx="3419276" cy="1180543"/>
          </a:xfrm>
          <a:prstGeom prst="wedgeRectCallout">
            <a:avLst>
              <a:gd name="adj1" fmla="val -59106"/>
              <a:gd name="adj2" fmla="val 58773"/>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smtClean="0">
                <a:solidFill>
                  <a:srgbClr val="000000"/>
                </a:solidFill>
                <a:latin typeface="標楷體" panose="03000509000000000000" pitchFamily="65" charset="-120"/>
                <a:ea typeface="標楷體" panose="03000509000000000000" pitchFamily="65" charset="-120"/>
              </a:rPr>
              <a:t>就讀志願序登記僅限一次，確定送出前，務必仔細核對。</a:t>
            </a:r>
            <a:endParaRPr kumimoji="0" lang="en-US" altLang="zh-TW" dirty="0" smtClean="0">
              <a:solidFill>
                <a:srgbClr val="000000"/>
              </a:solidFill>
              <a:latin typeface="標楷體" panose="03000509000000000000" pitchFamily="65" charset="-120"/>
              <a:ea typeface="標楷體" panose="03000509000000000000" pitchFamily="65" charset="-120"/>
            </a:endParaRPr>
          </a:p>
          <a:p>
            <a:pPr>
              <a:buClr>
                <a:schemeClr val="accent1"/>
              </a:buClr>
            </a:pPr>
            <a:r>
              <a:rPr kumimoji="0" lang="zh-TW" altLang="en-US" dirty="0" smtClean="0">
                <a:solidFill>
                  <a:srgbClr val="000000"/>
                </a:solidFill>
                <a:latin typeface="標楷體" panose="03000509000000000000" pitchFamily="65" charset="-120"/>
                <a:ea typeface="標楷體" panose="03000509000000000000" pitchFamily="65" charset="-120"/>
              </a:rPr>
              <a:t>確認</a:t>
            </a:r>
            <a:r>
              <a:rPr kumimoji="0" lang="zh-TW" altLang="en-US" dirty="0">
                <a:solidFill>
                  <a:srgbClr val="000000"/>
                </a:solidFill>
                <a:latin typeface="標楷體" panose="03000509000000000000" pitchFamily="65" charset="-120"/>
                <a:ea typeface="標楷體" panose="03000509000000000000" pitchFamily="65" charset="-120"/>
              </a:rPr>
              <a:t>無誤，</a:t>
            </a:r>
            <a:r>
              <a:rPr kumimoji="0" lang="zh-TW" altLang="en-US" dirty="0" smtClean="0">
                <a:solidFill>
                  <a:srgbClr val="000000"/>
                </a:solidFill>
                <a:latin typeface="標楷體" panose="03000509000000000000" pitchFamily="65" charset="-120"/>
                <a:ea typeface="標楷體" panose="03000509000000000000" pitchFamily="65" charset="-120"/>
              </a:rPr>
              <a:t>請點選</a:t>
            </a:r>
            <a:r>
              <a:rPr kumimoji="0" lang="zh-TW" altLang="en-US" dirty="0">
                <a:solidFill>
                  <a:srgbClr val="000000"/>
                </a:solidFill>
                <a:latin typeface="標楷體" panose="03000509000000000000" pitchFamily="65" charset="-120"/>
                <a:ea typeface="標楷體" panose="03000509000000000000" pitchFamily="65" charset="-120"/>
              </a:rPr>
              <a:t>「確定送出</a:t>
            </a:r>
            <a:r>
              <a:rPr kumimoji="0" lang="en-US" altLang="zh-TW" dirty="0">
                <a:solidFill>
                  <a:srgbClr val="000000"/>
                </a:solidFill>
                <a:latin typeface="標楷體" panose="03000509000000000000" pitchFamily="65" charset="-120"/>
                <a:ea typeface="標楷體" panose="03000509000000000000" pitchFamily="65" charset="-120"/>
              </a:rPr>
              <a:t>(</a:t>
            </a:r>
            <a:r>
              <a:rPr kumimoji="0" lang="zh-TW" altLang="en-US" dirty="0">
                <a:solidFill>
                  <a:srgbClr val="000000"/>
                </a:solidFill>
                <a:latin typeface="標楷體" panose="03000509000000000000" pitchFamily="65" charset="-120"/>
                <a:ea typeface="標楷體" panose="03000509000000000000" pitchFamily="65" charset="-120"/>
              </a:rPr>
              <a:t>確定送出後，不得修改</a:t>
            </a:r>
            <a:r>
              <a:rPr kumimoji="0" lang="en-US" altLang="zh-TW" dirty="0">
                <a:solidFill>
                  <a:srgbClr val="000000"/>
                </a:solidFill>
                <a:latin typeface="標楷體" panose="03000509000000000000" pitchFamily="65" charset="-120"/>
                <a:ea typeface="標楷體" panose="03000509000000000000" pitchFamily="65" charset="-120"/>
              </a:rPr>
              <a:t>)</a:t>
            </a:r>
            <a:r>
              <a:rPr kumimoji="0" lang="zh-TW" altLang="en-US" dirty="0">
                <a:solidFill>
                  <a:srgbClr val="000000"/>
                </a:solidFill>
                <a:latin typeface="標楷體" panose="03000509000000000000" pitchFamily="65" charset="-120"/>
                <a:ea typeface="標楷體" panose="03000509000000000000" pitchFamily="65" charset="-120"/>
              </a:rPr>
              <a:t>」按鈕</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142</a:t>
            </a:fld>
            <a:endParaRPr lang="en-US" altLang="zh-TW"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467544" y="1063193"/>
            <a:ext cx="8020006" cy="5328252"/>
          </a:xfrm>
          <a:prstGeom prst="rect">
            <a:avLst/>
          </a:prstGeom>
        </p:spPr>
      </p:pic>
      <p:sp>
        <p:nvSpPr>
          <p:cNvPr id="118787" name="Rectangle 3"/>
          <p:cNvSpPr>
            <a:spLocks noChangeArrowheads="1"/>
          </p:cNvSpPr>
          <p:nvPr/>
        </p:nvSpPr>
        <p:spPr bwMode="auto">
          <a:xfrm>
            <a:off x="180975" y="285750"/>
            <a:ext cx="8855521" cy="695325"/>
          </a:xfrm>
          <a:prstGeom prst="roundRect">
            <a:avLst/>
          </a:prstGeom>
          <a:noFill/>
          <a:ln w="9525" algn="ctr">
            <a:noFill/>
            <a:miter lim="800000"/>
            <a:headEnd/>
            <a:tailEnd/>
          </a:ln>
          <a:effectLst/>
        </p:spPr>
        <p:txBody>
          <a:bodyPr anchor="ctr"/>
          <a:lstStyle/>
          <a:p>
            <a:r>
              <a:rPr lang="zh-TW" altLang="en-US" sz="3200" dirty="0">
                <a:latin typeface="標楷體" panose="03000509000000000000" pitchFamily="65" charset="-120"/>
                <a:ea typeface="標楷體" panose="03000509000000000000" pitchFamily="65" charset="-120"/>
              </a:rPr>
              <a:t>甄選入學招生就讀志願序登記系統</a:t>
            </a:r>
            <a:r>
              <a:rPr lang="zh-TW" altLang="en-US" sz="3200" dirty="0" smtClean="0">
                <a:solidFill>
                  <a:srgbClr val="FF0000"/>
                </a:solidFill>
                <a:latin typeface="標楷體" panose="03000509000000000000" pitchFamily="65" charset="-120"/>
                <a:ea typeface="標楷體" panose="03000509000000000000" pitchFamily="65" charset="-120"/>
              </a:rPr>
              <a:t>資料確定送出</a:t>
            </a:r>
            <a:endParaRPr lang="zh-TW" altLang="en-US" sz="3200" dirty="0">
              <a:solidFill>
                <a:srgbClr val="FF0000"/>
              </a:solidFill>
              <a:latin typeface="標楷體" panose="03000509000000000000" pitchFamily="65" charset="-120"/>
              <a:ea typeface="標楷體" panose="03000509000000000000" pitchFamily="65" charset="-120"/>
            </a:endParaRPr>
          </a:p>
        </p:txBody>
      </p:sp>
      <p:sp>
        <p:nvSpPr>
          <p:cNvPr id="437254" name="AutoShape 6"/>
          <p:cNvSpPr>
            <a:spLocks noChangeArrowheads="1"/>
          </p:cNvSpPr>
          <p:nvPr/>
        </p:nvSpPr>
        <p:spPr bwMode="auto">
          <a:xfrm rot="10800000" flipH="1" flipV="1">
            <a:off x="3851920" y="5764213"/>
            <a:ext cx="4533143" cy="719137"/>
          </a:xfrm>
          <a:prstGeom prst="roundRect">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標楷體" panose="03000509000000000000" pitchFamily="65" charset="-120"/>
                <a:ea typeface="標楷體" panose="03000509000000000000" pitchFamily="65" charset="-120"/>
              </a:rPr>
              <a:t>點選「確定送出</a:t>
            </a:r>
            <a:r>
              <a:rPr kumimoji="0" lang="en-US" altLang="zh-TW" dirty="0">
                <a:solidFill>
                  <a:srgbClr val="000000"/>
                </a:solidFill>
                <a:latin typeface="標楷體" panose="03000509000000000000" pitchFamily="65" charset="-120"/>
                <a:ea typeface="標楷體" panose="03000509000000000000" pitchFamily="65" charset="-120"/>
              </a:rPr>
              <a:t>(</a:t>
            </a:r>
            <a:r>
              <a:rPr kumimoji="0" lang="zh-TW" altLang="en-US" dirty="0">
                <a:solidFill>
                  <a:srgbClr val="000000"/>
                </a:solidFill>
                <a:latin typeface="標楷體" panose="03000509000000000000" pitchFamily="65" charset="-120"/>
                <a:ea typeface="標楷體" panose="03000509000000000000" pitchFamily="65" charset="-120"/>
              </a:rPr>
              <a:t>確定送出後，不得修改</a:t>
            </a:r>
            <a:r>
              <a:rPr kumimoji="0" lang="en-US" altLang="zh-TW" dirty="0">
                <a:solidFill>
                  <a:srgbClr val="000000"/>
                </a:solidFill>
                <a:latin typeface="標楷體" panose="03000509000000000000" pitchFamily="65" charset="-120"/>
                <a:ea typeface="標楷體" panose="03000509000000000000" pitchFamily="65" charset="-120"/>
              </a:rPr>
              <a:t>)</a:t>
            </a:r>
            <a:r>
              <a:rPr kumimoji="0" lang="zh-TW" altLang="en-US" dirty="0">
                <a:solidFill>
                  <a:srgbClr val="000000"/>
                </a:solidFill>
                <a:latin typeface="標楷體" panose="03000509000000000000" pitchFamily="65" charset="-120"/>
                <a:ea typeface="標楷體" panose="03000509000000000000" pitchFamily="65" charset="-120"/>
              </a:rPr>
              <a:t>」按鈕</a:t>
            </a:r>
            <a:r>
              <a:rPr kumimoji="0" lang="zh-TW" altLang="en-US" dirty="0">
                <a:latin typeface="標楷體" panose="03000509000000000000" pitchFamily="65" charset="-120"/>
                <a:ea typeface="標楷體" panose="03000509000000000000" pitchFamily="65" charset="-120"/>
              </a:rPr>
              <a:t>，彈跳視窗</a:t>
            </a:r>
            <a:r>
              <a:rPr kumimoji="0" lang="zh-TW" altLang="en-US" dirty="0">
                <a:solidFill>
                  <a:srgbClr val="000000"/>
                </a:solidFill>
                <a:latin typeface="標楷體" panose="03000509000000000000" pitchFamily="65" charset="-120"/>
                <a:ea typeface="標楷體" panose="03000509000000000000" pitchFamily="65" charset="-120"/>
              </a:rPr>
              <a:t>再次</a:t>
            </a:r>
            <a:r>
              <a:rPr kumimoji="0" lang="zh-TW" altLang="en-US" dirty="0" smtClean="0">
                <a:solidFill>
                  <a:srgbClr val="000000"/>
                </a:solidFill>
                <a:latin typeface="標楷體" panose="03000509000000000000" pitchFamily="65" charset="-120"/>
                <a:ea typeface="標楷體" panose="03000509000000000000" pitchFamily="65" charset="-120"/>
              </a:rPr>
              <a:t>確定畫面</a:t>
            </a:r>
            <a:endParaRPr kumimoji="0" lang="zh-TW" altLang="en-US" dirty="0">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143</a:t>
            </a:fld>
            <a:endParaRPr lang="en-US" altLang="zh-TW" dirty="0">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a:blip r:embed="rId4"/>
          <a:stretch>
            <a:fillRect/>
          </a:stretch>
        </p:blipFill>
        <p:spPr>
          <a:xfrm>
            <a:off x="4860032" y="2340028"/>
            <a:ext cx="2875274" cy="3271317"/>
          </a:xfrm>
          <a:prstGeom prst="rect">
            <a:avLst/>
          </a:prstGeom>
        </p:spPr>
      </p:pic>
      <p:sp>
        <p:nvSpPr>
          <p:cNvPr id="6" name="矩形 5"/>
          <p:cNvSpPr/>
          <p:nvPr/>
        </p:nvSpPr>
        <p:spPr>
          <a:xfrm>
            <a:off x="2483768" y="2338770"/>
            <a:ext cx="648072" cy="1440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3"/>
          <p:cNvSpPr>
            <a:spLocks noChangeArrowheads="1"/>
          </p:cNvSpPr>
          <p:nvPr/>
        </p:nvSpPr>
        <p:spPr bwMode="auto">
          <a:xfrm>
            <a:off x="180975" y="285750"/>
            <a:ext cx="8711505" cy="647700"/>
          </a:xfrm>
          <a:prstGeom prst="rect">
            <a:avLst/>
          </a:prstGeom>
          <a:noFill/>
          <a:ln w="9525" algn="ctr">
            <a:noFill/>
            <a:miter lim="800000"/>
            <a:headEnd/>
            <a:tailEnd/>
          </a:ln>
          <a:effectLst/>
        </p:spPr>
        <p:txBody>
          <a:bodyPr anchor="ctr"/>
          <a:lstStyle/>
          <a:p>
            <a:r>
              <a:rPr lang="zh-TW" altLang="en-US" sz="2800" dirty="0">
                <a:latin typeface="標楷體" panose="03000509000000000000" pitchFamily="65" charset="-120"/>
                <a:ea typeface="標楷體" panose="03000509000000000000" pitchFamily="65" charset="-120"/>
              </a:rPr>
              <a:t>甄選入學招生就讀志願序登記系統</a:t>
            </a:r>
            <a:r>
              <a:rPr lang="zh-TW" altLang="en-US" sz="3000" dirty="0" smtClean="0">
                <a:solidFill>
                  <a:srgbClr val="FF0000"/>
                </a:solidFill>
                <a:latin typeface="標楷體" panose="03000509000000000000" pitchFamily="65" charset="-120"/>
                <a:ea typeface="標楷體" panose="03000509000000000000" pitchFamily="65" charset="-120"/>
              </a:rPr>
              <a:t>列印</a:t>
            </a:r>
            <a:r>
              <a:rPr lang="zh-TW" altLang="en-US" sz="3000" dirty="0">
                <a:solidFill>
                  <a:srgbClr val="FF0000"/>
                </a:solidFill>
                <a:latin typeface="標楷體" panose="03000509000000000000" pitchFamily="65" charset="-120"/>
                <a:ea typeface="標楷體" panose="03000509000000000000" pitchFamily="65" charset="-120"/>
              </a:rPr>
              <a:t>就讀志願表</a:t>
            </a:r>
          </a:p>
        </p:txBody>
      </p:sp>
      <p:sp>
        <p:nvSpPr>
          <p:cNvPr id="440324" name="AutoShape 4"/>
          <p:cNvSpPr>
            <a:spLocks noChangeArrowheads="1"/>
          </p:cNvSpPr>
          <p:nvPr/>
        </p:nvSpPr>
        <p:spPr bwMode="auto">
          <a:xfrm rot="10800000" flipH="1" flipV="1">
            <a:off x="4294132" y="5357943"/>
            <a:ext cx="4518136" cy="714380"/>
          </a:xfrm>
          <a:prstGeom prst="roundRect">
            <a:avLst/>
          </a:prstGeom>
          <a:solidFill>
            <a:srgbClr val="FFFF00"/>
          </a:solidFill>
          <a:ln w="9525" algn="ctr">
            <a:solidFill>
              <a:schemeClr val="bg1"/>
            </a:solidFill>
            <a:miter lim="800000"/>
            <a:headEnd/>
            <a:tailEnd/>
          </a:ln>
          <a:effectLst>
            <a:outerShdw dist="20000" dir="5400000" rotWithShape="0">
              <a:srgbClr val="000000">
                <a:alpha val="37999"/>
              </a:srgbClr>
            </a:outerShdw>
          </a:effectLst>
        </p:spPr>
        <p:txBody>
          <a:bodyPr/>
          <a:lstStyle/>
          <a:p>
            <a:pPr algn="ctr"/>
            <a:r>
              <a:rPr kumimoji="0" lang="zh-TW" altLang="en-US" dirty="0">
                <a:latin typeface="標楷體" panose="03000509000000000000" pitchFamily="65" charset="-120"/>
                <a:ea typeface="標楷體" panose="03000509000000000000" pitchFamily="65" charset="-120"/>
              </a:rPr>
              <a:t>考生請</a:t>
            </a:r>
            <a:r>
              <a:rPr kumimoji="0" lang="zh-TW" altLang="en-US" dirty="0" smtClean="0">
                <a:latin typeface="標楷體" panose="03000509000000000000" pitchFamily="65" charset="-120"/>
                <a:ea typeface="標楷體" panose="03000509000000000000" pitchFamily="65" charset="-120"/>
              </a:rPr>
              <a:t>自行儲存及</a:t>
            </a:r>
            <a:r>
              <a:rPr kumimoji="0" lang="zh-TW" altLang="en-US" dirty="0">
                <a:latin typeface="標楷體" panose="03000509000000000000" pitchFamily="65" charset="-120"/>
                <a:ea typeface="標楷體" panose="03000509000000000000" pitchFamily="65" charset="-120"/>
              </a:rPr>
              <a:t>列印就讀志願</a:t>
            </a:r>
            <a:r>
              <a:rPr kumimoji="0" lang="zh-TW" altLang="en-US" dirty="0" smtClean="0">
                <a:latin typeface="標楷體" panose="03000509000000000000" pitchFamily="65" charset="-120"/>
                <a:ea typeface="標楷體" panose="03000509000000000000" pitchFamily="65" charset="-120"/>
              </a:rPr>
              <a:t>表</a:t>
            </a:r>
            <a:endParaRPr kumimoji="0" lang="en-US" altLang="zh-TW" dirty="0" smtClean="0">
              <a:latin typeface="標楷體" panose="03000509000000000000" pitchFamily="65" charset="-120"/>
              <a:ea typeface="標楷體" panose="03000509000000000000" pitchFamily="65" charset="-120"/>
            </a:endParaRPr>
          </a:p>
          <a:p>
            <a:pPr algn="ctr"/>
            <a:r>
              <a:rPr lang="en-US" altLang="zh-TW" dirty="0" smtClean="0">
                <a:latin typeface="標楷體" panose="03000509000000000000" pitchFamily="65" charset="-120"/>
                <a:ea typeface="標楷體" panose="03000509000000000000" pitchFamily="65" charset="-120"/>
              </a:rPr>
              <a:t> (</a:t>
            </a:r>
            <a:r>
              <a:rPr lang="zh-TW" altLang="en-US" dirty="0" smtClean="0">
                <a:latin typeface="標楷體" panose="03000509000000000000" pitchFamily="65" charset="-120"/>
                <a:ea typeface="標楷體" panose="03000509000000000000" pitchFamily="65" charset="-120"/>
              </a:rPr>
              <a:t>此就讀志願表無須繳回、考生自行留存</a:t>
            </a:r>
            <a:r>
              <a:rPr lang="en-US" altLang="zh-TW" dirty="0" smtClean="0">
                <a:latin typeface="標楷體" panose="03000509000000000000" pitchFamily="65" charset="-120"/>
                <a:ea typeface="標楷體" panose="03000509000000000000" pitchFamily="65" charset="-120"/>
              </a:rPr>
              <a:t>) </a:t>
            </a:r>
            <a:endParaRPr kumimoji="0" lang="zh-TW" altLang="en-US" dirty="0">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144</a:t>
            </a:fld>
            <a:endParaRPr lang="en-US" altLang="zh-TW" dirty="0">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a:blip r:embed="rId3"/>
          <a:stretch>
            <a:fillRect/>
          </a:stretch>
        </p:blipFill>
        <p:spPr>
          <a:xfrm>
            <a:off x="180975" y="892408"/>
            <a:ext cx="8827106" cy="4292634"/>
          </a:xfrm>
          <a:prstGeom prst="rect">
            <a:avLst/>
          </a:prstGeom>
        </p:spPr>
      </p:pic>
      <p:pic>
        <p:nvPicPr>
          <p:cNvPr id="6" name="圖片 5"/>
          <p:cNvPicPr>
            <a:picLocks noChangeAspect="1"/>
          </p:cNvPicPr>
          <p:nvPr/>
        </p:nvPicPr>
        <p:blipFill>
          <a:blip r:embed="rId4"/>
          <a:stretch>
            <a:fillRect/>
          </a:stretch>
        </p:blipFill>
        <p:spPr>
          <a:xfrm>
            <a:off x="1043608" y="4975843"/>
            <a:ext cx="3203848" cy="1745632"/>
          </a:xfrm>
          <a:prstGeom prst="rect">
            <a:avLst/>
          </a:prstGeom>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145</a:t>
            </a:fld>
            <a:endParaRPr lang="en-US" altLang="zh-TW" dirty="0"/>
          </a:p>
        </p:txBody>
      </p:sp>
      <p:pic>
        <p:nvPicPr>
          <p:cNvPr id="3" name="圖片 2"/>
          <p:cNvPicPr>
            <a:picLocks noChangeAspect="1"/>
          </p:cNvPicPr>
          <p:nvPr/>
        </p:nvPicPr>
        <p:blipFill>
          <a:blip r:embed="rId2"/>
          <a:stretch>
            <a:fillRect/>
          </a:stretch>
        </p:blipFill>
        <p:spPr>
          <a:xfrm>
            <a:off x="2987824" y="969378"/>
            <a:ext cx="6086926" cy="5291846"/>
          </a:xfrm>
          <a:prstGeom prst="rect">
            <a:avLst/>
          </a:prstGeom>
        </p:spPr>
      </p:pic>
      <p:sp>
        <p:nvSpPr>
          <p:cNvPr id="4" name="Rectangle 2"/>
          <p:cNvSpPr>
            <a:spLocks noChangeArrowheads="1"/>
          </p:cNvSpPr>
          <p:nvPr/>
        </p:nvSpPr>
        <p:spPr bwMode="auto">
          <a:xfrm>
            <a:off x="107504" y="178204"/>
            <a:ext cx="7993509" cy="539750"/>
          </a:xfrm>
          <a:prstGeom prst="rect">
            <a:avLst/>
          </a:prstGeom>
          <a:noFill/>
          <a:ln w="9525">
            <a:noFill/>
            <a:miter lim="800000"/>
            <a:headEnd/>
            <a:tailEnd/>
          </a:ln>
        </p:spPr>
        <p:txBody>
          <a:bodyPr lIns="0" rIns="0" bIns="0" anchor="b"/>
          <a:lstStyle/>
          <a:p>
            <a:pPr eaLnBrk="0" hangingPunct="0"/>
            <a:r>
              <a:rPr kumimoji="0" lang="zh-TW" altLang="en-US" sz="3200" dirty="0" smtClean="0">
                <a:latin typeface="標楷體" panose="03000509000000000000" pitchFamily="65" charset="-120"/>
                <a:ea typeface="標楷體" panose="03000509000000000000" pitchFamily="65" charset="-120"/>
                <a:cs typeface="+mj-cs"/>
              </a:rPr>
              <a:t>四技二專甄選入學系統練習版</a:t>
            </a:r>
            <a:endParaRPr kumimoji="0" lang="zh-TW" altLang="en-US" sz="3200" dirty="0">
              <a:latin typeface="標楷體" panose="03000509000000000000" pitchFamily="65" charset="-120"/>
              <a:ea typeface="標楷體" panose="03000509000000000000" pitchFamily="65" charset="-120"/>
              <a:cs typeface="+mj-cs"/>
            </a:endParaRPr>
          </a:p>
        </p:txBody>
      </p:sp>
      <p:sp>
        <p:nvSpPr>
          <p:cNvPr id="5" name="矩形 4"/>
          <p:cNvSpPr/>
          <p:nvPr/>
        </p:nvSpPr>
        <p:spPr>
          <a:xfrm>
            <a:off x="144016" y="2971414"/>
            <a:ext cx="2987824" cy="1477328"/>
          </a:xfrm>
          <a:prstGeom prst="rect">
            <a:avLst/>
          </a:prstGeom>
        </p:spPr>
        <p:txBody>
          <a:bodyPr wrap="square">
            <a:spAutoFit/>
          </a:bodyPr>
          <a:lstStyle/>
          <a:p>
            <a:pPr marL="266700" indent="-266700">
              <a:spcBef>
                <a:spcPts val="0"/>
              </a:spcBef>
              <a:spcAft>
                <a:spcPts val="0"/>
              </a:spcAft>
              <a:buClr>
                <a:schemeClr val="tx1"/>
              </a:buClr>
              <a:buFont typeface="+mj-lt"/>
              <a:buAutoNum type="arabicPeriod"/>
              <a:defRPr/>
            </a:pPr>
            <a:r>
              <a:rPr lang="zh-TW" altLang="en-US" dirty="0">
                <a:latin typeface="標楷體" panose="03000509000000000000" pitchFamily="65" charset="-120"/>
                <a:ea typeface="標楷體" panose="03000509000000000000" pitchFamily="65" charset="-120"/>
              </a:rPr>
              <a:t>考生報名資格登錄系統 </a:t>
            </a:r>
            <a:endParaRPr lang="en-US" altLang="zh-TW" dirty="0" smtClean="0">
              <a:latin typeface="標楷體" panose="03000509000000000000" pitchFamily="65" charset="-120"/>
              <a:ea typeface="標楷體" panose="03000509000000000000" pitchFamily="65" charset="-120"/>
            </a:endParaRPr>
          </a:p>
          <a:p>
            <a:pPr marL="266700" indent="-266700">
              <a:spcBef>
                <a:spcPts val="0"/>
              </a:spcBef>
              <a:spcAft>
                <a:spcPts val="0"/>
              </a:spcAft>
              <a:buClr>
                <a:schemeClr val="tx1"/>
              </a:buClr>
              <a:buFont typeface="+mj-lt"/>
              <a:buAutoNum type="arabicPeriod"/>
              <a:defRPr/>
            </a:pPr>
            <a:r>
              <a:rPr lang="zh-TW" altLang="en-US" dirty="0" smtClean="0">
                <a:latin typeface="標楷體" panose="03000509000000000000" pitchFamily="65" charset="-120"/>
                <a:ea typeface="標楷體" panose="03000509000000000000" pitchFamily="65" charset="-120"/>
              </a:rPr>
              <a:t>第一</a:t>
            </a:r>
            <a:r>
              <a:rPr lang="zh-TW" altLang="en-US" dirty="0">
                <a:latin typeface="標楷體" panose="03000509000000000000" pitchFamily="65" charset="-120"/>
                <a:ea typeface="標楷體" panose="03000509000000000000" pitchFamily="65" charset="-120"/>
              </a:rPr>
              <a:t>階段報名 </a:t>
            </a:r>
            <a:endParaRPr lang="en-US" altLang="zh-TW" dirty="0">
              <a:latin typeface="標楷體" panose="03000509000000000000" pitchFamily="65" charset="-120"/>
              <a:ea typeface="標楷體" panose="03000509000000000000" pitchFamily="65" charset="-120"/>
            </a:endParaRPr>
          </a:p>
          <a:p>
            <a:pPr marL="266700" indent="-266700">
              <a:spcBef>
                <a:spcPts val="0"/>
              </a:spcBef>
              <a:spcAft>
                <a:spcPts val="0"/>
              </a:spcAft>
              <a:buClr>
                <a:schemeClr val="tx1"/>
              </a:buClr>
              <a:buFont typeface="+mj-lt"/>
              <a:buAutoNum type="arabicPeriod"/>
              <a:defRPr/>
            </a:pPr>
            <a:r>
              <a:rPr lang="zh-TW" altLang="en-US" dirty="0" smtClean="0">
                <a:latin typeface="標楷體" panose="03000509000000000000" pitchFamily="65" charset="-120"/>
                <a:ea typeface="標楷體" panose="03000509000000000000" pitchFamily="65" charset="-120"/>
              </a:rPr>
              <a:t>第二</a:t>
            </a:r>
            <a:r>
              <a:rPr lang="zh-TW" altLang="en-US" dirty="0">
                <a:latin typeface="標楷體" panose="03000509000000000000" pitchFamily="65" charset="-120"/>
                <a:ea typeface="標楷體" panose="03000509000000000000" pitchFamily="65" charset="-120"/>
              </a:rPr>
              <a:t>階段報名系統</a:t>
            </a:r>
            <a:r>
              <a:rPr lang="en-US" altLang="zh-TW" dirty="0">
                <a:latin typeface="標楷體" panose="03000509000000000000" pitchFamily="65" charset="-120"/>
                <a:ea typeface="標楷體" panose="03000509000000000000" pitchFamily="65" charset="-120"/>
              </a:rPr>
              <a:t/>
            </a:r>
            <a:br>
              <a:rPr lang="en-US" altLang="zh-TW" dirty="0">
                <a:latin typeface="標楷體" panose="03000509000000000000" pitchFamily="65" charset="-120"/>
                <a:ea typeface="標楷體" panose="03000509000000000000" pitchFamily="65" charset="-120"/>
              </a:rPr>
            </a:b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含</a:t>
            </a:r>
            <a:r>
              <a:rPr lang="zh-TW" altLang="en-US" dirty="0">
                <a:latin typeface="標楷體" panose="03000509000000000000" pitchFamily="65" charset="-120"/>
                <a:ea typeface="標楷體" panose="03000509000000000000" pitchFamily="65" charset="-120"/>
              </a:rPr>
              <a:t>備審資料上傳</a:t>
            </a:r>
            <a:r>
              <a:rPr lang="zh-TW" altLang="en-US" dirty="0" smtClean="0">
                <a:latin typeface="標楷體" panose="03000509000000000000" pitchFamily="65" charset="-120"/>
                <a:ea typeface="標楷體" panose="03000509000000000000" pitchFamily="65" charset="-120"/>
              </a:rPr>
              <a:t>作業</a:t>
            </a:r>
            <a:r>
              <a:rPr lang="en-US" altLang="zh-TW" dirty="0" smtClean="0">
                <a:latin typeface="標楷體" panose="03000509000000000000" pitchFamily="65" charset="-120"/>
                <a:ea typeface="標楷體" panose="03000509000000000000" pitchFamily="65" charset="-120"/>
              </a:rPr>
              <a:t>)</a:t>
            </a:r>
            <a:endParaRPr lang="en-US" altLang="zh-TW" dirty="0">
              <a:latin typeface="標楷體" panose="03000509000000000000" pitchFamily="65" charset="-120"/>
              <a:ea typeface="標楷體" panose="03000509000000000000" pitchFamily="65" charset="-120"/>
            </a:endParaRPr>
          </a:p>
          <a:p>
            <a:pPr marL="266700" indent="-266700">
              <a:spcBef>
                <a:spcPts val="0"/>
              </a:spcBef>
              <a:spcAft>
                <a:spcPts val="0"/>
              </a:spcAft>
              <a:buClr>
                <a:schemeClr val="tx1"/>
              </a:buClr>
              <a:buFont typeface="+mj-lt"/>
              <a:buAutoNum type="arabicPeriod"/>
              <a:defRPr/>
            </a:pPr>
            <a:r>
              <a:rPr lang="zh-TW" altLang="en-US" dirty="0" smtClean="0">
                <a:latin typeface="標楷體" panose="03000509000000000000" pitchFamily="65" charset="-120"/>
                <a:ea typeface="標楷體" panose="03000509000000000000" pitchFamily="65" charset="-120"/>
              </a:rPr>
              <a:t>登記</a:t>
            </a:r>
            <a:r>
              <a:rPr lang="zh-TW" altLang="en-US" dirty="0">
                <a:latin typeface="標楷體" panose="03000509000000000000" pitchFamily="65" charset="-120"/>
                <a:ea typeface="標楷體" panose="03000509000000000000" pitchFamily="65" charset="-120"/>
              </a:rPr>
              <a:t>就讀志願序 </a:t>
            </a:r>
            <a:endParaRPr lang="en-US" altLang="zh-TW" dirty="0">
              <a:latin typeface="標楷體" panose="03000509000000000000" pitchFamily="65" charset="-120"/>
              <a:ea typeface="標楷體" panose="03000509000000000000" pitchFamily="65" charset="-120"/>
            </a:endParaRPr>
          </a:p>
        </p:txBody>
      </p:sp>
      <p:sp>
        <p:nvSpPr>
          <p:cNvPr id="6" name="Rectangle 3"/>
          <p:cNvSpPr txBox="1">
            <a:spLocks noChangeArrowheads="1"/>
          </p:cNvSpPr>
          <p:nvPr/>
        </p:nvSpPr>
        <p:spPr bwMode="auto">
          <a:xfrm>
            <a:off x="107504" y="1268760"/>
            <a:ext cx="3419872" cy="15841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363538" indent="-363538" eaLnBrk="1" hangingPunct="1">
              <a:lnSpc>
                <a:spcPct val="130000"/>
              </a:lnSpc>
              <a:spcBef>
                <a:spcPts val="300"/>
              </a:spcBef>
              <a:spcAft>
                <a:spcPts val="300"/>
              </a:spcAft>
              <a:buClr>
                <a:schemeClr val="tx1"/>
              </a:buClr>
              <a:buBlip>
                <a:blip r:embed="rId3"/>
              </a:buBlip>
              <a:defRPr/>
            </a:pPr>
            <a:r>
              <a:rPr lang="zh-TW" altLang="en-US" sz="2200" dirty="0" smtClean="0">
                <a:latin typeface="標楷體" panose="03000509000000000000" pitchFamily="65" charset="-120"/>
                <a:ea typeface="標楷體" panose="03000509000000000000" pitchFamily="65" charset="-120"/>
              </a:rPr>
              <a:t>開放時間：</a:t>
            </a:r>
            <a:endParaRPr lang="en-US" altLang="zh-TW" sz="2200" dirty="0" smtClean="0">
              <a:latin typeface="標楷體" panose="03000509000000000000" pitchFamily="65" charset="-120"/>
              <a:ea typeface="標楷體" panose="03000509000000000000" pitchFamily="65" charset="-120"/>
            </a:endParaRPr>
          </a:p>
          <a:p>
            <a:pPr marL="0" indent="0" algn="just" eaLnBrk="1" hangingPunct="1">
              <a:lnSpc>
                <a:spcPct val="110000"/>
              </a:lnSpc>
              <a:spcBef>
                <a:spcPts val="0"/>
              </a:spcBef>
              <a:buClr>
                <a:schemeClr val="tx1"/>
              </a:buClr>
              <a:buFontTx/>
              <a:buNone/>
              <a:defRPr/>
            </a:pPr>
            <a:r>
              <a:rPr lang="en-US" altLang="zh-TW" sz="2200" dirty="0">
                <a:latin typeface="標楷體" panose="03000509000000000000" pitchFamily="65" charset="-120"/>
                <a:ea typeface="標楷體" panose="03000509000000000000" pitchFamily="65" charset="-120"/>
              </a:rPr>
              <a:t> </a:t>
            </a:r>
            <a:r>
              <a:rPr lang="en-US" altLang="zh-TW" sz="2200" dirty="0" smtClean="0">
                <a:latin typeface="標楷體" panose="03000509000000000000" pitchFamily="65" charset="-120"/>
                <a:ea typeface="標楷體" panose="03000509000000000000" pitchFamily="65" charset="-120"/>
              </a:rPr>
              <a:t>106.3.28 </a:t>
            </a:r>
            <a:r>
              <a:rPr lang="en-US" altLang="zh-TW" sz="2200" dirty="0">
                <a:latin typeface="標楷體" panose="03000509000000000000" pitchFamily="65" charset="-120"/>
                <a:ea typeface="標楷體" panose="03000509000000000000" pitchFamily="65" charset="-120"/>
              </a:rPr>
              <a:t>10:00</a:t>
            </a:r>
            <a:r>
              <a:rPr lang="zh-TW" altLang="en-US" sz="2200" dirty="0">
                <a:latin typeface="標楷體" panose="03000509000000000000" pitchFamily="65" charset="-120"/>
                <a:ea typeface="標楷體" panose="03000509000000000000" pitchFamily="65" charset="-120"/>
              </a:rPr>
              <a:t>起至</a:t>
            </a:r>
            <a:endParaRPr lang="en-US" altLang="zh-TW" sz="2200" dirty="0">
              <a:latin typeface="標楷體" panose="03000509000000000000" pitchFamily="65" charset="-120"/>
              <a:ea typeface="標楷體" panose="03000509000000000000" pitchFamily="65" charset="-120"/>
            </a:endParaRPr>
          </a:p>
          <a:p>
            <a:pPr marL="0" indent="0" algn="just" eaLnBrk="1" hangingPunct="1">
              <a:lnSpc>
                <a:spcPct val="110000"/>
              </a:lnSpc>
              <a:spcBef>
                <a:spcPts val="0"/>
              </a:spcBef>
              <a:buClr>
                <a:schemeClr val="tx1"/>
              </a:buClr>
              <a:buFontTx/>
              <a:buNone/>
              <a:defRPr/>
            </a:pPr>
            <a:r>
              <a:rPr lang="en-US" altLang="zh-TW" sz="2200" dirty="0">
                <a:latin typeface="標楷體" panose="03000509000000000000" pitchFamily="65" charset="-120"/>
                <a:ea typeface="標楷體" panose="03000509000000000000" pitchFamily="65" charset="-120"/>
              </a:rPr>
              <a:t> </a:t>
            </a:r>
            <a:r>
              <a:rPr lang="en-US" altLang="zh-TW" sz="2200" dirty="0" smtClean="0">
                <a:latin typeface="標楷體" panose="03000509000000000000" pitchFamily="65" charset="-120"/>
                <a:ea typeface="標楷體" panose="03000509000000000000" pitchFamily="65" charset="-120"/>
              </a:rPr>
              <a:t>106.4.14 </a:t>
            </a:r>
            <a:r>
              <a:rPr lang="en-US" altLang="zh-TW" sz="2200" dirty="0">
                <a:latin typeface="標楷體" panose="03000509000000000000" pitchFamily="65" charset="-120"/>
                <a:ea typeface="標楷體" panose="03000509000000000000" pitchFamily="65" charset="-120"/>
              </a:rPr>
              <a:t>17:00</a:t>
            </a:r>
            <a:r>
              <a:rPr lang="zh-TW" altLang="en-US" sz="2200" dirty="0">
                <a:latin typeface="標楷體" panose="03000509000000000000" pitchFamily="65" charset="-120"/>
                <a:ea typeface="標楷體" panose="03000509000000000000" pitchFamily="65" charset="-120"/>
              </a:rPr>
              <a:t>止</a:t>
            </a:r>
            <a:endParaRPr lang="zh-TW" altLang="en-US" sz="2200" kern="1000" spc="-100" dirty="0">
              <a:latin typeface="標楷體" panose="03000509000000000000" pitchFamily="65" charset="-120"/>
              <a:ea typeface="標楷體" panose="03000509000000000000" pitchFamily="65" charset="-120"/>
            </a:endParaRPr>
          </a:p>
        </p:txBody>
      </p:sp>
      <p:cxnSp>
        <p:nvCxnSpPr>
          <p:cNvPr id="8" name="直線接點 7"/>
          <p:cNvCxnSpPr/>
          <p:nvPr/>
        </p:nvCxnSpPr>
        <p:spPr>
          <a:xfrm>
            <a:off x="107504" y="2852936"/>
            <a:ext cx="2808312"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3017168" y="5589240"/>
            <a:ext cx="141081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14306250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146</a:t>
            </a:fld>
            <a:endParaRPr lang="en-US" altLang="zh-TW" dirty="0"/>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141" y="473310"/>
            <a:ext cx="4081749" cy="5771915"/>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8621" y="473310"/>
            <a:ext cx="4081968" cy="5771915"/>
          </a:xfrm>
          <a:prstGeom prst="rect">
            <a:avLst/>
          </a:prstGeom>
        </p:spPr>
      </p:pic>
    </p:spTree>
    <p:extLst>
      <p:ext uri="{BB962C8B-B14F-4D97-AF65-F5344CB8AC3E}">
        <p14:creationId xmlns:p14="http://schemas.microsoft.com/office/powerpoint/2010/main" val="170755857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147</a:t>
            </a:fld>
            <a:endParaRPr lang="en-US" altLang="zh-TW" dirty="0"/>
          </a:p>
        </p:txBody>
      </p:sp>
      <p:sp>
        <p:nvSpPr>
          <p:cNvPr id="3" name="Rectangle 2"/>
          <p:cNvSpPr>
            <a:spLocks noChangeArrowheads="1"/>
          </p:cNvSpPr>
          <p:nvPr/>
        </p:nvSpPr>
        <p:spPr bwMode="auto">
          <a:xfrm>
            <a:off x="107504" y="178204"/>
            <a:ext cx="7993509" cy="539750"/>
          </a:xfrm>
          <a:prstGeom prst="rect">
            <a:avLst/>
          </a:prstGeom>
          <a:noFill/>
          <a:ln w="9525">
            <a:noFill/>
            <a:miter lim="800000"/>
            <a:headEnd/>
            <a:tailEnd/>
          </a:ln>
        </p:spPr>
        <p:txBody>
          <a:bodyPr lIns="0" rIns="0" bIns="0" anchor="b"/>
          <a:lstStyle/>
          <a:p>
            <a:pPr eaLnBrk="0" hangingPunct="0"/>
            <a:r>
              <a:rPr kumimoji="0" lang="zh-TW" altLang="en-US" sz="3200" dirty="0" smtClean="0">
                <a:latin typeface="標楷體" panose="03000509000000000000" pitchFamily="65" charset="-120"/>
                <a:ea typeface="標楷體" panose="03000509000000000000" pitchFamily="65" charset="-120"/>
                <a:cs typeface="+mj-cs"/>
              </a:rPr>
              <a:t>重要注意事項</a:t>
            </a:r>
            <a:endParaRPr kumimoji="0" lang="zh-TW" altLang="en-US" sz="3200" dirty="0">
              <a:latin typeface="標楷體" panose="03000509000000000000" pitchFamily="65" charset="-120"/>
              <a:ea typeface="標楷體" panose="03000509000000000000" pitchFamily="65" charset="-120"/>
              <a:cs typeface="+mj-cs"/>
            </a:endParaRPr>
          </a:p>
        </p:txBody>
      </p:sp>
      <p:sp>
        <p:nvSpPr>
          <p:cNvPr id="4" name="矩形 3"/>
          <p:cNvSpPr/>
          <p:nvPr/>
        </p:nvSpPr>
        <p:spPr>
          <a:xfrm>
            <a:off x="251520" y="836712"/>
            <a:ext cx="8712968" cy="5427127"/>
          </a:xfrm>
          <a:prstGeom prst="rect">
            <a:avLst/>
          </a:prstGeom>
        </p:spPr>
        <p:txBody>
          <a:bodyPr wrap="square">
            <a:spAutoFit/>
          </a:bodyPr>
          <a:lstStyle/>
          <a:p>
            <a:pPr marL="342900" lvl="1" indent="-342900">
              <a:spcBef>
                <a:spcPts val="800"/>
              </a:spcBef>
              <a:buFont typeface="Wingdings" panose="05000000000000000000" pitchFamily="2" charset="2"/>
              <a:buChar char="u"/>
            </a:pPr>
            <a:r>
              <a:rPr lang="en-US" altLang="zh-TW" sz="2400" dirty="0">
                <a:latin typeface="微軟正黑體" panose="020B0604030504040204" pitchFamily="34" charset="-120"/>
                <a:ea typeface="微軟正黑體" panose="020B0604030504040204" pitchFamily="34" charset="-120"/>
              </a:rPr>
              <a:t>106</a:t>
            </a:r>
            <a:r>
              <a:rPr lang="zh-TW" altLang="en-US" sz="2400" dirty="0">
                <a:latin typeface="微軟正黑體" panose="020B0604030504040204" pitchFamily="34" charset="-120"/>
                <a:ea typeface="微軟正黑體" panose="020B0604030504040204" pitchFamily="34" charset="-120"/>
              </a:rPr>
              <a:t>學年度取消簡章印製考生資料袋，統一由第二階段報名系統產生</a:t>
            </a:r>
            <a:r>
              <a:rPr lang="zh-TW" altLang="en-US" sz="2400" dirty="0" smtClean="0">
                <a:latin typeface="微軟正黑體" panose="020B0604030504040204" pitchFamily="34" charset="-120"/>
                <a:ea typeface="微軟正黑體" panose="020B0604030504040204" pitchFamily="34" charset="-120"/>
              </a:rPr>
              <a:t>封面</a:t>
            </a:r>
            <a:endParaRPr lang="en-US" altLang="zh-TW" sz="2400" dirty="0" smtClean="0">
              <a:latin typeface="微軟正黑體" panose="020B0604030504040204" pitchFamily="34" charset="-120"/>
              <a:ea typeface="微軟正黑體" panose="020B0604030504040204" pitchFamily="34" charset="-120"/>
            </a:endParaRPr>
          </a:p>
          <a:p>
            <a:pPr marL="742950" lvl="2" indent="-342900">
              <a:spcBef>
                <a:spcPts val="800"/>
              </a:spcBef>
              <a:buFont typeface="Wingdings" panose="05000000000000000000" pitchFamily="2" charset="2"/>
              <a:buChar char="Ø"/>
            </a:pPr>
            <a:r>
              <a:rPr lang="en-US" altLang="zh-TW" sz="2200" dirty="0" smtClean="0">
                <a:latin typeface="微軟正黑體" panose="020B0604030504040204" pitchFamily="34" charset="-120"/>
                <a:ea typeface="微軟正黑體" panose="020B0604030504040204" pitchFamily="34" charset="-120"/>
              </a:rPr>
              <a:t>“</a:t>
            </a:r>
            <a:r>
              <a:rPr lang="zh-TW" altLang="en-US" sz="2200" b="1" dirty="0" smtClean="0">
                <a:solidFill>
                  <a:srgbClr val="FF0000"/>
                </a:solidFill>
                <a:latin typeface="微軟正黑體" panose="020B0604030504040204" pitchFamily="34" charset="-120"/>
                <a:ea typeface="微軟正黑體" panose="020B0604030504040204" pitchFamily="34" charset="-120"/>
              </a:rPr>
              <a:t>兩電兩管兩語</a:t>
            </a:r>
            <a:r>
              <a:rPr lang="en-US" altLang="zh-TW" sz="2200" dirty="0" smtClean="0">
                <a:latin typeface="微軟正黑體" panose="020B0604030504040204" pitchFamily="34" charset="-120"/>
                <a:ea typeface="微軟正黑體" panose="020B0604030504040204" pitchFamily="34" charset="-120"/>
              </a:rPr>
              <a:t>”</a:t>
            </a:r>
            <a:r>
              <a:rPr lang="zh-TW" altLang="en-US" sz="2200" dirty="0" smtClean="0">
                <a:latin typeface="微軟正黑體" panose="020B0604030504040204" pitchFamily="34" charset="-120"/>
                <a:ea typeface="微軟正黑體" panose="020B0604030504040204" pitchFamily="34" charset="-120"/>
              </a:rPr>
              <a:t>之備審資料及成果作品採</a:t>
            </a:r>
            <a:r>
              <a:rPr lang="zh-TW" altLang="en-US" sz="2200" b="1" dirty="0" smtClean="0">
                <a:solidFill>
                  <a:srgbClr val="FF0000"/>
                </a:solidFill>
                <a:latin typeface="微軟正黑體" panose="020B0604030504040204" pitchFamily="34" charset="-120"/>
                <a:ea typeface="微軟正黑體" panose="020B0604030504040204" pitchFamily="34" charset="-120"/>
              </a:rPr>
              <a:t>網路上傳</a:t>
            </a:r>
            <a:endParaRPr lang="en-US" altLang="zh-TW" sz="2200" dirty="0" smtClean="0">
              <a:latin typeface="微軟正黑體" panose="020B0604030504040204" pitchFamily="34" charset="-120"/>
              <a:ea typeface="微軟正黑體" panose="020B0604030504040204" pitchFamily="34" charset="-120"/>
            </a:endParaRPr>
          </a:p>
          <a:p>
            <a:pPr marL="742950" lvl="2" indent="-342900">
              <a:spcBef>
                <a:spcPts val="800"/>
              </a:spcBef>
              <a:buFont typeface="Wingdings" panose="05000000000000000000" pitchFamily="2" charset="2"/>
              <a:buChar char="Ø"/>
            </a:pPr>
            <a:r>
              <a:rPr lang="en-US" altLang="zh-TW" sz="2200" dirty="0" smtClean="0">
                <a:latin typeface="微軟正黑體" panose="020B0604030504040204" pitchFamily="34" charset="-120"/>
                <a:ea typeface="微軟正黑體" panose="020B0604030504040204" pitchFamily="34" charset="-120"/>
              </a:rPr>
              <a:t>“</a:t>
            </a:r>
            <a:r>
              <a:rPr lang="zh-TW" altLang="en-US" sz="2200" b="1" dirty="0">
                <a:solidFill>
                  <a:srgbClr val="0070C0"/>
                </a:solidFill>
                <a:latin typeface="微軟正黑體" panose="020B0604030504040204" pitchFamily="34" charset="-120"/>
                <a:ea typeface="微軟正黑體" panose="020B0604030504040204" pitchFamily="34" charset="-120"/>
              </a:rPr>
              <a:t>其他招生群類別</a:t>
            </a:r>
            <a:r>
              <a:rPr lang="en-US" altLang="zh-TW" sz="2200" dirty="0">
                <a:latin typeface="微軟正黑體" panose="020B0604030504040204" pitchFamily="34" charset="-120"/>
                <a:ea typeface="微軟正黑體" panose="020B0604030504040204" pitchFamily="34" charset="-120"/>
              </a:rPr>
              <a:t>”</a:t>
            </a:r>
            <a:r>
              <a:rPr lang="zh-TW" altLang="en-US" sz="2200" dirty="0">
                <a:latin typeface="微軟正黑體" panose="020B0604030504040204" pitchFamily="34" charset="-120"/>
                <a:ea typeface="微軟正黑體" panose="020B0604030504040204" pitchFamily="34" charset="-120"/>
              </a:rPr>
              <a:t>之備審資料及成果</a:t>
            </a:r>
            <a:r>
              <a:rPr lang="zh-TW" altLang="en-US" sz="2200" dirty="0" smtClean="0">
                <a:latin typeface="微軟正黑體" panose="020B0604030504040204" pitchFamily="34" charset="-120"/>
                <a:ea typeface="微軟正黑體" panose="020B0604030504040204" pitchFamily="34" charset="-120"/>
              </a:rPr>
              <a:t>作品採</a:t>
            </a:r>
            <a:r>
              <a:rPr lang="zh-TW" altLang="en-US" sz="2200" b="1" dirty="0" smtClean="0">
                <a:solidFill>
                  <a:srgbClr val="0070C0"/>
                </a:solidFill>
                <a:latin typeface="微軟正黑體" panose="020B0604030504040204" pitchFamily="34" charset="-120"/>
                <a:ea typeface="微軟正黑體" panose="020B0604030504040204" pitchFamily="34" charset="-120"/>
              </a:rPr>
              <a:t>紙</a:t>
            </a:r>
            <a:r>
              <a:rPr lang="zh-TW" altLang="en-US" sz="2200" b="1" dirty="0">
                <a:solidFill>
                  <a:srgbClr val="0070C0"/>
                </a:solidFill>
                <a:latin typeface="微軟正黑體" panose="020B0604030504040204" pitchFamily="34" charset="-120"/>
                <a:ea typeface="微軟正黑體" panose="020B0604030504040204" pitchFamily="34" charset="-120"/>
              </a:rPr>
              <a:t>本寄送</a:t>
            </a:r>
            <a:r>
              <a:rPr lang="en-US" altLang="zh-TW" sz="2000" dirty="0">
                <a:latin typeface="微軟正黑體" panose="020B0604030504040204" pitchFamily="34" charset="-120"/>
                <a:ea typeface="微軟正黑體" panose="020B0604030504040204" pitchFamily="34" charset="-120"/>
              </a:rPr>
              <a:t/>
            </a:r>
            <a:br>
              <a:rPr lang="en-US" altLang="zh-TW" sz="2000" dirty="0">
                <a:latin typeface="微軟正黑體" panose="020B0604030504040204" pitchFamily="34" charset="-120"/>
                <a:ea typeface="微軟正黑體" panose="020B0604030504040204" pitchFamily="34" charset="-120"/>
              </a:rPr>
            </a:br>
            <a:r>
              <a:rPr lang="zh-TW" altLang="en-US" sz="2000" dirty="0">
                <a:latin typeface="微軟正黑體" panose="020B0604030504040204" pitchFamily="34" charset="-120"/>
                <a:ea typeface="微軟正黑體" panose="020B0604030504040204" pitchFamily="34" charset="-120"/>
              </a:rPr>
              <a:t>，</a:t>
            </a:r>
            <a:r>
              <a:rPr lang="zh-TW" altLang="zh-TW" sz="2000" dirty="0">
                <a:latin typeface="微軟正黑體" panose="020B0604030504040204" pitchFamily="34" charset="-120"/>
                <a:ea typeface="微軟正黑體" panose="020B0604030504040204" pitchFamily="34" charset="-120"/>
              </a:rPr>
              <a:t>由本會委託貨運公司至</a:t>
            </a:r>
            <a:r>
              <a:rPr lang="zh-TW" altLang="en-US" sz="2000" dirty="0">
                <a:latin typeface="微軟正黑體" panose="020B0604030504040204" pitchFamily="34" charset="-120"/>
                <a:ea typeface="微軟正黑體" panose="020B0604030504040204" pitchFamily="34" charset="-120"/>
              </a:rPr>
              <a:t>高職學校</a:t>
            </a:r>
            <a:r>
              <a:rPr lang="zh-TW" altLang="zh-TW" sz="2000" dirty="0">
                <a:latin typeface="微軟正黑體" panose="020B0604030504040204" pitchFamily="34" charset="-120"/>
                <a:ea typeface="微軟正黑體" panose="020B0604030504040204" pitchFamily="34" charset="-120"/>
              </a:rPr>
              <a:t>收取，再轉送至各甄選學校，一律免收郵寄</a:t>
            </a:r>
            <a:r>
              <a:rPr lang="zh-TW" altLang="zh-TW" sz="2000" dirty="0" smtClean="0">
                <a:latin typeface="微軟正黑體" panose="020B0604030504040204" pitchFamily="34" charset="-120"/>
                <a:ea typeface="微軟正黑體" panose="020B0604030504040204" pitchFamily="34" charset="-120"/>
              </a:rPr>
              <a:t>費用</a:t>
            </a:r>
            <a:endParaRPr lang="en-US" altLang="zh-TW" sz="2000" dirty="0" smtClean="0">
              <a:latin typeface="微軟正黑體" panose="020B0604030504040204" pitchFamily="34" charset="-120"/>
              <a:ea typeface="微軟正黑體" panose="020B0604030504040204" pitchFamily="34" charset="-120"/>
            </a:endParaRPr>
          </a:p>
          <a:p>
            <a:pPr marL="342900" lvl="1" indent="-342900">
              <a:spcBef>
                <a:spcPts val="800"/>
              </a:spcBef>
              <a:buFont typeface="Wingdings" panose="05000000000000000000" pitchFamily="2" charset="2"/>
              <a:buChar char="u"/>
            </a:pPr>
            <a:r>
              <a:rPr lang="zh-TW" altLang="en-US" sz="2400" dirty="0" smtClean="0">
                <a:latin typeface="微軟正黑體" panose="020B0604030504040204" pitchFamily="34" charset="-120"/>
                <a:ea typeface="微軟正黑體" panose="020B0604030504040204" pitchFamily="34" charset="-120"/>
              </a:rPr>
              <a:t>第二</a:t>
            </a:r>
            <a:r>
              <a:rPr lang="zh-TW" altLang="en-US" sz="2400" dirty="0">
                <a:latin typeface="微軟正黑體" panose="020B0604030504040204" pitchFamily="34" charset="-120"/>
                <a:ea typeface="微軟正黑體" panose="020B0604030504040204" pitchFamily="34" charset="-120"/>
              </a:rPr>
              <a:t>階段甄試費用繳費</a:t>
            </a:r>
            <a:r>
              <a:rPr lang="zh-TW" altLang="en-US" sz="2400" dirty="0" smtClean="0">
                <a:latin typeface="微軟正黑體" panose="020B0604030504040204" pitchFamily="34" charset="-120"/>
                <a:ea typeface="微軟正黑體" panose="020B0604030504040204" pitchFamily="34" charset="-120"/>
              </a:rPr>
              <a:t>方式</a:t>
            </a:r>
            <a:endParaRPr lang="en-US" altLang="zh-TW" sz="2400" dirty="0" smtClean="0">
              <a:latin typeface="微軟正黑體" panose="020B0604030504040204" pitchFamily="34" charset="-120"/>
              <a:ea typeface="微軟正黑體" panose="020B0604030504040204" pitchFamily="34" charset="-120"/>
            </a:endParaRPr>
          </a:p>
          <a:p>
            <a:pPr marL="800100" lvl="2" indent="-342900">
              <a:spcBef>
                <a:spcPts val="800"/>
              </a:spcBef>
              <a:buFont typeface="Wingdings" panose="05000000000000000000" pitchFamily="2" charset="2"/>
              <a:buChar char="Ø"/>
            </a:pPr>
            <a:r>
              <a:rPr lang="zh-TW" altLang="en-US" sz="2400" kern="100" dirty="0" smtClean="0">
                <a:latin typeface="微軟正黑體" panose="020B0604030504040204" pitchFamily="34" charset="-120"/>
                <a:ea typeface="微軟正黑體" panose="020B0604030504040204" pitchFamily="34" charset="-120"/>
                <a:cs typeface="Times New Roman" panose="02020603050405020304" pitchFamily="18" charset="0"/>
              </a:rPr>
              <a:t>維持集體</a:t>
            </a:r>
            <a:r>
              <a:rPr lang="zh-TW" altLang="en-US" sz="2400" kern="100" dirty="0">
                <a:latin typeface="微軟正黑體" panose="020B0604030504040204" pitchFamily="34" charset="-120"/>
                <a:ea typeface="微軟正黑體" panose="020B0604030504040204" pitchFamily="34" charset="-120"/>
                <a:cs typeface="Times New Roman" panose="02020603050405020304" pitchFamily="18" charset="0"/>
              </a:rPr>
              <a:t>繳費</a:t>
            </a:r>
            <a:r>
              <a:rPr lang="zh-TW" altLang="en-US" sz="2400" kern="100" dirty="0" smtClean="0">
                <a:latin typeface="微軟正黑體" panose="020B0604030504040204" pitchFamily="34" charset="-120"/>
                <a:ea typeface="微軟正黑體" panose="020B0604030504040204" pitchFamily="34" charset="-120"/>
                <a:cs typeface="Times New Roman" panose="02020603050405020304" pitchFamily="18" charset="0"/>
              </a:rPr>
              <a:t>功能</a:t>
            </a:r>
            <a:r>
              <a:rPr lang="en-US" altLang="zh-TW" sz="2400" kern="100"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kern="100" dirty="0" smtClean="0">
                <a:latin typeface="微軟正黑體" panose="020B0604030504040204" pitchFamily="34" charset="-120"/>
                <a:ea typeface="微軟正黑體" panose="020B0604030504040204" pitchFamily="34" charset="-120"/>
                <a:cs typeface="Times New Roman" panose="02020603050405020304" pitchFamily="18" charset="0"/>
              </a:rPr>
              <a:t>繳費收據及名單併同紙本寄送給各甄選學校，考生不需上傳繳費收據）</a:t>
            </a:r>
            <a:endParaRPr lang="en-US" altLang="zh-TW" sz="2400" kern="1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marL="800100" lvl="2" indent="-342900">
              <a:spcBef>
                <a:spcPts val="800"/>
              </a:spcBef>
              <a:buFont typeface="Wingdings" panose="05000000000000000000" pitchFamily="2" charset="2"/>
              <a:buChar char="Ø"/>
            </a:pPr>
            <a:r>
              <a:rPr lang="zh-TW" altLang="en-US" sz="2400" dirty="0" smtClean="0">
                <a:latin typeface="微軟正黑體" panose="020B0604030504040204" pitchFamily="34" charset="-120"/>
                <a:ea typeface="微軟正黑體" panose="020B0604030504040204" pitchFamily="34" charset="-120"/>
              </a:rPr>
              <a:t>個別繳費之考生：</a:t>
            </a:r>
            <a:endParaRPr lang="en-US" altLang="zh-TW" sz="2400" dirty="0" smtClean="0">
              <a:latin typeface="微軟正黑體" panose="020B0604030504040204" pitchFamily="34" charset="-120"/>
              <a:ea typeface="微軟正黑體" panose="020B0604030504040204" pitchFamily="34" charset="-120"/>
            </a:endParaRPr>
          </a:p>
          <a:p>
            <a:pPr marL="1257300" lvl="3" indent="-342900">
              <a:spcBef>
                <a:spcPts val="800"/>
              </a:spcBef>
              <a:buFont typeface="Arial" panose="020B0604020202020204" pitchFamily="34" charset="0"/>
              <a:buChar char="•"/>
            </a:pPr>
            <a:r>
              <a:rPr lang="en-US" altLang="zh-TW" sz="2400" dirty="0" smtClean="0">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兩電兩管兩語</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之繳費證明採</a:t>
            </a:r>
            <a:r>
              <a:rPr lang="zh-TW" altLang="en-US" sz="2400" b="1" dirty="0">
                <a:solidFill>
                  <a:srgbClr val="FF0000"/>
                </a:solidFill>
                <a:latin typeface="微軟正黑體" panose="020B0604030504040204" pitchFamily="34" charset="-120"/>
                <a:ea typeface="微軟正黑體" panose="020B0604030504040204" pitchFamily="34" charset="-120"/>
              </a:rPr>
              <a:t>線上上傳</a:t>
            </a:r>
            <a:r>
              <a:rPr lang="zh-TW" altLang="en-US" sz="2400" dirty="0">
                <a:latin typeface="微軟正黑體" panose="020B0604030504040204" pitchFamily="34" charset="-120"/>
                <a:ea typeface="微軟正黑體" panose="020B0604030504040204" pitchFamily="34" charset="-120"/>
              </a:rPr>
              <a:t>方式</a:t>
            </a:r>
            <a:endParaRPr lang="en-US" altLang="zh-TW" sz="2400" dirty="0">
              <a:latin typeface="微軟正黑體" panose="020B0604030504040204" pitchFamily="34" charset="-120"/>
              <a:ea typeface="微軟正黑體" panose="020B0604030504040204" pitchFamily="34" charset="-120"/>
            </a:endParaRPr>
          </a:p>
          <a:p>
            <a:pPr marL="1257300" lvl="3" indent="-342900">
              <a:spcBef>
                <a:spcPts val="800"/>
              </a:spcBef>
              <a:buFont typeface="Arial" panose="020B0604020202020204" pitchFamily="34" charset="0"/>
              <a:buChar char="•"/>
            </a:pPr>
            <a:r>
              <a:rPr lang="en-US" altLang="zh-TW" sz="2400" dirty="0">
                <a:latin typeface="微軟正黑體" panose="020B0604030504040204" pitchFamily="34" charset="-120"/>
                <a:ea typeface="微軟正黑體" panose="020B0604030504040204" pitchFamily="34" charset="-120"/>
              </a:rPr>
              <a:t>“</a:t>
            </a:r>
            <a:r>
              <a:rPr lang="zh-TW" altLang="en-US" sz="2400" b="1" dirty="0">
                <a:solidFill>
                  <a:srgbClr val="0070C0"/>
                </a:solidFill>
                <a:latin typeface="微軟正黑體" panose="020B0604030504040204" pitchFamily="34" charset="-120"/>
                <a:ea typeface="微軟正黑體" panose="020B0604030504040204" pitchFamily="34" charset="-120"/>
              </a:rPr>
              <a:t>其他招生群類別</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之繳費證明援例隨備審資料</a:t>
            </a:r>
            <a:r>
              <a:rPr lang="zh-TW" altLang="en-US" sz="2400" b="1" dirty="0">
                <a:solidFill>
                  <a:srgbClr val="0070C0"/>
                </a:solidFill>
                <a:latin typeface="微軟正黑體" panose="020B0604030504040204" pitchFamily="34" charset="-120"/>
                <a:ea typeface="微軟正黑體" panose="020B0604030504040204" pitchFamily="34" charset="-120"/>
              </a:rPr>
              <a:t>紙本寄</a:t>
            </a:r>
            <a:r>
              <a:rPr lang="zh-TW" altLang="en-US" sz="2400" b="1" dirty="0" smtClean="0">
                <a:solidFill>
                  <a:srgbClr val="0070C0"/>
                </a:solidFill>
                <a:latin typeface="微軟正黑體" panose="020B0604030504040204" pitchFamily="34" charset="-120"/>
                <a:ea typeface="微軟正黑體" panose="020B0604030504040204" pitchFamily="34" charset="-120"/>
              </a:rPr>
              <a:t>送</a:t>
            </a:r>
            <a:endParaRPr lang="en-US" altLang="zh-TW" sz="22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8409136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148</a:t>
            </a:fld>
            <a:endParaRPr lang="en-US" altLang="zh-TW" dirty="0"/>
          </a:p>
        </p:txBody>
      </p:sp>
      <p:sp>
        <p:nvSpPr>
          <p:cNvPr id="3" name="Rectangle 2"/>
          <p:cNvSpPr>
            <a:spLocks noChangeArrowheads="1"/>
          </p:cNvSpPr>
          <p:nvPr/>
        </p:nvSpPr>
        <p:spPr bwMode="auto">
          <a:xfrm>
            <a:off x="107504" y="178204"/>
            <a:ext cx="7993509" cy="539750"/>
          </a:xfrm>
          <a:prstGeom prst="rect">
            <a:avLst/>
          </a:prstGeom>
          <a:noFill/>
          <a:ln w="9525">
            <a:noFill/>
            <a:miter lim="800000"/>
            <a:headEnd/>
            <a:tailEnd/>
          </a:ln>
        </p:spPr>
        <p:txBody>
          <a:bodyPr lIns="0" rIns="0" bIns="0" anchor="b"/>
          <a:lstStyle/>
          <a:p>
            <a:pPr eaLnBrk="0" hangingPunct="0"/>
            <a:r>
              <a:rPr kumimoji="0" lang="zh-TW" altLang="en-US" sz="3200" dirty="0" smtClean="0">
                <a:latin typeface="標楷體" panose="03000509000000000000" pitchFamily="65" charset="-120"/>
                <a:ea typeface="標楷體" panose="03000509000000000000" pitchFamily="65" charset="-120"/>
                <a:cs typeface="+mj-cs"/>
              </a:rPr>
              <a:t>重要注意事項</a:t>
            </a:r>
            <a:endParaRPr kumimoji="0" lang="zh-TW" altLang="en-US" sz="3200" dirty="0">
              <a:latin typeface="標楷體" panose="03000509000000000000" pitchFamily="65" charset="-120"/>
              <a:ea typeface="標楷體" panose="03000509000000000000" pitchFamily="65" charset="-120"/>
              <a:cs typeface="+mj-cs"/>
            </a:endParaRPr>
          </a:p>
        </p:txBody>
      </p:sp>
      <p:sp>
        <p:nvSpPr>
          <p:cNvPr id="4" name="矩形 3"/>
          <p:cNvSpPr/>
          <p:nvPr/>
        </p:nvSpPr>
        <p:spPr>
          <a:xfrm>
            <a:off x="251520" y="1052736"/>
            <a:ext cx="8712968" cy="3170099"/>
          </a:xfrm>
          <a:prstGeom prst="rect">
            <a:avLst/>
          </a:prstGeom>
        </p:spPr>
        <p:txBody>
          <a:bodyPr wrap="square">
            <a:spAutoFit/>
          </a:bodyPr>
          <a:lstStyle/>
          <a:p>
            <a:pPr marL="342900" lvl="1" indent="-342900">
              <a:lnSpc>
                <a:spcPct val="150000"/>
              </a:lnSpc>
              <a:spcBef>
                <a:spcPts val="800"/>
              </a:spcBef>
              <a:buFont typeface="Wingdings" panose="05000000000000000000" pitchFamily="2" charset="2"/>
              <a:buChar char="u"/>
            </a:pPr>
            <a:r>
              <a:rPr lang="zh-TW" altLang="en-US" sz="2400" dirty="0">
                <a:latin typeface="微軟正黑體" panose="020B0604030504040204" pitchFamily="34" charset="-120"/>
                <a:ea typeface="微軟正黑體" panose="020B0604030504040204" pitchFamily="34" charset="-120"/>
              </a:rPr>
              <a:t>高職學校統一於</a:t>
            </a:r>
            <a:r>
              <a:rPr lang="zh-TW" altLang="en-US" sz="2400" dirty="0">
                <a:solidFill>
                  <a:srgbClr val="FF0000"/>
                </a:solidFill>
                <a:latin typeface="微軟正黑體" panose="020B0604030504040204" pitchFamily="34" charset="-120"/>
                <a:ea typeface="微軟正黑體" panose="020B0604030504040204" pitchFamily="34" charset="-120"/>
              </a:rPr>
              <a:t>報名資格及身分審查</a:t>
            </a:r>
            <a:r>
              <a:rPr lang="zh-TW" altLang="zh-TW" sz="2400" dirty="0">
                <a:latin typeface="微軟正黑體" panose="020B0604030504040204" pitchFamily="34" charset="-120"/>
                <a:ea typeface="微軟正黑體" panose="020B0604030504040204" pitchFamily="34" charset="-120"/>
              </a:rPr>
              <a:t>時</a:t>
            </a:r>
            <a:r>
              <a:rPr lang="zh-TW" altLang="en-US" sz="2400" dirty="0">
                <a:latin typeface="微軟正黑體" panose="020B0604030504040204" pitchFamily="34" charset="-120"/>
                <a:ea typeface="微軟正黑體" panose="020B0604030504040204" pitchFamily="34" charset="-120"/>
              </a:rPr>
              <a:t>上傳應屆畢業學生五</a:t>
            </a:r>
            <a:r>
              <a:rPr lang="zh-TW" altLang="en-US" sz="2400" dirty="0" smtClean="0">
                <a:latin typeface="微軟正黑體" panose="020B0604030504040204" pitchFamily="34" charset="-120"/>
                <a:ea typeface="微軟正黑體" panose="020B0604030504040204" pitchFamily="34" charset="-120"/>
              </a:rPr>
              <a:t>學期在校學業成績證明（</a:t>
            </a:r>
            <a:r>
              <a:rPr lang="en-US" altLang="zh-TW" sz="2400" dirty="0">
                <a:latin typeface="微軟正黑體" panose="020B0604030504040204" pitchFamily="34" charset="-120"/>
                <a:ea typeface="微軟正黑體" panose="020B0604030504040204" pitchFamily="34" charset="-120"/>
              </a:rPr>
              <a:t>PDF</a:t>
            </a:r>
            <a:r>
              <a:rPr lang="zh-TW" altLang="en-US" sz="2400" dirty="0">
                <a:latin typeface="微軟正黑體" panose="020B0604030504040204" pitchFamily="34" charset="-120"/>
                <a:ea typeface="微軟正黑體" panose="020B0604030504040204" pitchFamily="34" charset="-120"/>
              </a:rPr>
              <a:t>檔</a:t>
            </a:r>
            <a:r>
              <a:rPr lang="zh-TW" altLang="en-US" sz="2400" dirty="0" smtClean="0">
                <a:latin typeface="微軟正黑體" panose="020B0604030504040204" pitchFamily="34" charset="-120"/>
                <a:ea typeface="微軟正黑體" panose="020B0604030504040204" pitchFamily="34" charset="-120"/>
              </a:rPr>
              <a:t>）</a:t>
            </a:r>
            <a:endParaRPr lang="en-US" altLang="zh-TW" sz="2400" dirty="0" smtClean="0">
              <a:latin typeface="微軟正黑體" panose="020B0604030504040204" pitchFamily="34" charset="-120"/>
              <a:ea typeface="微軟正黑體" panose="020B0604030504040204" pitchFamily="34" charset="-120"/>
            </a:endParaRPr>
          </a:p>
          <a:p>
            <a:pPr marL="342900" lvl="1" indent="-342900">
              <a:lnSpc>
                <a:spcPct val="150000"/>
              </a:lnSpc>
              <a:spcBef>
                <a:spcPts val="800"/>
              </a:spcBef>
              <a:buFont typeface="Wingdings" panose="05000000000000000000" pitchFamily="2" charset="2"/>
              <a:buChar char="u"/>
            </a:pPr>
            <a:r>
              <a:rPr lang="zh-TW" altLang="en-US" sz="2400" dirty="0" smtClean="0">
                <a:latin typeface="微軟正黑體" panose="020B0604030504040204" pitchFamily="34" charset="-120"/>
                <a:ea typeface="微軟正黑體" panose="020B0604030504040204" pitchFamily="34" charset="-120"/>
              </a:rPr>
              <a:t>輔導考生確認</a:t>
            </a:r>
            <a:r>
              <a:rPr lang="zh-TW" altLang="en-US" sz="2400" dirty="0">
                <a:latin typeface="微軟正黑體" panose="020B0604030504040204" pitchFamily="34" charset="-120"/>
                <a:ea typeface="微軟正黑體" panose="020B0604030504040204" pitchFamily="34" charset="-120"/>
              </a:rPr>
              <a:t>在校學業成績證明（</a:t>
            </a:r>
            <a:r>
              <a:rPr lang="en-US" altLang="zh-TW" sz="2400" dirty="0">
                <a:latin typeface="微軟正黑體" panose="020B0604030504040204" pitchFamily="34" charset="-120"/>
                <a:ea typeface="微軟正黑體" panose="020B0604030504040204" pitchFamily="34" charset="-120"/>
              </a:rPr>
              <a:t>PDF</a:t>
            </a:r>
            <a:r>
              <a:rPr lang="zh-TW" altLang="en-US" sz="2400" dirty="0">
                <a:latin typeface="微軟正黑體" panose="020B0604030504040204" pitchFamily="34" charset="-120"/>
                <a:ea typeface="微軟正黑體" panose="020B0604030504040204" pitchFamily="34" charset="-120"/>
              </a:rPr>
              <a:t>檔）</a:t>
            </a:r>
            <a:endParaRPr lang="en-US" altLang="zh-TW" sz="2400" dirty="0">
              <a:latin typeface="微軟正黑體" panose="020B0604030504040204" pitchFamily="34" charset="-120"/>
              <a:ea typeface="微軟正黑體" panose="020B0604030504040204" pitchFamily="34" charset="-120"/>
            </a:endParaRPr>
          </a:p>
          <a:p>
            <a:pPr marL="342900" lvl="1" indent="-342900">
              <a:lnSpc>
                <a:spcPct val="150000"/>
              </a:lnSpc>
              <a:spcBef>
                <a:spcPts val="800"/>
              </a:spcBef>
              <a:buFont typeface="Wingdings" panose="05000000000000000000" pitchFamily="2" charset="2"/>
              <a:buChar char="u"/>
            </a:pPr>
            <a:r>
              <a:rPr lang="zh-TW" altLang="en-US" sz="2400" dirty="0" smtClean="0">
                <a:latin typeface="微軟正黑體" panose="020B0604030504040204" pitchFamily="34" charset="-120"/>
                <a:ea typeface="微軟正黑體" panose="020B0604030504040204" pitchFamily="34" charset="-120"/>
              </a:rPr>
              <a:t>宣導</a:t>
            </a:r>
            <a:r>
              <a:rPr lang="zh-TW" altLang="en-US" sz="2400" dirty="0">
                <a:latin typeface="微軟正黑體" panose="020B0604030504040204" pitchFamily="34" charset="-120"/>
                <a:ea typeface="微軟正黑體" panose="020B0604030504040204" pitchFamily="34" charset="-120"/>
              </a:rPr>
              <a:t>並輔導</a:t>
            </a:r>
            <a:r>
              <a:rPr lang="en-US" altLang="zh-TW" sz="2400" dirty="0">
                <a:solidFill>
                  <a:srgbClr val="FF0000"/>
                </a:solidFill>
                <a:latin typeface="微軟正黑體" panose="020B0604030504040204" pitchFamily="34" charset="-120"/>
                <a:ea typeface="微軟正黑體" panose="020B0604030504040204" pitchFamily="34" charset="-120"/>
              </a:rPr>
              <a:t>“</a:t>
            </a:r>
            <a:r>
              <a:rPr lang="zh-TW" altLang="en-US" sz="2400" dirty="0">
                <a:solidFill>
                  <a:srgbClr val="FF0000"/>
                </a:solidFill>
                <a:latin typeface="微軟正黑體" panose="020B0604030504040204" pitchFamily="34" charset="-120"/>
                <a:ea typeface="微軟正黑體" panose="020B0604030504040204" pitchFamily="34" charset="-120"/>
              </a:rPr>
              <a:t>兩電兩管兩語</a:t>
            </a:r>
            <a:r>
              <a:rPr lang="en-US" altLang="zh-TW" sz="2400" dirty="0">
                <a:solidFill>
                  <a:srgbClr val="FF0000"/>
                </a:solidFill>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考生</a:t>
            </a:r>
            <a:r>
              <a:rPr lang="en-US" altLang="zh-TW" sz="2400" dirty="0">
                <a:latin typeface="微軟正黑體" panose="020B0604030504040204" pitchFamily="34" charset="-120"/>
                <a:ea typeface="微軟正黑體" panose="020B0604030504040204" pitchFamily="34" charset="-120"/>
              </a:rPr>
              <a:t>PDF</a:t>
            </a:r>
            <a:r>
              <a:rPr lang="zh-TW" altLang="en-US" sz="2400" dirty="0">
                <a:latin typeface="微軟正黑體" panose="020B0604030504040204" pitchFamily="34" charset="-120"/>
                <a:ea typeface="微軟正黑體" panose="020B0604030504040204" pitchFamily="34" charset="-120"/>
              </a:rPr>
              <a:t>製作及問題排除</a:t>
            </a:r>
            <a:endParaRPr lang="en-US" altLang="zh-TW" sz="2400" dirty="0">
              <a:latin typeface="微軟正黑體" panose="020B0604030504040204" pitchFamily="34" charset="-120"/>
              <a:ea typeface="微軟正黑體" panose="020B0604030504040204" pitchFamily="34" charset="-120"/>
            </a:endParaRPr>
          </a:p>
          <a:p>
            <a:pPr marL="342900" lvl="1" indent="-342900">
              <a:lnSpc>
                <a:spcPct val="150000"/>
              </a:lnSpc>
              <a:spcBef>
                <a:spcPts val="800"/>
              </a:spcBef>
              <a:buFont typeface="Wingdings" panose="05000000000000000000" pitchFamily="2" charset="2"/>
              <a:buChar char="u"/>
            </a:pPr>
            <a:r>
              <a:rPr lang="zh-TW" altLang="en-US" sz="2400" dirty="0">
                <a:latin typeface="微軟正黑體" panose="020B0604030504040204" pitchFamily="34" charset="-120"/>
                <a:ea typeface="微軟正黑體" panose="020B0604030504040204" pitchFamily="34" charset="-120"/>
              </a:rPr>
              <a:t>追蹤考生第二階段報名及網路上傳作業</a:t>
            </a:r>
            <a:r>
              <a:rPr lang="zh-TW" altLang="en-US" sz="2400" dirty="0" smtClean="0">
                <a:latin typeface="微軟正黑體" panose="020B0604030504040204" pitchFamily="34" charset="-120"/>
                <a:ea typeface="微軟正黑體" panose="020B0604030504040204" pitchFamily="34" charset="-120"/>
              </a:rPr>
              <a:t>進度</a:t>
            </a:r>
            <a:endParaRPr lang="en-US" altLang="zh-TW" sz="2400" dirty="0" smtClean="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1545913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5D56C1A9-D5A3-49A0-8347-1ADA44E2C223}" type="slidenum">
              <a:rPr lang="zh-TW" altLang="en-US" sz="1400" smtClean="0">
                <a:latin typeface="標楷體" panose="03000509000000000000" pitchFamily="65" charset="-120"/>
                <a:ea typeface="標楷體" panose="03000509000000000000" pitchFamily="65" charset="-120"/>
              </a:rPr>
              <a:pPr>
                <a:spcBef>
                  <a:spcPct val="0"/>
                </a:spcBef>
                <a:buFontTx/>
                <a:buNone/>
              </a:pPr>
              <a:t>149</a:t>
            </a:fld>
            <a:endParaRPr lang="en-US" altLang="zh-TW" sz="1400" dirty="0" smtClean="0">
              <a:latin typeface="標楷體" panose="03000509000000000000" pitchFamily="65" charset="-120"/>
              <a:ea typeface="標楷體" panose="03000509000000000000" pitchFamily="65" charset="-120"/>
            </a:endParaRPr>
          </a:p>
        </p:txBody>
      </p:sp>
      <p:sp>
        <p:nvSpPr>
          <p:cNvPr id="62467" name="Rectangle 2"/>
          <p:cNvSpPr txBox="1">
            <a:spLocks noChangeArrowheads="1"/>
          </p:cNvSpPr>
          <p:nvPr/>
        </p:nvSpPr>
        <p:spPr bwMode="auto">
          <a:xfrm>
            <a:off x="508000" y="1412875"/>
            <a:ext cx="821848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ctr" eaLnBrk="1" hangingPunct="1">
              <a:spcBef>
                <a:spcPct val="0"/>
              </a:spcBef>
              <a:buFontTx/>
              <a:buNone/>
            </a:pPr>
            <a:r>
              <a:rPr lang="zh-TW" altLang="en-US" sz="10000">
                <a:solidFill>
                  <a:srgbClr val="161645"/>
                </a:solidFill>
                <a:latin typeface="標楷體" panose="03000509000000000000" pitchFamily="65" charset="-120"/>
                <a:ea typeface="標楷體" panose="03000509000000000000" pitchFamily="65" charset="-120"/>
              </a:rPr>
              <a:t>意見交流</a:t>
            </a:r>
          </a:p>
        </p:txBody>
      </p:sp>
    </p:spTree>
    <p:extLst>
      <p:ext uri="{BB962C8B-B14F-4D97-AF65-F5344CB8AC3E}">
        <p14:creationId xmlns:p14="http://schemas.microsoft.com/office/powerpoint/2010/main" val="30405010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142990" y="3518081"/>
            <a:ext cx="2436728" cy="12384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 name="投影片編號版面配置區 1"/>
          <p:cNvSpPr>
            <a:spLocks noGrp="1"/>
          </p:cNvSpPr>
          <p:nvPr>
            <p:ph type="sldNum" sz="quarter" idx="12"/>
          </p:nvPr>
        </p:nvSpPr>
        <p:spPr/>
        <p:txBody>
          <a:bodyPr/>
          <a:lstStyle/>
          <a:p>
            <a:fld id="{34EC34A2-0CEA-4579-984D-7DD7EB565D05}" type="slidenum">
              <a:rPr lang="zh-TW" altLang="en-US" smtClean="0">
                <a:solidFill>
                  <a:prstClr val="black"/>
                </a:solidFill>
              </a:rPr>
              <a:pPr/>
              <a:t>15</a:t>
            </a:fld>
            <a:endParaRPr lang="zh-TW" altLang="en-US">
              <a:solidFill>
                <a:prstClr val="black"/>
              </a:solidFill>
            </a:endParaRPr>
          </a:p>
        </p:txBody>
      </p:sp>
      <p:pic>
        <p:nvPicPr>
          <p:cNvPr id="7" name="圖片 6"/>
          <p:cNvPicPr>
            <a:picLocks noChangeAspect="1"/>
          </p:cNvPicPr>
          <p:nvPr/>
        </p:nvPicPr>
        <p:blipFill>
          <a:blip r:embed="rId2"/>
          <a:stretch>
            <a:fillRect/>
          </a:stretch>
        </p:blipFill>
        <p:spPr>
          <a:xfrm>
            <a:off x="107504" y="800456"/>
            <a:ext cx="8856984" cy="5292840"/>
          </a:xfrm>
          <a:prstGeom prst="rect">
            <a:avLst/>
          </a:prstGeom>
        </p:spPr>
      </p:pic>
      <p:sp>
        <p:nvSpPr>
          <p:cNvPr id="8" name="Rectangle 2"/>
          <p:cNvSpPr txBox="1">
            <a:spLocks noChangeArrowheads="1"/>
          </p:cNvSpPr>
          <p:nvPr/>
        </p:nvSpPr>
        <p:spPr>
          <a:xfrm>
            <a:off x="228600" y="212725"/>
            <a:ext cx="8940800" cy="715963"/>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kumimoji="0" lang="zh-TW" altLang="en-US" sz="3600" dirty="0" smtClean="0">
                <a:latin typeface="標楷體" panose="03000509000000000000" pitchFamily="65" charset="-120"/>
                <a:ea typeface="標楷體" panose="03000509000000000000" pitchFamily="65" charset="-120"/>
              </a:rPr>
              <a:t>資格審查登錄</a:t>
            </a:r>
            <a:r>
              <a:rPr kumimoji="0" lang="en-US" altLang="zh-TW" sz="2400" dirty="0" smtClean="0">
                <a:solidFill>
                  <a:srgbClr val="FF0000"/>
                </a:solidFill>
                <a:latin typeface="標楷體" panose="03000509000000000000" pitchFamily="65" charset="-120"/>
                <a:ea typeface="標楷體" panose="03000509000000000000" pitchFamily="65" charset="-120"/>
              </a:rPr>
              <a:t>-</a:t>
            </a:r>
            <a:r>
              <a:rPr kumimoji="0" lang="zh-TW" altLang="en-US" sz="2400" dirty="0" smtClean="0">
                <a:solidFill>
                  <a:srgbClr val="FF0000"/>
                </a:solidFill>
                <a:latin typeface="標楷體" panose="03000509000000000000" pitchFamily="65" charset="-120"/>
                <a:ea typeface="標楷體" panose="03000509000000000000" pitchFamily="65" charset="-120"/>
              </a:rPr>
              <a:t>考生在校基本資料</a:t>
            </a:r>
            <a:r>
              <a:rPr kumimoji="0" lang="en-US" altLang="zh-TW" sz="2400" dirty="0" smtClean="0">
                <a:solidFill>
                  <a:srgbClr val="FF0000"/>
                </a:solidFill>
                <a:latin typeface="標楷體" panose="03000509000000000000" pitchFamily="65" charset="-120"/>
                <a:ea typeface="標楷體" panose="03000509000000000000" pitchFamily="65" charset="-120"/>
              </a:rPr>
              <a:t>(</a:t>
            </a:r>
            <a:r>
              <a:rPr kumimoji="0" lang="zh-TW" altLang="en-US" sz="2400" dirty="0" smtClean="0">
                <a:solidFill>
                  <a:srgbClr val="FF0000"/>
                </a:solidFill>
                <a:latin typeface="標楷體" panose="03000509000000000000" pitchFamily="65" charset="-120"/>
                <a:ea typeface="標楷體" panose="03000509000000000000" pitchFamily="65" charset="-120"/>
              </a:rPr>
              <a:t>在校學業成績證明</a:t>
            </a:r>
            <a:r>
              <a:rPr kumimoji="0" lang="en-US" altLang="zh-TW" sz="2400" dirty="0" smtClean="0">
                <a:solidFill>
                  <a:srgbClr val="FF0000"/>
                </a:solidFill>
                <a:latin typeface="標楷體" panose="03000509000000000000" pitchFamily="65" charset="-120"/>
                <a:ea typeface="標楷體" panose="03000509000000000000" pitchFamily="65" charset="-120"/>
              </a:rPr>
              <a:t>)</a:t>
            </a:r>
            <a:endParaRPr kumimoji="0" lang="en-US" altLang="zh-TW" sz="240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1700137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72008" y="1511972"/>
            <a:ext cx="8964488" cy="3717228"/>
          </a:xfrm>
          <a:prstGeom prst="rect">
            <a:avLst/>
          </a:prstGeom>
        </p:spPr>
      </p:pic>
      <p:sp>
        <p:nvSpPr>
          <p:cNvPr id="270342" name="Rectangle 5"/>
          <p:cNvSpPr>
            <a:spLocks noChangeArrowheads="1"/>
          </p:cNvSpPr>
          <p:nvPr/>
        </p:nvSpPr>
        <p:spPr bwMode="auto">
          <a:xfrm>
            <a:off x="325143" y="2376739"/>
            <a:ext cx="5687017" cy="2736304"/>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16</a:t>
            </a:fld>
            <a:endParaRPr lang="en-US" altLang="zh-TW" dirty="0">
              <a:latin typeface="標楷體" panose="03000509000000000000" pitchFamily="65" charset="-120"/>
              <a:ea typeface="標楷體" panose="03000509000000000000" pitchFamily="65" charset="-120"/>
            </a:endParaRPr>
          </a:p>
        </p:txBody>
      </p:sp>
      <p:sp>
        <p:nvSpPr>
          <p:cNvPr id="8" name="Rectangle 5"/>
          <p:cNvSpPr>
            <a:spLocks noChangeArrowheads="1"/>
          </p:cNvSpPr>
          <p:nvPr/>
        </p:nvSpPr>
        <p:spPr bwMode="auto">
          <a:xfrm>
            <a:off x="6012160" y="2376739"/>
            <a:ext cx="2843508" cy="2736304"/>
          </a:xfrm>
          <a:prstGeom prst="rect">
            <a:avLst/>
          </a:prstGeom>
          <a:noFill/>
          <a:ln w="38100">
            <a:solidFill>
              <a:srgbClr val="00B05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sp>
        <p:nvSpPr>
          <p:cNvPr id="9" name="矩形 8"/>
          <p:cNvSpPr/>
          <p:nvPr/>
        </p:nvSpPr>
        <p:spPr>
          <a:xfrm>
            <a:off x="289754" y="2007407"/>
            <a:ext cx="5722406" cy="369332"/>
          </a:xfrm>
          <a:prstGeom prst="rect">
            <a:avLst/>
          </a:prstGeom>
          <a:solidFill>
            <a:srgbClr val="FF0000"/>
          </a:solidFill>
        </p:spPr>
        <p:txBody>
          <a:bodyPr wrap="square">
            <a:spAutoFit/>
          </a:bodyPr>
          <a:lstStyle/>
          <a:p>
            <a:pPr algn="ctr" fontAlgn="auto">
              <a:spcBef>
                <a:spcPts val="0"/>
              </a:spcBef>
              <a:spcAft>
                <a:spcPts val="0"/>
              </a:spcAft>
            </a:pPr>
            <a:r>
              <a:rPr kumimoji="0" lang="zh-TW" altLang="en-US" dirty="0">
                <a:solidFill>
                  <a:prstClr val="white"/>
                </a:solidFill>
                <a:latin typeface="arial" panose="020B0604020202020204" pitchFamily="34" charset="0"/>
                <a:ea typeface="新細明體" panose="02020500000000000000" pitchFamily="18" charset="-120"/>
              </a:rPr>
              <a:t>學生身分及學業成績</a:t>
            </a:r>
            <a:r>
              <a:rPr kumimoji="0" lang="en-US" altLang="zh-TW" dirty="0">
                <a:solidFill>
                  <a:prstClr val="white"/>
                </a:solidFill>
                <a:latin typeface="arial" panose="020B0604020202020204" pitchFamily="34" charset="0"/>
                <a:ea typeface="新細明體" panose="02020500000000000000" pitchFamily="18" charset="-120"/>
              </a:rPr>
              <a:t>CSV</a:t>
            </a:r>
            <a:r>
              <a:rPr kumimoji="0" lang="zh-TW" altLang="en-US" dirty="0">
                <a:solidFill>
                  <a:prstClr val="white"/>
                </a:solidFill>
                <a:latin typeface="arial" panose="020B0604020202020204" pitchFamily="34" charset="0"/>
                <a:ea typeface="新細明體" panose="02020500000000000000" pitchFamily="18" charset="-120"/>
              </a:rPr>
              <a:t>檔案匯入</a:t>
            </a:r>
            <a:r>
              <a:rPr kumimoji="0" lang="zh-TW" altLang="en-US" b="1" dirty="0">
                <a:solidFill>
                  <a:prstClr val="white"/>
                </a:solidFill>
                <a:latin typeface="arial" panose="020B0604020202020204" pitchFamily="34" charset="0"/>
                <a:ea typeface="新細明體" panose="02020500000000000000" pitchFamily="18" charset="-120"/>
              </a:rPr>
              <a:t> </a:t>
            </a:r>
            <a:endParaRPr kumimoji="0" lang="zh-TW" altLang="en-US" dirty="0">
              <a:solidFill>
                <a:prstClr val="white"/>
              </a:solidFill>
              <a:latin typeface="Calibri" panose="020F0502020204030204"/>
              <a:ea typeface="新細明體" panose="02020500000000000000" pitchFamily="18" charset="-120"/>
            </a:endParaRPr>
          </a:p>
        </p:txBody>
      </p:sp>
      <p:sp>
        <p:nvSpPr>
          <p:cNvPr id="10" name="矩形 9"/>
          <p:cNvSpPr/>
          <p:nvPr/>
        </p:nvSpPr>
        <p:spPr>
          <a:xfrm>
            <a:off x="6012160" y="1730408"/>
            <a:ext cx="2938248" cy="646331"/>
          </a:xfrm>
          <a:prstGeom prst="rect">
            <a:avLst/>
          </a:prstGeom>
          <a:solidFill>
            <a:srgbClr val="00B050"/>
          </a:solidFill>
          <a:ln>
            <a:solidFill>
              <a:srgbClr val="00B050"/>
            </a:solidFill>
          </a:ln>
        </p:spPr>
        <p:txBody>
          <a:bodyPr wrap="square">
            <a:spAutoFit/>
          </a:bodyPr>
          <a:lstStyle/>
          <a:p>
            <a:pPr algn="ctr" fontAlgn="auto">
              <a:spcBef>
                <a:spcPts val="0"/>
              </a:spcBef>
              <a:spcAft>
                <a:spcPts val="0"/>
              </a:spcAft>
            </a:pPr>
            <a:r>
              <a:rPr kumimoji="0" lang="zh-TW" altLang="en-US" dirty="0" smtClean="0">
                <a:solidFill>
                  <a:prstClr val="white"/>
                </a:solidFill>
                <a:latin typeface="arial" panose="020B0604020202020204" pitchFamily="34" charset="0"/>
                <a:ea typeface="新細明體" panose="02020500000000000000" pitchFamily="18" charset="-120"/>
              </a:rPr>
              <a:t>考生在校學業成績證明</a:t>
            </a:r>
            <a:endParaRPr kumimoji="0" lang="en-US" altLang="zh-TW" dirty="0" smtClean="0">
              <a:solidFill>
                <a:prstClr val="white"/>
              </a:solidFill>
              <a:latin typeface="arial" panose="020B0604020202020204" pitchFamily="34" charset="0"/>
              <a:ea typeface="新細明體" panose="02020500000000000000" pitchFamily="18" charset="-120"/>
            </a:endParaRPr>
          </a:p>
          <a:p>
            <a:pPr algn="ctr" fontAlgn="auto">
              <a:spcBef>
                <a:spcPts val="0"/>
              </a:spcBef>
              <a:spcAft>
                <a:spcPts val="0"/>
              </a:spcAft>
            </a:pPr>
            <a:r>
              <a:rPr kumimoji="0" lang="zh-TW" altLang="en-US" dirty="0" smtClean="0">
                <a:solidFill>
                  <a:prstClr val="white"/>
                </a:solidFill>
                <a:latin typeface="arial" panose="020B0604020202020204" pitchFamily="34" charset="0"/>
                <a:ea typeface="新細明體" panose="02020500000000000000" pitchFamily="18" charset="-120"/>
              </a:rPr>
              <a:t>（</a:t>
            </a:r>
            <a:r>
              <a:rPr kumimoji="0" lang="en-US" altLang="zh-TW" dirty="0">
                <a:solidFill>
                  <a:prstClr val="white"/>
                </a:solidFill>
                <a:latin typeface="arial" panose="020B0604020202020204" pitchFamily="34" charset="0"/>
                <a:ea typeface="新細明體" panose="02020500000000000000" pitchFamily="18" charset="-120"/>
              </a:rPr>
              <a:t>PDF</a:t>
            </a:r>
            <a:r>
              <a:rPr kumimoji="0" lang="zh-TW" altLang="en-US" dirty="0">
                <a:solidFill>
                  <a:prstClr val="white"/>
                </a:solidFill>
                <a:latin typeface="arial" panose="020B0604020202020204" pitchFamily="34" charset="0"/>
                <a:ea typeface="新細明體" panose="02020500000000000000" pitchFamily="18" charset="-120"/>
              </a:rPr>
              <a:t>格式）上傳</a:t>
            </a:r>
            <a:endParaRPr kumimoji="0" lang="zh-TW" altLang="en-US" dirty="0">
              <a:solidFill>
                <a:prstClr val="white"/>
              </a:solidFill>
              <a:latin typeface="Calibri" panose="020F0502020204030204"/>
              <a:ea typeface="新細明體" panose="02020500000000000000" pitchFamily="18" charset="-120"/>
            </a:endParaRPr>
          </a:p>
        </p:txBody>
      </p:sp>
      <p:sp>
        <p:nvSpPr>
          <p:cNvPr id="11" name="Rectangle 2"/>
          <p:cNvSpPr txBox="1">
            <a:spLocks noChangeArrowheads="1"/>
          </p:cNvSpPr>
          <p:nvPr/>
        </p:nvSpPr>
        <p:spPr bwMode="auto">
          <a:xfrm>
            <a:off x="43307" y="162652"/>
            <a:ext cx="8940800" cy="7159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kumimoji="0" lang="zh-TW" altLang="en-US" sz="3600" kern="1200" dirty="0" smtClean="0">
                <a:solidFill>
                  <a:schemeClr val="tx1"/>
                </a:solidFill>
                <a:latin typeface="標楷體" panose="03000509000000000000" pitchFamily="65" charset="-120"/>
                <a:ea typeface="標楷體" panose="03000509000000000000" pitchFamily="65" charset="-120"/>
              </a:rPr>
              <a:t>資格審查登錄</a:t>
            </a:r>
            <a:r>
              <a:rPr kumimoji="0" lang="en-US" altLang="zh-TW" sz="2400" kern="1200" dirty="0" smtClean="0">
                <a:solidFill>
                  <a:srgbClr val="FF0000"/>
                </a:solidFill>
                <a:latin typeface="標楷體" panose="03000509000000000000" pitchFamily="65" charset="-120"/>
                <a:ea typeface="標楷體" panose="03000509000000000000" pitchFamily="65" charset="-120"/>
              </a:rPr>
              <a:t>-</a:t>
            </a:r>
            <a:r>
              <a:rPr kumimoji="0" lang="zh-TW" altLang="en-US" sz="2400" kern="1200" dirty="0" smtClean="0">
                <a:solidFill>
                  <a:srgbClr val="FF0000"/>
                </a:solidFill>
                <a:latin typeface="標楷體" panose="03000509000000000000" pitchFamily="65" charset="-120"/>
                <a:ea typeface="標楷體" panose="03000509000000000000" pitchFamily="65" charset="-120"/>
              </a:rPr>
              <a:t>考生在校基本資料</a:t>
            </a:r>
            <a:r>
              <a:rPr kumimoji="0" lang="en-US" altLang="zh-TW" sz="2400" kern="1200" dirty="0" smtClean="0">
                <a:solidFill>
                  <a:srgbClr val="FF0000"/>
                </a:solidFill>
                <a:latin typeface="標楷體" panose="03000509000000000000" pitchFamily="65" charset="-120"/>
                <a:ea typeface="標楷體" panose="03000509000000000000" pitchFamily="65" charset="-120"/>
              </a:rPr>
              <a:t>(</a:t>
            </a:r>
            <a:r>
              <a:rPr kumimoji="0" lang="zh-TW" altLang="en-US" sz="2400" kern="1200" dirty="0" smtClean="0">
                <a:solidFill>
                  <a:srgbClr val="FF0000"/>
                </a:solidFill>
                <a:latin typeface="標楷體" panose="03000509000000000000" pitchFamily="65" charset="-120"/>
                <a:ea typeface="標楷體" panose="03000509000000000000" pitchFamily="65" charset="-120"/>
              </a:rPr>
              <a:t>含在校學業成績證明</a:t>
            </a:r>
            <a:r>
              <a:rPr kumimoji="0" lang="en-US" altLang="zh-TW" sz="2400" kern="1200" dirty="0" smtClean="0">
                <a:solidFill>
                  <a:srgbClr val="FF0000"/>
                </a:solidFill>
                <a:latin typeface="標楷體" panose="03000509000000000000" pitchFamily="65" charset="-120"/>
                <a:ea typeface="標楷體" panose="03000509000000000000" pitchFamily="65" charset="-120"/>
              </a:rPr>
              <a:t>)</a:t>
            </a:r>
            <a:r>
              <a:rPr kumimoji="0" lang="en-US" altLang="zh-TW" sz="1600" kern="1200" dirty="0" smtClean="0">
                <a:solidFill>
                  <a:srgbClr val="FF0000"/>
                </a:solidFill>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整批作業</a:t>
            </a:r>
            <a:endParaRPr kumimoji="0" lang="en-US" altLang="zh-TW" sz="1600" kern="1200"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solidFill>
                  <a:prstClr val="black"/>
                </a:solidFill>
                <a:latin typeface="標楷體" panose="03000509000000000000" pitchFamily="65" charset="-120"/>
                <a:ea typeface="標楷體" panose="03000509000000000000" pitchFamily="65" charset="-120"/>
              </a:rPr>
              <a:pPr>
                <a:defRPr/>
              </a:pPr>
              <a:t>17</a:t>
            </a:fld>
            <a:endParaRPr lang="en-US" altLang="zh-TW" dirty="0">
              <a:solidFill>
                <a:prstClr val="black"/>
              </a:solidFill>
              <a:latin typeface="標楷體" panose="03000509000000000000" pitchFamily="65" charset="-120"/>
              <a:ea typeface="標楷體" panose="03000509000000000000" pitchFamily="65" charset="-12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6619" y="1340830"/>
            <a:ext cx="4618781" cy="5076689"/>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4"/>
          <p:cNvSpPr>
            <a:spLocks noChangeArrowheads="1"/>
          </p:cNvSpPr>
          <p:nvPr/>
        </p:nvSpPr>
        <p:spPr bwMode="auto">
          <a:xfrm>
            <a:off x="211460" y="3566130"/>
            <a:ext cx="4634312" cy="2194690"/>
          </a:xfrm>
          <a:prstGeom prst="rect">
            <a:avLst/>
          </a:prstGeom>
          <a:noFill/>
          <a:ln w="38100" algn="ctr">
            <a:solidFill>
              <a:srgbClr val="FF0000"/>
            </a:solidFill>
            <a:prstDash val="sysDot"/>
            <a:miter lim="800000"/>
            <a:headEnd/>
            <a:tailEnd/>
          </a:ln>
        </p:spPr>
        <p:txBody>
          <a:bodyPr wrap="none" anchor="ctr"/>
          <a:lstStyle/>
          <a:p>
            <a:pPr algn="just" fontAlgn="auto">
              <a:spcBef>
                <a:spcPts val="0"/>
              </a:spcBef>
              <a:spcAft>
                <a:spcPts val="0"/>
              </a:spcAft>
              <a:buFontTx/>
              <a:buChar char="•"/>
            </a:pPr>
            <a:endParaRPr kumimoji="0" lang="zh-TW" altLang="en-US">
              <a:solidFill>
                <a:prstClr val="black"/>
              </a:solidFill>
              <a:latin typeface="標楷體" panose="03000509000000000000" pitchFamily="65" charset="-120"/>
              <a:ea typeface="標楷體" panose="03000509000000000000" pitchFamily="65" charset="-120"/>
            </a:endParaRPr>
          </a:p>
        </p:txBody>
      </p:sp>
      <p:sp>
        <p:nvSpPr>
          <p:cNvPr id="7" name="Rectangle 4"/>
          <p:cNvSpPr>
            <a:spLocks noChangeArrowheads="1"/>
          </p:cNvSpPr>
          <p:nvPr/>
        </p:nvSpPr>
        <p:spPr bwMode="auto">
          <a:xfrm>
            <a:off x="211460" y="3272301"/>
            <a:ext cx="4634312" cy="288171"/>
          </a:xfrm>
          <a:prstGeom prst="rect">
            <a:avLst/>
          </a:prstGeom>
          <a:solidFill>
            <a:srgbClr val="FF5D0D">
              <a:alpha val="30196"/>
            </a:srgbClr>
          </a:solidFill>
          <a:ln w="28575" algn="ctr">
            <a:solidFill>
              <a:srgbClr val="FF0000"/>
            </a:solidFill>
            <a:prstDash val="sysDot"/>
            <a:miter lim="800000"/>
            <a:headEnd/>
            <a:tailEnd/>
          </a:ln>
        </p:spPr>
        <p:txBody>
          <a:bodyPr wrap="none" anchor="ctr"/>
          <a:lstStyle/>
          <a:p>
            <a:pPr algn="just" fontAlgn="auto">
              <a:spcBef>
                <a:spcPts val="0"/>
              </a:spcBef>
              <a:spcAft>
                <a:spcPts val="0"/>
              </a:spcAft>
              <a:buFontTx/>
              <a:buChar char="•"/>
            </a:pPr>
            <a:endParaRPr kumimoji="0" lang="zh-TW" altLang="en-US">
              <a:solidFill>
                <a:prstClr val="black"/>
              </a:solidFill>
              <a:latin typeface="標楷體" panose="03000509000000000000" pitchFamily="65" charset="-120"/>
              <a:ea typeface="標楷體" panose="03000509000000000000" pitchFamily="65" charset="-120"/>
            </a:endParaRPr>
          </a:p>
        </p:txBody>
      </p:sp>
      <p:sp>
        <p:nvSpPr>
          <p:cNvPr id="8" name="Rectangle 4"/>
          <p:cNvSpPr>
            <a:spLocks noChangeArrowheads="1"/>
          </p:cNvSpPr>
          <p:nvPr/>
        </p:nvSpPr>
        <p:spPr bwMode="auto">
          <a:xfrm>
            <a:off x="211460" y="2661022"/>
            <a:ext cx="4636375" cy="582618"/>
          </a:xfrm>
          <a:prstGeom prst="rect">
            <a:avLst/>
          </a:prstGeom>
          <a:solidFill>
            <a:schemeClr val="accent5">
              <a:lumMod val="40000"/>
              <a:lumOff val="60000"/>
              <a:alpha val="30196"/>
            </a:schemeClr>
          </a:solidFill>
          <a:ln w="28575" algn="ctr">
            <a:solidFill>
              <a:schemeClr val="accent1"/>
            </a:solidFill>
            <a:prstDash val="sysDot"/>
            <a:miter lim="800000"/>
            <a:headEnd/>
            <a:tailEnd/>
          </a:ln>
        </p:spPr>
        <p:txBody>
          <a:bodyPr wrap="none" anchor="ctr"/>
          <a:lstStyle/>
          <a:p>
            <a:pPr algn="just" fontAlgn="auto">
              <a:spcBef>
                <a:spcPts val="0"/>
              </a:spcBef>
              <a:spcAft>
                <a:spcPts val="0"/>
              </a:spcAft>
              <a:buFontTx/>
              <a:buChar char="•"/>
            </a:pPr>
            <a:endParaRPr kumimoji="0" lang="zh-TW" altLang="en-US">
              <a:solidFill>
                <a:prstClr val="black"/>
              </a:solidFill>
              <a:latin typeface="標楷體" panose="03000509000000000000" pitchFamily="65" charset="-120"/>
              <a:ea typeface="標楷體" panose="03000509000000000000" pitchFamily="65" charset="-120"/>
            </a:endParaRPr>
          </a:p>
        </p:txBody>
      </p:sp>
      <p:sp>
        <p:nvSpPr>
          <p:cNvPr id="9" name="Rectangle 4"/>
          <p:cNvSpPr>
            <a:spLocks noChangeArrowheads="1"/>
          </p:cNvSpPr>
          <p:nvPr/>
        </p:nvSpPr>
        <p:spPr bwMode="auto">
          <a:xfrm>
            <a:off x="179512" y="5795999"/>
            <a:ext cx="4695888" cy="621519"/>
          </a:xfrm>
          <a:prstGeom prst="rect">
            <a:avLst/>
          </a:prstGeom>
          <a:solidFill>
            <a:schemeClr val="accent5">
              <a:lumMod val="40000"/>
              <a:lumOff val="60000"/>
              <a:alpha val="30196"/>
            </a:schemeClr>
          </a:solidFill>
          <a:ln w="28575" algn="ctr">
            <a:solidFill>
              <a:schemeClr val="accent1"/>
            </a:solidFill>
            <a:prstDash val="sysDot"/>
            <a:miter lim="800000"/>
            <a:headEnd/>
            <a:tailEnd/>
          </a:ln>
        </p:spPr>
        <p:txBody>
          <a:bodyPr wrap="none" anchor="ctr"/>
          <a:lstStyle/>
          <a:p>
            <a:pPr algn="just" fontAlgn="auto">
              <a:spcBef>
                <a:spcPts val="0"/>
              </a:spcBef>
              <a:spcAft>
                <a:spcPts val="0"/>
              </a:spcAft>
              <a:buFontTx/>
              <a:buChar char="•"/>
            </a:pPr>
            <a:endParaRPr kumimoji="0" lang="zh-TW" altLang="en-US">
              <a:solidFill>
                <a:prstClr val="black"/>
              </a:solidFill>
              <a:latin typeface="標楷體" panose="03000509000000000000" pitchFamily="65" charset="-120"/>
              <a:ea typeface="標楷體" panose="03000509000000000000" pitchFamily="65" charset="-120"/>
            </a:endParaRPr>
          </a:p>
        </p:txBody>
      </p:sp>
      <p:sp>
        <p:nvSpPr>
          <p:cNvPr id="3" name="矩形 2"/>
          <p:cNvSpPr/>
          <p:nvPr/>
        </p:nvSpPr>
        <p:spPr>
          <a:xfrm>
            <a:off x="211460" y="936318"/>
            <a:ext cx="4707082" cy="369332"/>
          </a:xfrm>
          <a:prstGeom prst="rect">
            <a:avLst/>
          </a:prstGeom>
          <a:solidFill>
            <a:srgbClr val="FF0000"/>
          </a:solidFill>
        </p:spPr>
        <p:txBody>
          <a:bodyPr wrap="square">
            <a:spAutoFit/>
          </a:bodyPr>
          <a:lstStyle/>
          <a:p>
            <a:pPr algn="ctr" fontAlgn="auto">
              <a:spcBef>
                <a:spcPts val="0"/>
              </a:spcBef>
              <a:spcAft>
                <a:spcPts val="0"/>
              </a:spcAft>
            </a:pPr>
            <a:r>
              <a:rPr kumimoji="0" lang="zh-TW" altLang="en-US" dirty="0">
                <a:solidFill>
                  <a:prstClr val="white"/>
                </a:solidFill>
                <a:latin typeface="arial" panose="020B0604020202020204" pitchFamily="34" charset="0"/>
                <a:ea typeface="新細明體" panose="02020500000000000000" pitchFamily="18" charset="-120"/>
              </a:rPr>
              <a:t>學生身分及學業成績</a:t>
            </a:r>
            <a:r>
              <a:rPr kumimoji="0" lang="en-US" altLang="zh-TW" dirty="0">
                <a:solidFill>
                  <a:prstClr val="white"/>
                </a:solidFill>
                <a:latin typeface="arial" panose="020B0604020202020204" pitchFamily="34" charset="0"/>
                <a:ea typeface="新細明體" panose="02020500000000000000" pitchFamily="18" charset="-120"/>
              </a:rPr>
              <a:t>CSV</a:t>
            </a:r>
            <a:r>
              <a:rPr kumimoji="0" lang="zh-TW" altLang="en-US" dirty="0">
                <a:solidFill>
                  <a:prstClr val="white"/>
                </a:solidFill>
                <a:latin typeface="arial" panose="020B0604020202020204" pitchFamily="34" charset="0"/>
                <a:ea typeface="新細明體" panose="02020500000000000000" pitchFamily="18" charset="-120"/>
              </a:rPr>
              <a:t>檔案匯入</a:t>
            </a:r>
            <a:r>
              <a:rPr kumimoji="0" lang="zh-TW" altLang="en-US" b="1" dirty="0">
                <a:solidFill>
                  <a:prstClr val="white"/>
                </a:solidFill>
                <a:latin typeface="arial" panose="020B0604020202020204" pitchFamily="34" charset="0"/>
                <a:ea typeface="新細明體" panose="02020500000000000000" pitchFamily="18" charset="-120"/>
              </a:rPr>
              <a:t> </a:t>
            </a:r>
            <a:endParaRPr kumimoji="0" lang="zh-TW" altLang="en-US" dirty="0">
              <a:solidFill>
                <a:prstClr val="white"/>
              </a:solidFill>
              <a:latin typeface="Calibri" panose="020F0502020204030204"/>
              <a:ea typeface="新細明體" panose="02020500000000000000" pitchFamily="18" charset="-120"/>
            </a:endParaRPr>
          </a:p>
        </p:txBody>
      </p:sp>
      <p:sp>
        <p:nvSpPr>
          <p:cNvPr id="12" name="Rectangle 4"/>
          <p:cNvSpPr>
            <a:spLocks noChangeArrowheads="1"/>
          </p:cNvSpPr>
          <p:nvPr/>
        </p:nvSpPr>
        <p:spPr bwMode="auto">
          <a:xfrm>
            <a:off x="211460" y="2445325"/>
            <a:ext cx="4663940" cy="187035"/>
          </a:xfrm>
          <a:prstGeom prst="rect">
            <a:avLst/>
          </a:prstGeom>
          <a:solidFill>
            <a:srgbClr val="FF5D0D">
              <a:alpha val="30196"/>
            </a:srgbClr>
          </a:solidFill>
          <a:ln w="28575" algn="ctr">
            <a:solidFill>
              <a:srgbClr val="FF0000"/>
            </a:solidFill>
            <a:prstDash val="sysDot"/>
            <a:miter lim="800000"/>
            <a:headEnd/>
            <a:tailEnd/>
          </a:ln>
        </p:spPr>
        <p:txBody>
          <a:bodyPr wrap="none" anchor="ctr"/>
          <a:lstStyle/>
          <a:p>
            <a:pPr algn="just" fontAlgn="auto">
              <a:spcBef>
                <a:spcPts val="0"/>
              </a:spcBef>
              <a:spcAft>
                <a:spcPts val="0"/>
              </a:spcAft>
              <a:buFontTx/>
              <a:buChar char="•"/>
            </a:pPr>
            <a:endParaRPr kumimoji="0" lang="zh-TW" altLang="en-US">
              <a:solidFill>
                <a:prstClr val="black"/>
              </a:solidFill>
              <a:latin typeface="標楷體" panose="03000509000000000000" pitchFamily="65" charset="-120"/>
              <a:ea typeface="標楷體" panose="03000509000000000000" pitchFamily="65" charset="-120"/>
            </a:endParaRPr>
          </a:p>
        </p:txBody>
      </p:sp>
      <p:sp>
        <p:nvSpPr>
          <p:cNvPr id="13" name="矩形 12"/>
          <p:cNvSpPr/>
          <p:nvPr/>
        </p:nvSpPr>
        <p:spPr>
          <a:xfrm>
            <a:off x="5253189" y="4270355"/>
            <a:ext cx="2430016" cy="923330"/>
          </a:xfrm>
          <a:prstGeom prst="rect">
            <a:avLst/>
          </a:prstGeom>
        </p:spPr>
        <p:txBody>
          <a:bodyPr wrap="square">
            <a:spAutoFit/>
          </a:bodyPr>
          <a:lstStyle/>
          <a:p>
            <a:r>
              <a:rPr lang="zh-TW" altLang="en-US" dirty="0">
                <a:latin typeface="標楷體" panose="03000509000000000000" pitchFamily="65" charset="-120"/>
                <a:ea typeface="標楷體" panose="03000509000000000000" pitchFamily="65" charset="-120"/>
              </a:rPr>
              <a:t>此６列</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學制</a:t>
            </a:r>
            <a:r>
              <a:rPr lang="zh-TW" altLang="en-US" dirty="0">
                <a:latin typeface="標楷體" panose="03000509000000000000" pitchFamily="65" charset="-120"/>
                <a:ea typeface="標楷體" panose="03000509000000000000" pitchFamily="65" charset="-120"/>
              </a:rPr>
              <a:t>身分</a:t>
            </a:r>
            <a:r>
              <a:rPr lang="zh-TW" altLang="en-US" dirty="0" smtClean="0">
                <a:latin typeface="標楷體" panose="03000509000000000000" pitchFamily="65" charset="-120"/>
                <a:ea typeface="標楷體" panose="03000509000000000000" pitchFamily="65" charset="-120"/>
              </a:rPr>
              <a:t>為</a:t>
            </a:r>
            <a:r>
              <a:rPr lang="en-US" altLang="zh-TW" dirty="0" smtClean="0">
                <a:latin typeface="標楷體" panose="03000509000000000000" pitchFamily="65" charset="-120"/>
                <a:ea typeface="標楷體" panose="03000509000000000000" pitchFamily="65" charset="-120"/>
              </a:rPr>
              <a:t>2</a:t>
            </a:r>
            <a:r>
              <a:rPr lang="zh-TW" altLang="en-US" dirty="0">
                <a:latin typeface="標楷體" panose="03000509000000000000" pitchFamily="65" charset="-120"/>
                <a:ea typeface="標楷體" panose="03000509000000000000" pitchFamily="65" charset="-120"/>
              </a:rPr>
              <a:t>綜高生</a:t>
            </a:r>
          </a:p>
          <a:p>
            <a:r>
              <a:rPr lang="zh-TW" altLang="en-US" dirty="0" smtClean="0">
                <a:latin typeface="標楷體" panose="03000509000000000000" pitchFamily="65" charset="-120"/>
                <a:ea typeface="標楷體" panose="03000509000000000000" pitchFamily="65" charset="-120"/>
              </a:rPr>
              <a:t>才</a:t>
            </a:r>
            <a:r>
              <a:rPr lang="zh-TW" altLang="en-US" dirty="0">
                <a:latin typeface="標楷體" panose="03000509000000000000" pitchFamily="65" charset="-120"/>
                <a:ea typeface="標楷體" panose="03000509000000000000" pitchFamily="65" charset="-120"/>
              </a:rPr>
              <a:t>需輸入</a:t>
            </a:r>
          </a:p>
        </p:txBody>
      </p:sp>
      <p:sp>
        <p:nvSpPr>
          <p:cNvPr id="14" name="右大括弧 13"/>
          <p:cNvSpPr/>
          <p:nvPr/>
        </p:nvSpPr>
        <p:spPr>
          <a:xfrm>
            <a:off x="4932365" y="3636014"/>
            <a:ext cx="211672" cy="2192012"/>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5" name="矩形 14"/>
          <p:cNvSpPr/>
          <p:nvPr/>
        </p:nvSpPr>
        <p:spPr>
          <a:xfrm>
            <a:off x="5253189" y="2653077"/>
            <a:ext cx="2430016" cy="646331"/>
          </a:xfrm>
          <a:prstGeom prst="rect">
            <a:avLst/>
          </a:prstGeom>
        </p:spPr>
        <p:txBody>
          <a:bodyPr wrap="square">
            <a:spAutoFit/>
          </a:bodyPr>
          <a:lstStyle/>
          <a:p>
            <a:r>
              <a:rPr lang="zh-TW" altLang="en-US" dirty="0" smtClean="0">
                <a:latin typeface="標楷體" panose="03000509000000000000" pitchFamily="65" charset="-120"/>
                <a:ea typeface="標楷體" panose="03000509000000000000" pitchFamily="65" charset="-120"/>
              </a:rPr>
              <a:t>預設</a:t>
            </a:r>
            <a:r>
              <a:rPr lang="en-US" altLang="zh-TW" dirty="0" smtClean="0">
                <a:latin typeface="標楷體" panose="03000509000000000000" pitchFamily="65" charset="-120"/>
                <a:ea typeface="標楷體" panose="03000509000000000000" pitchFamily="65" charset="-120"/>
              </a:rPr>
              <a:t>A</a:t>
            </a:r>
            <a:r>
              <a:rPr lang="zh-TW" altLang="en-US" dirty="0" smtClean="0">
                <a:latin typeface="標楷體" panose="03000509000000000000" pitchFamily="65" charset="-120"/>
                <a:ea typeface="標楷體" panose="03000509000000000000" pitchFamily="65" charset="-120"/>
              </a:rPr>
              <a:t>（一般生）</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或</a:t>
            </a:r>
            <a:r>
              <a:rPr lang="en-US" altLang="zh-TW" dirty="0" smtClean="0">
                <a:latin typeface="標楷體" panose="03000509000000000000" pitchFamily="65" charset="-120"/>
                <a:ea typeface="標楷體" panose="03000509000000000000" pitchFamily="65" charset="-120"/>
              </a:rPr>
              <a:t>C~G</a:t>
            </a:r>
            <a:r>
              <a:rPr lang="zh-TW" altLang="en-US" dirty="0" smtClean="0">
                <a:latin typeface="標楷體" panose="03000509000000000000" pitchFamily="65" charset="-120"/>
                <a:ea typeface="標楷體" panose="03000509000000000000" pitchFamily="65" charset="-120"/>
              </a:rPr>
              <a:t>（離島生）</a:t>
            </a:r>
            <a:endParaRPr lang="zh-TW" altLang="en-US" dirty="0">
              <a:latin typeface="標楷體" panose="03000509000000000000" pitchFamily="65" charset="-120"/>
              <a:ea typeface="標楷體" panose="03000509000000000000" pitchFamily="65" charset="-120"/>
            </a:endParaRPr>
          </a:p>
        </p:txBody>
      </p:sp>
      <p:sp>
        <p:nvSpPr>
          <p:cNvPr id="16" name="右大括弧 15"/>
          <p:cNvSpPr/>
          <p:nvPr/>
        </p:nvSpPr>
        <p:spPr>
          <a:xfrm>
            <a:off x="4934070" y="2742294"/>
            <a:ext cx="211672" cy="416358"/>
          </a:xfrm>
          <a:prstGeom prst="rightBrace">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8" name="右大括弧 17"/>
          <p:cNvSpPr/>
          <p:nvPr/>
        </p:nvSpPr>
        <p:spPr>
          <a:xfrm>
            <a:off x="4932365" y="3305208"/>
            <a:ext cx="211672" cy="214065"/>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9" name="矩形 18"/>
          <p:cNvSpPr/>
          <p:nvPr/>
        </p:nvSpPr>
        <p:spPr>
          <a:xfrm>
            <a:off x="5253189" y="3229252"/>
            <a:ext cx="2430016" cy="369332"/>
          </a:xfrm>
          <a:prstGeom prst="rect">
            <a:avLst/>
          </a:prstGeom>
        </p:spPr>
        <p:txBody>
          <a:bodyPr wrap="square">
            <a:spAutoFit/>
          </a:bodyPr>
          <a:lstStyle/>
          <a:p>
            <a:r>
              <a:rPr lang="zh-TW" altLang="en-US" dirty="0" smtClean="0">
                <a:latin typeface="標楷體" panose="03000509000000000000" pitchFamily="65" charset="-120"/>
                <a:ea typeface="標楷體" panose="03000509000000000000" pitchFamily="65" charset="-120"/>
              </a:rPr>
              <a:t>預設空值</a:t>
            </a:r>
            <a:endParaRPr lang="zh-TW" altLang="en-US" dirty="0">
              <a:latin typeface="標楷體" panose="03000509000000000000" pitchFamily="65" charset="-120"/>
              <a:ea typeface="標楷體" panose="03000509000000000000" pitchFamily="65" charset="-120"/>
            </a:endParaRPr>
          </a:p>
        </p:txBody>
      </p:sp>
      <p:sp>
        <p:nvSpPr>
          <p:cNvPr id="20" name="右大括弧 19"/>
          <p:cNvSpPr/>
          <p:nvPr/>
        </p:nvSpPr>
        <p:spPr>
          <a:xfrm>
            <a:off x="4932365" y="2431809"/>
            <a:ext cx="211672" cy="214065"/>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21" name="矩形 20"/>
          <p:cNvSpPr/>
          <p:nvPr/>
        </p:nvSpPr>
        <p:spPr>
          <a:xfrm>
            <a:off x="5279104" y="1738535"/>
            <a:ext cx="3232907" cy="923330"/>
          </a:xfrm>
          <a:prstGeom prst="rect">
            <a:avLst/>
          </a:prstGeom>
        </p:spPr>
        <p:txBody>
          <a:bodyPr wrap="square">
            <a:spAutoFit/>
          </a:bodyPr>
          <a:lstStyle/>
          <a:p>
            <a:r>
              <a:rPr lang="zh-TW" altLang="en-US" dirty="0" smtClean="0">
                <a:latin typeface="標楷體" panose="03000509000000000000" pitchFamily="65" charset="-120"/>
                <a:ea typeface="標楷體" panose="03000509000000000000" pitchFamily="65" charset="-120"/>
              </a:rPr>
              <a:t>輸入</a:t>
            </a:r>
            <a:r>
              <a:rPr lang="en-US" altLang="zh-TW" dirty="0" smtClean="0">
                <a:latin typeface="標楷體" panose="03000509000000000000" pitchFamily="65" charset="-120"/>
                <a:ea typeface="標楷體" panose="03000509000000000000" pitchFamily="65" charset="-120"/>
              </a:rPr>
              <a:t>5</a:t>
            </a:r>
            <a:r>
              <a:rPr lang="zh-TW" altLang="en-US" dirty="0" smtClean="0">
                <a:latin typeface="標楷體" panose="03000509000000000000" pitchFamily="65" charset="-120"/>
                <a:ea typeface="標楷體" panose="03000509000000000000" pitchFamily="65" charset="-120"/>
              </a:rPr>
              <a:t>學期學業平均成績，</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取小數第</a:t>
            </a:r>
            <a:r>
              <a:rPr lang="en-US" altLang="zh-TW" dirty="0" smtClean="0">
                <a:latin typeface="標楷體" panose="03000509000000000000" pitchFamily="65" charset="-120"/>
                <a:ea typeface="標楷體" panose="03000509000000000000" pitchFamily="65" charset="-120"/>
              </a:rPr>
              <a:t>2</a:t>
            </a:r>
            <a:r>
              <a:rPr lang="zh-TW" altLang="en-US" dirty="0" smtClean="0">
                <a:latin typeface="標楷體" panose="03000509000000000000" pitchFamily="65" charset="-120"/>
                <a:ea typeface="標楷體" panose="03000509000000000000" pitchFamily="65" charset="-120"/>
              </a:rPr>
              <a:t>位</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第</a:t>
            </a:r>
            <a:r>
              <a:rPr lang="en-US" altLang="zh-TW" dirty="0">
                <a:latin typeface="標楷體" panose="03000509000000000000" pitchFamily="65" charset="-120"/>
                <a:ea typeface="標楷體" panose="03000509000000000000" pitchFamily="65" charset="-120"/>
              </a:rPr>
              <a:t>3</a:t>
            </a:r>
            <a:r>
              <a:rPr lang="zh-TW" altLang="en-US" dirty="0">
                <a:latin typeface="標楷體" panose="03000509000000000000" pitchFamily="65" charset="-120"/>
                <a:ea typeface="標楷體" panose="03000509000000000000" pitchFamily="65" charset="-120"/>
              </a:rPr>
              <a:t>位以下四捨五入</a:t>
            </a:r>
          </a:p>
        </p:txBody>
      </p:sp>
      <p:sp>
        <p:nvSpPr>
          <p:cNvPr id="22" name="右大括弧 21"/>
          <p:cNvSpPr/>
          <p:nvPr/>
        </p:nvSpPr>
        <p:spPr>
          <a:xfrm>
            <a:off x="4934070" y="5944767"/>
            <a:ext cx="211672" cy="416358"/>
          </a:xfrm>
          <a:prstGeom prst="rightBrace">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23" name="矩形 22"/>
          <p:cNvSpPr/>
          <p:nvPr/>
        </p:nvSpPr>
        <p:spPr>
          <a:xfrm>
            <a:off x="5279104" y="5922092"/>
            <a:ext cx="3639291" cy="369332"/>
          </a:xfrm>
          <a:prstGeom prst="rect">
            <a:avLst/>
          </a:prstGeom>
        </p:spPr>
        <p:txBody>
          <a:bodyPr wrap="square">
            <a:spAutoFit/>
          </a:bodyPr>
          <a:lstStyle/>
          <a:p>
            <a:r>
              <a:rPr lang="zh-TW" altLang="en-US" dirty="0" smtClean="0">
                <a:latin typeface="標楷體" panose="03000509000000000000" pitchFamily="65" charset="-120"/>
                <a:ea typeface="標楷體" panose="03000509000000000000" pitchFamily="65" charset="-120"/>
              </a:rPr>
              <a:t>系統帶出統測繳費註記審查情形</a:t>
            </a:r>
            <a:endParaRPr lang="zh-TW" altLang="en-US" dirty="0">
              <a:latin typeface="標楷體" panose="03000509000000000000" pitchFamily="65" charset="-120"/>
              <a:ea typeface="標楷體" panose="03000509000000000000" pitchFamily="65" charset="-120"/>
            </a:endParaRPr>
          </a:p>
        </p:txBody>
      </p:sp>
      <p:sp>
        <p:nvSpPr>
          <p:cNvPr id="24" name="Rectangle 2"/>
          <p:cNvSpPr txBox="1">
            <a:spLocks noChangeArrowheads="1"/>
          </p:cNvSpPr>
          <p:nvPr/>
        </p:nvSpPr>
        <p:spPr bwMode="auto">
          <a:xfrm>
            <a:off x="43307" y="162652"/>
            <a:ext cx="8940800" cy="7159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kumimoji="0" lang="zh-TW" altLang="en-US" sz="3600" kern="1200" dirty="0" smtClean="0">
                <a:solidFill>
                  <a:schemeClr val="tx1"/>
                </a:solidFill>
                <a:latin typeface="標楷體" panose="03000509000000000000" pitchFamily="65" charset="-120"/>
                <a:ea typeface="標楷體" panose="03000509000000000000" pitchFamily="65" charset="-120"/>
              </a:rPr>
              <a:t>資格審查登錄</a:t>
            </a:r>
            <a:r>
              <a:rPr kumimoji="0" lang="en-US" altLang="zh-TW" sz="2400" kern="1200" dirty="0" smtClean="0">
                <a:solidFill>
                  <a:srgbClr val="FF0000"/>
                </a:solidFill>
                <a:latin typeface="標楷體" panose="03000509000000000000" pitchFamily="65" charset="-120"/>
                <a:ea typeface="標楷體" panose="03000509000000000000" pitchFamily="65" charset="-120"/>
              </a:rPr>
              <a:t>-</a:t>
            </a:r>
            <a:r>
              <a:rPr kumimoji="0" lang="zh-TW" altLang="en-US" sz="2400" kern="1200" dirty="0" smtClean="0">
                <a:solidFill>
                  <a:srgbClr val="FF0000"/>
                </a:solidFill>
                <a:latin typeface="標楷體" panose="03000509000000000000" pitchFamily="65" charset="-120"/>
                <a:ea typeface="標楷體" panose="03000509000000000000" pitchFamily="65" charset="-120"/>
              </a:rPr>
              <a:t>考生在校基本資料</a:t>
            </a:r>
            <a:r>
              <a:rPr kumimoji="0" lang="en-US" altLang="zh-TW" sz="2400" kern="1200" dirty="0" smtClean="0">
                <a:solidFill>
                  <a:srgbClr val="FF0000"/>
                </a:solidFill>
                <a:latin typeface="標楷體" panose="03000509000000000000" pitchFamily="65" charset="-120"/>
                <a:ea typeface="標楷體" panose="03000509000000000000" pitchFamily="65" charset="-120"/>
              </a:rPr>
              <a:t>(</a:t>
            </a:r>
            <a:r>
              <a:rPr kumimoji="0" lang="zh-TW" altLang="en-US" sz="2400" kern="1200" dirty="0" smtClean="0">
                <a:solidFill>
                  <a:srgbClr val="FF0000"/>
                </a:solidFill>
                <a:latin typeface="標楷體" panose="03000509000000000000" pitchFamily="65" charset="-120"/>
                <a:ea typeface="標楷體" panose="03000509000000000000" pitchFamily="65" charset="-120"/>
              </a:rPr>
              <a:t>含在校學業成績證明</a:t>
            </a:r>
            <a:r>
              <a:rPr kumimoji="0" lang="en-US" altLang="zh-TW" sz="2400" kern="1200" dirty="0" smtClean="0">
                <a:solidFill>
                  <a:srgbClr val="FF0000"/>
                </a:solidFill>
                <a:latin typeface="標楷體" panose="03000509000000000000" pitchFamily="65" charset="-120"/>
                <a:ea typeface="標楷體" panose="03000509000000000000" pitchFamily="65" charset="-120"/>
              </a:rPr>
              <a:t>)</a:t>
            </a:r>
            <a:r>
              <a:rPr kumimoji="0" lang="en-US" altLang="zh-TW" sz="1600" kern="1200" dirty="0" smtClean="0">
                <a:solidFill>
                  <a:srgbClr val="FF0000"/>
                </a:solidFill>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整批作業</a:t>
            </a:r>
            <a:endParaRPr kumimoji="0" lang="en-US" altLang="zh-TW" sz="1600" kern="120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5653194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0" y="908050"/>
            <a:ext cx="8964488" cy="3717228"/>
          </a:xfrm>
          <a:prstGeom prst="rect">
            <a:avLst/>
          </a:prstGeom>
        </p:spPr>
      </p:pic>
      <p:sp>
        <p:nvSpPr>
          <p:cNvPr id="270342" name="Rectangle 5"/>
          <p:cNvSpPr>
            <a:spLocks noChangeArrowheads="1"/>
          </p:cNvSpPr>
          <p:nvPr/>
        </p:nvSpPr>
        <p:spPr bwMode="auto">
          <a:xfrm>
            <a:off x="253135" y="3095817"/>
            <a:ext cx="2878705" cy="360933"/>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sp>
        <p:nvSpPr>
          <p:cNvPr id="324614" name="AutoShape 6"/>
          <p:cNvSpPr>
            <a:spLocks noChangeArrowheads="1"/>
          </p:cNvSpPr>
          <p:nvPr/>
        </p:nvSpPr>
        <p:spPr bwMode="auto">
          <a:xfrm rot="10800000">
            <a:off x="253134" y="4156964"/>
            <a:ext cx="3958825" cy="936625"/>
          </a:xfrm>
          <a:prstGeom prst="wedgeRectCallout">
            <a:avLst>
              <a:gd name="adj1" fmla="val 8299"/>
              <a:gd name="adj2" fmla="val 115760"/>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rot="10800000" anchor="ctr" anchorCtr="1"/>
          <a:lstStyle/>
          <a:p>
            <a:r>
              <a:rPr kumimoji="0" lang="zh-TW" altLang="en-US" dirty="0" smtClean="0">
                <a:solidFill>
                  <a:srgbClr val="000000"/>
                </a:solidFill>
                <a:latin typeface="標楷體" panose="03000509000000000000" pitchFamily="65" charset="-120"/>
                <a:ea typeface="標楷體" panose="03000509000000000000" pitchFamily="65" charset="-120"/>
              </a:rPr>
              <a:t>檔案名稱</a:t>
            </a:r>
            <a:r>
              <a:rPr kumimoji="0" lang="zh-TW" altLang="en-US" dirty="0">
                <a:solidFill>
                  <a:srgbClr val="000000"/>
                </a:solidFill>
                <a:latin typeface="標楷體" panose="03000509000000000000" pitchFamily="65" charset="-120"/>
                <a:ea typeface="標楷體" panose="03000509000000000000" pitchFamily="65" charset="-120"/>
              </a:rPr>
              <a:t>格式： 　　</a:t>
            </a:r>
          </a:p>
          <a:p>
            <a:r>
              <a:rPr kumimoji="0" lang="zh-TW" altLang="en-US" dirty="0">
                <a:solidFill>
                  <a:srgbClr val="000000"/>
                </a:solidFill>
                <a:latin typeface="標楷體" panose="03000509000000000000" pitchFamily="65" charset="-120"/>
                <a:ea typeface="標楷體" panose="03000509000000000000" pitchFamily="65" charset="-120"/>
              </a:rPr>
              <a:t>匯出全部為學校代碼</a:t>
            </a:r>
            <a:r>
              <a:rPr kumimoji="0" lang="en-US" altLang="zh-TW" dirty="0">
                <a:solidFill>
                  <a:srgbClr val="000000"/>
                </a:solidFill>
                <a:latin typeface="標楷體" panose="03000509000000000000" pitchFamily="65" charset="-120"/>
                <a:ea typeface="標楷體" panose="03000509000000000000" pitchFamily="65" charset="-120"/>
              </a:rPr>
              <a:t>+</a:t>
            </a:r>
            <a:r>
              <a:rPr kumimoji="0" lang="en-US" altLang="zh-TW" dirty="0" smtClean="0">
                <a:solidFill>
                  <a:srgbClr val="000000"/>
                </a:solidFill>
                <a:latin typeface="標楷體" panose="03000509000000000000" pitchFamily="65" charset="-120"/>
                <a:ea typeface="標楷體" panose="03000509000000000000" pitchFamily="65" charset="-120"/>
              </a:rPr>
              <a:t>Stud.XLS</a:t>
            </a:r>
            <a:r>
              <a:rPr kumimoji="0" lang="zh-TW" altLang="en-US" dirty="0">
                <a:solidFill>
                  <a:srgbClr val="000000"/>
                </a:solidFill>
                <a:latin typeface="標楷體" panose="03000509000000000000" pitchFamily="65" charset="-120"/>
                <a:ea typeface="標楷體" panose="03000509000000000000" pitchFamily="65" charset="-120"/>
              </a:rPr>
              <a:t>　　</a:t>
            </a:r>
          </a:p>
          <a:p>
            <a:r>
              <a:rPr kumimoji="0" lang="zh-TW" altLang="en-US" dirty="0">
                <a:solidFill>
                  <a:srgbClr val="000000"/>
                </a:solidFill>
                <a:latin typeface="標楷體" panose="03000509000000000000" pitchFamily="65" charset="-120"/>
                <a:ea typeface="標楷體" panose="03000509000000000000" pitchFamily="65" charset="-120"/>
              </a:rPr>
              <a:t>匯出單一班級為班級代碼</a:t>
            </a:r>
            <a:r>
              <a:rPr kumimoji="0" lang="en-US" altLang="zh-TW" dirty="0">
                <a:solidFill>
                  <a:srgbClr val="000000"/>
                </a:solidFill>
                <a:latin typeface="標楷體" panose="03000509000000000000" pitchFamily="65" charset="-120"/>
                <a:ea typeface="標楷體" panose="03000509000000000000" pitchFamily="65" charset="-120"/>
              </a:rPr>
              <a:t>+</a:t>
            </a:r>
            <a:r>
              <a:rPr kumimoji="0" lang="en-US" altLang="zh-TW" dirty="0" smtClean="0">
                <a:solidFill>
                  <a:srgbClr val="000000"/>
                </a:solidFill>
                <a:latin typeface="標楷體" panose="03000509000000000000" pitchFamily="65" charset="-120"/>
                <a:ea typeface="標楷體" panose="03000509000000000000" pitchFamily="65" charset="-120"/>
              </a:rPr>
              <a:t>Class.XLS</a:t>
            </a:r>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18</a:t>
            </a:fld>
            <a:endParaRPr lang="en-US" altLang="zh-TW" dirty="0">
              <a:latin typeface="標楷體" panose="03000509000000000000" pitchFamily="65" charset="-120"/>
              <a:ea typeface="標楷體" panose="03000509000000000000" pitchFamily="65" charset="-120"/>
            </a:endParaRPr>
          </a:p>
        </p:txBody>
      </p:sp>
      <p:sp>
        <p:nvSpPr>
          <p:cNvPr id="7" name="Rectangle 2"/>
          <p:cNvSpPr txBox="1">
            <a:spLocks noChangeArrowheads="1"/>
          </p:cNvSpPr>
          <p:nvPr/>
        </p:nvSpPr>
        <p:spPr bwMode="auto">
          <a:xfrm>
            <a:off x="43307" y="162652"/>
            <a:ext cx="8940800" cy="7159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kumimoji="0" lang="zh-TW" altLang="en-US" sz="3600" kern="1200" dirty="0" smtClean="0">
                <a:solidFill>
                  <a:schemeClr val="tx1"/>
                </a:solidFill>
                <a:latin typeface="標楷體" panose="03000509000000000000" pitchFamily="65" charset="-120"/>
                <a:ea typeface="標楷體" panose="03000509000000000000" pitchFamily="65" charset="-120"/>
              </a:rPr>
              <a:t>資格審查登錄</a:t>
            </a:r>
            <a:r>
              <a:rPr kumimoji="0" lang="en-US" altLang="zh-TW" sz="2400" kern="1200" dirty="0" smtClean="0">
                <a:solidFill>
                  <a:srgbClr val="FF0000"/>
                </a:solidFill>
                <a:latin typeface="標楷體" panose="03000509000000000000" pitchFamily="65" charset="-120"/>
                <a:ea typeface="標楷體" panose="03000509000000000000" pitchFamily="65" charset="-120"/>
              </a:rPr>
              <a:t>-</a:t>
            </a:r>
            <a:r>
              <a:rPr kumimoji="0" lang="zh-TW" altLang="en-US" sz="2400" kern="1200" dirty="0" smtClean="0">
                <a:solidFill>
                  <a:srgbClr val="FF0000"/>
                </a:solidFill>
                <a:latin typeface="標楷體" panose="03000509000000000000" pitchFamily="65" charset="-120"/>
                <a:ea typeface="標楷體" panose="03000509000000000000" pitchFamily="65" charset="-120"/>
              </a:rPr>
              <a:t>考生在校基本資料</a:t>
            </a:r>
            <a:r>
              <a:rPr kumimoji="0" lang="en-US" altLang="zh-TW" sz="2400" kern="1200" dirty="0" smtClean="0">
                <a:solidFill>
                  <a:srgbClr val="FF0000"/>
                </a:solidFill>
                <a:latin typeface="標楷體" panose="03000509000000000000" pitchFamily="65" charset="-120"/>
                <a:ea typeface="標楷體" panose="03000509000000000000" pitchFamily="65" charset="-120"/>
              </a:rPr>
              <a:t>(</a:t>
            </a:r>
            <a:r>
              <a:rPr kumimoji="0" lang="zh-TW" altLang="en-US" sz="2400" kern="1200" dirty="0" smtClean="0">
                <a:solidFill>
                  <a:srgbClr val="FF0000"/>
                </a:solidFill>
                <a:latin typeface="標楷體" panose="03000509000000000000" pitchFamily="65" charset="-120"/>
                <a:ea typeface="標楷體" panose="03000509000000000000" pitchFamily="65" charset="-120"/>
              </a:rPr>
              <a:t>含在校學業成績證明</a:t>
            </a:r>
            <a:r>
              <a:rPr kumimoji="0" lang="en-US" altLang="zh-TW" sz="2400" kern="1200" dirty="0" smtClean="0">
                <a:solidFill>
                  <a:srgbClr val="FF0000"/>
                </a:solidFill>
                <a:latin typeface="標楷體" panose="03000509000000000000" pitchFamily="65" charset="-120"/>
                <a:ea typeface="標楷體" panose="03000509000000000000" pitchFamily="65" charset="-120"/>
              </a:rPr>
              <a:t>)</a:t>
            </a:r>
            <a:r>
              <a:rPr kumimoji="0" lang="en-US" altLang="zh-TW" sz="1600" kern="1200" dirty="0" smtClean="0">
                <a:solidFill>
                  <a:srgbClr val="FF0000"/>
                </a:solidFill>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整批作業</a:t>
            </a:r>
            <a:endParaRPr kumimoji="0" lang="en-US" altLang="zh-TW" sz="1600" kern="120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682919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p:cNvPicPr>
            <a:picLocks noChangeAspect="1"/>
          </p:cNvPicPr>
          <p:nvPr/>
        </p:nvPicPr>
        <p:blipFill>
          <a:blip r:embed="rId3"/>
          <a:stretch>
            <a:fillRect/>
          </a:stretch>
        </p:blipFill>
        <p:spPr>
          <a:xfrm>
            <a:off x="0" y="908050"/>
            <a:ext cx="8964488" cy="3717228"/>
          </a:xfrm>
          <a:prstGeom prst="rect">
            <a:avLst/>
          </a:prstGeom>
        </p:spPr>
      </p:pic>
      <p:sp>
        <p:nvSpPr>
          <p:cNvPr id="320517" name="Rectangle 4"/>
          <p:cNvSpPr>
            <a:spLocks noChangeArrowheads="1"/>
          </p:cNvSpPr>
          <p:nvPr/>
        </p:nvSpPr>
        <p:spPr bwMode="auto">
          <a:xfrm>
            <a:off x="3660231" y="3068960"/>
            <a:ext cx="1823537" cy="503272"/>
          </a:xfrm>
          <a:prstGeom prst="rect">
            <a:avLst/>
          </a:prstGeom>
          <a:noFill/>
          <a:ln w="38100" algn="ctr">
            <a:solidFill>
              <a:srgbClr val="FF000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sp>
        <p:nvSpPr>
          <p:cNvPr id="324615" name="AutoShape 7"/>
          <p:cNvSpPr>
            <a:spLocks noChangeArrowheads="1"/>
          </p:cNvSpPr>
          <p:nvPr/>
        </p:nvSpPr>
        <p:spPr bwMode="auto">
          <a:xfrm rot="10800000">
            <a:off x="539552" y="2276872"/>
            <a:ext cx="2386649" cy="1827247"/>
          </a:xfrm>
          <a:prstGeom prst="wedgeRectCallout">
            <a:avLst>
              <a:gd name="adj1" fmla="val -77275"/>
              <a:gd name="adj2" fmla="val -7817"/>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rot="10800000" anchor="ctr" anchorCtr="1"/>
          <a:lstStyle/>
          <a:p>
            <a:r>
              <a:rPr kumimoji="0" lang="zh-TW" altLang="en-US" dirty="0" smtClean="0">
                <a:solidFill>
                  <a:srgbClr val="000000"/>
                </a:solidFill>
                <a:latin typeface="標楷體" panose="03000509000000000000" pitchFamily="65" charset="-120"/>
                <a:ea typeface="標楷體" panose="03000509000000000000" pitchFamily="65" charset="-120"/>
              </a:rPr>
              <a:t>將</a:t>
            </a:r>
            <a:r>
              <a:rPr kumimoji="0" lang="zh-TW" altLang="en-US" dirty="0">
                <a:solidFill>
                  <a:srgbClr val="000000"/>
                </a:solidFill>
                <a:latin typeface="標楷體" panose="03000509000000000000" pitchFamily="65" charset="-120"/>
                <a:ea typeface="標楷體" panose="03000509000000000000" pitchFamily="65" charset="-120"/>
              </a:rPr>
              <a:t>編輯完之考生資料匯入</a:t>
            </a:r>
            <a:r>
              <a:rPr kumimoji="0" lang="en-US" altLang="zh-TW" dirty="0">
                <a:solidFill>
                  <a:srgbClr val="000000"/>
                </a:solidFill>
                <a:latin typeface="標楷體" panose="03000509000000000000" pitchFamily="65" charset="-120"/>
                <a:ea typeface="標楷體" panose="03000509000000000000" pitchFamily="65" charset="-120"/>
              </a:rPr>
              <a:t>(CSV</a:t>
            </a:r>
            <a:r>
              <a:rPr kumimoji="0" lang="zh-TW" altLang="en-US" dirty="0">
                <a:solidFill>
                  <a:srgbClr val="000000"/>
                </a:solidFill>
                <a:latin typeface="標楷體" panose="03000509000000000000" pitchFamily="65" charset="-120"/>
                <a:ea typeface="標楷體" panose="03000509000000000000" pitchFamily="65" charset="-120"/>
              </a:rPr>
              <a:t>格式</a:t>
            </a:r>
            <a:r>
              <a:rPr kumimoji="0" lang="en-US" altLang="zh-TW" dirty="0">
                <a:solidFill>
                  <a:srgbClr val="000000"/>
                </a:solidFill>
                <a:latin typeface="標楷體" panose="03000509000000000000" pitchFamily="65" charset="-120"/>
                <a:ea typeface="標楷體" panose="03000509000000000000" pitchFamily="65" charset="-120"/>
              </a:rPr>
              <a:t>)</a:t>
            </a:r>
          </a:p>
          <a:p>
            <a:r>
              <a:rPr kumimoji="0" lang="zh-TW" altLang="en-US" dirty="0">
                <a:solidFill>
                  <a:srgbClr val="000000"/>
                </a:solidFill>
                <a:latin typeface="標楷體" panose="03000509000000000000" pitchFamily="65" charset="-120"/>
                <a:ea typeface="標楷體" panose="03000509000000000000" pitchFamily="65" charset="-120"/>
              </a:rPr>
              <a:t>檔案名稱格式</a:t>
            </a:r>
            <a:r>
              <a:rPr kumimoji="0" lang="zh-TW" altLang="en-US" dirty="0" smtClean="0">
                <a:solidFill>
                  <a:srgbClr val="000000"/>
                </a:solidFill>
                <a:latin typeface="標楷體" panose="03000509000000000000" pitchFamily="65" charset="-120"/>
                <a:ea typeface="標楷體" panose="03000509000000000000" pitchFamily="65" charset="-120"/>
              </a:rPr>
              <a:t>：</a:t>
            </a:r>
            <a:endParaRPr kumimoji="0" lang="en-US" altLang="zh-TW" dirty="0" smtClean="0">
              <a:solidFill>
                <a:srgbClr val="000000"/>
              </a:solidFill>
              <a:latin typeface="標楷體" panose="03000509000000000000" pitchFamily="65" charset="-120"/>
              <a:ea typeface="標楷體" panose="03000509000000000000" pitchFamily="65" charset="-120"/>
            </a:endParaRPr>
          </a:p>
          <a:p>
            <a:r>
              <a:rPr kumimoji="0" lang="zh-TW" altLang="en-US" dirty="0" smtClean="0">
                <a:solidFill>
                  <a:srgbClr val="000000"/>
                </a:solidFill>
                <a:latin typeface="標楷體" panose="03000509000000000000" pitchFamily="65" charset="-120"/>
                <a:ea typeface="標楷體" panose="03000509000000000000" pitchFamily="65" charset="-120"/>
              </a:rPr>
              <a:t>學校</a:t>
            </a:r>
            <a:r>
              <a:rPr kumimoji="0" lang="zh-TW" altLang="en-US" dirty="0">
                <a:solidFill>
                  <a:srgbClr val="000000"/>
                </a:solidFill>
                <a:latin typeface="標楷體" panose="03000509000000000000" pitchFamily="65" charset="-120"/>
                <a:ea typeface="標楷體" panose="03000509000000000000" pitchFamily="65" charset="-120"/>
              </a:rPr>
              <a:t>代碼</a:t>
            </a:r>
            <a:r>
              <a:rPr kumimoji="0" lang="en-US" altLang="zh-TW" dirty="0">
                <a:solidFill>
                  <a:srgbClr val="000000"/>
                </a:solidFill>
                <a:latin typeface="標楷體" panose="03000509000000000000" pitchFamily="65" charset="-120"/>
                <a:ea typeface="標楷體" panose="03000509000000000000" pitchFamily="65" charset="-120"/>
              </a:rPr>
              <a:t>+</a:t>
            </a:r>
            <a:r>
              <a:rPr kumimoji="0" lang="en-US" altLang="zh-TW" dirty="0" smtClean="0">
                <a:solidFill>
                  <a:srgbClr val="000000"/>
                </a:solidFill>
                <a:latin typeface="標楷體" panose="03000509000000000000" pitchFamily="65" charset="-120"/>
                <a:ea typeface="標楷體" panose="03000509000000000000" pitchFamily="65" charset="-120"/>
              </a:rPr>
              <a:t>Stud.csv</a:t>
            </a:r>
          </a:p>
          <a:p>
            <a:r>
              <a:rPr kumimoji="0" lang="zh-TW" altLang="en-US" dirty="0" smtClean="0">
                <a:solidFill>
                  <a:srgbClr val="000000"/>
                </a:solidFill>
                <a:latin typeface="標楷體" panose="03000509000000000000" pitchFamily="65" charset="-120"/>
                <a:ea typeface="標楷體" panose="03000509000000000000" pitchFamily="65" charset="-120"/>
              </a:rPr>
              <a:t>班級</a:t>
            </a:r>
            <a:r>
              <a:rPr kumimoji="0" lang="zh-TW" altLang="en-US" dirty="0">
                <a:solidFill>
                  <a:srgbClr val="000000"/>
                </a:solidFill>
                <a:latin typeface="標楷體" panose="03000509000000000000" pitchFamily="65" charset="-120"/>
                <a:ea typeface="標楷體" panose="03000509000000000000" pitchFamily="65" charset="-120"/>
              </a:rPr>
              <a:t>代碼</a:t>
            </a:r>
            <a:r>
              <a:rPr kumimoji="0" lang="en-US" altLang="zh-TW" dirty="0">
                <a:solidFill>
                  <a:srgbClr val="000000"/>
                </a:solidFill>
                <a:latin typeface="標楷體" panose="03000509000000000000" pitchFamily="65" charset="-120"/>
                <a:ea typeface="標楷體" panose="03000509000000000000" pitchFamily="65" charset="-120"/>
              </a:rPr>
              <a:t>+Class.csv</a:t>
            </a:r>
          </a:p>
        </p:txBody>
      </p:sp>
      <p:sp>
        <p:nvSpPr>
          <p:cNvPr id="2" name="投影片編號版面配置區 1"/>
          <p:cNvSpPr>
            <a:spLocks noGrp="1"/>
          </p:cNvSpPr>
          <p:nvPr>
            <p:ph type="sldNum" sz="quarter" idx="12"/>
          </p:nvPr>
        </p:nvSpPr>
        <p:spPr>
          <a:xfrm>
            <a:off x="6543290" y="6381750"/>
            <a:ext cx="2133600" cy="476250"/>
          </a:xfrm>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19</a:t>
            </a:fld>
            <a:endParaRPr lang="en-US" altLang="zh-TW" dirty="0">
              <a:latin typeface="標楷體" panose="03000509000000000000" pitchFamily="65" charset="-120"/>
              <a:ea typeface="標楷體" panose="03000509000000000000" pitchFamily="65" charset="-120"/>
            </a:endParaRPr>
          </a:p>
        </p:txBody>
      </p:sp>
      <p:sp>
        <p:nvSpPr>
          <p:cNvPr id="15" name="Rectangle 2"/>
          <p:cNvSpPr txBox="1">
            <a:spLocks noChangeArrowheads="1"/>
          </p:cNvSpPr>
          <p:nvPr/>
        </p:nvSpPr>
        <p:spPr bwMode="auto">
          <a:xfrm>
            <a:off x="43307" y="162652"/>
            <a:ext cx="8940800" cy="7159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kumimoji="0" lang="zh-TW" altLang="en-US" sz="3600" kern="1200" dirty="0" smtClean="0">
                <a:solidFill>
                  <a:schemeClr val="tx1"/>
                </a:solidFill>
                <a:latin typeface="標楷體" panose="03000509000000000000" pitchFamily="65" charset="-120"/>
                <a:ea typeface="標楷體" panose="03000509000000000000" pitchFamily="65" charset="-120"/>
              </a:rPr>
              <a:t>資格審查登錄</a:t>
            </a:r>
            <a:r>
              <a:rPr kumimoji="0" lang="en-US" altLang="zh-TW" sz="2400" kern="1200" dirty="0" smtClean="0">
                <a:solidFill>
                  <a:srgbClr val="FF0000"/>
                </a:solidFill>
                <a:latin typeface="標楷體" panose="03000509000000000000" pitchFamily="65" charset="-120"/>
                <a:ea typeface="標楷體" panose="03000509000000000000" pitchFamily="65" charset="-120"/>
              </a:rPr>
              <a:t>-</a:t>
            </a:r>
            <a:r>
              <a:rPr kumimoji="0" lang="zh-TW" altLang="en-US" sz="2400" kern="1200" dirty="0" smtClean="0">
                <a:solidFill>
                  <a:srgbClr val="FF0000"/>
                </a:solidFill>
                <a:latin typeface="標楷體" panose="03000509000000000000" pitchFamily="65" charset="-120"/>
                <a:ea typeface="標楷體" panose="03000509000000000000" pitchFamily="65" charset="-120"/>
              </a:rPr>
              <a:t>考生在校基本資料</a:t>
            </a:r>
            <a:r>
              <a:rPr kumimoji="0" lang="en-US" altLang="zh-TW" sz="2400" kern="1200" dirty="0" smtClean="0">
                <a:solidFill>
                  <a:srgbClr val="FF0000"/>
                </a:solidFill>
                <a:latin typeface="標楷體" panose="03000509000000000000" pitchFamily="65" charset="-120"/>
                <a:ea typeface="標楷體" panose="03000509000000000000" pitchFamily="65" charset="-120"/>
              </a:rPr>
              <a:t>(</a:t>
            </a:r>
            <a:r>
              <a:rPr kumimoji="0" lang="zh-TW" altLang="en-US" sz="2400" kern="1200" dirty="0" smtClean="0">
                <a:solidFill>
                  <a:srgbClr val="FF0000"/>
                </a:solidFill>
                <a:latin typeface="標楷體" panose="03000509000000000000" pitchFamily="65" charset="-120"/>
                <a:ea typeface="標楷體" panose="03000509000000000000" pitchFamily="65" charset="-120"/>
              </a:rPr>
              <a:t>含在校學業成績證明</a:t>
            </a:r>
            <a:r>
              <a:rPr kumimoji="0" lang="en-US" altLang="zh-TW" sz="2400" kern="1200" dirty="0" smtClean="0">
                <a:solidFill>
                  <a:srgbClr val="FF0000"/>
                </a:solidFill>
                <a:latin typeface="標楷體" panose="03000509000000000000" pitchFamily="65" charset="-120"/>
                <a:ea typeface="標楷體" panose="03000509000000000000" pitchFamily="65" charset="-120"/>
              </a:rPr>
              <a:t>)</a:t>
            </a:r>
            <a:r>
              <a:rPr kumimoji="0" lang="en-US" altLang="zh-TW" sz="1600" kern="1200" dirty="0" smtClean="0">
                <a:solidFill>
                  <a:srgbClr val="FF0000"/>
                </a:solidFill>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整批作業</a:t>
            </a:r>
            <a:endParaRPr kumimoji="0" lang="en-US" altLang="zh-TW" sz="1600" kern="1200" dirty="0">
              <a:solidFill>
                <a:srgbClr val="FF0000"/>
              </a:solidFill>
              <a:latin typeface="標楷體" panose="03000509000000000000" pitchFamily="65" charset="-120"/>
              <a:ea typeface="標楷體" panose="03000509000000000000" pitchFamily="65" charset="-120"/>
            </a:endParaRPr>
          </a:p>
        </p:txBody>
      </p:sp>
      <p:pic>
        <p:nvPicPr>
          <p:cNvPr id="3" name="圖片 2"/>
          <p:cNvPicPr>
            <a:picLocks noChangeAspect="1"/>
          </p:cNvPicPr>
          <p:nvPr/>
        </p:nvPicPr>
        <p:blipFill>
          <a:blip r:embed="rId4"/>
          <a:stretch>
            <a:fillRect/>
          </a:stretch>
        </p:blipFill>
        <p:spPr>
          <a:xfrm>
            <a:off x="3318529" y="3717032"/>
            <a:ext cx="2504762" cy="1466667"/>
          </a:xfrm>
          <a:prstGeom prst="rect">
            <a:avLst/>
          </a:prstGeom>
        </p:spPr>
      </p:pic>
      <p:sp>
        <p:nvSpPr>
          <p:cNvPr id="11" name="AutoShape 6"/>
          <p:cNvSpPr>
            <a:spLocks noChangeArrowheads="1"/>
          </p:cNvSpPr>
          <p:nvPr/>
        </p:nvSpPr>
        <p:spPr bwMode="auto">
          <a:xfrm rot="10800000">
            <a:off x="1307565" y="4500089"/>
            <a:ext cx="1520718" cy="433387"/>
          </a:xfrm>
          <a:prstGeom prst="wedgeRectCallout">
            <a:avLst>
              <a:gd name="adj1" fmla="val -91646"/>
              <a:gd name="adj2" fmla="val -27708"/>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rot="10800000" anchor="ctr" anchorCtr="1"/>
          <a:lstStyle/>
          <a:p>
            <a:r>
              <a:rPr kumimoji="0" lang="en-US" altLang="zh-TW" sz="1600" dirty="0">
                <a:latin typeface="標楷體" panose="03000509000000000000" pitchFamily="65" charset="-120"/>
                <a:ea typeface="標楷體" panose="03000509000000000000" pitchFamily="65" charset="-120"/>
              </a:rPr>
              <a:t>CSV</a:t>
            </a:r>
            <a:r>
              <a:rPr kumimoji="0" lang="zh-TW" altLang="en-US" sz="1600" dirty="0">
                <a:latin typeface="標楷體" panose="03000509000000000000" pitchFamily="65" charset="-120"/>
                <a:ea typeface="標楷體" panose="03000509000000000000" pitchFamily="65" charset="-120"/>
              </a:rPr>
              <a:t>檔案圖示</a:t>
            </a:r>
            <a:endParaRPr kumimoji="0" lang="en-US" altLang="zh-TW" sz="1600" dirty="0">
              <a:latin typeface="標楷體" panose="03000509000000000000" pitchFamily="65" charset="-120"/>
              <a:ea typeface="標楷體" panose="03000509000000000000" pitchFamily="65" charset="-120"/>
            </a:endParaRPr>
          </a:p>
        </p:txBody>
      </p:sp>
      <p:sp>
        <p:nvSpPr>
          <p:cNvPr id="5" name="矩形 4"/>
          <p:cNvSpPr/>
          <p:nvPr/>
        </p:nvSpPr>
        <p:spPr>
          <a:xfrm>
            <a:off x="3483470" y="4764288"/>
            <a:ext cx="407713" cy="1440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4871675" y="4764288"/>
            <a:ext cx="288032" cy="1440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 name="圖片 11"/>
          <p:cNvPicPr>
            <a:picLocks noChangeAspect="1"/>
          </p:cNvPicPr>
          <p:nvPr/>
        </p:nvPicPr>
        <p:blipFill rotWithShape="1">
          <a:blip r:embed="rId5"/>
          <a:srcRect l="25597" t="11448" r="24833" b="65060"/>
          <a:stretch/>
        </p:blipFill>
        <p:spPr>
          <a:xfrm>
            <a:off x="126816" y="5428551"/>
            <a:ext cx="4013136" cy="1357637"/>
          </a:xfrm>
          <a:prstGeom prst="rect">
            <a:avLst/>
          </a:prstGeom>
        </p:spPr>
      </p:pic>
      <p:pic>
        <p:nvPicPr>
          <p:cNvPr id="14" name="圖片 13"/>
          <p:cNvPicPr>
            <a:picLocks noChangeAspect="1"/>
          </p:cNvPicPr>
          <p:nvPr/>
        </p:nvPicPr>
        <p:blipFill rotWithShape="1">
          <a:blip r:embed="rId6"/>
          <a:srcRect l="1468" t="4711" r="1232" b="7122"/>
          <a:stretch/>
        </p:blipFill>
        <p:spPr>
          <a:xfrm>
            <a:off x="4211960" y="5471850"/>
            <a:ext cx="3888432" cy="1271511"/>
          </a:xfrm>
          <a:prstGeom prst="rect">
            <a:avLst/>
          </a:prstGeom>
        </p:spPr>
      </p:pic>
      <p:sp>
        <p:nvSpPr>
          <p:cNvPr id="16" name="矩形 15"/>
          <p:cNvSpPr/>
          <p:nvPr/>
        </p:nvSpPr>
        <p:spPr>
          <a:xfrm>
            <a:off x="1043608" y="5010186"/>
            <a:ext cx="2031325" cy="461665"/>
          </a:xfrm>
          <a:prstGeom prst="rect">
            <a:avLst/>
          </a:prstGeom>
        </p:spPr>
        <p:txBody>
          <a:bodyPr wrap="none">
            <a:spAutoFit/>
          </a:bodyPr>
          <a:lstStyle/>
          <a:p>
            <a:r>
              <a:rPr kumimoji="0" lang="zh-TW" altLang="en-US" sz="2400" dirty="0" smtClean="0">
                <a:solidFill>
                  <a:srgbClr val="000000"/>
                </a:solidFill>
                <a:latin typeface="標楷體" panose="03000509000000000000" pitchFamily="65" charset="-120"/>
                <a:ea typeface="標楷體" panose="03000509000000000000" pitchFamily="65" charset="-120"/>
              </a:rPr>
              <a:t>匯入錯誤</a:t>
            </a:r>
            <a:r>
              <a:rPr kumimoji="0" lang="zh-TW" altLang="en-US" sz="2400" dirty="0">
                <a:solidFill>
                  <a:srgbClr val="000000"/>
                </a:solidFill>
                <a:latin typeface="標楷體" panose="03000509000000000000" pitchFamily="65" charset="-120"/>
                <a:ea typeface="標楷體" panose="03000509000000000000" pitchFamily="65" charset="-120"/>
              </a:rPr>
              <a:t>訊息</a:t>
            </a:r>
          </a:p>
        </p:txBody>
      </p:sp>
      <p:sp>
        <p:nvSpPr>
          <p:cNvPr id="18" name="矩形 17"/>
          <p:cNvSpPr/>
          <p:nvPr/>
        </p:nvSpPr>
        <p:spPr>
          <a:xfrm>
            <a:off x="5140513" y="5000696"/>
            <a:ext cx="2031325" cy="461665"/>
          </a:xfrm>
          <a:prstGeom prst="rect">
            <a:avLst/>
          </a:prstGeom>
        </p:spPr>
        <p:txBody>
          <a:bodyPr wrap="none">
            <a:spAutoFit/>
          </a:bodyPr>
          <a:lstStyle/>
          <a:p>
            <a:r>
              <a:rPr kumimoji="0" lang="zh-TW" altLang="en-US" sz="2400" dirty="0" smtClean="0">
                <a:solidFill>
                  <a:srgbClr val="000000"/>
                </a:solidFill>
                <a:latin typeface="標楷體" panose="03000509000000000000" pitchFamily="65" charset="-120"/>
                <a:ea typeface="標楷體" panose="03000509000000000000" pitchFamily="65" charset="-120"/>
              </a:rPr>
              <a:t>匯入正確訊息</a:t>
            </a:r>
            <a:endParaRPr kumimoji="0" lang="zh-TW" altLang="en-US" sz="2400" dirty="0">
              <a:solidFill>
                <a:srgbClr val="000000"/>
              </a:solidFill>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323530" y="1202316"/>
            <a:ext cx="461665" cy="4537075"/>
          </a:xfrm>
          <a:prstGeom prst="rect">
            <a:avLst/>
          </a:prstGeom>
          <a:solidFill>
            <a:schemeClr val="accent6">
              <a:lumMod val="20000"/>
              <a:lumOff val="80000"/>
            </a:schemeClr>
          </a:solidFill>
          <a:ln>
            <a:noFill/>
          </a:ln>
        </p:spPr>
        <p:txBody>
          <a:bodyPr vert="eaVert">
            <a:spAutoFit/>
          </a:bodyPr>
          <a:lstStyle/>
          <a:p>
            <a:pPr algn="ctr">
              <a:defRPr/>
            </a:pPr>
            <a:r>
              <a:rPr lang="zh-TW" altLang="en-US" dirty="0">
                <a:solidFill>
                  <a:prstClr val="black"/>
                </a:solidFill>
                <a:latin typeface="微軟正黑體" panose="020B0604030504040204" pitchFamily="34" charset="-120"/>
                <a:ea typeface="微軟正黑體" panose="020B0604030504040204" pitchFamily="34" charset="-120"/>
              </a:rPr>
              <a:t>考生參加統一入學測驗考試</a:t>
            </a:r>
          </a:p>
        </p:txBody>
      </p:sp>
      <p:sp>
        <p:nvSpPr>
          <p:cNvPr id="5" name="文字方塊 4"/>
          <p:cNvSpPr txBox="1"/>
          <p:nvPr/>
        </p:nvSpPr>
        <p:spPr>
          <a:xfrm>
            <a:off x="1007606" y="1202316"/>
            <a:ext cx="707886" cy="4537075"/>
          </a:xfrm>
          <a:prstGeom prst="rect">
            <a:avLst/>
          </a:prstGeom>
          <a:solidFill>
            <a:schemeClr val="accent6">
              <a:lumMod val="60000"/>
              <a:lumOff val="40000"/>
            </a:schemeClr>
          </a:solidFill>
          <a:ln>
            <a:noFill/>
          </a:ln>
        </p:spPr>
        <p:txBody>
          <a:bodyPr vert="eaVert">
            <a:spAutoFit/>
          </a:bodyPr>
          <a:lstStyle/>
          <a:p>
            <a:pPr algn="ctr">
              <a:defRPr/>
            </a:pPr>
            <a:r>
              <a:rPr lang="zh-TW" altLang="en-US" sz="1600" dirty="0">
                <a:solidFill>
                  <a:srgbClr val="FF0000"/>
                </a:solidFill>
                <a:latin typeface="微軟正黑體" panose="020B0604030504040204" pitchFamily="34" charset="-120"/>
                <a:ea typeface="微軟正黑體" panose="020B0604030504040204" pitchFamily="34" charset="-120"/>
              </a:rPr>
              <a:t>（新增學校上傳考生在校學業成績證明</a:t>
            </a:r>
            <a:r>
              <a:rPr lang="en-US" altLang="zh-TW" sz="1600" dirty="0">
                <a:solidFill>
                  <a:srgbClr val="FF0000"/>
                </a:solidFill>
                <a:latin typeface="微軟正黑體" panose="020B0604030504040204" pitchFamily="34" charset="-120"/>
                <a:ea typeface="微軟正黑體" panose="020B0604030504040204" pitchFamily="34" charset="-120"/>
              </a:rPr>
              <a:t>PDF</a:t>
            </a:r>
            <a:r>
              <a:rPr lang="zh-TW" altLang="en-US" sz="1600" dirty="0">
                <a:solidFill>
                  <a:srgbClr val="FF0000"/>
                </a:solidFill>
                <a:latin typeface="微軟正黑體" panose="020B0604030504040204" pitchFamily="34" charset="-120"/>
                <a:ea typeface="微軟正黑體" panose="020B0604030504040204" pitchFamily="34" charset="-120"/>
              </a:rPr>
              <a:t>檔）</a:t>
            </a:r>
          </a:p>
          <a:p>
            <a:pPr algn="ctr">
              <a:defRPr/>
            </a:pPr>
            <a:r>
              <a:rPr lang="zh-TW" altLang="en-US" b="1" dirty="0" smtClean="0">
                <a:solidFill>
                  <a:prstClr val="black"/>
                </a:solidFill>
                <a:latin typeface="微軟正黑體" panose="020B0604030504040204" pitchFamily="34" charset="-120"/>
                <a:ea typeface="微軟正黑體" panose="020B0604030504040204" pitchFamily="34" charset="-120"/>
              </a:rPr>
              <a:t>考生</a:t>
            </a:r>
            <a:r>
              <a:rPr lang="zh-TW" altLang="en-US" b="1" dirty="0">
                <a:solidFill>
                  <a:prstClr val="black"/>
                </a:solidFill>
                <a:latin typeface="微軟正黑體" panose="020B0604030504040204" pitchFamily="34" charset="-120"/>
                <a:ea typeface="微軟正黑體" panose="020B0604030504040204" pitchFamily="34" charset="-120"/>
              </a:rPr>
              <a:t>報名資格及身分</a:t>
            </a:r>
            <a:r>
              <a:rPr lang="zh-TW" altLang="en-US" b="1" dirty="0" smtClean="0">
                <a:solidFill>
                  <a:prstClr val="black"/>
                </a:solidFill>
                <a:latin typeface="微軟正黑體" panose="020B0604030504040204" pitchFamily="34" charset="-120"/>
                <a:ea typeface="微軟正黑體" panose="020B0604030504040204" pitchFamily="34" charset="-120"/>
              </a:rPr>
              <a:t>審查</a:t>
            </a:r>
            <a:endParaRPr lang="zh-TW" altLang="en-US" b="1" dirty="0">
              <a:solidFill>
                <a:prstClr val="black"/>
              </a:solidFill>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1934867" y="1202316"/>
            <a:ext cx="461665" cy="4537075"/>
          </a:xfrm>
          <a:prstGeom prst="rect">
            <a:avLst/>
          </a:prstGeom>
          <a:solidFill>
            <a:schemeClr val="accent6">
              <a:lumMod val="20000"/>
              <a:lumOff val="80000"/>
            </a:schemeClr>
          </a:solidFill>
          <a:ln>
            <a:noFill/>
          </a:ln>
        </p:spPr>
        <p:txBody>
          <a:bodyPr vert="eaVert">
            <a:spAutoFit/>
          </a:bodyPr>
          <a:lstStyle/>
          <a:p>
            <a:pPr algn="ctr">
              <a:defRPr/>
            </a:pPr>
            <a:r>
              <a:rPr lang="zh-TW" altLang="en-US" b="1" dirty="0">
                <a:solidFill>
                  <a:prstClr val="black"/>
                </a:solidFill>
                <a:latin typeface="微軟正黑體" panose="020B0604030504040204" pitchFamily="34" charset="-120"/>
                <a:ea typeface="微軟正黑體" panose="020B0604030504040204" pitchFamily="34" charset="-120"/>
              </a:rPr>
              <a:t>第一階段</a:t>
            </a:r>
            <a:r>
              <a:rPr lang="zh-TW" altLang="en-US" dirty="0" smtClean="0">
                <a:solidFill>
                  <a:prstClr val="black"/>
                </a:solidFill>
                <a:latin typeface="微軟正黑體" panose="020B0604030504040204" pitchFamily="34" charset="-120"/>
                <a:ea typeface="微軟正黑體" panose="020B0604030504040204" pitchFamily="34" charset="-120"/>
              </a:rPr>
              <a:t>報名</a:t>
            </a:r>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3192167" y="1202316"/>
            <a:ext cx="461665" cy="4537075"/>
          </a:xfrm>
          <a:prstGeom prst="rect">
            <a:avLst/>
          </a:prstGeom>
          <a:solidFill>
            <a:schemeClr val="accent6">
              <a:lumMod val="20000"/>
              <a:lumOff val="80000"/>
            </a:schemeClr>
          </a:solidFill>
          <a:ln>
            <a:noFill/>
          </a:ln>
        </p:spPr>
        <p:txBody>
          <a:bodyPr vert="eaVert">
            <a:spAutoFit/>
          </a:bodyPr>
          <a:lstStyle/>
          <a:p>
            <a:pPr algn="ctr">
              <a:defRPr/>
            </a:pPr>
            <a:r>
              <a:rPr lang="zh-TW" altLang="en-US" b="1" dirty="0">
                <a:solidFill>
                  <a:prstClr val="black"/>
                </a:solidFill>
                <a:latin typeface="微軟正黑體" panose="020B0604030504040204" pitchFamily="34" charset="-120"/>
                <a:ea typeface="微軟正黑體" panose="020B0604030504040204" pitchFamily="34" charset="-120"/>
              </a:rPr>
              <a:t>第二階段</a:t>
            </a:r>
            <a:r>
              <a:rPr lang="zh-TW" altLang="en-US" dirty="0" smtClean="0">
                <a:solidFill>
                  <a:prstClr val="black"/>
                </a:solidFill>
                <a:latin typeface="微軟正黑體" panose="020B0604030504040204" pitchFamily="34" charset="-120"/>
                <a:ea typeface="微軟正黑體" panose="020B0604030504040204" pitchFamily="34" charset="-120"/>
              </a:rPr>
              <a:t>報名</a:t>
            </a:r>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3929780" y="1202316"/>
            <a:ext cx="768672" cy="4537075"/>
          </a:xfrm>
          <a:prstGeom prst="rect">
            <a:avLst/>
          </a:prstGeom>
          <a:solidFill>
            <a:schemeClr val="accent6">
              <a:lumMod val="60000"/>
              <a:lumOff val="40000"/>
            </a:schemeClr>
          </a:solidFill>
          <a:ln>
            <a:noFill/>
          </a:ln>
        </p:spPr>
        <p:txBody>
          <a:bodyPr vert="eaVert">
            <a:spAutoFit/>
          </a:bodyPr>
          <a:lstStyle/>
          <a:p>
            <a:pPr algn="ctr">
              <a:defRPr/>
            </a:pPr>
            <a:r>
              <a:rPr lang="zh-TW" altLang="en-US" dirty="0" smtClean="0">
                <a:solidFill>
                  <a:srgbClr val="FF0000"/>
                </a:solidFill>
                <a:latin typeface="微軟正黑體" panose="020B0604030504040204" pitchFamily="34" charset="-120"/>
                <a:ea typeface="微軟正黑體" panose="020B0604030504040204" pitchFamily="34" charset="-120"/>
              </a:rPr>
              <a:t>（試辦</a:t>
            </a:r>
            <a:r>
              <a:rPr lang="en-US" altLang="zh-TW" dirty="0" smtClean="0">
                <a:solidFill>
                  <a:srgbClr val="FF0000"/>
                </a:solidFill>
                <a:latin typeface="微軟正黑體" panose="020B0604030504040204" pitchFamily="34" charset="-120"/>
                <a:ea typeface="微軟正黑體" panose="020B0604030504040204" pitchFamily="34" charset="-120"/>
              </a:rPr>
              <a:t>6</a:t>
            </a:r>
            <a:r>
              <a:rPr lang="zh-TW" altLang="en-US" dirty="0" smtClean="0">
                <a:solidFill>
                  <a:srgbClr val="FF0000"/>
                </a:solidFill>
                <a:latin typeface="微軟正黑體" panose="020B0604030504040204" pitchFamily="34" charset="-120"/>
                <a:ea typeface="微軟正黑體" panose="020B0604030504040204" pitchFamily="34" charset="-120"/>
              </a:rPr>
              <a:t>個招生群（類）採線上上傳）</a:t>
            </a:r>
            <a:endParaRPr lang="en-US" altLang="zh-TW" dirty="0" smtClean="0">
              <a:solidFill>
                <a:srgbClr val="FF0000"/>
              </a:solidFill>
              <a:latin typeface="微軟正黑體" panose="020B0604030504040204" pitchFamily="34" charset="-120"/>
              <a:ea typeface="微軟正黑體" panose="020B0604030504040204" pitchFamily="34" charset="-120"/>
            </a:endParaRPr>
          </a:p>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寄</a:t>
            </a:r>
            <a:r>
              <a:rPr lang="zh-TW" altLang="en-US" dirty="0">
                <a:solidFill>
                  <a:prstClr val="black"/>
                </a:solidFill>
                <a:latin typeface="微軟正黑體" panose="020B0604030504040204" pitchFamily="34" charset="-120"/>
                <a:ea typeface="微軟正黑體" panose="020B0604030504040204" pitchFamily="34" charset="-120"/>
              </a:rPr>
              <a:t>送報名表件</a:t>
            </a:r>
            <a:r>
              <a:rPr lang="zh-TW" altLang="en-US" dirty="0" smtClean="0">
                <a:solidFill>
                  <a:prstClr val="black"/>
                </a:solidFill>
                <a:latin typeface="微軟正黑體" panose="020B0604030504040204" pitchFamily="34" charset="-120"/>
                <a:ea typeface="微軟正黑體" panose="020B0604030504040204" pitchFamily="34" charset="-120"/>
              </a:rPr>
              <a:t>至各招生委員學校</a:t>
            </a:r>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4953622" y="1202316"/>
            <a:ext cx="461665" cy="4537075"/>
          </a:xfrm>
          <a:prstGeom prst="rect">
            <a:avLst/>
          </a:prstGeom>
          <a:solidFill>
            <a:schemeClr val="accent6">
              <a:lumMod val="20000"/>
              <a:lumOff val="80000"/>
            </a:schemeClr>
          </a:solidFill>
          <a:ln>
            <a:noFill/>
          </a:ln>
        </p:spPr>
        <p:txBody>
          <a:bodyPr vert="eaVert">
            <a:spAutoFit/>
          </a:bodyPr>
          <a:lstStyle/>
          <a:p>
            <a:pPr algn="ctr">
              <a:defRPr/>
            </a:pPr>
            <a:r>
              <a:rPr lang="zh-TW" altLang="en-US" b="1" dirty="0" smtClean="0">
                <a:solidFill>
                  <a:prstClr val="black"/>
                </a:solidFill>
                <a:latin typeface="微軟正黑體" panose="020B0604030504040204" pitchFamily="34" charset="-120"/>
                <a:ea typeface="微軟正黑體" panose="020B0604030504040204" pitchFamily="34" charset="-120"/>
              </a:rPr>
              <a:t>各招生委員學校進行</a:t>
            </a:r>
            <a:r>
              <a:rPr lang="zh-TW" altLang="en-US" b="1" dirty="0">
                <a:solidFill>
                  <a:prstClr val="black"/>
                </a:solidFill>
                <a:latin typeface="微軟正黑體" panose="020B0604030504040204" pitchFamily="34" charset="-120"/>
                <a:ea typeface="微軟正黑體" panose="020B0604030504040204" pitchFamily="34" charset="-120"/>
              </a:rPr>
              <a:t>第二階段指定項目甄試</a:t>
            </a:r>
          </a:p>
        </p:txBody>
      </p:sp>
      <p:sp>
        <p:nvSpPr>
          <p:cNvPr id="10" name="文字方塊 9"/>
          <p:cNvSpPr txBox="1"/>
          <p:nvPr/>
        </p:nvSpPr>
        <p:spPr>
          <a:xfrm>
            <a:off x="5666409" y="1202316"/>
            <a:ext cx="461665" cy="4537075"/>
          </a:xfrm>
          <a:prstGeom prst="rect">
            <a:avLst/>
          </a:prstGeom>
          <a:solidFill>
            <a:schemeClr val="accent6">
              <a:lumMod val="20000"/>
              <a:lumOff val="80000"/>
            </a:schemeClr>
          </a:solidFill>
          <a:ln>
            <a:noFill/>
          </a:ln>
        </p:spPr>
        <p:txBody>
          <a:bodyPr vert="eaVert">
            <a:spAutoFit/>
          </a:bodyPr>
          <a:lstStyle/>
          <a:p>
            <a:pPr algn="ctr">
              <a:defRPr/>
            </a:pPr>
            <a:r>
              <a:rPr lang="zh-TW" altLang="en-US" dirty="0">
                <a:solidFill>
                  <a:prstClr val="black"/>
                </a:solidFill>
                <a:latin typeface="微軟正黑體" panose="020B0604030504040204" pitchFamily="34" charset="-120"/>
                <a:ea typeface="微軟正黑體" panose="020B0604030504040204" pitchFamily="34" charset="-120"/>
              </a:rPr>
              <a:t>甄選總成績公告</a:t>
            </a:r>
          </a:p>
        </p:txBody>
      </p:sp>
      <p:sp>
        <p:nvSpPr>
          <p:cNvPr id="11" name="文字方塊 10"/>
          <p:cNvSpPr txBox="1"/>
          <p:nvPr/>
        </p:nvSpPr>
        <p:spPr>
          <a:xfrm>
            <a:off x="6315697" y="1202316"/>
            <a:ext cx="461665" cy="4537075"/>
          </a:xfrm>
          <a:prstGeom prst="rect">
            <a:avLst/>
          </a:prstGeom>
          <a:solidFill>
            <a:schemeClr val="accent6">
              <a:lumMod val="20000"/>
              <a:lumOff val="80000"/>
            </a:schemeClr>
          </a:solidFill>
          <a:ln>
            <a:noFill/>
          </a:ln>
        </p:spPr>
        <p:txBody>
          <a:bodyPr vert="eaVert">
            <a:spAutoFit/>
          </a:bodyPr>
          <a:lstStyle/>
          <a:p>
            <a:pPr algn="ctr">
              <a:defRPr/>
            </a:pPr>
            <a:r>
              <a:rPr lang="zh-TW" altLang="en-US">
                <a:solidFill>
                  <a:prstClr val="black"/>
                </a:solidFill>
                <a:latin typeface="微軟正黑體" panose="020B0604030504040204" pitchFamily="34" charset="-120"/>
                <a:ea typeface="微軟正黑體" panose="020B0604030504040204" pitchFamily="34" charset="-120"/>
              </a:rPr>
              <a:t>正備取生名單公告</a:t>
            </a:r>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12" name="文字方塊 11"/>
          <p:cNvSpPr txBox="1"/>
          <p:nvPr/>
        </p:nvSpPr>
        <p:spPr>
          <a:xfrm>
            <a:off x="6996734" y="1202316"/>
            <a:ext cx="461665" cy="4537075"/>
          </a:xfrm>
          <a:prstGeom prst="rect">
            <a:avLst/>
          </a:prstGeom>
          <a:solidFill>
            <a:schemeClr val="accent6">
              <a:lumMod val="20000"/>
              <a:lumOff val="80000"/>
            </a:schemeClr>
          </a:solidFill>
          <a:ln>
            <a:noFill/>
          </a:ln>
        </p:spPr>
        <p:txBody>
          <a:bodyPr vert="eaVert">
            <a:spAutoFit/>
          </a:bodyPr>
          <a:lstStyle/>
          <a:p>
            <a:pPr algn="ctr">
              <a:defRPr/>
            </a:pPr>
            <a:r>
              <a:rPr lang="zh-TW" altLang="en-US" b="1" dirty="0">
                <a:solidFill>
                  <a:prstClr val="black"/>
                </a:solidFill>
                <a:latin typeface="微軟正黑體" panose="020B0604030504040204" pitchFamily="34" charset="-120"/>
                <a:ea typeface="微軟正黑體" panose="020B0604030504040204" pitchFamily="34" charset="-120"/>
              </a:rPr>
              <a:t>登記就讀志願序</a:t>
            </a:r>
          </a:p>
        </p:txBody>
      </p:sp>
      <p:sp>
        <p:nvSpPr>
          <p:cNvPr id="13" name="文字方塊 12"/>
          <p:cNvSpPr txBox="1"/>
          <p:nvPr/>
        </p:nvSpPr>
        <p:spPr>
          <a:xfrm>
            <a:off x="7677772" y="1202316"/>
            <a:ext cx="461665" cy="4537075"/>
          </a:xfrm>
          <a:prstGeom prst="rect">
            <a:avLst/>
          </a:prstGeom>
          <a:solidFill>
            <a:schemeClr val="accent6">
              <a:lumMod val="20000"/>
              <a:lumOff val="80000"/>
            </a:schemeClr>
          </a:solidFill>
          <a:ln>
            <a:noFill/>
          </a:ln>
        </p:spPr>
        <p:txBody>
          <a:bodyPr vert="eaVert">
            <a:spAutoFit/>
          </a:bodyPr>
          <a:lstStyle/>
          <a:p>
            <a:pPr algn="ctr">
              <a:defRPr/>
            </a:pPr>
            <a:r>
              <a:rPr lang="zh-TW" altLang="en-US" dirty="0">
                <a:solidFill>
                  <a:prstClr val="black"/>
                </a:solidFill>
                <a:latin typeface="微軟正黑體" panose="020B0604030504040204" pitchFamily="34" charset="-120"/>
                <a:ea typeface="微軟正黑體" panose="020B0604030504040204" pitchFamily="34" charset="-120"/>
              </a:rPr>
              <a:t>就讀志願序統一分發</a:t>
            </a:r>
          </a:p>
        </p:txBody>
      </p:sp>
      <p:sp>
        <p:nvSpPr>
          <p:cNvPr id="14" name="文字方塊 13"/>
          <p:cNvSpPr txBox="1"/>
          <p:nvPr/>
        </p:nvSpPr>
        <p:spPr>
          <a:xfrm>
            <a:off x="8358809" y="1202316"/>
            <a:ext cx="461665" cy="4537075"/>
          </a:xfrm>
          <a:prstGeom prst="rect">
            <a:avLst/>
          </a:prstGeom>
          <a:solidFill>
            <a:schemeClr val="accent6">
              <a:lumMod val="20000"/>
              <a:lumOff val="80000"/>
            </a:schemeClr>
          </a:solidFill>
          <a:ln>
            <a:noFill/>
          </a:ln>
        </p:spPr>
        <p:txBody>
          <a:bodyPr vert="eaVert">
            <a:spAutoFit/>
          </a:bodyPr>
          <a:lstStyle/>
          <a:p>
            <a:pPr algn="ctr">
              <a:defRPr/>
            </a:pPr>
            <a:r>
              <a:rPr lang="zh-TW" altLang="en-US" dirty="0">
                <a:solidFill>
                  <a:prstClr val="black"/>
                </a:solidFill>
                <a:latin typeface="微軟正黑體" panose="020B0604030504040204" pitchFamily="34" charset="-120"/>
                <a:ea typeface="微軟正黑體" panose="020B0604030504040204" pitchFamily="34" charset="-120"/>
              </a:rPr>
              <a:t>分發錄取生報到</a:t>
            </a:r>
          </a:p>
        </p:txBody>
      </p:sp>
      <p:cxnSp>
        <p:nvCxnSpPr>
          <p:cNvPr id="15" name="肘形接點 14"/>
          <p:cNvCxnSpPr/>
          <p:nvPr/>
        </p:nvCxnSpPr>
        <p:spPr>
          <a:xfrm>
            <a:off x="785195" y="3469264"/>
            <a:ext cx="219075" cy="1588"/>
          </a:xfrm>
          <a:prstGeom prst="bentConnector3">
            <a:avLst>
              <a:gd name="adj1" fmla="val 50000"/>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肘形接點 15"/>
          <p:cNvCxnSpPr/>
          <p:nvPr/>
        </p:nvCxnSpPr>
        <p:spPr>
          <a:xfrm>
            <a:off x="1715494" y="3469264"/>
            <a:ext cx="219075" cy="1588"/>
          </a:xfrm>
          <a:prstGeom prst="bentConnector3">
            <a:avLst>
              <a:gd name="adj1" fmla="val 50000"/>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肘形接點 16"/>
          <p:cNvCxnSpPr>
            <a:endCxn id="25" idx="1"/>
          </p:cNvCxnSpPr>
          <p:nvPr/>
        </p:nvCxnSpPr>
        <p:spPr>
          <a:xfrm>
            <a:off x="2396532" y="3469265"/>
            <a:ext cx="192385" cy="1589"/>
          </a:xfrm>
          <a:prstGeom prst="bentConnector3">
            <a:avLst>
              <a:gd name="adj1" fmla="val 50000"/>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肘形接點 17"/>
          <p:cNvCxnSpPr/>
          <p:nvPr/>
        </p:nvCxnSpPr>
        <p:spPr>
          <a:xfrm>
            <a:off x="3653832" y="3469264"/>
            <a:ext cx="219075" cy="1588"/>
          </a:xfrm>
          <a:prstGeom prst="bentConnector3">
            <a:avLst>
              <a:gd name="adj1" fmla="val 50000"/>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肘形接點 18"/>
          <p:cNvCxnSpPr/>
          <p:nvPr/>
        </p:nvCxnSpPr>
        <p:spPr>
          <a:xfrm>
            <a:off x="4716018" y="3469264"/>
            <a:ext cx="219075" cy="1588"/>
          </a:xfrm>
          <a:prstGeom prst="bentConnector3">
            <a:avLst>
              <a:gd name="adj1" fmla="val 50000"/>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肘形接點 19"/>
          <p:cNvCxnSpPr/>
          <p:nvPr/>
        </p:nvCxnSpPr>
        <p:spPr>
          <a:xfrm>
            <a:off x="5415287" y="3469264"/>
            <a:ext cx="250825" cy="1588"/>
          </a:xfrm>
          <a:prstGeom prst="bentConnector3">
            <a:avLst>
              <a:gd name="adj1" fmla="val 50000"/>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肘形接點 20"/>
          <p:cNvCxnSpPr/>
          <p:nvPr/>
        </p:nvCxnSpPr>
        <p:spPr>
          <a:xfrm>
            <a:off x="6128074" y="3469264"/>
            <a:ext cx="187325" cy="1588"/>
          </a:xfrm>
          <a:prstGeom prst="bentConnector3">
            <a:avLst>
              <a:gd name="adj1" fmla="val 50000"/>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肘形接點 21"/>
          <p:cNvCxnSpPr/>
          <p:nvPr/>
        </p:nvCxnSpPr>
        <p:spPr>
          <a:xfrm>
            <a:off x="6777362" y="3469264"/>
            <a:ext cx="219075" cy="1588"/>
          </a:xfrm>
          <a:prstGeom prst="bentConnector3">
            <a:avLst>
              <a:gd name="adj1" fmla="val 50000"/>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肘形接點 22"/>
          <p:cNvCxnSpPr/>
          <p:nvPr/>
        </p:nvCxnSpPr>
        <p:spPr>
          <a:xfrm>
            <a:off x="7458399" y="3469264"/>
            <a:ext cx="219075" cy="1588"/>
          </a:xfrm>
          <a:prstGeom prst="bentConnector3">
            <a:avLst>
              <a:gd name="adj1" fmla="val 50000"/>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肘形接點 23"/>
          <p:cNvCxnSpPr/>
          <p:nvPr/>
        </p:nvCxnSpPr>
        <p:spPr>
          <a:xfrm>
            <a:off x="8139437" y="3469264"/>
            <a:ext cx="219075" cy="1588"/>
          </a:xfrm>
          <a:prstGeom prst="bentConnector3">
            <a:avLst>
              <a:gd name="adj1" fmla="val 50000"/>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5" name="文字方塊 24"/>
          <p:cNvSpPr txBox="1"/>
          <p:nvPr/>
        </p:nvSpPr>
        <p:spPr>
          <a:xfrm>
            <a:off x="2588917" y="1202316"/>
            <a:ext cx="461665" cy="4537075"/>
          </a:xfrm>
          <a:prstGeom prst="rect">
            <a:avLst/>
          </a:prstGeom>
          <a:solidFill>
            <a:schemeClr val="accent6">
              <a:lumMod val="20000"/>
              <a:lumOff val="80000"/>
            </a:schemeClr>
          </a:solidFill>
          <a:ln>
            <a:noFill/>
          </a:ln>
        </p:spPr>
        <p:txBody>
          <a:bodyPr vert="eaVert">
            <a:spAutoFit/>
          </a:bodyPr>
          <a:lstStyle/>
          <a:p>
            <a:pPr algn="ctr">
              <a:defRPr/>
            </a:pPr>
            <a:r>
              <a:rPr lang="zh-TW" altLang="en-US" dirty="0">
                <a:solidFill>
                  <a:prstClr val="black"/>
                </a:solidFill>
                <a:latin typeface="微軟正黑體" panose="020B0604030504040204" pitchFamily="34" charset="-120"/>
                <a:ea typeface="微軟正黑體" panose="020B0604030504040204" pitchFamily="34" charset="-120"/>
              </a:rPr>
              <a:t>第一階段統一入學測驗成績篩選</a:t>
            </a:r>
          </a:p>
        </p:txBody>
      </p:sp>
      <p:cxnSp>
        <p:nvCxnSpPr>
          <p:cNvPr id="26" name="肘形接點 25"/>
          <p:cNvCxnSpPr>
            <a:stCxn id="25" idx="3"/>
            <a:endCxn id="7" idx="1"/>
          </p:cNvCxnSpPr>
          <p:nvPr/>
        </p:nvCxnSpPr>
        <p:spPr>
          <a:xfrm>
            <a:off x="3050582" y="3470854"/>
            <a:ext cx="141585" cy="12700"/>
          </a:xfrm>
          <a:prstGeom prst="bentConnector3">
            <a:avLst>
              <a:gd name="adj1" fmla="val 50000"/>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7" name="標題 1"/>
          <p:cNvSpPr>
            <a:spLocks noGrp="1"/>
          </p:cNvSpPr>
          <p:nvPr>
            <p:ph type="title"/>
          </p:nvPr>
        </p:nvSpPr>
        <p:spPr>
          <a:xfrm>
            <a:off x="0" y="200337"/>
            <a:ext cx="8229600" cy="633413"/>
          </a:xfrm>
        </p:spPr>
        <p:txBody>
          <a:bodyPr>
            <a:normAutofit/>
          </a:bodyPr>
          <a:lstStyle/>
          <a:p>
            <a:r>
              <a:rPr kumimoji="0" lang="zh-TW" altLang="en-US" sz="3200" kern="1200" dirty="0" smtClean="0">
                <a:solidFill>
                  <a:schemeClr val="tx1"/>
                </a:solidFill>
                <a:latin typeface="標楷體" panose="03000509000000000000" pitchFamily="65" charset="-120"/>
                <a:ea typeface="標楷體" panose="03000509000000000000" pitchFamily="65" charset="-120"/>
              </a:rPr>
              <a:t>一、</a:t>
            </a:r>
            <a:r>
              <a:rPr kumimoji="0" lang="en-US" altLang="zh-TW" sz="3200" kern="1200" dirty="0" smtClean="0">
                <a:solidFill>
                  <a:schemeClr val="tx1"/>
                </a:solidFill>
                <a:latin typeface="標楷體" panose="03000509000000000000" pitchFamily="65" charset="-120"/>
                <a:ea typeface="標楷體" panose="03000509000000000000" pitchFamily="65" charset="-120"/>
              </a:rPr>
              <a:t>106</a:t>
            </a:r>
            <a:r>
              <a:rPr kumimoji="0" lang="zh-TW" altLang="en-US" sz="3200" kern="1200" dirty="0">
                <a:solidFill>
                  <a:schemeClr val="tx1"/>
                </a:solidFill>
                <a:latin typeface="標楷體" panose="03000509000000000000" pitchFamily="65" charset="-120"/>
                <a:ea typeface="標楷體" panose="03000509000000000000" pitchFamily="65" charset="-120"/>
              </a:rPr>
              <a:t>學年</a:t>
            </a:r>
            <a:r>
              <a:rPr kumimoji="0" lang="zh-TW" altLang="en-US" sz="3200" kern="1200" dirty="0" smtClean="0">
                <a:solidFill>
                  <a:schemeClr val="tx1"/>
                </a:solidFill>
                <a:latin typeface="標楷體" panose="03000509000000000000" pitchFamily="65" charset="-120"/>
                <a:ea typeface="標楷體" panose="03000509000000000000" pitchFamily="65" charset="-120"/>
              </a:rPr>
              <a:t>度</a:t>
            </a:r>
            <a:r>
              <a:rPr kumimoji="0" lang="zh-TW" altLang="en-US" sz="3200" kern="1200" dirty="0">
                <a:solidFill>
                  <a:schemeClr val="tx1"/>
                </a:solidFill>
                <a:latin typeface="標楷體" panose="03000509000000000000" pitchFamily="65" charset="-120"/>
                <a:ea typeface="標楷體" panose="03000509000000000000" pitchFamily="65" charset="-120"/>
              </a:rPr>
              <a:t>試務</a:t>
            </a:r>
            <a:r>
              <a:rPr kumimoji="0" lang="zh-TW" altLang="en-US" sz="3200" kern="1200" dirty="0" smtClean="0">
                <a:solidFill>
                  <a:schemeClr val="tx1"/>
                </a:solidFill>
                <a:latin typeface="標楷體" panose="03000509000000000000" pitchFamily="65" charset="-120"/>
                <a:ea typeface="標楷體" panose="03000509000000000000" pitchFamily="65" charset="-120"/>
              </a:rPr>
              <a:t>作業</a:t>
            </a:r>
            <a:r>
              <a:rPr kumimoji="0" lang="zh-TW" altLang="en-US" sz="3200" kern="1200" dirty="0">
                <a:solidFill>
                  <a:schemeClr val="tx1"/>
                </a:solidFill>
                <a:latin typeface="標楷體" panose="03000509000000000000" pitchFamily="65" charset="-120"/>
                <a:ea typeface="標楷體" panose="03000509000000000000" pitchFamily="65" charset="-120"/>
              </a:rPr>
              <a:t>流程</a:t>
            </a:r>
          </a:p>
        </p:txBody>
      </p:sp>
      <p:sp>
        <p:nvSpPr>
          <p:cNvPr id="2" name="投影片編號版面配置區 1"/>
          <p:cNvSpPr>
            <a:spLocks noGrp="1"/>
          </p:cNvSpPr>
          <p:nvPr>
            <p:ph type="sldNum" sz="quarter" idx="12"/>
          </p:nvPr>
        </p:nvSpPr>
        <p:spPr/>
        <p:txBody>
          <a:bodyPr/>
          <a:lstStyle/>
          <a:p>
            <a:pPr>
              <a:defRPr/>
            </a:pPr>
            <a:fld id="{52B5522C-A27E-428C-8770-BD9512493397}" type="slidenum">
              <a:rPr lang="zh-TW" altLang="en-US" smtClean="0">
                <a:solidFill>
                  <a:prstClr val="black"/>
                </a:solidFill>
              </a:rPr>
              <a:pPr>
                <a:defRPr/>
              </a:pPr>
              <a:t>2</a:t>
            </a:fld>
            <a:endParaRPr lang="en-US" altLang="zh-TW" dirty="0">
              <a:solidFill>
                <a:prstClr val="black"/>
              </a:solidFill>
            </a:endParaRPr>
          </a:p>
        </p:txBody>
      </p:sp>
      <p:sp>
        <p:nvSpPr>
          <p:cNvPr id="3" name="橢圓形圖說文字 2"/>
          <p:cNvSpPr/>
          <p:nvPr/>
        </p:nvSpPr>
        <p:spPr>
          <a:xfrm>
            <a:off x="3694994" y="5473317"/>
            <a:ext cx="1148941" cy="1268053"/>
          </a:xfrm>
          <a:prstGeom prst="wedgeEllipseCallout">
            <a:avLst>
              <a:gd name="adj1" fmla="val 23325"/>
              <a:gd name="adj2" fmla="val -6438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TW" altLang="en-US" sz="2400" b="1" dirty="0">
                <a:solidFill>
                  <a:srgbClr val="FFFF00"/>
                </a:solidFill>
                <a:latin typeface="微軟正黑體" panose="020B0604030504040204" pitchFamily="34" charset="-120"/>
                <a:ea typeface="微軟正黑體" panose="020B0604030504040204" pitchFamily="34" charset="-120"/>
              </a:rPr>
              <a:t>兩電</a:t>
            </a:r>
            <a:endParaRPr lang="en-US" altLang="zh-TW" sz="2400" b="1" dirty="0">
              <a:solidFill>
                <a:srgbClr val="FFFF00"/>
              </a:solidFill>
              <a:latin typeface="微軟正黑體" panose="020B0604030504040204" pitchFamily="34" charset="-120"/>
              <a:ea typeface="微軟正黑體" panose="020B0604030504040204" pitchFamily="34" charset="-120"/>
            </a:endParaRPr>
          </a:p>
          <a:p>
            <a:pPr algn="ctr"/>
            <a:r>
              <a:rPr lang="zh-TW" altLang="en-US" sz="2400" b="1" dirty="0">
                <a:solidFill>
                  <a:srgbClr val="FFFF00"/>
                </a:solidFill>
                <a:latin typeface="微軟正黑體" panose="020B0604030504040204" pitchFamily="34" charset="-120"/>
                <a:ea typeface="微軟正黑體" panose="020B0604030504040204" pitchFamily="34" charset="-120"/>
              </a:rPr>
              <a:t>兩管</a:t>
            </a:r>
            <a:endParaRPr lang="en-US" altLang="zh-TW" sz="2400" b="1" dirty="0">
              <a:solidFill>
                <a:srgbClr val="FFFF00"/>
              </a:solidFill>
              <a:latin typeface="微軟正黑體" panose="020B0604030504040204" pitchFamily="34" charset="-120"/>
              <a:ea typeface="微軟正黑體" panose="020B0604030504040204" pitchFamily="34" charset="-120"/>
            </a:endParaRPr>
          </a:p>
          <a:p>
            <a:pPr algn="ctr"/>
            <a:r>
              <a:rPr lang="zh-TW" altLang="en-US" sz="2400" b="1" dirty="0">
                <a:solidFill>
                  <a:srgbClr val="FFFF00"/>
                </a:solidFill>
                <a:latin typeface="微軟正黑體" panose="020B0604030504040204" pitchFamily="34" charset="-120"/>
                <a:ea typeface="微軟正黑體" panose="020B0604030504040204" pitchFamily="34" charset="-120"/>
              </a:rPr>
              <a:t>兩語</a:t>
            </a:r>
            <a:endParaRPr lang="zh-TW" altLang="en-US" sz="2400" dirty="0">
              <a:solidFill>
                <a:srgbClr val="FFFF00"/>
              </a:solidFill>
            </a:endParaRPr>
          </a:p>
        </p:txBody>
      </p:sp>
    </p:spTree>
    <p:extLst>
      <p:ext uri="{BB962C8B-B14F-4D97-AF65-F5344CB8AC3E}">
        <p14:creationId xmlns:p14="http://schemas.microsoft.com/office/powerpoint/2010/main" val="199767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72008" y="1511972"/>
            <a:ext cx="8964488" cy="3717228"/>
          </a:xfrm>
          <a:prstGeom prst="rect">
            <a:avLst/>
          </a:prstGeom>
        </p:spPr>
      </p:pic>
      <p:sp>
        <p:nvSpPr>
          <p:cNvPr id="270342" name="Rectangle 5"/>
          <p:cNvSpPr>
            <a:spLocks noChangeArrowheads="1"/>
          </p:cNvSpPr>
          <p:nvPr/>
        </p:nvSpPr>
        <p:spPr bwMode="auto">
          <a:xfrm>
            <a:off x="325143" y="2376739"/>
            <a:ext cx="5687017" cy="2736304"/>
          </a:xfrm>
          <a:prstGeom prst="rect">
            <a:avLst/>
          </a:prstGeom>
          <a:solidFill>
            <a:srgbClr val="CCFFCC"/>
          </a:solidFill>
          <a:ln w="38100">
            <a:solidFill>
              <a:srgbClr val="00B05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20</a:t>
            </a:fld>
            <a:endParaRPr lang="en-US" altLang="zh-TW" dirty="0">
              <a:latin typeface="標楷體" panose="03000509000000000000" pitchFamily="65" charset="-120"/>
              <a:ea typeface="標楷體" panose="03000509000000000000" pitchFamily="65" charset="-120"/>
            </a:endParaRPr>
          </a:p>
        </p:txBody>
      </p:sp>
      <p:sp>
        <p:nvSpPr>
          <p:cNvPr id="8" name="Rectangle 5"/>
          <p:cNvSpPr>
            <a:spLocks noChangeArrowheads="1"/>
          </p:cNvSpPr>
          <p:nvPr/>
        </p:nvSpPr>
        <p:spPr bwMode="auto">
          <a:xfrm>
            <a:off x="6012160" y="2376739"/>
            <a:ext cx="2843508" cy="2736304"/>
          </a:xfrm>
          <a:prstGeom prst="rect">
            <a:avLst/>
          </a:prstGeom>
          <a:noFill/>
          <a:ln w="38100">
            <a:solidFill>
              <a:srgbClr val="00B05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sp>
        <p:nvSpPr>
          <p:cNvPr id="10" name="矩形 9"/>
          <p:cNvSpPr/>
          <p:nvPr/>
        </p:nvSpPr>
        <p:spPr>
          <a:xfrm>
            <a:off x="6012160" y="1730408"/>
            <a:ext cx="2938248" cy="646331"/>
          </a:xfrm>
          <a:prstGeom prst="rect">
            <a:avLst/>
          </a:prstGeom>
          <a:solidFill>
            <a:srgbClr val="00B050"/>
          </a:solidFill>
          <a:ln>
            <a:solidFill>
              <a:srgbClr val="00B050"/>
            </a:solidFill>
          </a:ln>
        </p:spPr>
        <p:txBody>
          <a:bodyPr wrap="square">
            <a:spAutoFit/>
          </a:bodyPr>
          <a:lstStyle/>
          <a:p>
            <a:pPr algn="ctr" fontAlgn="auto">
              <a:spcBef>
                <a:spcPts val="0"/>
              </a:spcBef>
              <a:spcAft>
                <a:spcPts val="0"/>
              </a:spcAft>
            </a:pPr>
            <a:r>
              <a:rPr kumimoji="0" lang="zh-TW" altLang="en-US" dirty="0" smtClean="0">
                <a:solidFill>
                  <a:prstClr val="white"/>
                </a:solidFill>
                <a:latin typeface="arial" panose="020B0604020202020204" pitchFamily="34" charset="0"/>
                <a:ea typeface="新細明體" panose="02020500000000000000" pitchFamily="18" charset="-120"/>
              </a:rPr>
              <a:t>考生在校學業成績證明</a:t>
            </a:r>
            <a:endParaRPr kumimoji="0" lang="en-US" altLang="zh-TW" dirty="0" smtClean="0">
              <a:solidFill>
                <a:prstClr val="white"/>
              </a:solidFill>
              <a:latin typeface="arial" panose="020B0604020202020204" pitchFamily="34" charset="0"/>
              <a:ea typeface="新細明體" panose="02020500000000000000" pitchFamily="18" charset="-120"/>
            </a:endParaRPr>
          </a:p>
          <a:p>
            <a:pPr algn="ctr" fontAlgn="auto">
              <a:spcBef>
                <a:spcPts val="0"/>
              </a:spcBef>
              <a:spcAft>
                <a:spcPts val="0"/>
              </a:spcAft>
            </a:pPr>
            <a:r>
              <a:rPr kumimoji="0" lang="zh-TW" altLang="en-US" dirty="0" smtClean="0">
                <a:solidFill>
                  <a:prstClr val="white"/>
                </a:solidFill>
                <a:latin typeface="arial" panose="020B0604020202020204" pitchFamily="34" charset="0"/>
                <a:ea typeface="新細明體" panose="02020500000000000000" pitchFamily="18" charset="-120"/>
              </a:rPr>
              <a:t>（</a:t>
            </a:r>
            <a:r>
              <a:rPr kumimoji="0" lang="en-US" altLang="zh-TW" dirty="0">
                <a:solidFill>
                  <a:prstClr val="white"/>
                </a:solidFill>
                <a:latin typeface="arial" panose="020B0604020202020204" pitchFamily="34" charset="0"/>
                <a:ea typeface="新細明體" panose="02020500000000000000" pitchFamily="18" charset="-120"/>
              </a:rPr>
              <a:t>PDF</a:t>
            </a:r>
            <a:r>
              <a:rPr kumimoji="0" lang="zh-TW" altLang="en-US" dirty="0">
                <a:solidFill>
                  <a:prstClr val="white"/>
                </a:solidFill>
                <a:latin typeface="arial" panose="020B0604020202020204" pitchFamily="34" charset="0"/>
                <a:ea typeface="新細明體" panose="02020500000000000000" pitchFamily="18" charset="-120"/>
              </a:rPr>
              <a:t>格式）上傳</a:t>
            </a:r>
            <a:endParaRPr kumimoji="0" lang="zh-TW" altLang="en-US" dirty="0">
              <a:solidFill>
                <a:prstClr val="white"/>
              </a:solidFill>
              <a:latin typeface="Calibri" panose="020F0502020204030204"/>
              <a:ea typeface="新細明體" panose="02020500000000000000" pitchFamily="18" charset="-120"/>
            </a:endParaRPr>
          </a:p>
        </p:txBody>
      </p:sp>
      <p:sp>
        <p:nvSpPr>
          <p:cNvPr id="13" name="Rectangle 2"/>
          <p:cNvSpPr txBox="1">
            <a:spLocks noChangeArrowheads="1"/>
          </p:cNvSpPr>
          <p:nvPr/>
        </p:nvSpPr>
        <p:spPr bwMode="auto">
          <a:xfrm>
            <a:off x="43307" y="162652"/>
            <a:ext cx="8940800" cy="7159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kumimoji="0" lang="zh-TW" altLang="en-US" sz="3600" kern="1200" dirty="0" smtClean="0">
                <a:solidFill>
                  <a:schemeClr val="tx1"/>
                </a:solidFill>
                <a:latin typeface="標楷體" panose="03000509000000000000" pitchFamily="65" charset="-120"/>
                <a:ea typeface="標楷體" panose="03000509000000000000" pitchFamily="65" charset="-120"/>
              </a:rPr>
              <a:t>資格審查登錄</a:t>
            </a:r>
            <a:r>
              <a:rPr kumimoji="0" lang="en-US" altLang="zh-TW" sz="2400" kern="1200" dirty="0" smtClean="0">
                <a:solidFill>
                  <a:srgbClr val="FF0000"/>
                </a:solidFill>
                <a:latin typeface="標楷體" panose="03000509000000000000" pitchFamily="65" charset="-120"/>
                <a:ea typeface="標楷體" panose="03000509000000000000" pitchFamily="65" charset="-120"/>
              </a:rPr>
              <a:t>-</a:t>
            </a:r>
            <a:r>
              <a:rPr kumimoji="0" lang="zh-TW" altLang="en-US" sz="2400" kern="1200" dirty="0" smtClean="0">
                <a:solidFill>
                  <a:srgbClr val="FF0000"/>
                </a:solidFill>
                <a:latin typeface="標楷體" panose="03000509000000000000" pitchFamily="65" charset="-120"/>
                <a:ea typeface="標楷體" panose="03000509000000000000" pitchFamily="65" charset="-120"/>
              </a:rPr>
              <a:t>考生在校基本資料</a:t>
            </a:r>
            <a:r>
              <a:rPr kumimoji="0" lang="en-US" altLang="zh-TW" sz="2400" kern="1200" dirty="0" smtClean="0">
                <a:solidFill>
                  <a:srgbClr val="FF0000"/>
                </a:solidFill>
                <a:latin typeface="標楷體" panose="03000509000000000000" pitchFamily="65" charset="-120"/>
                <a:ea typeface="標楷體" panose="03000509000000000000" pitchFamily="65" charset="-120"/>
              </a:rPr>
              <a:t>(</a:t>
            </a:r>
            <a:r>
              <a:rPr kumimoji="0" lang="zh-TW" altLang="en-US" sz="2400" kern="1200" dirty="0" smtClean="0">
                <a:solidFill>
                  <a:srgbClr val="FF0000"/>
                </a:solidFill>
                <a:latin typeface="標楷體" panose="03000509000000000000" pitchFamily="65" charset="-120"/>
                <a:ea typeface="標楷體" panose="03000509000000000000" pitchFamily="65" charset="-120"/>
              </a:rPr>
              <a:t>含在校學業成績證明</a:t>
            </a:r>
            <a:r>
              <a:rPr kumimoji="0" lang="en-US" altLang="zh-TW" sz="2400" kern="1200" dirty="0" smtClean="0">
                <a:solidFill>
                  <a:srgbClr val="FF0000"/>
                </a:solidFill>
                <a:latin typeface="標楷體" panose="03000509000000000000" pitchFamily="65" charset="-120"/>
                <a:ea typeface="標楷體" panose="03000509000000000000" pitchFamily="65" charset="-120"/>
              </a:rPr>
              <a:t>)</a:t>
            </a:r>
            <a:r>
              <a:rPr kumimoji="0" lang="en-US" altLang="zh-TW" sz="1600" kern="1200" dirty="0" smtClean="0">
                <a:solidFill>
                  <a:srgbClr val="FF0000"/>
                </a:solidFill>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整批作業</a:t>
            </a:r>
            <a:endParaRPr kumimoji="0" lang="en-US" altLang="zh-TW" sz="1600" kern="1200" dirty="0">
              <a:solidFill>
                <a:srgbClr val="FF0000"/>
              </a:solidFill>
              <a:latin typeface="標楷體" panose="03000509000000000000" pitchFamily="65" charset="-120"/>
              <a:ea typeface="標楷體" panose="03000509000000000000" pitchFamily="65" charset="-120"/>
            </a:endParaRPr>
          </a:p>
        </p:txBody>
      </p:sp>
      <p:sp>
        <p:nvSpPr>
          <p:cNvPr id="4" name="矩形 3"/>
          <p:cNvSpPr/>
          <p:nvPr/>
        </p:nvSpPr>
        <p:spPr>
          <a:xfrm>
            <a:off x="325142" y="2376739"/>
            <a:ext cx="5592277" cy="2322174"/>
          </a:xfrm>
          <a:prstGeom prst="rect">
            <a:avLst/>
          </a:prstGeom>
        </p:spPr>
        <p:txBody>
          <a:bodyPr wrap="square">
            <a:spAutoFit/>
          </a:bodyPr>
          <a:lstStyle/>
          <a:p>
            <a:pPr marL="180975" indent="-180975" algn="just">
              <a:lnSpc>
                <a:spcPct val="115000"/>
              </a:lnSpc>
              <a:spcAft>
                <a:spcPts val="0"/>
              </a:spcAft>
            </a:pPr>
            <a:r>
              <a:rPr lang="en-US" altLang="zh-TW" kern="0" dirty="0" smtClean="0">
                <a:latin typeface="Times New Roman" panose="02020603050405020304" pitchFamily="18" charset="0"/>
                <a:ea typeface="標楷體" panose="03000509000000000000" pitchFamily="65" charset="-120"/>
              </a:rPr>
              <a:t>1.</a:t>
            </a:r>
            <a:r>
              <a:rPr lang="zh-TW" altLang="zh-TW" kern="0" dirty="0">
                <a:latin typeface="Times New Roman" panose="02020603050405020304" pitchFamily="18" charset="0"/>
                <a:ea typeface="標楷體" panose="03000509000000000000" pitchFamily="65" charset="-120"/>
              </a:rPr>
              <a:t>在校學業成績證明</a:t>
            </a:r>
            <a:r>
              <a:rPr lang="en-US" altLang="zh-TW" kern="0" dirty="0">
                <a:latin typeface="Times New Roman" panose="02020603050405020304" pitchFamily="18" charset="0"/>
                <a:ea typeface="標楷體" panose="03000509000000000000" pitchFamily="65" charset="-120"/>
              </a:rPr>
              <a:t>(PDF</a:t>
            </a:r>
            <a:r>
              <a:rPr lang="zh-TW" altLang="zh-TW" kern="0" dirty="0">
                <a:latin typeface="Times New Roman" panose="02020603050405020304" pitchFamily="18" charset="0"/>
                <a:ea typeface="標楷體" panose="03000509000000000000" pitchFamily="65" charset="-120"/>
              </a:rPr>
              <a:t>檔</a:t>
            </a:r>
            <a:r>
              <a:rPr lang="en-US" altLang="zh-TW" kern="0" dirty="0">
                <a:latin typeface="Times New Roman" panose="02020603050405020304" pitchFamily="18" charset="0"/>
                <a:ea typeface="標楷體" panose="03000509000000000000" pitchFamily="65" charset="-120"/>
              </a:rPr>
              <a:t>)</a:t>
            </a:r>
            <a:r>
              <a:rPr lang="zh-TW" altLang="zh-TW" kern="0" dirty="0">
                <a:latin typeface="Times New Roman" panose="02020603050405020304" pitchFamily="18" charset="0"/>
                <a:ea typeface="標楷體" panose="03000509000000000000" pitchFamily="65" charset="-120"/>
              </a:rPr>
              <a:t>內容須包含</a:t>
            </a:r>
            <a:r>
              <a:rPr lang="zh-TW" altLang="zh-TW" kern="0" dirty="0" smtClean="0">
                <a:latin typeface="Times New Roman" panose="02020603050405020304" pitchFamily="18" charset="0"/>
                <a:ea typeface="標楷體" panose="03000509000000000000" pitchFamily="65" charset="-120"/>
              </a:rPr>
              <a:t>：</a:t>
            </a:r>
            <a:endParaRPr lang="en-US" altLang="zh-TW" kern="0" dirty="0" smtClean="0">
              <a:latin typeface="Times New Roman" panose="02020603050405020304" pitchFamily="18" charset="0"/>
              <a:ea typeface="標楷體" panose="03000509000000000000" pitchFamily="65" charset="-120"/>
            </a:endParaRPr>
          </a:p>
          <a:p>
            <a:pPr marL="180975" indent="-180975" algn="just">
              <a:lnSpc>
                <a:spcPct val="115000"/>
              </a:lnSpc>
              <a:spcAft>
                <a:spcPts val="0"/>
              </a:spcAft>
            </a:pPr>
            <a:r>
              <a:rPr lang="en-US" altLang="zh-TW" kern="0" dirty="0">
                <a:latin typeface="Times New Roman" panose="02020603050405020304" pitchFamily="18" charset="0"/>
                <a:ea typeface="標楷體" panose="03000509000000000000" pitchFamily="65" charset="-120"/>
              </a:rPr>
              <a:t>	</a:t>
            </a:r>
            <a:r>
              <a:rPr lang="zh-TW" altLang="zh-TW" kern="0" dirty="0" smtClean="0">
                <a:latin typeface="Times New Roman" panose="02020603050405020304" pitchFamily="18" charset="0"/>
                <a:ea typeface="標楷體" panose="03000509000000000000" pitchFamily="65" charset="-120"/>
              </a:rPr>
              <a:t>高一</a:t>
            </a:r>
            <a:r>
              <a:rPr lang="zh-TW" altLang="zh-TW" kern="0" dirty="0">
                <a:latin typeface="Times New Roman" panose="02020603050405020304" pitchFamily="18" charset="0"/>
                <a:ea typeface="標楷體" panose="03000509000000000000" pitchFamily="65" charset="-120"/>
              </a:rPr>
              <a:t>至高三上學期共計五學期各學科</a:t>
            </a:r>
            <a:r>
              <a:rPr lang="en-US" altLang="zh-TW" kern="0" dirty="0">
                <a:latin typeface="Times New Roman" panose="02020603050405020304" pitchFamily="18" charset="0"/>
                <a:ea typeface="標楷體" panose="03000509000000000000" pitchFamily="65" charset="-120"/>
              </a:rPr>
              <a:t>(</a:t>
            </a:r>
            <a:r>
              <a:rPr lang="zh-TW" altLang="zh-TW" kern="0" dirty="0">
                <a:latin typeface="Times New Roman" panose="02020603050405020304" pitchFamily="18" charset="0"/>
                <a:ea typeface="標楷體" panose="03000509000000000000" pitchFamily="65" charset="-120"/>
              </a:rPr>
              <a:t>含必修及選修</a:t>
            </a:r>
            <a:r>
              <a:rPr lang="en-US" altLang="zh-TW" kern="0" dirty="0">
                <a:latin typeface="Times New Roman" panose="02020603050405020304" pitchFamily="18" charset="0"/>
                <a:ea typeface="標楷體" panose="03000509000000000000" pitchFamily="65" charset="-120"/>
              </a:rPr>
              <a:t>)</a:t>
            </a:r>
            <a:r>
              <a:rPr lang="zh-TW" altLang="zh-TW" kern="0" dirty="0">
                <a:latin typeface="Times New Roman" panose="02020603050405020304" pitchFamily="18" charset="0"/>
                <a:ea typeface="標楷體" panose="03000509000000000000" pitchFamily="65" charset="-120"/>
              </a:rPr>
              <a:t>成績、各學期學業總平均成績、班級排名及班級排名百分比，且須蓋有教務處章戳</a:t>
            </a:r>
            <a:r>
              <a:rPr lang="en-US" altLang="zh-TW" kern="0" dirty="0">
                <a:latin typeface="Times New Roman" panose="02020603050405020304" pitchFamily="18" charset="0"/>
                <a:ea typeface="標楷體" panose="03000509000000000000" pitchFamily="65" charset="-120"/>
              </a:rPr>
              <a:t>(</a:t>
            </a:r>
            <a:r>
              <a:rPr lang="zh-TW" altLang="zh-TW" kern="0" dirty="0">
                <a:latin typeface="Times New Roman" panose="02020603050405020304" pitchFamily="18" charset="0"/>
                <a:ea typeface="標楷體" panose="03000509000000000000" pitchFamily="65" charset="-120"/>
              </a:rPr>
              <a:t>或浮水印</a:t>
            </a:r>
            <a:r>
              <a:rPr lang="en-US" altLang="zh-TW" kern="0" dirty="0">
                <a:latin typeface="Times New Roman" panose="02020603050405020304" pitchFamily="18" charset="0"/>
                <a:ea typeface="標楷體" panose="03000509000000000000" pitchFamily="65" charset="-120"/>
              </a:rPr>
              <a:t>)</a:t>
            </a:r>
            <a:r>
              <a:rPr lang="zh-TW" altLang="zh-TW" kern="0" dirty="0">
                <a:latin typeface="Times New Roman" panose="02020603050405020304" pitchFamily="18" charset="0"/>
                <a:ea typeface="標楷體" panose="03000509000000000000" pitchFamily="65" charset="-120"/>
              </a:rPr>
              <a:t>。</a:t>
            </a:r>
            <a:endParaRPr lang="zh-TW" altLang="zh-TW" kern="100" dirty="0">
              <a:latin typeface="Times New Roman" panose="02020603050405020304" pitchFamily="18" charset="0"/>
              <a:ea typeface="新細明體" panose="02020500000000000000" pitchFamily="18" charset="-120"/>
            </a:endParaRPr>
          </a:p>
          <a:p>
            <a:pPr marL="180975" indent="-180975" algn="just">
              <a:lnSpc>
                <a:spcPct val="115000"/>
              </a:lnSpc>
              <a:spcAft>
                <a:spcPts val="0"/>
              </a:spcAft>
            </a:pPr>
            <a:r>
              <a:rPr lang="en-US" altLang="zh-TW" kern="0" dirty="0" smtClean="0">
                <a:latin typeface="Times New Roman" panose="02020603050405020304" pitchFamily="18" charset="0"/>
                <a:ea typeface="標楷體" panose="03000509000000000000" pitchFamily="65" charset="-120"/>
              </a:rPr>
              <a:t>2.</a:t>
            </a:r>
            <a:r>
              <a:rPr lang="zh-TW" altLang="zh-TW" kern="0" dirty="0">
                <a:latin typeface="Times New Roman" panose="02020603050405020304" pitchFamily="18" charset="0"/>
                <a:ea typeface="標楷體" panose="03000509000000000000" pitchFamily="65" charset="-120"/>
              </a:rPr>
              <a:t>學生在校學業成績之評量，依「高級中等學校學生學習評量辦法」、「高級中等學校進修部學生學習評量辦法」及教育主管機關相關規定辦理。</a:t>
            </a:r>
            <a:endParaRPr lang="zh-TW" altLang="zh-TW" kern="100" dirty="0">
              <a:effectLst/>
              <a:latin typeface="Times New Roman" panose="02020603050405020304" pitchFamily="18" charset="0"/>
              <a:ea typeface="新細明體" panose="02020500000000000000" pitchFamily="18" charset="-120"/>
            </a:endParaRPr>
          </a:p>
        </p:txBody>
      </p:sp>
    </p:spTree>
    <p:extLst>
      <p:ext uri="{BB962C8B-B14F-4D97-AF65-F5344CB8AC3E}">
        <p14:creationId xmlns:p14="http://schemas.microsoft.com/office/powerpoint/2010/main" val="40730332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7504" y="260648"/>
            <a:ext cx="8621486" cy="691084"/>
          </a:xfrm>
        </p:spPr>
        <p:txBody>
          <a:bodyPr>
            <a:noAutofit/>
          </a:bodyPr>
          <a:lstStyle/>
          <a:p>
            <a:pPr>
              <a:lnSpc>
                <a:spcPct val="80000"/>
              </a:lnSpc>
            </a:pPr>
            <a:r>
              <a:rPr lang="zh-TW" altLang="en-US" sz="3000" dirty="0" smtClean="0">
                <a:latin typeface="標楷體" panose="03000509000000000000" pitchFamily="65" charset="-120"/>
                <a:ea typeface="標楷體" panose="03000509000000000000" pitchFamily="65" charset="-120"/>
                <a:cs typeface="+mn-cs"/>
              </a:rPr>
              <a:t>資格</a:t>
            </a:r>
            <a:r>
              <a:rPr lang="zh-TW" altLang="en-US" sz="3000" dirty="0">
                <a:latin typeface="標楷體" panose="03000509000000000000" pitchFamily="65" charset="-120"/>
                <a:ea typeface="標楷體" panose="03000509000000000000" pitchFamily="65" charset="-120"/>
                <a:cs typeface="+mn-cs"/>
              </a:rPr>
              <a:t>審查登錄</a:t>
            </a:r>
            <a:r>
              <a:rPr lang="en-US" altLang="zh-TW" sz="2550" dirty="0">
                <a:solidFill>
                  <a:srgbClr val="FF0000"/>
                </a:solidFill>
                <a:latin typeface="標楷體" panose="03000509000000000000" pitchFamily="65" charset="-120"/>
                <a:ea typeface="標楷體" panose="03000509000000000000" pitchFamily="65" charset="-120"/>
                <a:cs typeface="+mn-cs"/>
              </a:rPr>
              <a:t>-</a:t>
            </a:r>
            <a:r>
              <a:rPr lang="zh-TW" altLang="zh-TW" sz="2550" dirty="0">
                <a:solidFill>
                  <a:srgbClr val="FF0000"/>
                </a:solidFill>
                <a:latin typeface="標楷體" panose="03000509000000000000" pitchFamily="65" charset="-120"/>
                <a:ea typeface="標楷體" panose="03000509000000000000" pitchFamily="65" charset="-120"/>
                <a:cs typeface="+mn-cs"/>
              </a:rPr>
              <a:t>在</a:t>
            </a:r>
            <a:r>
              <a:rPr lang="zh-TW" altLang="zh-TW" sz="2550" dirty="0" smtClean="0">
                <a:solidFill>
                  <a:srgbClr val="FF0000"/>
                </a:solidFill>
                <a:latin typeface="標楷體" panose="03000509000000000000" pitchFamily="65" charset="-120"/>
                <a:ea typeface="標楷體" panose="03000509000000000000" pitchFamily="65" charset="-120"/>
                <a:cs typeface="+mn-cs"/>
              </a:rPr>
              <a:t>校</a:t>
            </a:r>
            <a:r>
              <a:rPr lang="zh-TW" altLang="en-US" sz="2550" dirty="0" smtClean="0">
                <a:solidFill>
                  <a:srgbClr val="FF0000"/>
                </a:solidFill>
                <a:latin typeface="標楷體" panose="03000509000000000000" pitchFamily="65" charset="-120"/>
                <a:ea typeface="標楷體" panose="03000509000000000000" pitchFamily="65" charset="-120"/>
                <a:cs typeface="+mn-cs"/>
              </a:rPr>
              <a:t>學業</a:t>
            </a:r>
            <a:r>
              <a:rPr lang="zh-TW" altLang="zh-TW" sz="2550" dirty="0" smtClean="0">
                <a:solidFill>
                  <a:srgbClr val="FF0000"/>
                </a:solidFill>
                <a:latin typeface="標楷體" panose="03000509000000000000" pitchFamily="65" charset="-120"/>
                <a:ea typeface="標楷體" panose="03000509000000000000" pitchFamily="65" charset="-120"/>
                <a:cs typeface="+mn-cs"/>
              </a:rPr>
              <a:t>成績證明</a:t>
            </a:r>
            <a:r>
              <a:rPr lang="en-US" altLang="zh-TW" sz="2550" dirty="0" smtClean="0">
                <a:solidFill>
                  <a:srgbClr val="FF0000"/>
                </a:solidFill>
                <a:latin typeface="標楷體" panose="03000509000000000000" pitchFamily="65" charset="-120"/>
                <a:ea typeface="標楷體" panose="03000509000000000000" pitchFamily="65" charset="-120"/>
                <a:cs typeface="+mn-cs"/>
              </a:rPr>
              <a:t>(PDF</a:t>
            </a:r>
            <a:r>
              <a:rPr lang="zh-TW" altLang="en-US" sz="2550" dirty="0" smtClean="0">
                <a:solidFill>
                  <a:srgbClr val="FF0000"/>
                </a:solidFill>
                <a:latin typeface="標楷體" panose="03000509000000000000" pitchFamily="65" charset="-120"/>
                <a:ea typeface="標楷體" panose="03000509000000000000" pitchFamily="65" charset="-120"/>
                <a:cs typeface="+mn-cs"/>
              </a:rPr>
              <a:t>格式</a:t>
            </a:r>
            <a:r>
              <a:rPr lang="en-US" altLang="zh-TW" sz="2550" dirty="0" smtClean="0">
                <a:solidFill>
                  <a:srgbClr val="FF0000"/>
                </a:solidFill>
                <a:latin typeface="標楷體" panose="03000509000000000000" pitchFamily="65" charset="-120"/>
                <a:ea typeface="標楷體" panose="03000509000000000000" pitchFamily="65" charset="-120"/>
                <a:cs typeface="+mn-cs"/>
              </a:rPr>
              <a:t>)</a:t>
            </a:r>
            <a:r>
              <a:rPr lang="zh-TW" altLang="zh-TW" sz="2550" dirty="0" smtClean="0">
                <a:solidFill>
                  <a:srgbClr val="FF0000"/>
                </a:solidFill>
                <a:latin typeface="標楷體" panose="03000509000000000000" pitchFamily="65" charset="-120"/>
                <a:ea typeface="標楷體" panose="03000509000000000000" pitchFamily="65" charset="-120"/>
                <a:cs typeface="+mn-cs"/>
              </a:rPr>
              <a:t>上</a:t>
            </a:r>
            <a:r>
              <a:rPr lang="zh-TW" altLang="zh-TW" sz="2550" dirty="0">
                <a:solidFill>
                  <a:srgbClr val="FF0000"/>
                </a:solidFill>
                <a:latin typeface="標楷體" panose="03000509000000000000" pitchFamily="65" charset="-120"/>
                <a:ea typeface="標楷體" panose="03000509000000000000" pitchFamily="65" charset="-120"/>
                <a:cs typeface="+mn-cs"/>
              </a:rPr>
              <a:t>傳作業</a:t>
            </a:r>
            <a:endParaRPr lang="zh-TW" altLang="en-US" sz="2550" dirty="0">
              <a:solidFill>
                <a:srgbClr val="FF0000"/>
              </a:solidFill>
              <a:latin typeface="標楷體" panose="03000509000000000000" pitchFamily="65" charset="-120"/>
              <a:ea typeface="標楷體" panose="03000509000000000000" pitchFamily="65" charset="-120"/>
              <a:cs typeface="+mn-cs"/>
            </a:endParaRPr>
          </a:p>
        </p:txBody>
      </p:sp>
      <p:sp>
        <p:nvSpPr>
          <p:cNvPr id="3" name="內容版面配置區 2"/>
          <p:cNvSpPr>
            <a:spLocks noGrp="1"/>
          </p:cNvSpPr>
          <p:nvPr>
            <p:ph idx="1"/>
          </p:nvPr>
        </p:nvSpPr>
        <p:spPr>
          <a:xfrm>
            <a:off x="207505" y="923218"/>
            <a:ext cx="8728990" cy="5433133"/>
          </a:xfrm>
        </p:spPr>
        <p:txBody>
          <a:bodyPr>
            <a:noAutofit/>
          </a:bodyPr>
          <a:lstStyle/>
          <a:p>
            <a:pPr lvl="0">
              <a:lnSpc>
                <a:spcPct val="100000"/>
              </a:lnSpc>
              <a:spcBef>
                <a:spcPts val="0"/>
              </a:spcBef>
              <a:buFont typeface="Wingdings" panose="05000000000000000000" pitchFamily="2" charset="2"/>
              <a:buChar char="u"/>
            </a:pPr>
            <a:r>
              <a:rPr lang="zh-TW" altLang="en-US" sz="2400" dirty="0">
                <a:latin typeface="標楷體" panose="03000509000000000000" pitchFamily="65" charset="-120"/>
                <a:ea typeface="標楷體" panose="03000509000000000000" pitchFamily="65" charset="-120"/>
              </a:rPr>
              <a:t>對象</a:t>
            </a:r>
            <a:r>
              <a:rPr lang="zh-TW" altLang="en-US" sz="2400" dirty="0" smtClean="0">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所屬報名</a:t>
            </a:r>
            <a:r>
              <a:rPr lang="en-US" altLang="zh-TW" sz="2400" dirty="0">
                <a:solidFill>
                  <a:srgbClr val="FF0000"/>
                </a:solidFill>
                <a:latin typeface="標楷體" panose="03000509000000000000" pitchFamily="65" charset="-120"/>
                <a:ea typeface="標楷體" panose="03000509000000000000" pitchFamily="65" charset="-120"/>
              </a:rPr>
              <a:t>106</a:t>
            </a:r>
            <a:r>
              <a:rPr lang="zh-TW" altLang="en-US" sz="2400" dirty="0">
                <a:solidFill>
                  <a:srgbClr val="FF0000"/>
                </a:solidFill>
                <a:latin typeface="標楷體" panose="03000509000000000000" pitchFamily="65" charset="-120"/>
                <a:ea typeface="標楷體" panose="03000509000000000000" pitchFamily="65" charset="-120"/>
              </a:rPr>
              <a:t>學年度四技二專統一入學</a:t>
            </a:r>
            <a:r>
              <a:rPr lang="zh-TW" altLang="en-US" sz="2400" dirty="0" smtClean="0">
                <a:solidFill>
                  <a:srgbClr val="FF0000"/>
                </a:solidFill>
                <a:latin typeface="標楷體" panose="03000509000000000000" pitchFamily="65" charset="-120"/>
                <a:ea typeface="標楷體" panose="03000509000000000000" pitchFamily="65" charset="-120"/>
              </a:rPr>
              <a:t>測驗應屆畢業生</a:t>
            </a:r>
            <a:endParaRPr lang="en-US" altLang="zh-TW" sz="2400" dirty="0" smtClean="0">
              <a:solidFill>
                <a:srgbClr val="FF0000"/>
              </a:solidFill>
              <a:latin typeface="標楷體" panose="03000509000000000000" pitchFamily="65" charset="-120"/>
              <a:ea typeface="標楷體" panose="03000509000000000000" pitchFamily="65" charset="-120"/>
            </a:endParaRPr>
          </a:p>
          <a:p>
            <a:pPr lvl="0">
              <a:lnSpc>
                <a:spcPct val="100000"/>
              </a:lnSpc>
              <a:spcBef>
                <a:spcPts val="0"/>
              </a:spcBef>
              <a:buFont typeface="Wingdings" panose="05000000000000000000" pitchFamily="2" charset="2"/>
              <a:buChar char="u"/>
            </a:pPr>
            <a:r>
              <a:rPr lang="zh-TW" altLang="zh-TW" sz="2400" dirty="0" smtClean="0">
                <a:latin typeface="標楷體" panose="03000509000000000000" pitchFamily="65" charset="-120"/>
                <a:ea typeface="標楷體" panose="03000509000000000000" pitchFamily="65" charset="-120"/>
              </a:rPr>
              <a:t>上</a:t>
            </a:r>
            <a:r>
              <a:rPr lang="zh-TW" altLang="zh-TW" sz="2400" dirty="0">
                <a:latin typeface="標楷體" panose="03000509000000000000" pitchFamily="65" charset="-120"/>
                <a:ea typeface="標楷體" panose="03000509000000000000" pitchFamily="65" charset="-120"/>
              </a:rPr>
              <a:t>傳</a:t>
            </a:r>
            <a:r>
              <a:rPr lang="zh-TW" altLang="en-US" sz="2400" dirty="0">
                <a:latin typeface="標楷體" panose="03000509000000000000" pitchFamily="65" charset="-120"/>
                <a:ea typeface="標楷體" panose="03000509000000000000" pitchFamily="65" charset="-120"/>
              </a:rPr>
              <a:t>檔案</a:t>
            </a:r>
            <a:r>
              <a:rPr lang="zh-TW" altLang="zh-TW" sz="2400" dirty="0">
                <a:latin typeface="標楷體" panose="03000509000000000000" pitchFamily="65" charset="-120"/>
                <a:ea typeface="標楷體" panose="03000509000000000000" pitchFamily="65" charset="-120"/>
              </a:rPr>
              <a:t>格式要求：</a:t>
            </a:r>
          </a:p>
          <a:p>
            <a:pPr lvl="1">
              <a:lnSpc>
                <a:spcPct val="100000"/>
              </a:lnSpc>
              <a:spcBef>
                <a:spcPts val="0"/>
              </a:spcBef>
            </a:pPr>
            <a:r>
              <a:rPr lang="zh-TW" altLang="en-US" dirty="0">
                <a:latin typeface="標楷體" panose="03000509000000000000" pitchFamily="65" charset="-120"/>
                <a:ea typeface="標楷體" panose="03000509000000000000" pitchFamily="65" charset="-120"/>
              </a:rPr>
              <a:t>頁面</a:t>
            </a:r>
            <a:r>
              <a:rPr lang="zh-TW" altLang="zh-TW" dirty="0">
                <a:latin typeface="標楷體" panose="03000509000000000000" pitchFamily="65" charset="-120"/>
                <a:ea typeface="標楷體" panose="03000509000000000000" pitchFamily="65" charset="-120"/>
              </a:rPr>
              <a:t>大小：</a:t>
            </a:r>
            <a:r>
              <a:rPr lang="en-US" altLang="zh-TW" dirty="0">
                <a:latin typeface="標楷體" panose="03000509000000000000" pitchFamily="65" charset="-120"/>
                <a:ea typeface="標楷體" panose="03000509000000000000" pitchFamily="65" charset="-120"/>
              </a:rPr>
              <a:t>A4</a:t>
            </a:r>
            <a:endParaRPr lang="zh-TW" altLang="zh-TW" dirty="0">
              <a:latin typeface="標楷體" panose="03000509000000000000" pitchFamily="65" charset="-120"/>
              <a:ea typeface="標楷體" panose="03000509000000000000" pitchFamily="65" charset="-120"/>
            </a:endParaRPr>
          </a:p>
          <a:p>
            <a:pPr lvl="1">
              <a:lnSpc>
                <a:spcPct val="100000"/>
              </a:lnSpc>
              <a:spcBef>
                <a:spcPts val="0"/>
              </a:spcBef>
            </a:pPr>
            <a:r>
              <a:rPr lang="zh-TW" altLang="zh-TW" dirty="0">
                <a:latin typeface="標楷體" panose="03000509000000000000" pitchFamily="65" charset="-120"/>
                <a:ea typeface="標楷體" panose="03000509000000000000" pitchFamily="65" charset="-120"/>
              </a:rPr>
              <a:t>檔案大小：每一檔案不超過</a:t>
            </a:r>
            <a:r>
              <a:rPr lang="en-US" altLang="zh-TW" dirty="0">
                <a:latin typeface="標楷體" panose="03000509000000000000" pitchFamily="65" charset="-120"/>
                <a:ea typeface="標楷體" panose="03000509000000000000" pitchFamily="65" charset="-120"/>
              </a:rPr>
              <a:t>5M</a:t>
            </a:r>
            <a:endParaRPr lang="zh-TW" altLang="zh-TW" dirty="0">
              <a:latin typeface="標楷體" panose="03000509000000000000" pitchFamily="65" charset="-120"/>
              <a:ea typeface="標楷體" panose="03000509000000000000" pitchFamily="65" charset="-120"/>
            </a:endParaRPr>
          </a:p>
          <a:p>
            <a:pPr lvl="1">
              <a:lnSpc>
                <a:spcPct val="100000"/>
              </a:lnSpc>
              <a:spcBef>
                <a:spcPts val="0"/>
              </a:spcBef>
            </a:pPr>
            <a:r>
              <a:rPr lang="zh-TW" altLang="zh-TW" dirty="0">
                <a:latin typeface="標楷體" panose="03000509000000000000" pitchFamily="65" charset="-120"/>
                <a:ea typeface="標楷體" panose="03000509000000000000" pitchFamily="65" charset="-120"/>
              </a:rPr>
              <a:t>頁數規定：每一檔案不超過</a:t>
            </a:r>
            <a:r>
              <a:rPr lang="en-US" altLang="zh-TW" dirty="0">
                <a:latin typeface="標楷體" panose="03000509000000000000" pitchFamily="65" charset="-120"/>
                <a:ea typeface="標楷體" panose="03000509000000000000" pitchFamily="65" charset="-120"/>
              </a:rPr>
              <a:t>2</a:t>
            </a:r>
            <a:r>
              <a:rPr lang="zh-TW" altLang="zh-TW" dirty="0">
                <a:latin typeface="標楷體" panose="03000509000000000000" pitchFamily="65" charset="-120"/>
                <a:ea typeface="標楷體" panose="03000509000000000000" pitchFamily="65" charset="-120"/>
              </a:rPr>
              <a:t>頁</a:t>
            </a:r>
          </a:p>
          <a:p>
            <a:pPr lvl="1">
              <a:lnSpc>
                <a:spcPct val="100000"/>
              </a:lnSpc>
              <a:spcBef>
                <a:spcPts val="0"/>
              </a:spcBef>
            </a:pPr>
            <a:r>
              <a:rPr lang="zh-TW" altLang="zh-TW" dirty="0">
                <a:latin typeface="標楷體" panose="03000509000000000000" pitchFamily="65" charset="-120"/>
                <a:ea typeface="標楷體" panose="03000509000000000000" pitchFamily="65" charset="-120"/>
              </a:rPr>
              <a:t>檔案解析度：</a:t>
            </a:r>
            <a:r>
              <a:rPr lang="en-US" altLang="zh-TW" dirty="0">
                <a:latin typeface="標楷體" panose="03000509000000000000" pitchFamily="65" charset="-120"/>
                <a:ea typeface="標楷體" panose="03000509000000000000" pitchFamily="65" charset="-120"/>
              </a:rPr>
              <a:t/>
            </a:r>
            <a:br>
              <a:rPr lang="en-US" altLang="zh-TW" dirty="0">
                <a:latin typeface="標楷體" panose="03000509000000000000" pitchFamily="65" charset="-120"/>
                <a:ea typeface="標楷體" panose="03000509000000000000" pitchFamily="65" charset="-120"/>
              </a:rPr>
            </a:br>
            <a:r>
              <a:rPr lang="zh-TW" altLang="zh-TW" dirty="0">
                <a:latin typeface="標楷體" panose="03000509000000000000" pitchFamily="65" charset="-120"/>
                <a:ea typeface="標楷體" panose="03000509000000000000" pitchFamily="65" charset="-120"/>
              </a:rPr>
              <a:t>若使用影印機或掃瞄器掃瞄為</a:t>
            </a:r>
            <a:r>
              <a:rPr lang="en-US" altLang="zh-TW" dirty="0">
                <a:latin typeface="標楷體" panose="03000509000000000000" pitchFamily="65" charset="-120"/>
                <a:ea typeface="標楷體" panose="03000509000000000000" pitchFamily="65" charset="-120"/>
              </a:rPr>
              <a:t>PDF</a:t>
            </a:r>
            <a:r>
              <a:rPr lang="zh-TW" altLang="zh-TW" dirty="0">
                <a:latin typeface="標楷體" panose="03000509000000000000" pitchFamily="65" charset="-120"/>
                <a:ea typeface="標楷體" panose="03000509000000000000" pitchFamily="65" charset="-120"/>
              </a:rPr>
              <a:t>檔時，建議將格式設定為</a:t>
            </a:r>
            <a:r>
              <a:rPr lang="en-US" altLang="zh-TW" dirty="0">
                <a:latin typeface="標楷體" panose="03000509000000000000" pitchFamily="65" charset="-120"/>
                <a:ea typeface="標楷體" panose="03000509000000000000" pitchFamily="65" charset="-120"/>
              </a:rPr>
              <a:t>300dpi</a:t>
            </a:r>
            <a:r>
              <a:rPr lang="zh-TW" altLang="zh-TW" dirty="0">
                <a:latin typeface="標楷體" panose="03000509000000000000" pitchFamily="65" charset="-120"/>
                <a:ea typeface="標楷體" panose="03000509000000000000" pitchFamily="65" charset="-120"/>
              </a:rPr>
              <a:t>解晰度，以確保檔案之品質</a:t>
            </a:r>
          </a:p>
          <a:p>
            <a:pPr lvl="1">
              <a:lnSpc>
                <a:spcPct val="100000"/>
              </a:lnSpc>
              <a:spcBef>
                <a:spcPts val="0"/>
              </a:spcBef>
            </a:pPr>
            <a:r>
              <a:rPr lang="en-US" altLang="zh-TW" dirty="0">
                <a:latin typeface="標楷體" panose="03000509000000000000" pitchFamily="65" charset="-120"/>
                <a:ea typeface="標楷體" panose="03000509000000000000" pitchFamily="65" charset="-120"/>
              </a:rPr>
              <a:t>PDF</a:t>
            </a:r>
            <a:r>
              <a:rPr lang="zh-TW" altLang="zh-TW" dirty="0">
                <a:latin typeface="標楷體" panose="03000509000000000000" pitchFamily="65" charset="-120"/>
                <a:ea typeface="標楷體" panose="03000509000000000000" pitchFamily="65" charset="-120"/>
              </a:rPr>
              <a:t>版本：</a:t>
            </a:r>
            <a:r>
              <a:rPr lang="en-US" altLang="zh-TW" dirty="0">
                <a:latin typeface="標楷體" panose="03000509000000000000" pitchFamily="65" charset="-120"/>
                <a:ea typeface="標楷體" panose="03000509000000000000" pitchFamily="65" charset="-120"/>
              </a:rPr>
              <a:t>Acrobat 6.X </a:t>
            </a:r>
            <a:r>
              <a:rPr lang="zh-TW" altLang="zh-TW" dirty="0">
                <a:latin typeface="標楷體" panose="03000509000000000000" pitchFamily="65" charset="-120"/>
                <a:ea typeface="標楷體" panose="03000509000000000000" pitchFamily="65" charset="-120"/>
              </a:rPr>
              <a:t>以上</a:t>
            </a:r>
          </a:p>
          <a:p>
            <a:pPr lvl="1">
              <a:lnSpc>
                <a:spcPct val="100000"/>
              </a:lnSpc>
              <a:spcBef>
                <a:spcPts val="0"/>
              </a:spcBef>
            </a:pPr>
            <a:r>
              <a:rPr lang="zh-TW" altLang="zh-TW" dirty="0">
                <a:latin typeface="標楷體" panose="03000509000000000000" pitchFamily="65" charset="-120"/>
                <a:ea typeface="標楷體" panose="03000509000000000000" pitchFamily="65" charset="-120"/>
              </a:rPr>
              <a:t>檔案不得設定保全及其他特殊功能</a:t>
            </a:r>
            <a:r>
              <a:rPr lang="zh-TW" altLang="en-US" dirty="0">
                <a:latin typeface="標楷體" panose="03000509000000000000" pitchFamily="65" charset="-120"/>
                <a:ea typeface="標楷體" panose="03000509000000000000" pitchFamily="65" charset="-120"/>
              </a:rPr>
              <a:t>，必須可被開啟及清晰可閱覽</a:t>
            </a:r>
            <a:endParaRPr lang="en-US" altLang="zh-TW" dirty="0">
              <a:latin typeface="標楷體" panose="03000509000000000000" pitchFamily="65" charset="-120"/>
              <a:ea typeface="標楷體" panose="03000509000000000000" pitchFamily="65" charset="-120"/>
            </a:endParaRPr>
          </a:p>
          <a:p>
            <a:pPr>
              <a:lnSpc>
                <a:spcPct val="100000"/>
              </a:lnSpc>
              <a:spcBef>
                <a:spcPts val="0"/>
              </a:spcBef>
              <a:buFont typeface="Wingdings" panose="05000000000000000000" pitchFamily="2" charset="2"/>
              <a:buChar char="u"/>
            </a:pPr>
            <a:r>
              <a:rPr lang="zh-TW" altLang="en-US" sz="2400" dirty="0" smtClean="0">
                <a:latin typeface="標楷體" panose="03000509000000000000" pitchFamily="65" charset="-120"/>
                <a:ea typeface="標楷體" panose="03000509000000000000" pitchFamily="65" charset="-120"/>
              </a:rPr>
              <a:t>作業流程：</a:t>
            </a:r>
            <a:endParaRPr lang="en-US" altLang="zh-TW" sz="2400" dirty="0" smtClean="0">
              <a:latin typeface="標楷體" panose="03000509000000000000" pitchFamily="65" charset="-120"/>
              <a:ea typeface="標楷體" panose="03000509000000000000" pitchFamily="65" charset="-120"/>
            </a:endParaRPr>
          </a:p>
          <a:p>
            <a:pPr marL="600075" lvl="1" indent="-257175">
              <a:lnSpc>
                <a:spcPct val="100000"/>
              </a:lnSpc>
              <a:spcBef>
                <a:spcPts val="0"/>
              </a:spcBef>
              <a:buFont typeface="+mj-lt"/>
              <a:buAutoNum type="arabicPeriod"/>
            </a:pPr>
            <a:r>
              <a:rPr lang="zh-TW" altLang="zh-TW" dirty="0" smtClean="0">
                <a:latin typeface="標楷體" panose="03000509000000000000" pitchFamily="65" charset="-120"/>
                <a:ea typeface="標楷體" panose="03000509000000000000" pitchFamily="65" charset="-120"/>
              </a:rPr>
              <a:t>由</a:t>
            </a:r>
            <a:r>
              <a:rPr lang="zh-TW" altLang="zh-TW" dirty="0">
                <a:latin typeface="標楷體" panose="03000509000000000000" pitchFamily="65" charset="-120"/>
                <a:ea typeface="標楷體" panose="03000509000000000000" pitchFamily="65" charset="-120"/>
              </a:rPr>
              <a:t>學校產出含有教務處章戳</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或浮水印</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之五學期高中</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職</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在校學業成績證明</a:t>
            </a:r>
            <a:r>
              <a:rPr lang="zh-TW" altLang="zh-TW" dirty="0" smtClean="0">
                <a:latin typeface="標楷體" panose="03000509000000000000" pitchFamily="65" charset="-120"/>
                <a:ea typeface="標楷體" panose="03000509000000000000" pitchFamily="65" charset="-120"/>
              </a:rPr>
              <a:t>檔案</a:t>
            </a:r>
            <a:r>
              <a:rPr lang="en-US" altLang="zh-TW" dirty="0">
                <a:latin typeface="標楷體" panose="03000509000000000000" pitchFamily="65" charset="-120"/>
                <a:ea typeface="標楷體" panose="03000509000000000000" pitchFamily="65" charset="-120"/>
              </a:rPr>
              <a:t>(PDF</a:t>
            </a:r>
            <a:r>
              <a:rPr lang="zh-TW" altLang="zh-TW" dirty="0">
                <a:latin typeface="標楷體" panose="03000509000000000000" pitchFamily="65" charset="-120"/>
                <a:ea typeface="標楷體" panose="03000509000000000000" pitchFamily="65" charset="-120"/>
              </a:rPr>
              <a:t>格式</a:t>
            </a:r>
            <a:r>
              <a:rPr lang="en-US" altLang="zh-TW" dirty="0">
                <a:latin typeface="標楷體" panose="03000509000000000000" pitchFamily="65" charset="-120"/>
                <a:ea typeface="標楷體" panose="03000509000000000000" pitchFamily="65" charset="-120"/>
              </a:rPr>
              <a:t>)</a:t>
            </a:r>
          </a:p>
          <a:p>
            <a:pPr marL="600075" lvl="1" indent="-257175">
              <a:lnSpc>
                <a:spcPct val="100000"/>
              </a:lnSpc>
              <a:spcBef>
                <a:spcPts val="0"/>
              </a:spcBef>
              <a:buFont typeface="+mj-lt"/>
              <a:buAutoNum type="arabicPeriod"/>
            </a:pPr>
            <a:r>
              <a:rPr lang="zh-TW" altLang="zh-TW" dirty="0">
                <a:latin typeface="標楷體" panose="03000509000000000000" pitchFamily="65" charset="-120"/>
                <a:ea typeface="標楷體" panose="03000509000000000000" pitchFamily="65" charset="-120"/>
              </a:rPr>
              <a:t>檔名為</a:t>
            </a:r>
            <a:r>
              <a:rPr lang="zh-TW" altLang="en-US" dirty="0">
                <a:latin typeface="標楷體" panose="03000509000000000000" pitchFamily="65" charset="-120"/>
                <a:ea typeface="標楷體" panose="03000509000000000000" pitchFamily="65" charset="-120"/>
              </a:rPr>
              <a:t>每名考生之</a:t>
            </a:r>
            <a:r>
              <a:rPr lang="zh-TW" altLang="en-US" b="1" dirty="0">
                <a:solidFill>
                  <a:srgbClr val="FF0000"/>
                </a:solidFill>
                <a:latin typeface="標楷體" panose="03000509000000000000" pitchFamily="65" charset="-120"/>
                <a:ea typeface="標楷體" panose="03000509000000000000" pitchFamily="65" charset="-120"/>
              </a:rPr>
              <a:t>身分證統一編號</a:t>
            </a:r>
            <a:r>
              <a:rPr lang="zh-TW" altLang="en-US" dirty="0">
                <a:latin typeface="標楷體" panose="03000509000000000000" pitchFamily="65" charset="-120"/>
                <a:ea typeface="標楷體" panose="03000509000000000000" pitchFamily="65" charset="-120"/>
              </a:rPr>
              <a:t>或</a:t>
            </a:r>
            <a:r>
              <a:rPr lang="zh-TW" altLang="zh-TW" b="1" dirty="0">
                <a:solidFill>
                  <a:srgbClr val="FF0000"/>
                </a:solidFill>
                <a:latin typeface="標楷體" panose="03000509000000000000" pitchFamily="65" charset="-120"/>
                <a:ea typeface="標楷體" panose="03000509000000000000" pitchFamily="65" charset="-120"/>
              </a:rPr>
              <a:t>統測報名序號</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建議擇</a:t>
            </a:r>
            <a:r>
              <a:rPr lang="zh-TW" altLang="en-US" dirty="0">
                <a:latin typeface="標楷體" panose="03000509000000000000" pitchFamily="65" charset="-120"/>
                <a:ea typeface="標楷體" panose="03000509000000000000" pitchFamily="65" charset="-120"/>
              </a:rPr>
              <a:t>一）</a:t>
            </a:r>
            <a:endParaRPr lang="en-US" altLang="zh-TW" dirty="0">
              <a:latin typeface="標楷體" panose="03000509000000000000" pitchFamily="65" charset="-120"/>
              <a:ea typeface="標楷體" panose="03000509000000000000" pitchFamily="65" charset="-120"/>
            </a:endParaRPr>
          </a:p>
          <a:p>
            <a:pPr marL="600075" lvl="1" indent="-257175">
              <a:lnSpc>
                <a:spcPct val="100000"/>
              </a:lnSpc>
              <a:spcBef>
                <a:spcPts val="0"/>
              </a:spcBef>
              <a:buFont typeface="+mj-lt"/>
              <a:buAutoNum type="arabicPeriod"/>
            </a:pPr>
            <a:r>
              <a:rPr lang="zh-TW" altLang="en-US" dirty="0">
                <a:latin typeface="標楷體" panose="03000509000000000000" pitchFamily="65" charset="-120"/>
                <a:ea typeface="標楷體" panose="03000509000000000000" pitchFamily="65" charset="-120"/>
              </a:rPr>
              <a:t>以班級為單位</a:t>
            </a:r>
            <a:r>
              <a:rPr lang="zh-TW" altLang="zh-TW" dirty="0">
                <a:latin typeface="標楷體" panose="03000509000000000000" pitchFamily="65" charset="-120"/>
                <a:ea typeface="標楷體" panose="03000509000000000000" pitchFamily="65" charset="-120"/>
              </a:rPr>
              <a:t>置於</a:t>
            </a:r>
            <a:r>
              <a:rPr lang="zh-TW" altLang="en-US" dirty="0">
                <a:latin typeface="標楷體" panose="03000509000000000000" pitchFamily="65" charset="-120"/>
                <a:ea typeface="標楷體" panose="03000509000000000000" pitchFamily="65" charset="-120"/>
              </a:rPr>
              <a:t>班級</a:t>
            </a:r>
            <a:r>
              <a:rPr lang="zh-TW" altLang="zh-TW" dirty="0">
                <a:latin typeface="標楷體" panose="03000509000000000000" pitchFamily="65" charset="-120"/>
                <a:ea typeface="標楷體" panose="03000509000000000000" pitchFamily="65" charset="-120"/>
              </a:rPr>
              <a:t>資料夾內</a:t>
            </a:r>
            <a:r>
              <a:rPr lang="zh-TW" altLang="en-US" dirty="0">
                <a:latin typeface="標楷體" panose="03000509000000000000" pitchFamily="65" charset="-120"/>
                <a:ea typeface="標楷體" panose="03000509000000000000" pitchFamily="65" charset="-120"/>
              </a:rPr>
              <a:t>，資料夾檔名為班級代碼</a:t>
            </a:r>
            <a:r>
              <a:rPr lang="en-US" altLang="zh-TW" dirty="0">
                <a:latin typeface="標楷體" panose="03000509000000000000" pitchFamily="65" charset="-120"/>
                <a:ea typeface="標楷體" panose="03000509000000000000" pitchFamily="65" charset="-120"/>
              </a:rPr>
              <a:t>+Class(</a:t>
            </a:r>
            <a:r>
              <a:rPr lang="zh-TW" altLang="en-US" dirty="0">
                <a:latin typeface="標楷體" panose="03000509000000000000" pitchFamily="65" charset="-120"/>
                <a:ea typeface="標楷體" panose="03000509000000000000" pitchFamily="65" charset="-120"/>
              </a:rPr>
              <a:t>範例</a:t>
            </a:r>
            <a:r>
              <a:rPr lang="en-US" altLang="zh-TW" dirty="0">
                <a:latin typeface="標楷體" panose="03000509000000000000" pitchFamily="65" charset="-120"/>
                <a:ea typeface="標楷體" panose="03000509000000000000" pitchFamily="65" charset="-120"/>
              </a:rPr>
              <a:t>A01Class)</a:t>
            </a:r>
            <a:endParaRPr lang="zh-TW" altLang="zh-TW" dirty="0">
              <a:latin typeface="標楷體" panose="03000509000000000000" pitchFamily="65" charset="-120"/>
              <a:ea typeface="標楷體" panose="03000509000000000000" pitchFamily="65" charset="-120"/>
            </a:endParaRPr>
          </a:p>
          <a:p>
            <a:pPr marL="600075" lvl="1" indent="-257175">
              <a:lnSpc>
                <a:spcPct val="100000"/>
              </a:lnSpc>
              <a:spcBef>
                <a:spcPts val="0"/>
              </a:spcBef>
              <a:buFont typeface="+mj-lt"/>
              <a:buAutoNum type="arabicPeriod"/>
            </a:pPr>
            <a:r>
              <a:rPr lang="zh-TW" altLang="zh-TW" dirty="0">
                <a:latin typeface="標楷體" panose="03000509000000000000" pitchFamily="65" charset="-120"/>
                <a:ea typeface="標楷體" panose="03000509000000000000" pitchFamily="65" charset="-120"/>
              </a:rPr>
              <a:t>使用</a:t>
            </a:r>
            <a:r>
              <a:rPr lang="en-US" altLang="zh-TW" dirty="0">
                <a:latin typeface="標楷體" panose="03000509000000000000" pitchFamily="65" charset="-120"/>
                <a:ea typeface="標楷體" panose="03000509000000000000" pitchFamily="65" charset="-120"/>
              </a:rPr>
              <a:t>Zip</a:t>
            </a:r>
            <a:r>
              <a:rPr lang="zh-TW" altLang="zh-TW" dirty="0">
                <a:latin typeface="標楷體" panose="03000509000000000000" pitchFamily="65" charset="-120"/>
                <a:ea typeface="標楷體" panose="03000509000000000000" pitchFamily="65" charset="-120"/>
              </a:rPr>
              <a:t>壓縮軟體進行資料夾檔案壓縮</a:t>
            </a:r>
          </a:p>
          <a:p>
            <a:pPr marL="600075" lvl="1" indent="-257175">
              <a:lnSpc>
                <a:spcPct val="100000"/>
              </a:lnSpc>
              <a:spcBef>
                <a:spcPts val="0"/>
              </a:spcBef>
              <a:buFont typeface="+mj-lt"/>
              <a:buAutoNum type="arabicPeriod"/>
            </a:pPr>
            <a:r>
              <a:rPr lang="zh-TW" altLang="zh-TW" dirty="0">
                <a:latin typeface="標楷體" panose="03000509000000000000" pitchFamily="65" charset="-120"/>
                <a:ea typeface="標楷體" panose="03000509000000000000" pitchFamily="65" charset="-120"/>
              </a:rPr>
              <a:t>學校登入集體報名系統，上傳並進行</a:t>
            </a:r>
            <a:r>
              <a:rPr lang="zh-TW" altLang="en-US" dirty="0">
                <a:latin typeface="標楷體" panose="03000509000000000000" pitchFamily="65" charset="-120"/>
                <a:ea typeface="標楷體" panose="03000509000000000000" pitchFamily="65" charset="-120"/>
              </a:rPr>
              <a:t>學校</a:t>
            </a:r>
            <a:r>
              <a:rPr lang="zh-TW" altLang="zh-TW" dirty="0">
                <a:latin typeface="標楷體" panose="03000509000000000000" pitchFamily="65" charset="-120"/>
                <a:ea typeface="標楷體" panose="03000509000000000000" pitchFamily="65" charset="-120"/>
              </a:rPr>
              <a:t>確認</a:t>
            </a:r>
            <a:r>
              <a:rPr lang="zh-TW" altLang="zh-TW" dirty="0" smtClean="0">
                <a:latin typeface="標楷體" panose="03000509000000000000" pitchFamily="65" charset="-120"/>
                <a:ea typeface="標楷體" panose="03000509000000000000" pitchFamily="65" charset="-120"/>
              </a:rPr>
              <a:t>作業</a:t>
            </a:r>
            <a:endParaRPr lang="zh-TW" altLang="zh-TW"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solidFill>
                  <a:prstClr val="black"/>
                </a:solidFill>
                <a:latin typeface="標楷體" panose="03000509000000000000" pitchFamily="65" charset="-120"/>
                <a:ea typeface="標楷體" panose="03000509000000000000" pitchFamily="65" charset="-120"/>
              </a:rPr>
              <a:pPr>
                <a:defRPr/>
              </a:pPr>
              <a:t>21</a:t>
            </a:fld>
            <a:endParaRPr lang="en-US" altLang="zh-TW" dirty="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5168360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a:xfrm>
            <a:off x="6907088" y="6356351"/>
            <a:ext cx="2057400" cy="365125"/>
          </a:xfrm>
        </p:spPr>
        <p:txBody>
          <a:bodyPr/>
          <a:lstStyle/>
          <a:p>
            <a:fld id="{76931394-9201-4FD2-AD95-612509AEFBAD}" type="slidenum">
              <a:rPr lang="zh-TW" altLang="en-US" smtClean="0">
                <a:solidFill>
                  <a:prstClr val="black"/>
                </a:solidFill>
              </a:rPr>
              <a:pPr/>
              <a:t>22</a:t>
            </a:fld>
            <a:endParaRPr lang="zh-TW" altLang="en-US" dirty="0">
              <a:solidFill>
                <a:prstClr val="black"/>
              </a:solidFill>
            </a:endParaRPr>
          </a:p>
        </p:txBody>
      </p:sp>
      <p:graphicFrame>
        <p:nvGraphicFramePr>
          <p:cNvPr id="8" name="物件 7"/>
          <p:cNvGraphicFramePr>
            <a:graphicFrameLocks noChangeAspect="1"/>
          </p:cNvGraphicFramePr>
          <p:nvPr>
            <p:extLst>
              <p:ext uri="{D42A27DB-BD31-4B8C-83A1-F6EECF244321}">
                <p14:modId xmlns:p14="http://schemas.microsoft.com/office/powerpoint/2010/main" val="3118105703"/>
              </p:ext>
            </p:extLst>
          </p:nvPr>
        </p:nvGraphicFramePr>
        <p:xfrm>
          <a:off x="7066744" y="2165012"/>
          <a:ext cx="1962038" cy="1240369"/>
        </p:xfrm>
        <a:graphic>
          <a:graphicData uri="http://schemas.openxmlformats.org/presentationml/2006/ole">
            <mc:AlternateContent xmlns:mc="http://schemas.openxmlformats.org/markup-compatibility/2006">
              <mc:Choice xmlns:v="urn:schemas-microsoft-com:vml" Requires="v">
                <p:oleObj spid="_x0000_s1069" name="封裝程式殼層物件" showAsIcon="1" r:id="rId3" imgW="1104480" imgH="698400" progId="Package">
                  <p:embed/>
                </p:oleObj>
              </mc:Choice>
              <mc:Fallback>
                <p:oleObj name="封裝程式殼層物件" showAsIcon="1" r:id="rId3" imgW="1104480" imgH="698400" progId="Package">
                  <p:embed/>
                  <p:pic>
                    <p:nvPicPr>
                      <p:cNvPr id="0" name=""/>
                      <p:cNvPicPr/>
                      <p:nvPr/>
                    </p:nvPicPr>
                    <p:blipFill>
                      <a:blip r:embed="rId4"/>
                      <a:stretch>
                        <a:fillRect/>
                      </a:stretch>
                    </p:blipFill>
                    <p:spPr>
                      <a:xfrm>
                        <a:off x="7066744" y="2165012"/>
                        <a:ext cx="1962038" cy="1240369"/>
                      </a:xfrm>
                      <a:prstGeom prst="rect">
                        <a:avLst/>
                      </a:prstGeom>
                    </p:spPr>
                  </p:pic>
                </p:oleObj>
              </mc:Fallback>
            </mc:AlternateContent>
          </a:graphicData>
        </a:graphic>
      </p:graphicFrame>
      <p:pic>
        <p:nvPicPr>
          <p:cNvPr id="11" name="圖片 10"/>
          <p:cNvPicPr>
            <a:picLocks noChangeAspect="1"/>
          </p:cNvPicPr>
          <p:nvPr/>
        </p:nvPicPr>
        <p:blipFill>
          <a:blip r:embed="rId5"/>
          <a:stretch>
            <a:fillRect/>
          </a:stretch>
        </p:blipFill>
        <p:spPr>
          <a:xfrm>
            <a:off x="185165" y="2165012"/>
            <a:ext cx="1387816" cy="1515032"/>
          </a:xfrm>
          <a:prstGeom prst="rect">
            <a:avLst/>
          </a:prstGeom>
        </p:spPr>
      </p:pic>
      <p:grpSp>
        <p:nvGrpSpPr>
          <p:cNvPr id="13" name="群組 12"/>
          <p:cNvGrpSpPr/>
          <p:nvPr/>
        </p:nvGrpSpPr>
        <p:grpSpPr>
          <a:xfrm>
            <a:off x="342683" y="3717032"/>
            <a:ext cx="2797367" cy="2507326"/>
            <a:chOff x="534200" y="2698614"/>
            <a:chExt cx="3729822" cy="3343101"/>
          </a:xfrm>
        </p:grpSpPr>
        <p:pic>
          <p:nvPicPr>
            <p:cNvPr id="5" name="圖片 4"/>
            <p:cNvPicPr>
              <a:picLocks noChangeAspect="1"/>
            </p:cNvPicPr>
            <p:nvPr/>
          </p:nvPicPr>
          <p:blipFill>
            <a:blip r:embed="rId6"/>
            <a:stretch>
              <a:fillRect/>
            </a:stretch>
          </p:blipFill>
          <p:spPr>
            <a:xfrm>
              <a:off x="534200" y="2698614"/>
              <a:ext cx="3729822" cy="3343101"/>
            </a:xfrm>
            <a:prstGeom prst="rect">
              <a:avLst/>
            </a:prstGeom>
          </p:spPr>
        </p:pic>
        <p:sp>
          <p:nvSpPr>
            <p:cNvPr id="12" name="矩形 11"/>
            <p:cNvSpPr/>
            <p:nvPr/>
          </p:nvSpPr>
          <p:spPr>
            <a:xfrm>
              <a:off x="753035" y="5325035"/>
              <a:ext cx="1712259" cy="367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
        <p:nvSpPr>
          <p:cNvPr id="14" name="文字方塊 13"/>
          <p:cNvSpPr txBox="1"/>
          <p:nvPr/>
        </p:nvSpPr>
        <p:spPr>
          <a:xfrm>
            <a:off x="153117" y="884627"/>
            <a:ext cx="2953675" cy="1200329"/>
          </a:xfrm>
          <a:prstGeom prst="rect">
            <a:avLst/>
          </a:prstGeom>
          <a:noFill/>
        </p:spPr>
        <p:txBody>
          <a:bodyPr wrap="square" rtlCol="0">
            <a:spAutoFit/>
          </a:bodyPr>
          <a:lstStyle/>
          <a:p>
            <a:pPr fontAlgn="auto">
              <a:spcBef>
                <a:spcPts val="0"/>
              </a:spcBef>
              <a:spcAft>
                <a:spcPts val="0"/>
              </a:spcAft>
            </a:pPr>
            <a:r>
              <a:rPr kumimoji="0" lang="zh-TW" altLang="en-US" dirty="0" smtClean="0">
                <a:solidFill>
                  <a:prstClr val="black"/>
                </a:solidFill>
                <a:latin typeface="標楷體" panose="03000509000000000000" pitchFamily="65" charset="-120"/>
                <a:ea typeface="標楷體" panose="03000509000000000000" pitchFamily="65" charset="-120"/>
              </a:rPr>
              <a:t>步驟</a:t>
            </a:r>
            <a:r>
              <a:rPr kumimoji="0" lang="en-US" altLang="zh-TW" dirty="0" smtClean="0">
                <a:solidFill>
                  <a:prstClr val="black"/>
                </a:solidFill>
                <a:latin typeface="標楷體" panose="03000509000000000000" pitchFamily="65" charset="-120"/>
                <a:ea typeface="標楷體" panose="03000509000000000000" pitchFamily="65" charset="-120"/>
              </a:rPr>
              <a:t>1</a:t>
            </a:r>
            <a:r>
              <a:rPr kumimoji="0" lang="zh-TW" altLang="en-US" dirty="0" smtClean="0">
                <a:solidFill>
                  <a:prstClr val="black"/>
                </a:solidFill>
                <a:latin typeface="標楷體" panose="03000509000000000000" pitchFamily="65" charset="-120"/>
                <a:ea typeface="標楷體" panose="03000509000000000000" pitchFamily="65" charset="-120"/>
              </a:rPr>
              <a:t>：</a:t>
            </a:r>
            <a:r>
              <a:rPr kumimoji="0" lang="en-US" altLang="zh-TW" dirty="0" smtClean="0">
                <a:solidFill>
                  <a:prstClr val="black"/>
                </a:solidFill>
                <a:latin typeface="標楷體" panose="03000509000000000000" pitchFamily="65" charset="-120"/>
                <a:ea typeface="標楷體" panose="03000509000000000000" pitchFamily="65" charset="-120"/>
              </a:rPr>
              <a:t/>
            </a:r>
            <a:br>
              <a:rPr kumimoji="0" lang="en-US" altLang="zh-TW" dirty="0" smtClean="0">
                <a:solidFill>
                  <a:prstClr val="black"/>
                </a:solidFill>
                <a:latin typeface="標楷體" panose="03000509000000000000" pitchFamily="65" charset="-120"/>
                <a:ea typeface="標楷體" panose="03000509000000000000" pitchFamily="65" charset="-120"/>
              </a:rPr>
            </a:br>
            <a:r>
              <a:rPr kumimoji="0" lang="zh-TW" altLang="en-US" dirty="0" smtClean="0">
                <a:solidFill>
                  <a:prstClr val="black"/>
                </a:solidFill>
                <a:latin typeface="標楷體" panose="03000509000000000000" pitchFamily="65" charset="-120"/>
                <a:ea typeface="標楷體" panose="03000509000000000000" pitchFamily="65" charset="-120"/>
              </a:rPr>
              <a:t>將同</a:t>
            </a:r>
            <a:r>
              <a:rPr kumimoji="0" lang="en-US" altLang="zh-TW" dirty="0" smtClean="0">
                <a:solidFill>
                  <a:prstClr val="black"/>
                </a:solidFill>
                <a:latin typeface="標楷體" panose="03000509000000000000" pitchFamily="65" charset="-120"/>
                <a:ea typeface="標楷體" panose="03000509000000000000" pitchFamily="65" charset="-120"/>
              </a:rPr>
              <a:t>1</a:t>
            </a:r>
            <a:r>
              <a:rPr kumimoji="0" lang="zh-TW" altLang="en-US" dirty="0" smtClean="0">
                <a:solidFill>
                  <a:prstClr val="black"/>
                </a:solidFill>
                <a:latin typeface="標楷體" panose="03000509000000000000" pitchFamily="65" charset="-120"/>
                <a:ea typeface="標楷體" panose="03000509000000000000" pitchFamily="65" charset="-120"/>
              </a:rPr>
              <a:t>班學生的在校學業成績證明（</a:t>
            </a:r>
            <a:r>
              <a:rPr kumimoji="0" lang="en-US" altLang="zh-TW" dirty="0" smtClean="0">
                <a:solidFill>
                  <a:prstClr val="black"/>
                </a:solidFill>
                <a:latin typeface="標楷體" panose="03000509000000000000" pitchFamily="65" charset="-120"/>
                <a:ea typeface="標楷體" panose="03000509000000000000" pitchFamily="65" charset="-120"/>
              </a:rPr>
              <a:t>PDF</a:t>
            </a:r>
            <a:r>
              <a:rPr kumimoji="0" lang="zh-TW" altLang="en-US" dirty="0" smtClean="0">
                <a:solidFill>
                  <a:prstClr val="black"/>
                </a:solidFill>
                <a:latin typeface="標楷體" panose="03000509000000000000" pitchFamily="65" charset="-120"/>
                <a:ea typeface="標楷體" panose="03000509000000000000" pitchFamily="65" charset="-120"/>
              </a:rPr>
              <a:t>檔）放在班級代碼名稱的資料夾</a:t>
            </a:r>
            <a:endParaRPr kumimoji="0" lang="zh-TW" altLang="en-US" dirty="0">
              <a:solidFill>
                <a:prstClr val="black"/>
              </a:solidFill>
              <a:latin typeface="標楷體" panose="03000509000000000000" pitchFamily="65" charset="-120"/>
              <a:ea typeface="標楷體" panose="03000509000000000000" pitchFamily="65" charset="-120"/>
            </a:endParaRPr>
          </a:p>
        </p:txBody>
      </p:sp>
      <p:sp>
        <p:nvSpPr>
          <p:cNvPr id="15" name="文字方塊 14"/>
          <p:cNvSpPr txBox="1"/>
          <p:nvPr/>
        </p:nvSpPr>
        <p:spPr>
          <a:xfrm>
            <a:off x="3256946" y="884627"/>
            <a:ext cx="3613077" cy="646331"/>
          </a:xfrm>
          <a:prstGeom prst="rect">
            <a:avLst/>
          </a:prstGeom>
          <a:noFill/>
        </p:spPr>
        <p:txBody>
          <a:bodyPr wrap="square" rtlCol="0">
            <a:spAutoFit/>
          </a:bodyPr>
          <a:lstStyle/>
          <a:p>
            <a:pPr fontAlgn="auto">
              <a:spcBef>
                <a:spcPts val="0"/>
              </a:spcBef>
              <a:spcAft>
                <a:spcPts val="0"/>
              </a:spcAft>
            </a:pPr>
            <a:r>
              <a:rPr kumimoji="0" lang="zh-TW" altLang="en-US" dirty="0" smtClean="0">
                <a:solidFill>
                  <a:prstClr val="black"/>
                </a:solidFill>
                <a:latin typeface="標楷體" panose="03000509000000000000" pitchFamily="65" charset="-120"/>
                <a:ea typeface="標楷體" panose="03000509000000000000" pitchFamily="65" charset="-120"/>
              </a:rPr>
              <a:t>步驟</a:t>
            </a:r>
            <a:r>
              <a:rPr kumimoji="0" lang="en-US" altLang="zh-TW" dirty="0" smtClean="0">
                <a:solidFill>
                  <a:prstClr val="black"/>
                </a:solidFill>
                <a:latin typeface="標楷體" panose="03000509000000000000" pitchFamily="65" charset="-120"/>
                <a:ea typeface="標楷體" panose="03000509000000000000" pitchFamily="65" charset="-120"/>
              </a:rPr>
              <a:t>2</a:t>
            </a:r>
            <a:r>
              <a:rPr kumimoji="0" lang="zh-TW" altLang="en-US" dirty="0" smtClean="0">
                <a:solidFill>
                  <a:prstClr val="black"/>
                </a:solidFill>
                <a:latin typeface="標楷體" panose="03000509000000000000" pitchFamily="65" charset="-120"/>
                <a:ea typeface="標楷體" panose="03000509000000000000" pitchFamily="65" charset="-120"/>
              </a:rPr>
              <a:t>：</a:t>
            </a:r>
            <a:endParaRPr kumimoji="0" lang="en-US" altLang="zh-TW" dirty="0" smtClean="0">
              <a:solidFill>
                <a:prstClr val="black"/>
              </a:solidFill>
              <a:latin typeface="標楷體" panose="03000509000000000000" pitchFamily="65" charset="-120"/>
              <a:ea typeface="標楷體" panose="03000509000000000000" pitchFamily="65" charset="-120"/>
            </a:endParaRPr>
          </a:p>
          <a:p>
            <a:pPr fontAlgn="auto">
              <a:spcBef>
                <a:spcPts val="0"/>
              </a:spcBef>
              <a:spcAft>
                <a:spcPts val="0"/>
              </a:spcAft>
            </a:pPr>
            <a:r>
              <a:rPr kumimoji="0" lang="zh-TW" altLang="en-US" dirty="0" smtClean="0">
                <a:solidFill>
                  <a:prstClr val="black"/>
                </a:solidFill>
                <a:latin typeface="標楷體" panose="03000509000000000000" pitchFamily="65" charset="-120"/>
                <a:ea typeface="標楷體" panose="03000509000000000000" pitchFamily="65" charset="-120"/>
              </a:rPr>
              <a:t>將此資料夾壓縮成</a:t>
            </a:r>
            <a:r>
              <a:rPr kumimoji="0" lang="en-US" altLang="zh-TW" dirty="0" smtClean="0">
                <a:solidFill>
                  <a:prstClr val="black"/>
                </a:solidFill>
                <a:latin typeface="標楷體" panose="03000509000000000000" pitchFamily="65" charset="-120"/>
                <a:ea typeface="標楷體" panose="03000509000000000000" pitchFamily="65" charset="-120"/>
              </a:rPr>
              <a:t>zipped</a:t>
            </a:r>
            <a:r>
              <a:rPr kumimoji="0" lang="zh-TW" altLang="en-US" dirty="0" smtClean="0">
                <a:solidFill>
                  <a:prstClr val="black"/>
                </a:solidFill>
                <a:latin typeface="標楷體" panose="03000509000000000000" pitchFamily="65" charset="-120"/>
                <a:ea typeface="標楷體" panose="03000509000000000000" pitchFamily="65" charset="-120"/>
              </a:rPr>
              <a:t>資料夾</a:t>
            </a:r>
            <a:endParaRPr kumimoji="0" lang="zh-TW" altLang="en-US" dirty="0">
              <a:solidFill>
                <a:prstClr val="black"/>
              </a:solidFill>
              <a:latin typeface="標楷體" panose="03000509000000000000" pitchFamily="65" charset="-120"/>
              <a:ea typeface="標楷體" panose="03000509000000000000" pitchFamily="65" charset="-120"/>
            </a:endParaRPr>
          </a:p>
        </p:txBody>
      </p:sp>
      <p:sp>
        <p:nvSpPr>
          <p:cNvPr id="16" name="文字方塊 15"/>
          <p:cNvSpPr txBox="1"/>
          <p:nvPr/>
        </p:nvSpPr>
        <p:spPr>
          <a:xfrm>
            <a:off x="7020177" y="884628"/>
            <a:ext cx="1961035" cy="923330"/>
          </a:xfrm>
          <a:prstGeom prst="rect">
            <a:avLst/>
          </a:prstGeom>
          <a:noFill/>
        </p:spPr>
        <p:txBody>
          <a:bodyPr wrap="square" rtlCol="0">
            <a:spAutoFit/>
          </a:bodyPr>
          <a:lstStyle/>
          <a:p>
            <a:pPr fontAlgn="auto">
              <a:spcBef>
                <a:spcPts val="0"/>
              </a:spcBef>
              <a:spcAft>
                <a:spcPts val="0"/>
              </a:spcAft>
            </a:pPr>
            <a:r>
              <a:rPr kumimoji="0" lang="zh-TW" altLang="en-US" dirty="0" smtClean="0">
                <a:solidFill>
                  <a:prstClr val="black"/>
                </a:solidFill>
                <a:latin typeface="標楷體" panose="03000509000000000000" pitchFamily="65" charset="-120"/>
                <a:ea typeface="標楷體" panose="03000509000000000000" pitchFamily="65" charset="-120"/>
              </a:rPr>
              <a:t>步驟</a:t>
            </a:r>
            <a:r>
              <a:rPr kumimoji="0" lang="en-US" altLang="zh-TW" dirty="0" smtClean="0">
                <a:solidFill>
                  <a:prstClr val="black"/>
                </a:solidFill>
                <a:latin typeface="標楷體" panose="03000509000000000000" pitchFamily="65" charset="-120"/>
                <a:ea typeface="標楷體" panose="03000509000000000000" pitchFamily="65" charset="-120"/>
              </a:rPr>
              <a:t>3</a:t>
            </a:r>
            <a:r>
              <a:rPr kumimoji="0" lang="zh-TW" altLang="en-US" dirty="0" smtClean="0">
                <a:solidFill>
                  <a:prstClr val="black"/>
                </a:solidFill>
                <a:latin typeface="標楷體" panose="03000509000000000000" pitchFamily="65" charset="-120"/>
                <a:ea typeface="標楷體" panose="03000509000000000000" pitchFamily="65" charset="-120"/>
              </a:rPr>
              <a:t>：</a:t>
            </a:r>
            <a:endParaRPr kumimoji="0" lang="en-US" altLang="zh-TW" dirty="0" smtClean="0">
              <a:solidFill>
                <a:prstClr val="black"/>
              </a:solidFill>
              <a:latin typeface="標楷體" panose="03000509000000000000" pitchFamily="65" charset="-120"/>
              <a:ea typeface="標楷體" panose="03000509000000000000" pitchFamily="65" charset="-120"/>
            </a:endParaRPr>
          </a:p>
          <a:p>
            <a:pPr fontAlgn="auto">
              <a:spcBef>
                <a:spcPts val="0"/>
              </a:spcBef>
              <a:spcAft>
                <a:spcPts val="0"/>
              </a:spcAft>
            </a:pPr>
            <a:r>
              <a:rPr kumimoji="0" lang="zh-TW" altLang="en-US" dirty="0" smtClean="0">
                <a:solidFill>
                  <a:prstClr val="black"/>
                </a:solidFill>
                <a:latin typeface="標楷體" panose="03000509000000000000" pitchFamily="65" charset="-120"/>
                <a:ea typeface="標楷體" panose="03000509000000000000" pitchFamily="65" charset="-120"/>
              </a:rPr>
              <a:t>上傳此</a:t>
            </a:r>
            <a:r>
              <a:rPr kumimoji="0" lang="en-US" altLang="zh-TW" dirty="0" smtClean="0">
                <a:solidFill>
                  <a:prstClr val="black"/>
                </a:solidFill>
                <a:latin typeface="標楷體" panose="03000509000000000000" pitchFamily="65" charset="-120"/>
                <a:ea typeface="標楷體" panose="03000509000000000000" pitchFamily="65" charset="-120"/>
              </a:rPr>
              <a:t>zip</a:t>
            </a:r>
            <a:r>
              <a:rPr kumimoji="0" lang="zh-TW" altLang="en-US" dirty="0" smtClean="0">
                <a:solidFill>
                  <a:prstClr val="black"/>
                </a:solidFill>
                <a:latin typeface="標楷體" panose="03000509000000000000" pitchFamily="65" charset="-120"/>
                <a:ea typeface="標楷體" panose="03000509000000000000" pitchFamily="65" charset="-120"/>
              </a:rPr>
              <a:t>資料夾至集體報名系統</a:t>
            </a:r>
            <a:endParaRPr kumimoji="0" lang="zh-TW" altLang="en-US" dirty="0">
              <a:solidFill>
                <a:prstClr val="black"/>
              </a:solidFill>
              <a:latin typeface="標楷體" panose="03000509000000000000" pitchFamily="65" charset="-120"/>
              <a:ea typeface="標楷體" panose="03000509000000000000" pitchFamily="65" charset="-120"/>
            </a:endParaRPr>
          </a:p>
        </p:txBody>
      </p:sp>
      <p:pic>
        <p:nvPicPr>
          <p:cNvPr id="17" name="圖片 16"/>
          <p:cNvPicPr>
            <a:picLocks noChangeAspect="1"/>
          </p:cNvPicPr>
          <p:nvPr/>
        </p:nvPicPr>
        <p:blipFill>
          <a:blip r:embed="rId5"/>
          <a:stretch>
            <a:fillRect/>
          </a:stretch>
        </p:blipFill>
        <p:spPr>
          <a:xfrm>
            <a:off x="3280339" y="1783559"/>
            <a:ext cx="1291661" cy="1410063"/>
          </a:xfrm>
          <a:prstGeom prst="rect">
            <a:avLst/>
          </a:prstGeom>
        </p:spPr>
      </p:pic>
      <p:pic>
        <p:nvPicPr>
          <p:cNvPr id="18" name="圖片 17"/>
          <p:cNvPicPr>
            <a:picLocks noChangeAspect="1"/>
          </p:cNvPicPr>
          <p:nvPr/>
        </p:nvPicPr>
        <p:blipFill>
          <a:blip r:embed="rId7"/>
          <a:stretch>
            <a:fillRect/>
          </a:stretch>
        </p:blipFill>
        <p:spPr>
          <a:xfrm>
            <a:off x="3385160" y="3102571"/>
            <a:ext cx="2395493" cy="3618905"/>
          </a:xfrm>
          <a:prstGeom prst="rect">
            <a:avLst/>
          </a:prstGeom>
        </p:spPr>
      </p:pic>
      <p:pic>
        <p:nvPicPr>
          <p:cNvPr id="19" name="圖片 18"/>
          <p:cNvPicPr>
            <a:picLocks noChangeAspect="1"/>
          </p:cNvPicPr>
          <p:nvPr/>
        </p:nvPicPr>
        <p:blipFill>
          <a:blip r:embed="rId8"/>
          <a:stretch>
            <a:fillRect/>
          </a:stretch>
        </p:blipFill>
        <p:spPr>
          <a:xfrm>
            <a:off x="5814740" y="4351374"/>
            <a:ext cx="2213644" cy="2506626"/>
          </a:xfrm>
          <a:prstGeom prst="rect">
            <a:avLst/>
          </a:prstGeom>
        </p:spPr>
      </p:pic>
      <p:sp>
        <p:nvSpPr>
          <p:cNvPr id="20" name="矩形 19"/>
          <p:cNvSpPr/>
          <p:nvPr/>
        </p:nvSpPr>
        <p:spPr>
          <a:xfrm>
            <a:off x="3351073" y="5085184"/>
            <a:ext cx="2363325"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1" name="矩形 20"/>
          <p:cNvSpPr/>
          <p:nvPr/>
        </p:nvSpPr>
        <p:spPr>
          <a:xfrm>
            <a:off x="5791694" y="5347231"/>
            <a:ext cx="2236690" cy="2420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3" name="標題 1"/>
          <p:cNvSpPr>
            <a:spLocks noGrp="1"/>
          </p:cNvSpPr>
          <p:nvPr>
            <p:ph type="title"/>
          </p:nvPr>
        </p:nvSpPr>
        <p:spPr>
          <a:xfrm>
            <a:off x="107504" y="260648"/>
            <a:ext cx="8621486" cy="691084"/>
          </a:xfrm>
        </p:spPr>
        <p:txBody>
          <a:bodyPr>
            <a:noAutofit/>
          </a:bodyPr>
          <a:lstStyle/>
          <a:p>
            <a:pPr>
              <a:lnSpc>
                <a:spcPct val="80000"/>
              </a:lnSpc>
            </a:pPr>
            <a:r>
              <a:rPr lang="zh-TW" altLang="en-US" sz="3000" dirty="0" smtClean="0">
                <a:latin typeface="標楷體" panose="03000509000000000000" pitchFamily="65" charset="-120"/>
                <a:ea typeface="標楷體" panose="03000509000000000000" pitchFamily="65" charset="-120"/>
                <a:cs typeface="+mn-cs"/>
              </a:rPr>
              <a:t>資格</a:t>
            </a:r>
            <a:r>
              <a:rPr lang="zh-TW" altLang="en-US" sz="3000" dirty="0">
                <a:latin typeface="標楷體" panose="03000509000000000000" pitchFamily="65" charset="-120"/>
                <a:ea typeface="標楷體" panose="03000509000000000000" pitchFamily="65" charset="-120"/>
                <a:cs typeface="+mn-cs"/>
              </a:rPr>
              <a:t>審查登錄</a:t>
            </a:r>
            <a:r>
              <a:rPr lang="en-US" altLang="zh-TW" sz="2550" dirty="0">
                <a:solidFill>
                  <a:srgbClr val="FF0000"/>
                </a:solidFill>
                <a:latin typeface="標楷體" panose="03000509000000000000" pitchFamily="65" charset="-120"/>
                <a:ea typeface="標楷體" panose="03000509000000000000" pitchFamily="65" charset="-120"/>
                <a:cs typeface="+mn-cs"/>
              </a:rPr>
              <a:t>-</a:t>
            </a:r>
            <a:r>
              <a:rPr lang="zh-TW" altLang="zh-TW" sz="2550" dirty="0">
                <a:solidFill>
                  <a:srgbClr val="FF0000"/>
                </a:solidFill>
                <a:latin typeface="標楷體" panose="03000509000000000000" pitchFamily="65" charset="-120"/>
                <a:ea typeface="標楷體" panose="03000509000000000000" pitchFamily="65" charset="-120"/>
                <a:cs typeface="+mn-cs"/>
              </a:rPr>
              <a:t>在</a:t>
            </a:r>
            <a:r>
              <a:rPr lang="zh-TW" altLang="zh-TW" sz="2550" dirty="0" smtClean="0">
                <a:solidFill>
                  <a:srgbClr val="FF0000"/>
                </a:solidFill>
                <a:latin typeface="標楷體" panose="03000509000000000000" pitchFamily="65" charset="-120"/>
                <a:ea typeface="標楷體" panose="03000509000000000000" pitchFamily="65" charset="-120"/>
                <a:cs typeface="+mn-cs"/>
              </a:rPr>
              <a:t>校</a:t>
            </a:r>
            <a:r>
              <a:rPr lang="zh-TW" altLang="en-US" sz="2550" dirty="0" smtClean="0">
                <a:solidFill>
                  <a:srgbClr val="FF0000"/>
                </a:solidFill>
                <a:latin typeface="標楷體" panose="03000509000000000000" pitchFamily="65" charset="-120"/>
                <a:ea typeface="標楷體" panose="03000509000000000000" pitchFamily="65" charset="-120"/>
                <a:cs typeface="+mn-cs"/>
              </a:rPr>
              <a:t>學業</a:t>
            </a:r>
            <a:r>
              <a:rPr lang="zh-TW" altLang="zh-TW" sz="2550" dirty="0" smtClean="0">
                <a:solidFill>
                  <a:srgbClr val="FF0000"/>
                </a:solidFill>
                <a:latin typeface="標楷體" panose="03000509000000000000" pitchFamily="65" charset="-120"/>
                <a:ea typeface="標楷體" panose="03000509000000000000" pitchFamily="65" charset="-120"/>
                <a:cs typeface="+mn-cs"/>
              </a:rPr>
              <a:t>成績證明</a:t>
            </a:r>
            <a:r>
              <a:rPr lang="en-US" altLang="zh-TW" sz="2550" dirty="0" smtClean="0">
                <a:solidFill>
                  <a:srgbClr val="FF0000"/>
                </a:solidFill>
                <a:latin typeface="標楷體" panose="03000509000000000000" pitchFamily="65" charset="-120"/>
                <a:ea typeface="標楷體" panose="03000509000000000000" pitchFamily="65" charset="-120"/>
                <a:cs typeface="+mn-cs"/>
              </a:rPr>
              <a:t>(PDF</a:t>
            </a:r>
            <a:r>
              <a:rPr lang="zh-TW" altLang="en-US" sz="2550" dirty="0" smtClean="0">
                <a:solidFill>
                  <a:srgbClr val="FF0000"/>
                </a:solidFill>
                <a:latin typeface="標楷體" panose="03000509000000000000" pitchFamily="65" charset="-120"/>
                <a:ea typeface="標楷體" panose="03000509000000000000" pitchFamily="65" charset="-120"/>
                <a:cs typeface="+mn-cs"/>
              </a:rPr>
              <a:t>格式</a:t>
            </a:r>
            <a:r>
              <a:rPr lang="en-US" altLang="zh-TW" sz="2550" dirty="0" smtClean="0">
                <a:solidFill>
                  <a:srgbClr val="FF0000"/>
                </a:solidFill>
                <a:latin typeface="標楷體" panose="03000509000000000000" pitchFamily="65" charset="-120"/>
                <a:ea typeface="標楷體" panose="03000509000000000000" pitchFamily="65" charset="-120"/>
                <a:cs typeface="+mn-cs"/>
              </a:rPr>
              <a:t>)</a:t>
            </a:r>
            <a:r>
              <a:rPr lang="zh-TW" altLang="zh-TW" sz="2550" dirty="0" smtClean="0">
                <a:solidFill>
                  <a:srgbClr val="FF0000"/>
                </a:solidFill>
                <a:latin typeface="標楷體" panose="03000509000000000000" pitchFamily="65" charset="-120"/>
                <a:ea typeface="標楷體" panose="03000509000000000000" pitchFamily="65" charset="-120"/>
                <a:cs typeface="+mn-cs"/>
              </a:rPr>
              <a:t>上</a:t>
            </a:r>
            <a:r>
              <a:rPr lang="zh-TW" altLang="zh-TW" sz="2550" dirty="0">
                <a:solidFill>
                  <a:srgbClr val="FF0000"/>
                </a:solidFill>
                <a:latin typeface="標楷體" panose="03000509000000000000" pitchFamily="65" charset="-120"/>
                <a:ea typeface="標楷體" panose="03000509000000000000" pitchFamily="65" charset="-120"/>
                <a:cs typeface="+mn-cs"/>
              </a:rPr>
              <a:t>傳作業</a:t>
            </a:r>
            <a:endParaRPr lang="zh-TW" altLang="en-US" sz="2550" dirty="0">
              <a:solidFill>
                <a:srgbClr val="FF0000"/>
              </a:solidFill>
              <a:latin typeface="標楷體" panose="03000509000000000000" pitchFamily="65" charset="-120"/>
              <a:ea typeface="標楷體" panose="03000509000000000000" pitchFamily="65" charset="-120"/>
              <a:cs typeface="+mn-cs"/>
            </a:endParaRPr>
          </a:p>
        </p:txBody>
      </p:sp>
    </p:spTree>
    <p:extLst>
      <p:ext uri="{BB962C8B-B14F-4D97-AF65-F5344CB8AC3E}">
        <p14:creationId xmlns:p14="http://schemas.microsoft.com/office/powerpoint/2010/main" val="34135618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72008" y="1511972"/>
            <a:ext cx="8964488" cy="3717228"/>
          </a:xfrm>
          <a:prstGeom prst="rect">
            <a:avLst/>
          </a:prstGeom>
        </p:spPr>
      </p:pic>
      <p:sp>
        <p:nvSpPr>
          <p:cNvPr id="270342" name="Rectangle 5"/>
          <p:cNvSpPr>
            <a:spLocks noChangeArrowheads="1"/>
          </p:cNvSpPr>
          <p:nvPr/>
        </p:nvSpPr>
        <p:spPr bwMode="auto">
          <a:xfrm>
            <a:off x="325143" y="2376739"/>
            <a:ext cx="5687017" cy="2736304"/>
          </a:xfrm>
          <a:prstGeom prst="rect">
            <a:avLst/>
          </a:prstGeom>
          <a:solidFill>
            <a:schemeClr val="bg1">
              <a:alpha val="70000"/>
            </a:schemeClr>
          </a:solidFill>
          <a:ln w="38100">
            <a:solidFill>
              <a:srgbClr val="FF000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23</a:t>
            </a:fld>
            <a:endParaRPr lang="en-US" altLang="zh-TW" dirty="0">
              <a:latin typeface="標楷體" panose="03000509000000000000" pitchFamily="65" charset="-120"/>
              <a:ea typeface="標楷體" panose="03000509000000000000" pitchFamily="65" charset="-120"/>
            </a:endParaRPr>
          </a:p>
        </p:txBody>
      </p:sp>
      <p:sp>
        <p:nvSpPr>
          <p:cNvPr id="8" name="Rectangle 5"/>
          <p:cNvSpPr>
            <a:spLocks noChangeArrowheads="1"/>
          </p:cNvSpPr>
          <p:nvPr/>
        </p:nvSpPr>
        <p:spPr bwMode="auto">
          <a:xfrm>
            <a:off x="6012160" y="2376739"/>
            <a:ext cx="2843508" cy="2736304"/>
          </a:xfrm>
          <a:prstGeom prst="rect">
            <a:avLst/>
          </a:prstGeom>
          <a:noFill/>
          <a:ln w="38100">
            <a:solidFill>
              <a:srgbClr val="00B05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sp>
        <p:nvSpPr>
          <p:cNvPr id="10" name="矩形 9"/>
          <p:cNvSpPr/>
          <p:nvPr/>
        </p:nvSpPr>
        <p:spPr>
          <a:xfrm>
            <a:off x="6012160" y="1730408"/>
            <a:ext cx="2938248" cy="646331"/>
          </a:xfrm>
          <a:prstGeom prst="rect">
            <a:avLst/>
          </a:prstGeom>
          <a:solidFill>
            <a:srgbClr val="00B050"/>
          </a:solidFill>
          <a:ln>
            <a:solidFill>
              <a:srgbClr val="00B050"/>
            </a:solidFill>
          </a:ln>
        </p:spPr>
        <p:txBody>
          <a:bodyPr wrap="square">
            <a:spAutoFit/>
          </a:bodyPr>
          <a:lstStyle/>
          <a:p>
            <a:pPr algn="ctr" fontAlgn="auto">
              <a:spcBef>
                <a:spcPts val="0"/>
              </a:spcBef>
              <a:spcAft>
                <a:spcPts val="0"/>
              </a:spcAft>
            </a:pPr>
            <a:r>
              <a:rPr kumimoji="0" lang="zh-TW" altLang="en-US" dirty="0" smtClean="0">
                <a:solidFill>
                  <a:prstClr val="white"/>
                </a:solidFill>
                <a:latin typeface="arial" panose="020B0604020202020204" pitchFamily="34" charset="0"/>
                <a:ea typeface="新細明體" panose="02020500000000000000" pitchFamily="18" charset="-120"/>
              </a:rPr>
              <a:t>考生在校學業成績證明</a:t>
            </a:r>
            <a:endParaRPr kumimoji="0" lang="en-US" altLang="zh-TW" dirty="0" smtClean="0">
              <a:solidFill>
                <a:prstClr val="white"/>
              </a:solidFill>
              <a:latin typeface="arial" panose="020B0604020202020204" pitchFamily="34" charset="0"/>
              <a:ea typeface="新細明體" panose="02020500000000000000" pitchFamily="18" charset="-120"/>
            </a:endParaRPr>
          </a:p>
          <a:p>
            <a:pPr algn="ctr" fontAlgn="auto">
              <a:spcBef>
                <a:spcPts val="0"/>
              </a:spcBef>
              <a:spcAft>
                <a:spcPts val="0"/>
              </a:spcAft>
            </a:pPr>
            <a:r>
              <a:rPr kumimoji="0" lang="zh-TW" altLang="en-US" dirty="0" smtClean="0">
                <a:solidFill>
                  <a:prstClr val="white"/>
                </a:solidFill>
                <a:latin typeface="arial" panose="020B0604020202020204" pitchFamily="34" charset="0"/>
                <a:ea typeface="新細明體" panose="02020500000000000000" pitchFamily="18" charset="-120"/>
              </a:rPr>
              <a:t>（</a:t>
            </a:r>
            <a:r>
              <a:rPr kumimoji="0" lang="en-US" altLang="zh-TW" dirty="0">
                <a:solidFill>
                  <a:prstClr val="white"/>
                </a:solidFill>
                <a:latin typeface="arial" panose="020B0604020202020204" pitchFamily="34" charset="0"/>
                <a:ea typeface="新細明體" panose="02020500000000000000" pitchFamily="18" charset="-120"/>
              </a:rPr>
              <a:t>PDF</a:t>
            </a:r>
            <a:r>
              <a:rPr kumimoji="0" lang="zh-TW" altLang="en-US" dirty="0">
                <a:solidFill>
                  <a:prstClr val="white"/>
                </a:solidFill>
                <a:latin typeface="arial" panose="020B0604020202020204" pitchFamily="34" charset="0"/>
                <a:ea typeface="新細明體" panose="02020500000000000000" pitchFamily="18" charset="-120"/>
              </a:rPr>
              <a:t>格式）上傳</a:t>
            </a:r>
            <a:endParaRPr kumimoji="0" lang="zh-TW" altLang="en-US" dirty="0">
              <a:solidFill>
                <a:prstClr val="white"/>
              </a:solidFill>
              <a:latin typeface="Calibri" panose="020F0502020204030204"/>
              <a:ea typeface="新細明體" panose="02020500000000000000" pitchFamily="18" charset="-120"/>
            </a:endParaRPr>
          </a:p>
        </p:txBody>
      </p:sp>
      <p:sp>
        <p:nvSpPr>
          <p:cNvPr id="13" name="Rectangle 2"/>
          <p:cNvSpPr txBox="1">
            <a:spLocks noChangeArrowheads="1"/>
          </p:cNvSpPr>
          <p:nvPr/>
        </p:nvSpPr>
        <p:spPr bwMode="auto">
          <a:xfrm>
            <a:off x="43307" y="162652"/>
            <a:ext cx="8940800" cy="7159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kumimoji="0" lang="zh-TW" altLang="en-US" sz="3600" kern="1200" dirty="0" smtClean="0">
                <a:solidFill>
                  <a:schemeClr val="tx1"/>
                </a:solidFill>
                <a:latin typeface="標楷體" panose="03000509000000000000" pitchFamily="65" charset="-120"/>
                <a:ea typeface="標楷體" panose="03000509000000000000" pitchFamily="65" charset="-120"/>
              </a:rPr>
              <a:t>資格審查登錄</a:t>
            </a:r>
            <a:r>
              <a:rPr kumimoji="0" lang="en-US" altLang="zh-TW" sz="2400" kern="1200" dirty="0" smtClean="0">
                <a:solidFill>
                  <a:srgbClr val="FF0000"/>
                </a:solidFill>
                <a:latin typeface="標楷體" panose="03000509000000000000" pitchFamily="65" charset="-120"/>
                <a:ea typeface="標楷體" panose="03000509000000000000" pitchFamily="65" charset="-120"/>
              </a:rPr>
              <a:t>-</a:t>
            </a:r>
            <a:r>
              <a:rPr kumimoji="0" lang="zh-TW" altLang="en-US" sz="2400" kern="1200" dirty="0" smtClean="0">
                <a:solidFill>
                  <a:srgbClr val="FF0000"/>
                </a:solidFill>
                <a:latin typeface="標楷體" panose="03000509000000000000" pitchFamily="65" charset="-120"/>
                <a:ea typeface="標楷體" panose="03000509000000000000" pitchFamily="65" charset="-120"/>
              </a:rPr>
              <a:t>考生在校基本資料</a:t>
            </a:r>
            <a:r>
              <a:rPr kumimoji="0" lang="en-US" altLang="zh-TW" sz="2400" kern="1200" dirty="0" smtClean="0">
                <a:solidFill>
                  <a:srgbClr val="FF0000"/>
                </a:solidFill>
                <a:latin typeface="標楷體" panose="03000509000000000000" pitchFamily="65" charset="-120"/>
                <a:ea typeface="標楷體" panose="03000509000000000000" pitchFamily="65" charset="-120"/>
              </a:rPr>
              <a:t>(</a:t>
            </a:r>
            <a:r>
              <a:rPr kumimoji="0" lang="zh-TW" altLang="en-US" sz="2400" kern="1200" dirty="0" smtClean="0">
                <a:solidFill>
                  <a:srgbClr val="FF0000"/>
                </a:solidFill>
                <a:latin typeface="標楷體" panose="03000509000000000000" pitchFamily="65" charset="-120"/>
                <a:ea typeface="標楷體" panose="03000509000000000000" pitchFamily="65" charset="-120"/>
              </a:rPr>
              <a:t>含在校學業成績證明</a:t>
            </a:r>
            <a:r>
              <a:rPr kumimoji="0" lang="en-US" altLang="zh-TW" sz="2400" kern="1200" dirty="0" smtClean="0">
                <a:solidFill>
                  <a:srgbClr val="FF0000"/>
                </a:solidFill>
                <a:latin typeface="標楷體" panose="03000509000000000000" pitchFamily="65" charset="-120"/>
                <a:ea typeface="標楷體" panose="03000509000000000000" pitchFamily="65" charset="-120"/>
              </a:rPr>
              <a:t>)</a:t>
            </a:r>
            <a:r>
              <a:rPr kumimoji="0" lang="en-US" altLang="zh-TW" sz="1600" kern="1200" dirty="0" smtClean="0">
                <a:solidFill>
                  <a:srgbClr val="FF0000"/>
                </a:solidFill>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整批作業</a:t>
            </a:r>
            <a:endParaRPr kumimoji="0" lang="en-US" altLang="zh-TW" sz="1600" kern="1200" dirty="0">
              <a:solidFill>
                <a:srgbClr val="FF0000"/>
              </a:solidFill>
              <a:latin typeface="標楷體" panose="03000509000000000000" pitchFamily="65" charset="-120"/>
              <a:ea typeface="標楷體" panose="03000509000000000000" pitchFamily="65" charset="-120"/>
            </a:endParaRPr>
          </a:p>
        </p:txBody>
      </p:sp>
      <p:pic>
        <p:nvPicPr>
          <p:cNvPr id="9" name="圖片 8"/>
          <p:cNvPicPr>
            <a:picLocks noChangeAspect="1"/>
          </p:cNvPicPr>
          <p:nvPr/>
        </p:nvPicPr>
        <p:blipFill>
          <a:blip r:embed="rId4"/>
          <a:stretch>
            <a:fillRect/>
          </a:stretch>
        </p:blipFill>
        <p:spPr>
          <a:xfrm>
            <a:off x="1259632" y="3843981"/>
            <a:ext cx="4328191" cy="1095434"/>
          </a:xfrm>
          <a:prstGeom prst="rect">
            <a:avLst/>
          </a:prstGeom>
        </p:spPr>
      </p:pic>
    </p:spTree>
    <p:extLst>
      <p:ext uri="{BB962C8B-B14F-4D97-AF65-F5344CB8AC3E}">
        <p14:creationId xmlns:p14="http://schemas.microsoft.com/office/powerpoint/2010/main" val="7223458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p:cNvPicPr>
            <a:picLocks noChangeAspect="1"/>
          </p:cNvPicPr>
          <p:nvPr/>
        </p:nvPicPr>
        <p:blipFill>
          <a:blip r:embed="rId2"/>
          <a:stretch>
            <a:fillRect/>
          </a:stretch>
        </p:blipFill>
        <p:spPr>
          <a:xfrm>
            <a:off x="3248683" y="3383346"/>
            <a:ext cx="5266667" cy="2104762"/>
          </a:xfrm>
          <a:prstGeom prst="rect">
            <a:avLst/>
          </a:prstGeom>
        </p:spPr>
      </p:pic>
      <p:graphicFrame>
        <p:nvGraphicFramePr>
          <p:cNvPr id="4" name="表格 3"/>
          <p:cNvGraphicFramePr>
            <a:graphicFrameLocks noGrp="1"/>
          </p:cNvGraphicFramePr>
          <p:nvPr>
            <p:extLst>
              <p:ext uri="{D42A27DB-BD31-4B8C-83A1-F6EECF244321}">
                <p14:modId xmlns:p14="http://schemas.microsoft.com/office/powerpoint/2010/main" val="2370755184"/>
              </p:ext>
            </p:extLst>
          </p:nvPr>
        </p:nvGraphicFramePr>
        <p:xfrm>
          <a:off x="311248" y="1035561"/>
          <a:ext cx="8268512" cy="1673358"/>
        </p:xfrm>
        <a:graphic>
          <a:graphicData uri="http://schemas.openxmlformats.org/drawingml/2006/table">
            <a:tbl>
              <a:tblPr>
                <a:tableStyleId>{5C22544A-7EE6-4342-B048-85BDC9FD1C3A}</a:tableStyleId>
              </a:tblPr>
              <a:tblGrid>
                <a:gridCol w="527648"/>
                <a:gridCol w="2220936"/>
                <a:gridCol w="5519928"/>
              </a:tblGrid>
              <a:tr h="416093">
                <a:tc>
                  <a:txBody>
                    <a:bodyPr/>
                    <a:lstStyle/>
                    <a:p>
                      <a:pPr algn="ctr" fontAlgn="ctr"/>
                      <a:r>
                        <a:rPr lang="en-US" altLang="zh-TW" sz="1400" b="0" i="0" u="none" strike="noStrike" dirty="0" smtClean="0">
                          <a:effectLst/>
                          <a:latin typeface="標楷體" panose="03000509000000000000" pitchFamily="65" charset="-120"/>
                          <a:ea typeface="標楷體" panose="03000509000000000000" pitchFamily="65" charset="-120"/>
                        </a:rPr>
                        <a:t>NO</a:t>
                      </a:r>
                      <a:endParaRPr lang="zh-TW" altLang="en-US" sz="1400" b="0" i="0" u="none" strike="noStrike" dirty="0">
                        <a:effectLst/>
                        <a:latin typeface="標楷體" panose="03000509000000000000" pitchFamily="65" charset="-120"/>
                        <a:ea typeface="標楷體" panose="03000509000000000000" pitchFamily="65" charset="-120"/>
                      </a:endParaRPr>
                    </a:p>
                  </a:txBody>
                  <a:tcPr marL="7144" marR="7144" marT="714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400" u="none" strike="noStrike" dirty="0">
                          <a:effectLst/>
                          <a:latin typeface="標楷體" panose="03000509000000000000" pitchFamily="65" charset="-120"/>
                          <a:ea typeface="標楷體" panose="03000509000000000000" pitchFamily="65" charset="-120"/>
                        </a:rPr>
                        <a:t>統一入學</a:t>
                      </a:r>
                      <a:r>
                        <a:rPr lang="zh-TW" altLang="en-US" sz="1400" u="none" strike="noStrike" dirty="0" smtClean="0">
                          <a:effectLst/>
                          <a:latin typeface="標楷體" panose="03000509000000000000" pitchFamily="65" charset="-120"/>
                          <a:ea typeface="標楷體" panose="03000509000000000000" pitchFamily="65" charset="-120"/>
                        </a:rPr>
                        <a:t>測驗報名</a:t>
                      </a:r>
                      <a:r>
                        <a:rPr lang="zh-TW" altLang="en-US" sz="1400" u="none" strike="noStrike" dirty="0">
                          <a:effectLst/>
                          <a:latin typeface="標楷體" panose="03000509000000000000" pitchFamily="65" charset="-120"/>
                          <a:ea typeface="標楷體" panose="03000509000000000000" pitchFamily="65" charset="-120"/>
                        </a:rPr>
                        <a:t>序號</a:t>
                      </a:r>
                      <a:endParaRPr lang="zh-TW" altLang="en-US" sz="1400" b="0" i="0" u="none" strike="noStrike" dirty="0">
                        <a:effectLst/>
                        <a:latin typeface="標楷體" panose="03000509000000000000" pitchFamily="65" charset="-120"/>
                        <a:ea typeface="標楷體" panose="03000509000000000000" pitchFamily="65" charset="-120"/>
                      </a:endParaRPr>
                    </a:p>
                  </a:txBody>
                  <a:tcPr marL="7144" marR="7144" marT="714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400" b="0" i="0" u="none" strike="noStrike" dirty="0" smtClean="0">
                          <a:effectLst/>
                          <a:latin typeface="標楷體" panose="03000509000000000000" pitchFamily="65" charset="-120"/>
                          <a:ea typeface="標楷體" panose="03000509000000000000" pitchFamily="65" charset="-120"/>
                        </a:rPr>
                        <a:t>情況說明</a:t>
                      </a:r>
                      <a:endParaRPr lang="zh-TW" altLang="en-US" sz="1400" b="0" i="0" u="none" strike="noStrike" dirty="0">
                        <a:effectLst/>
                        <a:latin typeface="標楷體" panose="03000509000000000000" pitchFamily="65" charset="-120"/>
                        <a:ea typeface="標楷體" panose="03000509000000000000" pitchFamily="65" charset="-120"/>
                      </a:endParaRPr>
                    </a:p>
                  </a:txBody>
                  <a:tcPr marL="7144" marR="7144" marT="714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r>
              <a:tr h="420586">
                <a:tc>
                  <a:txBody>
                    <a:bodyPr/>
                    <a:lstStyle/>
                    <a:p>
                      <a:pPr algn="ctr" fontAlgn="b"/>
                      <a:r>
                        <a:rPr lang="en-US" altLang="zh-TW" sz="1400" b="0" i="0" u="none" strike="noStrike" dirty="0" smtClean="0">
                          <a:effectLst/>
                          <a:latin typeface="標楷體" panose="03000509000000000000" pitchFamily="65" charset="-120"/>
                          <a:ea typeface="標楷體" panose="03000509000000000000" pitchFamily="65" charset="-120"/>
                        </a:rPr>
                        <a:t>1</a:t>
                      </a:r>
                      <a:endParaRPr lang="en-US" altLang="zh-TW" sz="1400" b="0" i="0" u="none" strike="noStrike" dirty="0">
                        <a:effectLst/>
                        <a:latin typeface="標楷體" panose="03000509000000000000" pitchFamily="65" charset="-120"/>
                        <a:ea typeface="標楷體" panose="03000509000000000000" pitchFamily="65" charset="-120"/>
                      </a:endParaRPr>
                    </a:p>
                  </a:txBody>
                  <a:tcPr marL="7144" marR="7144" marT="714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b"/>
                      <a:r>
                        <a:rPr lang="en-US" altLang="zh-TW" sz="1400" b="0" i="0" u="none" strike="noStrike" kern="1200" dirty="0" smtClean="0">
                          <a:solidFill>
                            <a:schemeClr val="dk1"/>
                          </a:solidFill>
                          <a:effectLst/>
                          <a:latin typeface="標楷體" panose="03000509000000000000" pitchFamily="65" charset="-120"/>
                          <a:ea typeface="標楷體" panose="03000509000000000000" pitchFamily="65" charset="-120"/>
                          <a:cs typeface="+mn-cs"/>
                        </a:rPr>
                        <a:t>9999-301036</a:t>
                      </a:r>
                      <a:endParaRPr lang="en-US" altLang="zh-TW" sz="14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endParaRPr lang="en-US" sz="1400" b="0" i="0" u="none" strike="noStrike" dirty="0">
                        <a:effectLst/>
                        <a:latin typeface="標楷體" panose="03000509000000000000" pitchFamily="65" charset="-120"/>
                        <a:ea typeface="標楷體" panose="03000509000000000000" pitchFamily="65" charset="-120"/>
                      </a:endParaRPr>
                    </a:p>
                  </a:txBody>
                  <a:tcPr marL="7144" marR="7144" marT="714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r>
              <a:tr h="420586">
                <a:tc>
                  <a:txBody>
                    <a:bodyPr/>
                    <a:lstStyle/>
                    <a:p>
                      <a:pPr algn="ctr" fontAlgn="b"/>
                      <a:r>
                        <a:rPr lang="en-US" altLang="zh-TW" sz="1400" b="0" i="0" u="none" strike="noStrike" dirty="0" smtClean="0">
                          <a:effectLst/>
                          <a:latin typeface="標楷體" panose="03000509000000000000" pitchFamily="65" charset="-120"/>
                          <a:ea typeface="標楷體" panose="03000509000000000000" pitchFamily="65" charset="-120"/>
                        </a:rPr>
                        <a:t>2</a:t>
                      </a:r>
                      <a:endParaRPr lang="en-US" altLang="zh-TW" sz="1400" b="0" i="0" u="none" strike="noStrike" dirty="0">
                        <a:effectLst/>
                        <a:latin typeface="標楷體" panose="03000509000000000000" pitchFamily="65" charset="-120"/>
                        <a:ea typeface="標楷體" panose="03000509000000000000" pitchFamily="65" charset="-120"/>
                      </a:endParaRPr>
                    </a:p>
                  </a:txBody>
                  <a:tcPr marL="7144" marR="7144" marT="714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b"/>
                      <a:r>
                        <a:rPr lang="en-US" altLang="zh-TW" sz="1400" b="0" i="0" u="none" strike="noStrike" kern="1200" dirty="0" smtClean="0">
                          <a:solidFill>
                            <a:schemeClr val="dk1"/>
                          </a:solidFill>
                          <a:effectLst/>
                          <a:latin typeface="標楷體" panose="03000509000000000000" pitchFamily="65" charset="-120"/>
                          <a:ea typeface="標楷體" panose="03000509000000000000" pitchFamily="65" charset="-120"/>
                          <a:cs typeface="+mn-cs"/>
                        </a:rPr>
                        <a:t>9999-301039</a:t>
                      </a:r>
                      <a:endParaRPr lang="en-US" altLang="zh-TW" sz="14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zh-TW" altLang="en-US" sz="1400" b="0" i="0" u="none" strike="noStrike" dirty="0" smtClean="0">
                          <a:effectLst/>
                          <a:latin typeface="標楷體" panose="03000509000000000000" pitchFamily="65" charset="-120"/>
                          <a:ea typeface="標楷體" panose="03000509000000000000" pitchFamily="65" charset="-120"/>
                        </a:rPr>
                        <a:t>模擬狀況</a:t>
                      </a:r>
                      <a:r>
                        <a:rPr lang="en-US" altLang="zh-TW" sz="1400" b="0" i="0" u="none" strike="noStrike" dirty="0" smtClean="0">
                          <a:effectLst/>
                          <a:latin typeface="標楷體" panose="03000509000000000000" pitchFamily="65" charset="-120"/>
                          <a:ea typeface="標楷體" panose="03000509000000000000" pitchFamily="65" charset="-120"/>
                        </a:rPr>
                        <a:t>A(</a:t>
                      </a:r>
                      <a:r>
                        <a:rPr lang="zh-TW" altLang="en-US" sz="1400" b="0" i="0" u="none" strike="noStrike" dirty="0" smtClean="0">
                          <a:effectLst/>
                          <a:latin typeface="標楷體" panose="03000509000000000000" pitchFamily="65" charset="-120"/>
                          <a:ea typeface="標楷體" panose="03000509000000000000" pitchFamily="65" charset="-120"/>
                        </a:rPr>
                        <a:t>屬該班學生，未上傳學業成績證明</a:t>
                      </a:r>
                      <a:r>
                        <a:rPr lang="en-US" altLang="zh-TW" sz="1400" b="0" i="0" u="none" strike="noStrike" dirty="0" smtClean="0">
                          <a:effectLst/>
                          <a:latin typeface="標楷體" panose="03000509000000000000" pitchFamily="65" charset="-120"/>
                          <a:ea typeface="標楷體" panose="03000509000000000000" pitchFamily="65" charset="-120"/>
                        </a:rPr>
                        <a:t>)</a:t>
                      </a:r>
                      <a:endParaRPr lang="en-US" sz="1400" b="0" i="0" u="none" strike="noStrike" dirty="0">
                        <a:effectLst/>
                        <a:latin typeface="標楷體" panose="03000509000000000000" pitchFamily="65" charset="-120"/>
                        <a:ea typeface="標楷體" panose="03000509000000000000" pitchFamily="65" charset="-120"/>
                      </a:endParaRPr>
                    </a:p>
                  </a:txBody>
                  <a:tcPr marL="7144" marR="7144" marT="714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r>
              <a:tr h="416093">
                <a:tc>
                  <a:txBody>
                    <a:bodyPr/>
                    <a:lstStyle/>
                    <a:p>
                      <a:pPr algn="ctr" fontAlgn="b"/>
                      <a:r>
                        <a:rPr lang="en-US" altLang="zh-TW" sz="1400" b="0" i="0" u="none" strike="noStrike" dirty="0" smtClean="0">
                          <a:effectLst/>
                          <a:latin typeface="標楷體" panose="03000509000000000000" pitchFamily="65" charset="-120"/>
                          <a:ea typeface="標楷體" panose="03000509000000000000" pitchFamily="65" charset="-120"/>
                        </a:rPr>
                        <a:t>3</a:t>
                      </a:r>
                      <a:endParaRPr lang="en-US" altLang="zh-TW" sz="1400" b="0" i="0" u="none" strike="noStrike" dirty="0">
                        <a:effectLst/>
                        <a:latin typeface="標楷體" panose="03000509000000000000" pitchFamily="65" charset="-120"/>
                        <a:ea typeface="標楷體" panose="03000509000000000000" pitchFamily="65" charset="-120"/>
                      </a:endParaRPr>
                    </a:p>
                  </a:txBody>
                  <a:tcPr marL="7144" marR="7144" marT="714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b"/>
                      <a:r>
                        <a:rPr lang="en-US" altLang="zh-TW" sz="1400" b="0" i="0" u="none" strike="noStrike" kern="1200" dirty="0" smtClean="0">
                          <a:solidFill>
                            <a:schemeClr val="dk1"/>
                          </a:solidFill>
                          <a:effectLst/>
                          <a:latin typeface="標楷體" panose="03000509000000000000" pitchFamily="65" charset="-120"/>
                          <a:ea typeface="標楷體" panose="03000509000000000000" pitchFamily="65" charset="-120"/>
                          <a:cs typeface="+mn-cs"/>
                        </a:rPr>
                        <a:t>9999-301040</a:t>
                      </a:r>
                    </a:p>
                  </a:txBody>
                  <a:tcPr marL="7144" marR="7144" marT="714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685800" rtl="0" eaLnBrk="1" fontAlgn="b" latinLnBrk="0" hangingPunct="1">
                        <a:lnSpc>
                          <a:spcPct val="100000"/>
                        </a:lnSpc>
                        <a:spcBef>
                          <a:spcPts val="0"/>
                        </a:spcBef>
                        <a:spcAft>
                          <a:spcPts val="0"/>
                        </a:spcAft>
                        <a:buClrTx/>
                        <a:buSzTx/>
                        <a:buFontTx/>
                        <a:buNone/>
                        <a:tabLst/>
                        <a:defRPr/>
                      </a:pPr>
                      <a:r>
                        <a:rPr lang="zh-TW" altLang="en-US" sz="1400" b="0" i="0" u="none" strike="noStrike" dirty="0" smtClean="0">
                          <a:effectLst/>
                          <a:latin typeface="標楷體" panose="03000509000000000000" pitchFamily="65" charset="-120"/>
                          <a:ea typeface="標楷體" panose="03000509000000000000" pitchFamily="65" charset="-120"/>
                        </a:rPr>
                        <a:t>模擬狀況</a:t>
                      </a:r>
                      <a:r>
                        <a:rPr lang="en-US" altLang="zh-TW" sz="1400" b="0" i="0" u="none" strike="noStrike" dirty="0" smtClean="0">
                          <a:effectLst/>
                          <a:latin typeface="標楷體" panose="03000509000000000000" pitchFamily="65" charset="-120"/>
                          <a:ea typeface="標楷體" panose="03000509000000000000" pitchFamily="65" charset="-120"/>
                        </a:rPr>
                        <a:t>B(</a:t>
                      </a:r>
                      <a:r>
                        <a:rPr lang="zh-TW" altLang="en-US" sz="1400" b="0" i="0" u="none" strike="noStrike" dirty="0" smtClean="0">
                          <a:effectLst/>
                          <a:latin typeface="標楷體" panose="03000509000000000000" pitchFamily="65" charset="-120"/>
                          <a:ea typeface="標楷體" panose="03000509000000000000" pitchFamily="65" charset="-120"/>
                        </a:rPr>
                        <a:t>該生不存在</a:t>
                      </a:r>
                      <a:r>
                        <a:rPr lang="en-US" altLang="zh-TW" sz="1400" b="0" i="0" u="none" strike="noStrike" dirty="0" smtClean="0">
                          <a:effectLst/>
                          <a:latin typeface="標楷體" panose="03000509000000000000" pitchFamily="65" charset="-120"/>
                          <a:ea typeface="標楷體" panose="03000509000000000000" pitchFamily="65" charset="-120"/>
                        </a:rPr>
                        <a:t>)</a:t>
                      </a:r>
                      <a:endParaRPr lang="en-US" sz="1400" b="0" i="0" u="none" strike="noStrike" dirty="0">
                        <a:effectLst/>
                        <a:latin typeface="標楷體" panose="03000509000000000000" pitchFamily="65" charset="-120"/>
                        <a:ea typeface="標楷體" panose="03000509000000000000" pitchFamily="65" charset="-120"/>
                      </a:endParaRPr>
                    </a:p>
                  </a:txBody>
                  <a:tcPr marL="7144" marR="7144" marT="714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r>
            </a:tbl>
          </a:graphicData>
        </a:graphic>
      </p:graphicFrame>
      <p:sp>
        <p:nvSpPr>
          <p:cNvPr id="50" name="橢圓 49"/>
          <p:cNvSpPr/>
          <p:nvPr/>
        </p:nvSpPr>
        <p:spPr>
          <a:xfrm>
            <a:off x="4624121" y="4251204"/>
            <a:ext cx="262538" cy="25824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en-US" altLang="zh-TW" dirty="0" smtClean="0">
                <a:solidFill>
                  <a:prstClr val="white"/>
                </a:solidFill>
              </a:rPr>
              <a:t>B</a:t>
            </a:r>
            <a:endParaRPr kumimoji="0" lang="zh-TW" altLang="en-US" dirty="0">
              <a:solidFill>
                <a:prstClr val="white"/>
              </a:solidFill>
            </a:endParaRPr>
          </a:p>
        </p:txBody>
      </p:sp>
      <p:sp>
        <p:nvSpPr>
          <p:cNvPr id="51" name="橢圓 50"/>
          <p:cNvSpPr/>
          <p:nvPr/>
        </p:nvSpPr>
        <p:spPr>
          <a:xfrm>
            <a:off x="4847025" y="4651103"/>
            <a:ext cx="262538" cy="25824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en-US" altLang="zh-TW" dirty="0" smtClean="0">
                <a:solidFill>
                  <a:prstClr val="white"/>
                </a:solidFill>
              </a:rPr>
              <a:t>A</a:t>
            </a:r>
            <a:endParaRPr kumimoji="0" lang="zh-TW" altLang="en-US" dirty="0">
              <a:solidFill>
                <a:prstClr val="white"/>
              </a:solidFill>
            </a:endParaRPr>
          </a:p>
        </p:txBody>
      </p:sp>
      <p:sp>
        <p:nvSpPr>
          <p:cNvPr id="53" name="矩形 52"/>
          <p:cNvSpPr/>
          <p:nvPr/>
        </p:nvSpPr>
        <p:spPr>
          <a:xfrm>
            <a:off x="5210701" y="4562474"/>
            <a:ext cx="1468232" cy="450701"/>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54" name="矩形 53"/>
          <p:cNvSpPr/>
          <p:nvPr/>
        </p:nvSpPr>
        <p:spPr>
          <a:xfrm>
            <a:off x="4915204" y="4183240"/>
            <a:ext cx="2033060" cy="369709"/>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2" name="投影片編號版面配置區 11"/>
          <p:cNvSpPr>
            <a:spLocks noGrp="1"/>
          </p:cNvSpPr>
          <p:nvPr>
            <p:ph type="sldNum" sz="quarter" idx="12"/>
          </p:nvPr>
        </p:nvSpPr>
        <p:spPr/>
        <p:txBody>
          <a:bodyPr/>
          <a:lstStyle/>
          <a:p>
            <a:fld id="{34EC34A2-0CEA-4579-984D-7DD7EB565D05}" type="slidenum">
              <a:rPr lang="zh-TW" altLang="en-US" smtClean="0">
                <a:solidFill>
                  <a:prstClr val="black"/>
                </a:solidFill>
              </a:rPr>
              <a:pPr/>
              <a:t>24</a:t>
            </a:fld>
            <a:endParaRPr lang="zh-TW" altLang="en-US">
              <a:solidFill>
                <a:prstClr val="black"/>
              </a:solidFill>
            </a:endParaRPr>
          </a:p>
        </p:txBody>
      </p:sp>
      <p:sp>
        <p:nvSpPr>
          <p:cNvPr id="28" name="標題 1"/>
          <p:cNvSpPr>
            <a:spLocks noGrp="1"/>
          </p:cNvSpPr>
          <p:nvPr>
            <p:ph type="title"/>
          </p:nvPr>
        </p:nvSpPr>
        <p:spPr>
          <a:xfrm>
            <a:off x="107504" y="260648"/>
            <a:ext cx="8621486" cy="691084"/>
          </a:xfrm>
        </p:spPr>
        <p:txBody>
          <a:bodyPr>
            <a:noAutofit/>
          </a:bodyPr>
          <a:lstStyle/>
          <a:p>
            <a:pPr>
              <a:lnSpc>
                <a:spcPct val="80000"/>
              </a:lnSpc>
            </a:pPr>
            <a:r>
              <a:rPr lang="zh-TW" altLang="en-US" sz="3000" dirty="0" smtClean="0">
                <a:latin typeface="標楷體" panose="03000509000000000000" pitchFamily="65" charset="-120"/>
                <a:ea typeface="標楷體" panose="03000509000000000000" pitchFamily="65" charset="-120"/>
                <a:cs typeface="+mn-cs"/>
              </a:rPr>
              <a:t>資格</a:t>
            </a:r>
            <a:r>
              <a:rPr lang="zh-TW" altLang="en-US" sz="3000" dirty="0">
                <a:latin typeface="標楷體" panose="03000509000000000000" pitchFamily="65" charset="-120"/>
                <a:ea typeface="標楷體" panose="03000509000000000000" pitchFamily="65" charset="-120"/>
                <a:cs typeface="+mn-cs"/>
              </a:rPr>
              <a:t>審查登錄</a:t>
            </a:r>
            <a:r>
              <a:rPr lang="en-US" altLang="zh-TW" sz="2550" dirty="0">
                <a:solidFill>
                  <a:srgbClr val="FF0000"/>
                </a:solidFill>
                <a:latin typeface="標楷體" panose="03000509000000000000" pitchFamily="65" charset="-120"/>
                <a:ea typeface="標楷體" panose="03000509000000000000" pitchFamily="65" charset="-120"/>
                <a:cs typeface="+mn-cs"/>
              </a:rPr>
              <a:t>-</a:t>
            </a:r>
            <a:r>
              <a:rPr lang="zh-TW" altLang="zh-TW" sz="2550" dirty="0">
                <a:solidFill>
                  <a:srgbClr val="FF0000"/>
                </a:solidFill>
                <a:latin typeface="標楷體" panose="03000509000000000000" pitchFamily="65" charset="-120"/>
                <a:ea typeface="標楷體" panose="03000509000000000000" pitchFamily="65" charset="-120"/>
                <a:cs typeface="+mn-cs"/>
              </a:rPr>
              <a:t>在</a:t>
            </a:r>
            <a:r>
              <a:rPr lang="zh-TW" altLang="zh-TW" sz="2550" dirty="0" smtClean="0">
                <a:solidFill>
                  <a:srgbClr val="FF0000"/>
                </a:solidFill>
                <a:latin typeface="標楷體" panose="03000509000000000000" pitchFamily="65" charset="-120"/>
                <a:ea typeface="標楷體" panose="03000509000000000000" pitchFamily="65" charset="-120"/>
                <a:cs typeface="+mn-cs"/>
              </a:rPr>
              <a:t>校</a:t>
            </a:r>
            <a:r>
              <a:rPr lang="zh-TW" altLang="en-US" sz="2550" dirty="0" smtClean="0">
                <a:solidFill>
                  <a:srgbClr val="FF0000"/>
                </a:solidFill>
                <a:latin typeface="標楷體" panose="03000509000000000000" pitchFamily="65" charset="-120"/>
                <a:ea typeface="標楷體" panose="03000509000000000000" pitchFamily="65" charset="-120"/>
                <a:cs typeface="+mn-cs"/>
              </a:rPr>
              <a:t>學業</a:t>
            </a:r>
            <a:r>
              <a:rPr lang="zh-TW" altLang="zh-TW" sz="2550" dirty="0" smtClean="0">
                <a:solidFill>
                  <a:srgbClr val="FF0000"/>
                </a:solidFill>
                <a:latin typeface="標楷體" panose="03000509000000000000" pitchFamily="65" charset="-120"/>
                <a:ea typeface="標楷體" panose="03000509000000000000" pitchFamily="65" charset="-120"/>
                <a:cs typeface="+mn-cs"/>
              </a:rPr>
              <a:t>成績證明</a:t>
            </a:r>
            <a:r>
              <a:rPr lang="en-US" altLang="zh-TW" sz="2550" dirty="0" smtClean="0">
                <a:solidFill>
                  <a:srgbClr val="FF0000"/>
                </a:solidFill>
                <a:latin typeface="標楷體" panose="03000509000000000000" pitchFamily="65" charset="-120"/>
                <a:ea typeface="標楷體" panose="03000509000000000000" pitchFamily="65" charset="-120"/>
                <a:cs typeface="+mn-cs"/>
              </a:rPr>
              <a:t>(PDF</a:t>
            </a:r>
            <a:r>
              <a:rPr lang="zh-TW" altLang="en-US" sz="2550" dirty="0" smtClean="0">
                <a:solidFill>
                  <a:srgbClr val="FF0000"/>
                </a:solidFill>
                <a:latin typeface="標楷體" panose="03000509000000000000" pitchFamily="65" charset="-120"/>
                <a:ea typeface="標楷體" panose="03000509000000000000" pitchFamily="65" charset="-120"/>
                <a:cs typeface="+mn-cs"/>
              </a:rPr>
              <a:t>格式</a:t>
            </a:r>
            <a:r>
              <a:rPr lang="en-US" altLang="zh-TW" sz="2550" dirty="0" smtClean="0">
                <a:solidFill>
                  <a:srgbClr val="FF0000"/>
                </a:solidFill>
                <a:latin typeface="標楷體" panose="03000509000000000000" pitchFamily="65" charset="-120"/>
                <a:ea typeface="標楷體" panose="03000509000000000000" pitchFamily="65" charset="-120"/>
                <a:cs typeface="+mn-cs"/>
              </a:rPr>
              <a:t>)</a:t>
            </a:r>
            <a:r>
              <a:rPr lang="zh-TW" altLang="zh-TW" sz="2550" dirty="0" smtClean="0">
                <a:solidFill>
                  <a:srgbClr val="FF0000"/>
                </a:solidFill>
                <a:latin typeface="標楷體" panose="03000509000000000000" pitchFamily="65" charset="-120"/>
                <a:ea typeface="標楷體" panose="03000509000000000000" pitchFamily="65" charset="-120"/>
                <a:cs typeface="+mn-cs"/>
              </a:rPr>
              <a:t>上</a:t>
            </a:r>
            <a:r>
              <a:rPr lang="zh-TW" altLang="zh-TW" sz="2550" dirty="0">
                <a:solidFill>
                  <a:srgbClr val="FF0000"/>
                </a:solidFill>
                <a:latin typeface="標楷體" panose="03000509000000000000" pitchFamily="65" charset="-120"/>
                <a:ea typeface="標楷體" panose="03000509000000000000" pitchFamily="65" charset="-120"/>
                <a:cs typeface="+mn-cs"/>
              </a:rPr>
              <a:t>傳作業</a:t>
            </a:r>
            <a:endParaRPr lang="zh-TW" altLang="en-US" sz="2550" dirty="0">
              <a:solidFill>
                <a:srgbClr val="FF0000"/>
              </a:solidFill>
              <a:latin typeface="標楷體" panose="03000509000000000000" pitchFamily="65" charset="-120"/>
              <a:ea typeface="標楷體" panose="03000509000000000000" pitchFamily="65" charset="-120"/>
              <a:cs typeface="+mn-cs"/>
            </a:endParaRPr>
          </a:p>
        </p:txBody>
      </p:sp>
      <p:pic>
        <p:nvPicPr>
          <p:cNvPr id="17" name="圖片 16"/>
          <p:cNvPicPr>
            <a:picLocks noChangeAspect="1"/>
          </p:cNvPicPr>
          <p:nvPr/>
        </p:nvPicPr>
        <p:blipFill>
          <a:blip r:embed="rId3"/>
          <a:stretch>
            <a:fillRect/>
          </a:stretch>
        </p:blipFill>
        <p:spPr>
          <a:xfrm>
            <a:off x="465726" y="2959536"/>
            <a:ext cx="2095238" cy="2952381"/>
          </a:xfrm>
          <a:prstGeom prst="rect">
            <a:avLst/>
          </a:prstGeom>
        </p:spPr>
      </p:pic>
    </p:spTree>
    <p:extLst>
      <p:ext uri="{BB962C8B-B14F-4D97-AF65-F5344CB8AC3E}">
        <p14:creationId xmlns:p14="http://schemas.microsoft.com/office/powerpoint/2010/main" val="40076849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01600" y="1640586"/>
            <a:ext cx="8940800" cy="4419048"/>
          </a:xfrm>
          <a:prstGeom prst="rect">
            <a:avLst/>
          </a:prstGeom>
        </p:spPr>
      </p:pic>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25</a:t>
            </a:fld>
            <a:endParaRPr lang="en-US" altLang="zh-TW" dirty="0">
              <a:latin typeface="標楷體" panose="03000509000000000000" pitchFamily="65" charset="-120"/>
              <a:ea typeface="標楷體" panose="03000509000000000000" pitchFamily="65" charset="-120"/>
            </a:endParaRPr>
          </a:p>
        </p:txBody>
      </p:sp>
      <p:sp>
        <p:nvSpPr>
          <p:cNvPr id="8" name="AutoShape 6"/>
          <p:cNvSpPr>
            <a:spLocks noChangeArrowheads="1"/>
          </p:cNvSpPr>
          <p:nvPr/>
        </p:nvSpPr>
        <p:spPr bwMode="auto">
          <a:xfrm>
            <a:off x="313118" y="1268760"/>
            <a:ext cx="1703044" cy="918616"/>
          </a:xfrm>
          <a:prstGeom prst="wedgeRectCallout">
            <a:avLst>
              <a:gd name="adj1" fmla="val -14349"/>
              <a:gd name="adj2" fmla="val 90640"/>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000000"/>
                </a:solidFill>
                <a:latin typeface="標楷體" panose="03000509000000000000" pitchFamily="65" charset="-120"/>
                <a:ea typeface="標楷體" panose="03000509000000000000" pitchFamily="65" charset="-120"/>
              </a:rPr>
              <a:t>點選班級</a:t>
            </a:r>
            <a:r>
              <a:rPr kumimoji="0" lang="zh-TW" altLang="en-US" dirty="0" smtClean="0">
                <a:solidFill>
                  <a:srgbClr val="000000"/>
                </a:solidFill>
                <a:latin typeface="標楷體" panose="03000509000000000000" pitchFamily="65" charset="-120"/>
                <a:ea typeface="標楷體" panose="03000509000000000000" pitchFamily="65" charset="-120"/>
              </a:rPr>
              <a:t>、</a:t>
            </a:r>
            <a:endParaRPr kumimoji="0" lang="en-US" altLang="zh-TW" dirty="0" smtClean="0">
              <a:solidFill>
                <a:srgbClr val="000000"/>
              </a:solidFill>
              <a:latin typeface="標楷體" panose="03000509000000000000" pitchFamily="65" charset="-120"/>
              <a:ea typeface="標楷體" panose="03000509000000000000" pitchFamily="65" charset="-120"/>
            </a:endParaRPr>
          </a:p>
          <a:p>
            <a:r>
              <a:rPr kumimoji="0" lang="zh-TW" altLang="en-US" dirty="0" smtClean="0">
                <a:solidFill>
                  <a:srgbClr val="000000"/>
                </a:solidFill>
                <a:latin typeface="標楷體" panose="03000509000000000000" pitchFamily="65" charset="-120"/>
                <a:ea typeface="標楷體" panose="03000509000000000000" pitchFamily="65" charset="-120"/>
              </a:rPr>
              <a:t>考生</a:t>
            </a:r>
            <a:r>
              <a:rPr kumimoji="0" lang="zh-TW" altLang="en-US" dirty="0">
                <a:solidFill>
                  <a:srgbClr val="000000"/>
                </a:solidFill>
                <a:latin typeface="標楷體" panose="03000509000000000000" pitchFamily="65" charset="-120"/>
                <a:ea typeface="標楷體" panose="03000509000000000000" pitchFamily="65" charset="-120"/>
              </a:rPr>
              <a:t>資料進行單筆資料編修</a:t>
            </a:r>
          </a:p>
        </p:txBody>
      </p:sp>
      <p:sp>
        <p:nvSpPr>
          <p:cNvPr id="9" name="AutoShape 5"/>
          <p:cNvSpPr>
            <a:spLocks noChangeArrowheads="1"/>
          </p:cNvSpPr>
          <p:nvPr/>
        </p:nvSpPr>
        <p:spPr bwMode="auto">
          <a:xfrm>
            <a:off x="2149804" y="1267256"/>
            <a:ext cx="2936626" cy="375478"/>
          </a:xfrm>
          <a:prstGeom prst="wedgeRectCallout">
            <a:avLst>
              <a:gd name="adj1" fmla="val 95722"/>
              <a:gd name="adj2" fmla="val 174372"/>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000000"/>
                </a:solidFill>
                <a:latin typeface="標楷體" panose="03000509000000000000" pitchFamily="65" charset="-120"/>
                <a:ea typeface="標楷體" panose="03000509000000000000" pitchFamily="65" charset="-120"/>
              </a:rPr>
              <a:t>編輯完成請按「儲存」按鈕</a:t>
            </a:r>
          </a:p>
        </p:txBody>
      </p:sp>
      <p:sp>
        <p:nvSpPr>
          <p:cNvPr id="10" name="Rectangle 2"/>
          <p:cNvSpPr txBox="1">
            <a:spLocks noChangeArrowheads="1"/>
          </p:cNvSpPr>
          <p:nvPr/>
        </p:nvSpPr>
        <p:spPr bwMode="auto">
          <a:xfrm>
            <a:off x="101600" y="101196"/>
            <a:ext cx="8940800" cy="7159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kumimoji="0" lang="zh-TW" altLang="en-US" sz="3600" kern="1200" dirty="0" smtClean="0">
                <a:solidFill>
                  <a:schemeClr val="tx1"/>
                </a:solidFill>
                <a:latin typeface="標楷體" panose="03000509000000000000" pitchFamily="65" charset="-120"/>
                <a:ea typeface="標楷體" panose="03000509000000000000" pitchFamily="65" charset="-120"/>
              </a:rPr>
              <a:t>資格審查登錄</a:t>
            </a:r>
            <a:r>
              <a:rPr kumimoji="0" lang="en-US" altLang="zh-TW" sz="2400" kern="1200" dirty="0" smtClean="0">
                <a:solidFill>
                  <a:srgbClr val="FF0000"/>
                </a:solidFill>
                <a:latin typeface="標楷體" panose="03000509000000000000" pitchFamily="65" charset="-120"/>
                <a:ea typeface="標楷體" panose="03000509000000000000" pitchFamily="65" charset="-120"/>
              </a:rPr>
              <a:t>-</a:t>
            </a:r>
            <a:r>
              <a:rPr kumimoji="0" lang="zh-TW" altLang="en-US" sz="2400" kern="1200" dirty="0" smtClean="0">
                <a:solidFill>
                  <a:srgbClr val="FF0000"/>
                </a:solidFill>
                <a:latin typeface="標楷體" panose="03000509000000000000" pitchFamily="65" charset="-120"/>
                <a:ea typeface="標楷體" panose="03000509000000000000" pitchFamily="65" charset="-120"/>
              </a:rPr>
              <a:t>考生在校基本資料</a:t>
            </a:r>
            <a:r>
              <a:rPr kumimoji="0" lang="en-US" altLang="zh-TW" sz="2400" kern="1200" dirty="0" smtClean="0">
                <a:solidFill>
                  <a:srgbClr val="FF0000"/>
                </a:solidFill>
                <a:latin typeface="標楷體" panose="03000509000000000000" pitchFamily="65" charset="-120"/>
                <a:ea typeface="標楷體" panose="03000509000000000000" pitchFamily="65" charset="-120"/>
              </a:rPr>
              <a:t>(</a:t>
            </a:r>
            <a:r>
              <a:rPr kumimoji="0" lang="zh-TW" altLang="en-US" sz="2400" kern="1200" dirty="0" smtClean="0">
                <a:solidFill>
                  <a:srgbClr val="FF0000"/>
                </a:solidFill>
                <a:latin typeface="標楷體" panose="03000509000000000000" pitchFamily="65" charset="-120"/>
                <a:ea typeface="標楷體" panose="03000509000000000000" pitchFamily="65" charset="-120"/>
              </a:rPr>
              <a:t>含在校學業成績證明</a:t>
            </a:r>
            <a:r>
              <a:rPr kumimoji="0" lang="en-US" altLang="zh-TW" sz="2400" kern="1200" dirty="0" smtClean="0">
                <a:solidFill>
                  <a:srgbClr val="FF0000"/>
                </a:solidFill>
                <a:latin typeface="標楷體" panose="03000509000000000000" pitchFamily="65" charset="-120"/>
                <a:ea typeface="標楷體" panose="03000509000000000000" pitchFamily="65" charset="-120"/>
              </a:rPr>
              <a:t>)</a:t>
            </a:r>
            <a:r>
              <a:rPr kumimoji="0" lang="en-US" altLang="zh-TW" sz="1600" kern="1200" dirty="0" smtClean="0">
                <a:solidFill>
                  <a:srgbClr val="FF0000"/>
                </a:solidFill>
                <a:latin typeface="標楷體" panose="03000509000000000000" pitchFamily="65" charset="-120"/>
                <a:ea typeface="標楷體" panose="03000509000000000000" pitchFamily="65" charset="-120"/>
              </a:rPr>
              <a:t>-</a:t>
            </a:r>
            <a:r>
              <a:rPr kumimoji="0" lang="zh-TW" altLang="en-US" sz="1600" kern="1200" dirty="0" smtClean="0">
                <a:solidFill>
                  <a:srgbClr val="FF0000"/>
                </a:solidFill>
                <a:latin typeface="標楷體" panose="03000509000000000000" pitchFamily="65" charset="-120"/>
                <a:ea typeface="標楷體" panose="03000509000000000000" pitchFamily="65" charset="-120"/>
              </a:rPr>
              <a:t>單筆編輯</a:t>
            </a:r>
            <a:endParaRPr kumimoji="0" lang="en-US" altLang="zh-TW" sz="1600" kern="1200" dirty="0">
              <a:solidFill>
                <a:srgbClr val="FF0000"/>
              </a:solidFill>
              <a:latin typeface="標楷體" panose="03000509000000000000" pitchFamily="65" charset="-120"/>
              <a:ea typeface="標楷體" panose="03000509000000000000" pitchFamily="65" charset="-120"/>
            </a:endParaRPr>
          </a:p>
        </p:txBody>
      </p:sp>
      <p:sp>
        <p:nvSpPr>
          <p:cNvPr id="14" name="矩形 13"/>
          <p:cNvSpPr/>
          <p:nvPr/>
        </p:nvSpPr>
        <p:spPr>
          <a:xfrm>
            <a:off x="2587418" y="5373216"/>
            <a:ext cx="6233054" cy="3594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5" name="圓角矩形 14"/>
          <p:cNvSpPr/>
          <p:nvPr/>
        </p:nvSpPr>
        <p:spPr>
          <a:xfrm>
            <a:off x="2664137" y="5448429"/>
            <a:ext cx="2881993" cy="17684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kumimoji="0" lang="zh-TW" altLang="en-US" sz="900" b="1" dirty="0" smtClean="0">
                <a:solidFill>
                  <a:prstClr val="black"/>
                </a:solidFill>
                <a:latin typeface="標楷體" panose="03000509000000000000" pitchFamily="65" charset="-120"/>
                <a:ea typeface="標楷體" panose="03000509000000000000" pitchFamily="65" charset="-120"/>
              </a:rPr>
              <a:t>考生在校學業成績證明（</a:t>
            </a:r>
            <a:r>
              <a:rPr kumimoji="0" lang="en-US" altLang="zh-TW" sz="900" b="1" dirty="0" smtClean="0">
                <a:solidFill>
                  <a:prstClr val="black"/>
                </a:solidFill>
                <a:latin typeface="標楷體" panose="03000509000000000000" pitchFamily="65" charset="-120"/>
                <a:ea typeface="標楷體" panose="03000509000000000000" pitchFamily="65" charset="-120"/>
              </a:rPr>
              <a:t>PDF</a:t>
            </a:r>
            <a:r>
              <a:rPr kumimoji="0" lang="zh-TW" altLang="en-US" sz="900" b="1" dirty="0" smtClean="0">
                <a:solidFill>
                  <a:prstClr val="black"/>
                </a:solidFill>
                <a:latin typeface="標楷體" panose="03000509000000000000" pitchFamily="65" charset="-120"/>
                <a:ea typeface="標楷體" panose="03000509000000000000" pitchFamily="65" charset="-120"/>
              </a:rPr>
              <a:t>檔）編輯</a:t>
            </a:r>
            <a:endParaRPr kumimoji="0" lang="zh-TW" altLang="en-US" sz="900" b="1" dirty="0">
              <a:solidFill>
                <a:prstClr val="black"/>
              </a:solidFill>
              <a:latin typeface="標楷體" panose="03000509000000000000" pitchFamily="65" charset="-120"/>
              <a:ea typeface="標楷體" panose="03000509000000000000" pitchFamily="65" charset="-120"/>
            </a:endParaRPr>
          </a:p>
        </p:txBody>
      </p:sp>
      <p:sp>
        <p:nvSpPr>
          <p:cNvPr id="11" name="手繪多邊形 10"/>
          <p:cNvSpPr/>
          <p:nvPr/>
        </p:nvSpPr>
        <p:spPr>
          <a:xfrm>
            <a:off x="2571750" y="3657600"/>
            <a:ext cx="6267450" cy="1666875"/>
          </a:xfrm>
          <a:custGeom>
            <a:avLst/>
            <a:gdLst>
              <a:gd name="connsiteX0" fmla="*/ 0 w 6267450"/>
              <a:gd name="connsiteY0" fmla="*/ 1657350 h 1666875"/>
              <a:gd name="connsiteX1" fmla="*/ 0 w 6267450"/>
              <a:gd name="connsiteY1" fmla="*/ 419100 h 1666875"/>
              <a:gd name="connsiteX2" fmla="*/ 2095500 w 6267450"/>
              <a:gd name="connsiteY2" fmla="*/ 419100 h 1666875"/>
              <a:gd name="connsiteX3" fmla="*/ 2095500 w 6267450"/>
              <a:gd name="connsiteY3" fmla="*/ 0 h 1666875"/>
              <a:gd name="connsiteX4" fmla="*/ 6267450 w 6267450"/>
              <a:gd name="connsiteY4" fmla="*/ 0 h 1666875"/>
              <a:gd name="connsiteX5" fmla="*/ 6267450 w 6267450"/>
              <a:gd name="connsiteY5" fmla="*/ 1666875 h 1666875"/>
              <a:gd name="connsiteX6" fmla="*/ 0 w 6267450"/>
              <a:gd name="connsiteY6" fmla="*/ 1657350 h 166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450" h="1666875">
                <a:moveTo>
                  <a:pt x="0" y="1657350"/>
                </a:moveTo>
                <a:lnTo>
                  <a:pt x="0" y="419100"/>
                </a:lnTo>
                <a:lnTo>
                  <a:pt x="2095500" y="419100"/>
                </a:lnTo>
                <a:lnTo>
                  <a:pt x="2095500" y="0"/>
                </a:lnTo>
                <a:lnTo>
                  <a:pt x="6267450" y="0"/>
                </a:lnTo>
                <a:lnTo>
                  <a:pt x="6267450" y="1666875"/>
                </a:lnTo>
                <a:lnTo>
                  <a:pt x="0" y="1657350"/>
                </a:lnTo>
                <a:close/>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6948264" y="2278423"/>
            <a:ext cx="1872208" cy="358489"/>
          </a:xfrm>
          <a:prstGeom prst="rect">
            <a:avLst/>
          </a:pr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向下箭號 16"/>
          <p:cNvSpPr/>
          <p:nvPr/>
        </p:nvSpPr>
        <p:spPr>
          <a:xfrm>
            <a:off x="8604448" y="1728068"/>
            <a:ext cx="360040" cy="550355"/>
          </a:xfrm>
          <a:prstGeom prst="downArrow">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文字方塊 17"/>
          <p:cNvSpPr txBox="1"/>
          <p:nvPr/>
        </p:nvSpPr>
        <p:spPr>
          <a:xfrm>
            <a:off x="5134493" y="707718"/>
            <a:ext cx="3923928" cy="1077218"/>
          </a:xfrm>
          <a:prstGeom prst="rect">
            <a:avLst/>
          </a:prstGeom>
          <a:solidFill>
            <a:srgbClr val="3333FF"/>
          </a:solidFill>
        </p:spPr>
        <p:txBody>
          <a:bodyPr wrap="square" rtlCol="0">
            <a:spAutoFit/>
          </a:bodyPr>
          <a:lstStyle/>
          <a:p>
            <a:r>
              <a:rPr lang="zh-TW" altLang="en-US" sz="1600" b="1" dirty="0" smtClean="0">
                <a:solidFill>
                  <a:schemeClr val="bg1"/>
                </a:solidFill>
                <a:latin typeface="+mn-ea"/>
                <a:ea typeface="+mn-ea"/>
              </a:rPr>
              <a:t>變更</a:t>
            </a:r>
            <a:r>
              <a:rPr lang="zh-TW" altLang="en-US" sz="1600" b="1" dirty="0">
                <a:solidFill>
                  <a:schemeClr val="bg1"/>
                </a:solidFill>
                <a:latin typeface="+mn-ea"/>
                <a:ea typeface="+mn-ea"/>
              </a:rPr>
              <a:t>考生</a:t>
            </a:r>
            <a:r>
              <a:rPr lang="zh-TW" altLang="en-US" sz="1600" b="1" dirty="0" smtClean="0">
                <a:solidFill>
                  <a:schemeClr val="bg1"/>
                </a:solidFill>
                <a:latin typeface="+mn-ea"/>
                <a:ea typeface="+mn-ea"/>
              </a:rPr>
              <a:t>身分證號作法：</a:t>
            </a:r>
            <a:endParaRPr lang="en-US" altLang="zh-TW" sz="1600" b="1" dirty="0" smtClean="0">
              <a:solidFill>
                <a:schemeClr val="bg1"/>
              </a:solidFill>
              <a:latin typeface="+mn-ea"/>
              <a:ea typeface="+mn-ea"/>
            </a:endParaRPr>
          </a:p>
          <a:p>
            <a:r>
              <a:rPr lang="zh-TW" altLang="en-US" sz="1600" dirty="0" smtClean="0">
                <a:solidFill>
                  <a:schemeClr val="bg1"/>
                </a:solidFill>
                <a:latin typeface="+mn-ea"/>
                <a:ea typeface="+mn-ea"/>
              </a:rPr>
              <a:t>請於</a:t>
            </a:r>
            <a:r>
              <a:rPr lang="en-US" altLang="zh-TW" sz="1600" dirty="0" smtClean="0">
                <a:solidFill>
                  <a:schemeClr val="bg1"/>
                </a:solidFill>
                <a:latin typeface="+mn-ea"/>
                <a:ea typeface="+mn-ea"/>
              </a:rPr>
              <a:t>106</a:t>
            </a:r>
            <a:r>
              <a:rPr lang="zh-TW" altLang="en-US" sz="1600" dirty="0" smtClean="0">
                <a:solidFill>
                  <a:schemeClr val="bg1"/>
                </a:solidFill>
                <a:latin typeface="+mn-ea"/>
                <a:ea typeface="+mn-ea"/>
              </a:rPr>
              <a:t>年</a:t>
            </a:r>
            <a:r>
              <a:rPr lang="en-US" altLang="zh-TW" sz="1600" dirty="0" smtClean="0">
                <a:solidFill>
                  <a:schemeClr val="bg1"/>
                </a:solidFill>
                <a:latin typeface="+mn-ea"/>
                <a:ea typeface="+mn-ea"/>
              </a:rPr>
              <a:t>5</a:t>
            </a:r>
            <a:r>
              <a:rPr lang="zh-TW" altLang="en-US" sz="1600" dirty="0" smtClean="0">
                <a:solidFill>
                  <a:schemeClr val="bg1"/>
                </a:solidFill>
                <a:latin typeface="+mn-ea"/>
                <a:ea typeface="+mn-ea"/>
              </a:rPr>
              <a:t>月</a:t>
            </a:r>
            <a:r>
              <a:rPr lang="en-US" altLang="zh-TW" sz="1600" dirty="0" smtClean="0">
                <a:solidFill>
                  <a:schemeClr val="bg1"/>
                </a:solidFill>
                <a:latin typeface="+mn-ea"/>
                <a:ea typeface="+mn-ea"/>
              </a:rPr>
              <a:t>11</a:t>
            </a:r>
            <a:r>
              <a:rPr lang="zh-TW" altLang="en-US" sz="1600" dirty="0" smtClean="0">
                <a:solidFill>
                  <a:schemeClr val="bg1"/>
                </a:solidFill>
                <a:latin typeface="+mn-ea"/>
                <a:ea typeface="+mn-ea"/>
              </a:rPr>
              <a:t>日（含）前</a:t>
            </a:r>
            <a:endParaRPr lang="en-US" altLang="zh-TW" sz="1600" dirty="0" smtClean="0">
              <a:solidFill>
                <a:schemeClr val="bg1"/>
              </a:solidFill>
              <a:latin typeface="+mn-ea"/>
              <a:ea typeface="+mn-ea"/>
            </a:endParaRPr>
          </a:p>
          <a:p>
            <a:r>
              <a:rPr lang="zh-TW" altLang="en-US" sz="1600" dirty="0" smtClean="0">
                <a:solidFill>
                  <a:schemeClr val="bg1"/>
                </a:solidFill>
                <a:latin typeface="+mn-ea"/>
                <a:ea typeface="+mn-ea"/>
              </a:rPr>
              <a:t>將學生</a:t>
            </a:r>
            <a:r>
              <a:rPr lang="zh-TW" altLang="en-US" sz="1600" dirty="0">
                <a:solidFill>
                  <a:schemeClr val="bg1"/>
                </a:solidFill>
                <a:latin typeface="+mn-ea"/>
                <a:ea typeface="+mn-ea"/>
              </a:rPr>
              <a:t>基本資料修正</a:t>
            </a:r>
            <a:r>
              <a:rPr lang="zh-TW" altLang="en-US" sz="1600" dirty="0" smtClean="0">
                <a:solidFill>
                  <a:schemeClr val="bg1"/>
                </a:solidFill>
                <a:latin typeface="+mn-ea"/>
                <a:ea typeface="+mn-ea"/>
              </a:rPr>
              <a:t>表</a:t>
            </a:r>
            <a:r>
              <a:rPr lang="en-US" altLang="zh-TW" sz="1600" dirty="0" smtClean="0">
                <a:solidFill>
                  <a:schemeClr val="bg1"/>
                </a:solidFill>
                <a:latin typeface="+mn-ea"/>
                <a:ea typeface="+mn-ea"/>
              </a:rPr>
              <a:t>(A0)</a:t>
            </a:r>
            <a:r>
              <a:rPr lang="zh-TW" altLang="en-US" sz="1600" dirty="0" smtClean="0">
                <a:solidFill>
                  <a:schemeClr val="bg1"/>
                </a:solidFill>
                <a:latin typeface="+mn-ea"/>
                <a:ea typeface="+mn-ea"/>
              </a:rPr>
              <a:t>及</a:t>
            </a:r>
            <a:r>
              <a:rPr lang="zh-TW" altLang="en-US" sz="1600" dirty="0">
                <a:solidFill>
                  <a:schemeClr val="bg1"/>
                </a:solidFill>
                <a:latin typeface="+mn-ea"/>
                <a:ea typeface="+mn-ea"/>
              </a:rPr>
              <a:t>身分證影</a:t>
            </a:r>
            <a:r>
              <a:rPr lang="zh-TW" altLang="en-US" sz="1600" dirty="0" smtClean="0">
                <a:solidFill>
                  <a:schemeClr val="bg1"/>
                </a:solidFill>
                <a:latin typeface="+mn-ea"/>
                <a:ea typeface="+mn-ea"/>
              </a:rPr>
              <a:t>本傳真或郵寄本會</a:t>
            </a:r>
            <a:endParaRPr lang="zh-TW" altLang="en-US" sz="1600" dirty="0">
              <a:solidFill>
                <a:schemeClr val="bg1"/>
              </a:solidFill>
              <a:latin typeface="+mn-ea"/>
              <a:ea typeface="+mn-ea"/>
            </a:endParaRPr>
          </a:p>
        </p:txBody>
      </p:sp>
      <p:sp>
        <p:nvSpPr>
          <p:cNvPr id="20" name="向上箭號 19"/>
          <p:cNvSpPr/>
          <p:nvPr/>
        </p:nvSpPr>
        <p:spPr>
          <a:xfrm>
            <a:off x="6768244" y="5675718"/>
            <a:ext cx="360040" cy="432657"/>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向上箭號 20"/>
          <p:cNvSpPr/>
          <p:nvPr/>
        </p:nvSpPr>
        <p:spPr>
          <a:xfrm>
            <a:off x="7259960" y="5675718"/>
            <a:ext cx="360040" cy="432657"/>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文字方塊 21"/>
          <p:cNvSpPr txBox="1"/>
          <p:nvPr/>
        </p:nvSpPr>
        <p:spPr>
          <a:xfrm>
            <a:off x="6020288" y="6177470"/>
            <a:ext cx="1107996" cy="369332"/>
          </a:xfrm>
          <a:prstGeom prst="rect">
            <a:avLst/>
          </a:prstGeom>
          <a:noFill/>
        </p:spPr>
        <p:txBody>
          <a:bodyPr wrap="none" rtlCol="0">
            <a:spAutoFit/>
          </a:bodyPr>
          <a:lstStyle/>
          <a:p>
            <a:r>
              <a:rPr lang="zh-TW" altLang="en-US" dirty="0" smtClean="0">
                <a:latin typeface="標楷體" panose="03000509000000000000" pitchFamily="65" charset="-120"/>
                <a:ea typeface="標楷體" panose="03000509000000000000" pitchFamily="65" charset="-120"/>
              </a:rPr>
              <a:t>單筆上傳</a:t>
            </a:r>
            <a:endParaRPr lang="zh-TW" altLang="en-US" dirty="0">
              <a:latin typeface="標楷體" panose="03000509000000000000" pitchFamily="65" charset="-120"/>
              <a:ea typeface="標楷體" panose="03000509000000000000" pitchFamily="65" charset="-120"/>
            </a:endParaRPr>
          </a:p>
        </p:txBody>
      </p:sp>
      <p:sp>
        <p:nvSpPr>
          <p:cNvPr id="23" name="文字方塊 22"/>
          <p:cNvSpPr txBox="1"/>
          <p:nvPr/>
        </p:nvSpPr>
        <p:spPr>
          <a:xfrm>
            <a:off x="7259960" y="6160497"/>
            <a:ext cx="1107996" cy="369332"/>
          </a:xfrm>
          <a:prstGeom prst="rect">
            <a:avLst/>
          </a:prstGeom>
          <a:noFill/>
        </p:spPr>
        <p:txBody>
          <a:bodyPr wrap="none" rtlCol="0">
            <a:spAutoFit/>
          </a:bodyPr>
          <a:lstStyle/>
          <a:p>
            <a:r>
              <a:rPr lang="zh-TW" altLang="en-US" dirty="0" smtClean="0">
                <a:latin typeface="標楷體" panose="03000509000000000000" pitchFamily="65" charset="-120"/>
                <a:ea typeface="標楷體" panose="03000509000000000000" pitchFamily="65" charset="-120"/>
              </a:rPr>
              <a:t>單筆預覽</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4856072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291614" y="4451350"/>
            <a:ext cx="402771" cy="2603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9" name="投影片編號版面配置區 8"/>
          <p:cNvSpPr>
            <a:spLocks noGrp="1"/>
          </p:cNvSpPr>
          <p:nvPr>
            <p:ph type="sldNum" sz="quarter" idx="12"/>
          </p:nvPr>
        </p:nvSpPr>
        <p:spPr/>
        <p:txBody>
          <a:bodyPr/>
          <a:lstStyle/>
          <a:p>
            <a:fld id="{34EC34A2-0CEA-4579-984D-7DD7EB565D05}" type="slidenum">
              <a:rPr lang="zh-TW" altLang="en-US" smtClean="0">
                <a:solidFill>
                  <a:prstClr val="black"/>
                </a:solidFill>
              </a:rPr>
              <a:pPr/>
              <a:t>26</a:t>
            </a:fld>
            <a:endParaRPr lang="zh-TW" altLang="en-US">
              <a:solidFill>
                <a:prstClr val="black"/>
              </a:solidFill>
            </a:endParaRPr>
          </a:p>
        </p:txBody>
      </p:sp>
      <p:sp>
        <p:nvSpPr>
          <p:cNvPr id="10" name="Rectangle 2"/>
          <p:cNvSpPr txBox="1">
            <a:spLocks noChangeArrowheads="1"/>
          </p:cNvSpPr>
          <p:nvPr/>
        </p:nvSpPr>
        <p:spPr bwMode="auto">
          <a:xfrm>
            <a:off x="101600" y="101196"/>
            <a:ext cx="8940800" cy="7159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kumimoji="0" lang="zh-TW" altLang="en-US" sz="3600" kern="1200" dirty="0" smtClean="0">
                <a:solidFill>
                  <a:schemeClr val="tx1"/>
                </a:solidFill>
                <a:latin typeface="標楷體" panose="03000509000000000000" pitchFamily="65" charset="-120"/>
                <a:ea typeface="標楷體" panose="03000509000000000000" pitchFamily="65" charset="-120"/>
              </a:rPr>
              <a:t>資格審查登錄</a:t>
            </a:r>
            <a:r>
              <a:rPr kumimoji="0" lang="en-US" altLang="zh-TW" sz="2400" kern="1200" dirty="0" smtClean="0">
                <a:solidFill>
                  <a:srgbClr val="FF0000"/>
                </a:solidFill>
                <a:latin typeface="標楷體" panose="03000509000000000000" pitchFamily="65" charset="-120"/>
                <a:ea typeface="標楷體" panose="03000509000000000000" pitchFamily="65" charset="-120"/>
              </a:rPr>
              <a:t>-</a:t>
            </a:r>
            <a:r>
              <a:rPr kumimoji="0" lang="zh-TW" altLang="en-US" sz="2400" kern="1200" dirty="0" smtClean="0">
                <a:solidFill>
                  <a:srgbClr val="FF0000"/>
                </a:solidFill>
                <a:latin typeface="標楷體" panose="03000509000000000000" pitchFamily="65" charset="-120"/>
                <a:ea typeface="標楷體" panose="03000509000000000000" pitchFamily="65" charset="-120"/>
              </a:rPr>
              <a:t>考生在校基本資料</a:t>
            </a:r>
            <a:r>
              <a:rPr kumimoji="0" lang="en-US" altLang="zh-TW" sz="2400" kern="1200" dirty="0" smtClean="0">
                <a:solidFill>
                  <a:srgbClr val="FF0000"/>
                </a:solidFill>
                <a:latin typeface="標楷體" panose="03000509000000000000" pitchFamily="65" charset="-120"/>
                <a:ea typeface="標楷體" panose="03000509000000000000" pitchFamily="65" charset="-120"/>
              </a:rPr>
              <a:t>(</a:t>
            </a:r>
            <a:r>
              <a:rPr kumimoji="0" lang="zh-TW" altLang="en-US" sz="2400" kern="1200" dirty="0" smtClean="0">
                <a:solidFill>
                  <a:srgbClr val="FF0000"/>
                </a:solidFill>
                <a:latin typeface="標楷體" panose="03000509000000000000" pitchFamily="65" charset="-120"/>
                <a:ea typeface="標楷體" panose="03000509000000000000" pitchFamily="65" charset="-120"/>
              </a:rPr>
              <a:t>含在校學業成績證明</a:t>
            </a:r>
            <a:r>
              <a:rPr kumimoji="0" lang="en-US" altLang="zh-TW" sz="2400" kern="1200" dirty="0" smtClean="0">
                <a:solidFill>
                  <a:srgbClr val="FF0000"/>
                </a:solidFill>
                <a:latin typeface="標楷體" panose="03000509000000000000" pitchFamily="65" charset="-120"/>
                <a:ea typeface="標楷體" panose="03000509000000000000" pitchFamily="65" charset="-120"/>
              </a:rPr>
              <a:t>)</a:t>
            </a:r>
            <a:r>
              <a:rPr kumimoji="0" lang="en-US" altLang="zh-TW" sz="1600" kern="1200" dirty="0" smtClean="0">
                <a:solidFill>
                  <a:srgbClr val="FF0000"/>
                </a:solidFill>
                <a:latin typeface="標楷體" panose="03000509000000000000" pitchFamily="65" charset="-120"/>
                <a:ea typeface="標楷體" panose="03000509000000000000" pitchFamily="65" charset="-120"/>
              </a:rPr>
              <a:t>-</a:t>
            </a:r>
            <a:r>
              <a:rPr kumimoji="0" lang="zh-TW" altLang="en-US" sz="1600" kern="1200" dirty="0" smtClean="0">
                <a:solidFill>
                  <a:srgbClr val="FF0000"/>
                </a:solidFill>
                <a:latin typeface="標楷體" panose="03000509000000000000" pitchFamily="65" charset="-120"/>
                <a:ea typeface="標楷體" panose="03000509000000000000" pitchFamily="65" charset="-120"/>
              </a:rPr>
              <a:t>單筆編輯</a:t>
            </a:r>
            <a:endParaRPr kumimoji="0" lang="en-US" altLang="zh-TW" sz="1600" kern="1200" dirty="0">
              <a:solidFill>
                <a:srgbClr val="FF0000"/>
              </a:solidFill>
              <a:latin typeface="標楷體" panose="03000509000000000000" pitchFamily="65" charset="-120"/>
              <a:ea typeface="標楷體" panose="03000509000000000000" pitchFamily="65" charset="-120"/>
            </a:endParaRPr>
          </a:p>
        </p:txBody>
      </p:sp>
      <p:pic>
        <p:nvPicPr>
          <p:cNvPr id="11" name="圖片 10"/>
          <p:cNvPicPr>
            <a:picLocks noChangeAspect="1"/>
          </p:cNvPicPr>
          <p:nvPr/>
        </p:nvPicPr>
        <p:blipFill>
          <a:blip r:embed="rId2"/>
          <a:stretch>
            <a:fillRect/>
          </a:stretch>
        </p:blipFill>
        <p:spPr>
          <a:xfrm>
            <a:off x="251520" y="1010312"/>
            <a:ext cx="8528842" cy="4866960"/>
          </a:xfrm>
          <a:prstGeom prst="rect">
            <a:avLst/>
          </a:prstGeom>
        </p:spPr>
      </p:pic>
      <p:sp>
        <p:nvSpPr>
          <p:cNvPr id="12" name="矩形 11"/>
          <p:cNvSpPr/>
          <p:nvPr/>
        </p:nvSpPr>
        <p:spPr>
          <a:xfrm>
            <a:off x="827584" y="1844824"/>
            <a:ext cx="5184576" cy="4032448"/>
          </a:xfrm>
          <a:prstGeom prst="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7020272" y="5013176"/>
            <a:ext cx="576064" cy="288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3113740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215900" y="980728"/>
            <a:ext cx="8763568" cy="4104456"/>
          </a:xfrm>
          <a:prstGeom prst="rect">
            <a:avLst/>
          </a:prstGeom>
        </p:spPr>
      </p:pic>
      <p:sp>
        <p:nvSpPr>
          <p:cNvPr id="276484" name="Rectangle 3"/>
          <p:cNvSpPr>
            <a:spLocks noGrp="1" noChangeArrowheads="1"/>
          </p:cNvSpPr>
          <p:nvPr>
            <p:ph type="title" idx="4294967295"/>
          </p:nvPr>
        </p:nvSpPr>
        <p:spPr>
          <a:xfrm>
            <a:off x="215900" y="193675"/>
            <a:ext cx="8928100" cy="663575"/>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資格審查登錄</a:t>
            </a:r>
            <a:r>
              <a:rPr lang="en-US" altLang="zh-TW" sz="3200" kern="1200" dirty="0" smtClean="0">
                <a:solidFill>
                  <a:srgbClr val="FF0000"/>
                </a:solidFill>
                <a:latin typeface="標楷體" panose="03000509000000000000" pitchFamily="65" charset="-120"/>
                <a:ea typeface="標楷體" panose="03000509000000000000" pitchFamily="65" charset="-120"/>
              </a:rPr>
              <a:t>-</a:t>
            </a:r>
            <a:r>
              <a:rPr lang="zh-TW" altLang="en-US" sz="3200" kern="1200" dirty="0" smtClean="0">
                <a:solidFill>
                  <a:srgbClr val="FF0000"/>
                </a:solidFill>
                <a:latin typeface="標楷體" panose="03000509000000000000" pitchFamily="65" charset="-120"/>
                <a:ea typeface="標楷體" panose="03000509000000000000" pitchFamily="65" charset="-120"/>
              </a:rPr>
              <a:t>新增</a:t>
            </a:r>
            <a:r>
              <a:rPr lang="zh-TW" altLang="en-US" sz="3200" kern="1200" dirty="0">
                <a:solidFill>
                  <a:srgbClr val="FF0000"/>
                </a:solidFill>
                <a:latin typeface="標楷體" panose="03000509000000000000" pitchFamily="65" charset="-120"/>
                <a:ea typeface="標楷體" panose="03000509000000000000" pitchFamily="65" charset="-120"/>
              </a:rPr>
              <a:t>考生</a:t>
            </a:r>
            <a:endParaRPr lang="en-US" altLang="zh-TW" sz="3200" kern="1200" dirty="0">
              <a:solidFill>
                <a:srgbClr val="FF0000"/>
              </a:solidFill>
              <a:latin typeface="標楷體" panose="03000509000000000000" pitchFamily="65" charset="-120"/>
              <a:ea typeface="標楷體" panose="03000509000000000000" pitchFamily="65" charset="-120"/>
            </a:endParaRPr>
          </a:p>
        </p:txBody>
      </p:sp>
      <p:sp>
        <p:nvSpPr>
          <p:cNvPr id="14" name="AutoShape 5"/>
          <p:cNvSpPr>
            <a:spLocks noChangeArrowheads="1"/>
          </p:cNvSpPr>
          <p:nvPr/>
        </p:nvSpPr>
        <p:spPr bwMode="auto">
          <a:xfrm>
            <a:off x="2915816" y="4803073"/>
            <a:ext cx="4032448" cy="930183"/>
          </a:xfrm>
          <a:prstGeom prst="wedgeRectCallout">
            <a:avLst>
              <a:gd name="adj1" fmla="val -9873"/>
              <a:gd name="adj2" fmla="val -63630"/>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000000"/>
                </a:solidFill>
                <a:latin typeface="標楷體" panose="03000509000000000000" pitchFamily="65" charset="-120"/>
                <a:ea typeface="標楷體" panose="03000509000000000000" pitchFamily="65" charset="-120"/>
              </a:rPr>
              <a:t>個別新增考生</a:t>
            </a:r>
            <a:endParaRPr kumimoji="0" lang="en-US" altLang="zh-TW" dirty="0">
              <a:solidFill>
                <a:srgbClr val="000000"/>
              </a:solidFill>
              <a:latin typeface="標楷體" panose="03000509000000000000" pitchFamily="65" charset="-120"/>
              <a:ea typeface="標楷體" panose="03000509000000000000" pitchFamily="65" charset="-120"/>
            </a:endParaRPr>
          </a:p>
          <a:p>
            <a:pPr marL="228600" indent="-228600"/>
            <a:r>
              <a:rPr kumimoji="0" lang="en-US" altLang="zh-TW" dirty="0">
                <a:solidFill>
                  <a:srgbClr val="000000"/>
                </a:solidFill>
                <a:latin typeface="標楷體" panose="03000509000000000000" pitchFamily="65" charset="-120"/>
                <a:ea typeface="標楷體" panose="03000509000000000000" pitchFamily="65" charset="-120"/>
              </a:rPr>
              <a:t>1.</a:t>
            </a:r>
            <a:r>
              <a:rPr kumimoji="0" lang="zh-TW" altLang="en-US" dirty="0">
                <a:solidFill>
                  <a:srgbClr val="000000"/>
                </a:solidFill>
                <a:latin typeface="標楷體" panose="03000509000000000000" pitchFamily="65" charset="-120"/>
                <a:ea typeface="標楷體" panose="03000509000000000000" pitchFamily="65" charset="-120"/>
              </a:rPr>
              <a:t>統測個報之應屆畢業生由各校新增</a:t>
            </a:r>
            <a:endParaRPr kumimoji="0" lang="en-US" altLang="zh-TW" dirty="0">
              <a:solidFill>
                <a:srgbClr val="000000"/>
              </a:solidFill>
              <a:latin typeface="標楷體" panose="03000509000000000000" pitchFamily="65" charset="-120"/>
              <a:ea typeface="標楷體" panose="03000509000000000000" pitchFamily="65" charset="-120"/>
            </a:endParaRPr>
          </a:p>
          <a:p>
            <a:pPr marL="228600" indent="-228600"/>
            <a:r>
              <a:rPr kumimoji="0" lang="en-US" altLang="zh-TW" dirty="0">
                <a:solidFill>
                  <a:srgbClr val="000000"/>
                </a:solidFill>
                <a:latin typeface="標楷體" panose="03000509000000000000" pitchFamily="65" charset="-120"/>
                <a:ea typeface="標楷體" panose="03000509000000000000" pitchFamily="65" charset="-120"/>
              </a:rPr>
              <a:t>2.</a:t>
            </a:r>
            <a:r>
              <a:rPr kumimoji="0" lang="zh-TW" altLang="en-US" dirty="0">
                <a:solidFill>
                  <a:srgbClr val="000000"/>
                </a:solidFill>
                <a:latin typeface="標楷體" panose="03000509000000000000" pitchFamily="65" charset="-120"/>
                <a:ea typeface="標楷體" panose="03000509000000000000" pitchFamily="65" charset="-120"/>
              </a:rPr>
              <a:t>轉學生統一由轉入單位辦理</a:t>
            </a:r>
            <a:endParaRPr kumimoji="0" lang="en-US" altLang="zh-TW" dirty="0">
              <a:solidFill>
                <a:srgbClr val="000000"/>
              </a:solidFill>
              <a:latin typeface="標楷體" panose="03000509000000000000" pitchFamily="65" charset="-120"/>
              <a:ea typeface="標楷體" panose="03000509000000000000" pitchFamily="65" charset="-120"/>
            </a:endParaRPr>
          </a:p>
        </p:txBody>
      </p:sp>
      <p:sp>
        <p:nvSpPr>
          <p:cNvPr id="3" name="投影片編號版面配置區 2"/>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27</a:t>
            </a:fld>
            <a:endParaRPr lang="en-US" altLang="zh-TW"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0" y="1039516"/>
            <a:ext cx="9059303" cy="5045577"/>
          </a:xfrm>
          <a:prstGeom prst="rect">
            <a:avLst/>
          </a:prstGeom>
        </p:spPr>
      </p:pic>
      <p:sp>
        <p:nvSpPr>
          <p:cNvPr id="277509" name="Rectangle 4"/>
          <p:cNvSpPr>
            <a:spLocks noGrp="1" noChangeArrowheads="1"/>
          </p:cNvSpPr>
          <p:nvPr>
            <p:ph type="title" idx="4294967295"/>
          </p:nvPr>
        </p:nvSpPr>
        <p:spPr>
          <a:xfrm>
            <a:off x="230187" y="142875"/>
            <a:ext cx="8913813" cy="785813"/>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資格審查登錄</a:t>
            </a:r>
            <a:r>
              <a:rPr lang="en-US" altLang="zh-TW" kern="1200" dirty="0">
                <a:solidFill>
                  <a:srgbClr val="FF0000"/>
                </a:solidFill>
                <a:latin typeface="標楷體" panose="03000509000000000000" pitchFamily="65" charset="-120"/>
                <a:ea typeface="標楷體" panose="03000509000000000000" pitchFamily="65" charset="-120"/>
              </a:rPr>
              <a:t>-</a:t>
            </a:r>
            <a:r>
              <a:rPr lang="zh-TW" altLang="en-US" kern="1200" dirty="0">
                <a:solidFill>
                  <a:srgbClr val="FF0000"/>
                </a:solidFill>
                <a:latin typeface="標楷體" panose="03000509000000000000" pitchFamily="65" charset="-120"/>
                <a:ea typeface="標楷體" panose="03000509000000000000" pitchFamily="65" charset="-120"/>
              </a:rPr>
              <a:t>列印學生基本資料修正表</a:t>
            </a:r>
            <a:r>
              <a:rPr lang="en-US" altLang="zh-TW" kern="1200" dirty="0">
                <a:solidFill>
                  <a:srgbClr val="FF0000"/>
                </a:solidFill>
                <a:latin typeface="標楷體" panose="03000509000000000000" pitchFamily="65" charset="-120"/>
                <a:ea typeface="標楷體" panose="03000509000000000000" pitchFamily="65" charset="-120"/>
              </a:rPr>
              <a:t>(</a:t>
            </a:r>
            <a:r>
              <a:rPr lang="zh-TW" altLang="en-US" kern="1200" dirty="0">
                <a:solidFill>
                  <a:srgbClr val="FF0000"/>
                </a:solidFill>
                <a:latin typeface="標楷體" panose="03000509000000000000" pitchFamily="65" charset="-120"/>
                <a:ea typeface="標楷體" panose="03000509000000000000" pitchFamily="65" charset="-120"/>
              </a:rPr>
              <a:t>班級列印</a:t>
            </a:r>
            <a:r>
              <a:rPr lang="en-US" altLang="zh-TW" kern="1200" dirty="0">
                <a:solidFill>
                  <a:srgbClr val="FF0000"/>
                </a:solidFill>
                <a:latin typeface="標楷體" panose="03000509000000000000" pitchFamily="65" charset="-120"/>
                <a:ea typeface="標楷體" panose="03000509000000000000" pitchFamily="65" charset="-120"/>
              </a:rPr>
              <a:t>)</a:t>
            </a:r>
          </a:p>
        </p:txBody>
      </p:sp>
      <p:sp>
        <p:nvSpPr>
          <p:cNvPr id="277510" name="Rectangle 5"/>
          <p:cNvSpPr>
            <a:spLocks noChangeArrowheads="1"/>
          </p:cNvSpPr>
          <p:nvPr/>
        </p:nvSpPr>
        <p:spPr bwMode="auto">
          <a:xfrm>
            <a:off x="3275856" y="5156526"/>
            <a:ext cx="1009665" cy="443424"/>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sp>
        <p:nvSpPr>
          <p:cNvPr id="330758" name="AutoShape 6"/>
          <p:cNvSpPr>
            <a:spLocks noChangeArrowheads="1"/>
          </p:cNvSpPr>
          <p:nvPr/>
        </p:nvSpPr>
        <p:spPr bwMode="auto">
          <a:xfrm>
            <a:off x="755576" y="3562305"/>
            <a:ext cx="1944216" cy="2037645"/>
          </a:xfrm>
          <a:prstGeom prst="wedgeRectCallout">
            <a:avLst>
              <a:gd name="adj1" fmla="val 86134"/>
              <a:gd name="adj2" fmla="val 14225"/>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000000"/>
                </a:solidFill>
                <a:latin typeface="標楷體" panose="03000509000000000000" pitchFamily="65" charset="-120"/>
                <a:ea typeface="標楷體" panose="03000509000000000000" pitchFamily="65" charset="-120"/>
              </a:rPr>
              <a:t>選擇</a:t>
            </a:r>
            <a:r>
              <a:rPr kumimoji="0" lang="zh-TW" altLang="en-US" dirty="0">
                <a:solidFill>
                  <a:srgbClr val="FF0000"/>
                </a:solidFill>
                <a:latin typeface="標楷體" panose="03000509000000000000" pitchFamily="65" charset="-120"/>
                <a:ea typeface="標楷體" panose="03000509000000000000" pitchFamily="65" charset="-120"/>
              </a:rPr>
              <a:t>班級列印</a:t>
            </a:r>
            <a:r>
              <a:rPr kumimoji="0" lang="zh-TW" altLang="en-US" dirty="0">
                <a:latin typeface="標楷體" panose="03000509000000000000" pitchFamily="65" charset="-120"/>
                <a:ea typeface="標楷體" panose="03000509000000000000" pitchFamily="65" charset="-120"/>
              </a:rPr>
              <a:t>，</a:t>
            </a:r>
            <a:r>
              <a:rPr kumimoji="0" lang="zh-TW" altLang="en-US" dirty="0">
                <a:solidFill>
                  <a:srgbClr val="000000"/>
                </a:solidFill>
                <a:latin typeface="標楷體" panose="03000509000000000000" pitchFamily="65" charset="-120"/>
                <a:ea typeface="標楷體" panose="03000509000000000000" pitchFamily="65" charset="-120"/>
              </a:rPr>
              <a:t>依</a:t>
            </a:r>
            <a:r>
              <a:rPr kumimoji="0" lang="zh-TW" altLang="en-US" dirty="0" smtClean="0">
                <a:solidFill>
                  <a:srgbClr val="000000"/>
                </a:solidFill>
                <a:latin typeface="標楷體" panose="03000509000000000000" pitchFamily="65" charset="-120"/>
                <a:ea typeface="標楷體" panose="03000509000000000000" pitchFamily="65" charset="-120"/>
              </a:rPr>
              <a:t>承辦作業需要，可分班列印「考生基本資料修正表」供考生核對，請務必</a:t>
            </a:r>
            <a:r>
              <a:rPr kumimoji="0" lang="zh-TW" altLang="en-US" dirty="0">
                <a:solidFill>
                  <a:srgbClr val="000000"/>
                </a:solidFill>
                <a:latin typeface="標楷體" panose="03000509000000000000" pitchFamily="65" charset="-120"/>
                <a:ea typeface="標楷體" panose="03000509000000000000" pitchFamily="65" charset="-120"/>
              </a:rPr>
              <a:t>確實核</a:t>
            </a:r>
            <a:r>
              <a:rPr kumimoji="0" lang="zh-TW" altLang="en-US" dirty="0" smtClean="0">
                <a:solidFill>
                  <a:srgbClr val="000000"/>
                </a:solidFill>
                <a:latin typeface="標楷體" panose="03000509000000000000" pitchFamily="65" charset="-120"/>
                <a:ea typeface="標楷體" panose="03000509000000000000" pitchFamily="65" charset="-120"/>
              </a:rPr>
              <a:t>校考生基本資料</a:t>
            </a:r>
            <a:endParaRPr kumimoji="0" lang="zh-TW" altLang="en-US" dirty="0">
              <a:solidFill>
                <a:srgbClr val="000000"/>
              </a:solidFill>
              <a:latin typeface="標楷體" panose="03000509000000000000" pitchFamily="65" charset="-120"/>
              <a:ea typeface="標楷體" panose="03000509000000000000" pitchFamily="65" charset="-120"/>
            </a:endParaRPr>
          </a:p>
          <a:p>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28</a:t>
            </a:fld>
            <a:endParaRPr lang="en-US" altLang="zh-TW" dirty="0">
              <a:latin typeface="標楷體" panose="03000509000000000000" pitchFamily="65" charset="-120"/>
              <a:ea typeface="標楷體" panose="03000509000000000000" pitchFamily="65" charset="-120"/>
            </a:endParaRPr>
          </a:p>
        </p:txBody>
      </p:sp>
      <p:sp>
        <p:nvSpPr>
          <p:cNvPr id="4" name="矩形 3"/>
          <p:cNvSpPr/>
          <p:nvPr/>
        </p:nvSpPr>
        <p:spPr>
          <a:xfrm>
            <a:off x="2707998" y="3492264"/>
            <a:ext cx="2584082"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9" name="矩形 8"/>
          <p:cNvSpPr/>
          <p:nvPr/>
        </p:nvSpPr>
        <p:spPr>
          <a:xfrm>
            <a:off x="2005608" y="2312599"/>
            <a:ext cx="3070448" cy="13965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a:srcRect t="28567"/>
          <a:stretch/>
        </p:blipFill>
        <p:spPr>
          <a:xfrm>
            <a:off x="318280" y="1268760"/>
            <a:ext cx="8737198" cy="3793843"/>
          </a:xfrm>
          <a:prstGeom prst="rect">
            <a:avLst/>
          </a:prstGeom>
        </p:spPr>
      </p:pic>
      <p:sp>
        <p:nvSpPr>
          <p:cNvPr id="323588" name="Rectangle 4"/>
          <p:cNvSpPr>
            <a:spLocks noGrp="1" noChangeArrowheads="1"/>
          </p:cNvSpPr>
          <p:nvPr>
            <p:ph type="title" idx="4294967295"/>
          </p:nvPr>
        </p:nvSpPr>
        <p:spPr>
          <a:xfrm>
            <a:off x="107504" y="142875"/>
            <a:ext cx="8885385" cy="785813"/>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資格審查登錄</a:t>
            </a:r>
            <a:r>
              <a:rPr lang="en-US" altLang="zh-TW" kern="1200" dirty="0">
                <a:solidFill>
                  <a:srgbClr val="FF0000"/>
                </a:solidFill>
                <a:latin typeface="標楷體" panose="03000509000000000000" pitchFamily="65" charset="-120"/>
                <a:ea typeface="標楷體" panose="03000509000000000000" pitchFamily="65" charset="-120"/>
              </a:rPr>
              <a:t>-</a:t>
            </a:r>
            <a:r>
              <a:rPr lang="zh-TW" altLang="en-US" kern="1200" dirty="0">
                <a:solidFill>
                  <a:srgbClr val="FF0000"/>
                </a:solidFill>
                <a:latin typeface="標楷體" panose="03000509000000000000" pitchFamily="65" charset="-120"/>
                <a:ea typeface="標楷體" panose="03000509000000000000" pitchFamily="65" charset="-120"/>
              </a:rPr>
              <a:t>列印學生基本資料修正表</a:t>
            </a:r>
            <a:r>
              <a:rPr lang="en-US" altLang="zh-TW" kern="1200" dirty="0">
                <a:solidFill>
                  <a:srgbClr val="FF0000"/>
                </a:solidFill>
                <a:latin typeface="標楷體" panose="03000509000000000000" pitchFamily="65" charset="-120"/>
                <a:ea typeface="標楷體" panose="03000509000000000000" pitchFamily="65" charset="-120"/>
              </a:rPr>
              <a:t> (</a:t>
            </a:r>
            <a:r>
              <a:rPr lang="zh-TW" altLang="en-US" kern="1200" dirty="0">
                <a:solidFill>
                  <a:srgbClr val="FF0000"/>
                </a:solidFill>
                <a:latin typeface="標楷體" panose="03000509000000000000" pitchFamily="65" charset="-120"/>
                <a:ea typeface="標楷體" panose="03000509000000000000" pitchFamily="65" charset="-120"/>
              </a:rPr>
              <a:t>個人列印</a:t>
            </a:r>
            <a:r>
              <a:rPr lang="en-US" altLang="zh-TW" kern="1200" dirty="0">
                <a:solidFill>
                  <a:srgbClr val="FF0000"/>
                </a:solidFill>
                <a:latin typeface="標楷體" panose="03000509000000000000" pitchFamily="65" charset="-120"/>
                <a:ea typeface="標楷體" panose="03000509000000000000" pitchFamily="65" charset="-120"/>
              </a:rPr>
              <a:t>)</a:t>
            </a:r>
          </a:p>
        </p:txBody>
      </p:sp>
      <p:sp>
        <p:nvSpPr>
          <p:cNvPr id="2" name="投影片編號版面配置區 1"/>
          <p:cNvSpPr>
            <a:spLocks noGrp="1"/>
          </p:cNvSpPr>
          <p:nvPr>
            <p:ph type="sldNum" sz="quarter" idx="12"/>
          </p:nvPr>
        </p:nvSpPr>
        <p:spPr>
          <a:xfrm>
            <a:off x="6832439" y="6612224"/>
            <a:ext cx="2133600" cy="196131"/>
          </a:xfrm>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29</a:t>
            </a:fld>
            <a:endParaRPr lang="en-US" altLang="zh-TW" dirty="0">
              <a:latin typeface="標楷體" panose="03000509000000000000" pitchFamily="65" charset="-120"/>
              <a:ea typeface="標楷體" panose="03000509000000000000" pitchFamily="65" charset="-120"/>
            </a:endParaRPr>
          </a:p>
        </p:txBody>
      </p:sp>
      <p:sp>
        <p:nvSpPr>
          <p:cNvPr id="10" name="AutoShape 6"/>
          <p:cNvSpPr>
            <a:spLocks noChangeArrowheads="1"/>
          </p:cNvSpPr>
          <p:nvPr/>
        </p:nvSpPr>
        <p:spPr bwMode="auto">
          <a:xfrm>
            <a:off x="6738488" y="1125878"/>
            <a:ext cx="2316990" cy="936104"/>
          </a:xfrm>
          <a:prstGeom prst="wedgeRectCallout">
            <a:avLst>
              <a:gd name="adj1" fmla="val -57950"/>
              <a:gd name="adj2" fmla="val 37335"/>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000000"/>
                </a:solidFill>
                <a:latin typeface="標楷體" panose="03000509000000000000" pitchFamily="65" charset="-120"/>
                <a:ea typeface="標楷體" panose="03000509000000000000" pitchFamily="65" charset="-120"/>
              </a:rPr>
              <a:t>依承辦作業</a:t>
            </a:r>
            <a:r>
              <a:rPr kumimoji="0" lang="zh-TW" altLang="en-US" dirty="0" smtClean="0">
                <a:solidFill>
                  <a:srgbClr val="000000"/>
                </a:solidFill>
                <a:latin typeface="標楷體" panose="03000509000000000000" pitchFamily="65" charset="-120"/>
                <a:ea typeface="標楷體" panose="03000509000000000000" pitchFamily="65" charset="-120"/>
              </a:rPr>
              <a:t>需要</a:t>
            </a:r>
            <a:endParaRPr kumimoji="0" lang="en-US" altLang="zh-TW" dirty="0" smtClean="0">
              <a:solidFill>
                <a:srgbClr val="000000"/>
              </a:solidFill>
              <a:latin typeface="標楷體" panose="03000509000000000000" pitchFamily="65" charset="-120"/>
              <a:ea typeface="標楷體" panose="03000509000000000000" pitchFamily="65" charset="-120"/>
            </a:endParaRPr>
          </a:p>
          <a:p>
            <a:r>
              <a:rPr kumimoji="0" lang="zh-TW" altLang="en-US" dirty="0" smtClean="0">
                <a:solidFill>
                  <a:srgbClr val="000000"/>
                </a:solidFill>
                <a:latin typeface="標楷體" panose="03000509000000000000" pitchFamily="65" charset="-120"/>
                <a:ea typeface="標楷體" panose="03000509000000000000" pitchFamily="65" charset="-120"/>
              </a:rPr>
              <a:t>可個別列印考生</a:t>
            </a:r>
            <a:endParaRPr kumimoji="0" lang="en-US" altLang="zh-TW" dirty="0" smtClean="0">
              <a:solidFill>
                <a:srgbClr val="000000"/>
              </a:solidFill>
              <a:latin typeface="標楷體" panose="03000509000000000000" pitchFamily="65" charset="-120"/>
              <a:ea typeface="標楷體" panose="03000509000000000000" pitchFamily="65" charset="-120"/>
            </a:endParaRPr>
          </a:p>
          <a:p>
            <a:r>
              <a:rPr kumimoji="0" lang="zh-TW" altLang="en-US" dirty="0" smtClean="0">
                <a:solidFill>
                  <a:srgbClr val="000000"/>
                </a:solidFill>
                <a:latin typeface="標楷體" panose="03000509000000000000" pitchFamily="65" charset="-120"/>
                <a:ea typeface="標楷體" panose="03000509000000000000" pitchFamily="65" charset="-120"/>
              </a:rPr>
              <a:t>基本資料</a:t>
            </a:r>
            <a:r>
              <a:rPr kumimoji="0" lang="zh-TW" altLang="en-US" dirty="0">
                <a:solidFill>
                  <a:srgbClr val="000000"/>
                </a:solidFill>
                <a:latin typeface="標楷體" panose="03000509000000000000" pitchFamily="65" charset="-120"/>
                <a:ea typeface="標楷體" panose="03000509000000000000" pitchFamily="65" charset="-120"/>
              </a:rPr>
              <a:t>供</a:t>
            </a:r>
            <a:r>
              <a:rPr kumimoji="0" lang="zh-TW" altLang="en-US" dirty="0" smtClean="0">
                <a:solidFill>
                  <a:srgbClr val="000000"/>
                </a:solidFill>
                <a:latin typeface="標楷體" panose="03000509000000000000" pitchFamily="65" charset="-120"/>
                <a:ea typeface="標楷體" panose="03000509000000000000" pitchFamily="65" charset="-120"/>
              </a:rPr>
              <a:t>考生核對</a:t>
            </a:r>
            <a:endParaRPr kumimoji="0" lang="zh-TW" altLang="en-US" dirty="0">
              <a:solidFill>
                <a:srgbClr val="000000"/>
              </a:solidFill>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336" y="1125878"/>
            <a:ext cx="3790553" cy="5363644"/>
          </a:xfrm>
          <a:prstGeom prst="rect">
            <a:avLst/>
          </a:prstGeom>
          <a:ln>
            <a:solidFill>
              <a:schemeClr val="bg1">
                <a:lumMod val="75000"/>
              </a:schemeClr>
            </a:solid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3917" y="176956"/>
            <a:ext cx="9396536" cy="633413"/>
          </a:xfrm>
        </p:spPr>
        <p:txBody>
          <a:bodyPr/>
          <a:lstStyle/>
          <a:p>
            <a:r>
              <a:rPr kumimoji="0" lang="zh-TW" altLang="en-US" sz="3200" kern="1200" dirty="0" smtClean="0">
                <a:solidFill>
                  <a:schemeClr val="tx1"/>
                </a:solidFill>
                <a:latin typeface="標楷體" panose="03000509000000000000" pitchFamily="65" charset="-120"/>
                <a:ea typeface="標楷體" panose="03000509000000000000" pitchFamily="65" charset="-120"/>
              </a:rPr>
              <a:t>二</a:t>
            </a:r>
            <a:r>
              <a:rPr kumimoji="0" lang="zh-TW" altLang="en-US" sz="3200" kern="1200" dirty="0">
                <a:solidFill>
                  <a:schemeClr val="tx1"/>
                </a:solidFill>
                <a:latin typeface="標楷體" panose="03000509000000000000" pitchFamily="65" charset="-120"/>
                <a:ea typeface="標楷體" panose="03000509000000000000" pitchFamily="65" charset="-120"/>
              </a:rPr>
              <a:t>、各甄選群（類）別備審資料繳交方式</a:t>
            </a:r>
          </a:p>
        </p:txBody>
      </p:sp>
      <p:sp>
        <p:nvSpPr>
          <p:cNvPr id="3" name="內容版面配置區 2"/>
          <p:cNvSpPr>
            <a:spLocks noGrp="1"/>
          </p:cNvSpPr>
          <p:nvPr>
            <p:ph idx="1"/>
          </p:nvPr>
        </p:nvSpPr>
        <p:spPr/>
        <p:txBody>
          <a:bodyPr/>
          <a:lstStyle/>
          <a:p>
            <a:endParaRPr lang="zh-TW" altLang="en-US" dirty="0"/>
          </a:p>
        </p:txBody>
      </p:sp>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solidFill>
                  <a:prstClr val="black"/>
                </a:solidFill>
              </a:rPr>
              <a:pPr>
                <a:defRPr/>
              </a:pPr>
              <a:t>3</a:t>
            </a:fld>
            <a:endParaRPr lang="en-US" altLang="zh-TW" dirty="0">
              <a:solidFill>
                <a:prstClr val="black"/>
              </a:solidFill>
            </a:endParaRPr>
          </a:p>
        </p:txBody>
      </p:sp>
      <p:graphicFrame>
        <p:nvGraphicFramePr>
          <p:cNvPr id="5" name="Group 98"/>
          <p:cNvGraphicFramePr>
            <a:graphicFrameLocks/>
          </p:cNvGraphicFramePr>
          <p:nvPr>
            <p:extLst/>
          </p:nvPr>
        </p:nvGraphicFramePr>
        <p:xfrm>
          <a:off x="323852" y="1196975"/>
          <a:ext cx="8482013" cy="5583240"/>
        </p:xfrm>
        <a:graphic>
          <a:graphicData uri="http://schemas.openxmlformats.org/drawingml/2006/table">
            <a:tbl>
              <a:tblPr/>
              <a:tblGrid>
                <a:gridCol w="4087813"/>
                <a:gridCol w="4394200"/>
              </a:tblGrid>
              <a:tr h="588963">
                <a:tc gridSpan="2">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a:spcBef>
                          <a:spcPct val="20000"/>
                        </a:spcBef>
                        <a:defRPr kumimoji="1" sz="2400">
                          <a:solidFill>
                            <a:schemeClr val="tx1"/>
                          </a:solidFill>
                          <a:latin typeface="Arial" panose="020B0604020202020204" pitchFamily="34" charset="0"/>
                          <a:ea typeface="新細明體" panose="02020500000000000000" pitchFamily="18" charset="-120"/>
                        </a:defRPr>
                      </a:lvl2pPr>
                      <a:lvl3pPr>
                        <a:spcBef>
                          <a:spcPct val="20000"/>
                        </a:spcBef>
                        <a:defRPr kumimoji="1" sz="2000">
                          <a:solidFill>
                            <a:schemeClr val="tx1"/>
                          </a:solidFill>
                          <a:latin typeface="Arial" panose="020B0604020202020204" pitchFamily="34" charset="0"/>
                          <a:ea typeface="新細明體" panose="02020500000000000000" pitchFamily="18" charset="-120"/>
                        </a:defRPr>
                      </a:lvl3pPr>
                      <a:lvl4pPr>
                        <a:spcBef>
                          <a:spcPct val="20000"/>
                        </a:spcBef>
                        <a:defRPr kumimoji="1">
                          <a:solidFill>
                            <a:schemeClr val="tx1"/>
                          </a:solidFill>
                          <a:latin typeface="Arial" panose="020B0604020202020204" pitchFamily="34" charset="0"/>
                          <a:ea typeface="新細明體" panose="02020500000000000000" pitchFamily="18" charset="-120"/>
                        </a:defRPr>
                      </a:lvl4pPr>
                      <a:lvl5pPr>
                        <a:spcBef>
                          <a:spcPct val="20000"/>
                        </a:spcBef>
                        <a:defRPr kumimoji="1">
                          <a:solidFill>
                            <a:schemeClr val="tx1"/>
                          </a:solidFill>
                          <a:latin typeface="Arial" panose="020B0604020202020204" pitchFamily="34" charset="0"/>
                          <a:ea typeface="新細明體" panose="02020500000000000000" pitchFamily="18" charset="-120"/>
                        </a:defRPr>
                      </a:lvl5pPr>
                      <a:lvl6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dirty="0" smtClean="0">
                          <a:ln>
                            <a:noFill/>
                          </a:ln>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cs typeface="Times New Roman" panose="02020603050405020304" pitchFamily="18" charset="0"/>
                        </a:rPr>
                        <a:t>甄選群</a:t>
                      </a:r>
                      <a:r>
                        <a:rPr kumimoji="1" lang="en-US" altLang="zh-TW" sz="2800" b="0" i="0" u="none" strike="noStrike" cap="none" normalizeH="0" baseline="0" dirty="0" smtClean="0">
                          <a:ln>
                            <a:noFill/>
                          </a:ln>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cs typeface="Times New Roman" panose="02020603050405020304" pitchFamily="18" charset="0"/>
                        </a:rPr>
                        <a:t>(</a:t>
                      </a:r>
                      <a:r>
                        <a:rPr kumimoji="1" lang="zh-TW" altLang="en-US" sz="2800" b="0" i="0" u="none" strike="noStrike" cap="none" normalizeH="0" baseline="0" dirty="0" smtClean="0">
                          <a:ln>
                            <a:noFill/>
                          </a:ln>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cs typeface="Times New Roman" panose="02020603050405020304" pitchFamily="18" charset="0"/>
                        </a:rPr>
                        <a:t>類</a:t>
                      </a:r>
                      <a:r>
                        <a:rPr kumimoji="1" lang="en-US" altLang="zh-TW" sz="2800" b="0" i="0" u="none" strike="noStrike" cap="none" normalizeH="0" baseline="0" dirty="0" smtClean="0">
                          <a:ln>
                            <a:noFill/>
                          </a:ln>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cs typeface="Times New Roman" panose="02020603050405020304" pitchFamily="18" charset="0"/>
                        </a:rPr>
                        <a:t>)</a:t>
                      </a:r>
                      <a:r>
                        <a:rPr kumimoji="1" lang="zh-TW" altLang="en-US" sz="2800" b="0" i="0" u="none" strike="noStrike" cap="none" normalizeH="0" baseline="0" dirty="0" smtClean="0">
                          <a:ln>
                            <a:noFill/>
                          </a:ln>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cs typeface="Times New Roman" panose="02020603050405020304" pitchFamily="18" charset="0"/>
                        </a:rPr>
                        <a:t>別</a:t>
                      </a:r>
                      <a:r>
                        <a:rPr kumimoji="1" lang="zh-TW" altLang="en-US" sz="2000" b="0" i="0" u="none" strike="noStrike" cap="none" normalizeH="0" baseline="0" dirty="0" smtClean="0">
                          <a:ln>
                            <a:noFill/>
                          </a:ln>
                          <a:solidFill>
                            <a:schemeClr val="bg1"/>
                          </a:solidFill>
                          <a:effectLst>
                            <a:outerShdw blurRad="38100" dist="38100" dir="2700000" algn="tl">
                              <a:srgbClr val="000000"/>
                            </a:outerShdw>
                          </a:effectLst>
                          <a:latin typeface="微軟正黑體" panose="020B0604030504040204" pitchFamily="34" charset="-120"/>
                          <a:ea typeface="微軟正黑體" panose="020B0604030504040204" pitchFamily="34" charset="-120"/>
                          <a:cs typeface="Times New Roman" panose="02020603050405020304" pitchFamily="18" charset="0"/>
                        </a:rPr>
                        <a:t> </a:t>
                      </a:r>
                    </a:p>
                  </a:txBody>
                  <a:tcPr anchor="ct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chemeClr val="accent2"/>
                    </a:solidFill>
                  </a:tcPr>
                </a:tc>
                <a:tc hMerge="1">
                  <a:txBody>
                    <a:bodyPr/>
                    <a:lstStyle/>
                    <a:p>
                      <a:endParaRPr lang="zh-TW" altLang="en-US"/>
                    </a:p>
                  </a:txBody>
                  <a:tcPr/>
                </a:tc>
              </a:tr>
              <a:tr h="441325">
                <a:tc>
                  <a:txBody>
                    <a:bodyPr/>
                    <a:lstStyle/>
                    <a:p>
                      <a:pPr algn="l" fontAlgn="ctr"/>
                      <a:r>
                        <a:rPr lang="en-US" altLang="zh-TW" sz="2000" b="0" i="0" u="none" strike="noStrike" dirty="0">
                          <a:solidFill>
                            <a:srgbClr val="000000"/>
                          </a:solidFill>
                          <a:effectLst/>
                          <a:latin typeface="微軟正黑體" panose="020B0604030504040204" pitchFamily="34" charset="-120"/>
                          <a:ea typeface="微軟正黑體" panose="020B0604030504040204" pitchFamily="34" charset="-120"/>
                        </a:rPr>
                        <a:t>01</a:t>
                      </a:r>
                      <a:r>
                        <a:rPr lang="zh-TW" altLang="en-US" sz="2000" b="0" i="0" u="none" strike="noStrike" dirty="0">
                          <a:solidFill>
                            <a:srgbClr val="000000"/>
                          </a:solidFill>
                          <a:effectLst/>
                          <a:latin typeface="微軟正黑體" panose="020B0604030504040204" pitchFamily="34" charset="-120"/>
                          <a:ea typeface="微軟正黑體" panose="020B0604030504040204" pitchFamily="34" charset="-120"/>
                        </a:rPr>
                        <a:t>機械群</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chemeClr val="bg1"/>
                    </a:solidFill>
                  </a:tcPr>
                </a:tc>
                <a:tc>
                  <a:txBody>
                    <a:bodyPr/>
                    <a:lstStyle/>
                    <a:p>
                      <a:pPr algn="l" fontAlgn="ctr"/>
                      <a:r>
                        <a:rPr lang="en-US" altLang="zh-TW" sz="2000" b="0" i="0" u="none" strike="noStrike" dirty="0">
                          <a:solidFill>
                            <a:srgbClr val="000000"/>
                          </a:solidFill>
                          <a:effectLst/>
                          <a:latin typeface="微軟正黑體" panose="020B0604030504040204" pitchFamily="34" charset="-120"/>
                          <a:ea typeface="微軟正黑體" panose="020B0604030504040204" pitchFamily="34" charset="-120"/>
                        </a:rPr>
                        <a:t>11</a:t>
                      </a:r>
                      <a:r>
                        <a:rPr lang="zh-TW" altLang="en-US" sz="2000" b="0" i="0" u="none" strike="noStrike" dirty="0">
                          <a:solidFill>
                            <a:srgbClr val="000000"/>
                          </a:solidFill>
                          <a:effectLst/>
                          <a:latin typeface="微軟正黑體" panose="020B0604030504040204" pitchFamily="34" charset="-120"/>
                          <a:ea typeface="微軟正黑體" panose="020B0604030504040204" pitchFamily="34" charset="-120"/>
                        </a:rPr>
                        <a:t>食品群</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chemeClr val="bg1"/>
                    </a:solidFill>
                  </a:tcPr>
                </a:tc>
              </a:tr>
              <a:tr h="442913">
                <a:tc>
                  <a:txBody>
                    <a:bodyPr/>
                    <a:lstStyle/>
                    <a:p>
                      <a:pPr algn="l" fontAlgn="ctr"/>
                      <a:r>
                        <a:rPr lang="en-US" altLang="zh-TW" sz="2000" b="0" i="0" u="none" strike="noStrike" dirty="0">
                          <a:solidFill>
                            <a:srgbClr val="000000"/>
                          </a:solidFill>
                          <a:effectLst/>
                          <a:latin typeface="微軟正黑體" panose="020B0604030504040204" pitchFamily="34" charset="-120"/>
                          <a:ea typeface="微軟正黑體" panose="020B0604030504040204" pitchFamily="34" charset="-120"/>
                        </a:rPr>
                        <a:t>02</a:t>
                      </a:r>
                      <a:r>
                        <a:rPr lang="zh-TW" altLang="en-US" sz="2000" b="0" i="0" u="none" strike="noStrike" dirty="0">
                          <a:solidFill>
                            <a:srgbClr val="000000"/>
                          </a:solidFill>
                          <a:effectLst/>
                          <a:latin typeface="微軟正黑體" panose="020B0604030504040204" pitchFamily="34" charset="-120"/>
                          <a:ea typeface="微軟正黑體" panose="020B0604030504040204" pitchFamily="34" charset="-120"/>
                        </a:rPr>
                        <a:t>動力機械群</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chemeClr val="bg1"/>
                    </a:solidFill>
                  </a:tcPr>
                </a:tc>
                <a:tc>
                  <a:txBody>
                    <a:bodyPr/>
                    <a:lstStyle/>
                    <a:p>
                      <a:pPr algn="l" fontAlgn="ctr"/>
                      <a:r>
                        <a:rPr lang="en-US" altLang="zh-TW" sz="2000" b="0" i="0" u="none" strike="noStrike" dirty="0">
                          <a:solidFill>
                            <a:srgbClr val="000000"/>
                          </a:solidFill>
                          <a:effectLst/>
                          <a:latin typeface="微軟正黑體" panose="020B0604030504040204" pitchFamily="34" charset="-120"/>
                          <a:ea typeface="微軟正黑體" panose="020B0604030504040204" pitchFamily="34" charset="-120"/>
                        </a:rPr>
                        <a:t>12</a:t>
                      </a:r>
                      <a:r>
                        <a:rPr lang="zh-TW" altLang="en-US" sz="2000" b="0" i="0" u="none" strike="noStrike" dirty="0">
                          <a:solidFill>
                            <a:srgbClr val="000000"/>
                          </a:solidFill>
                          <a:effectLst/>
                          <a:latin typeface="微軟正黑體" panose="020B0604030504040204" pitchFamily="34" charset="-120"/>
                          <a:ea typeface="微軟正黑體" panose="020B0604030504040204" pitchFamily="34" charset="-120"/>
                        </a:rPr>
                        <a:t>家政群幼保類</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chemeClr val="bg1"/>
                    </a:solidFill>
                  </a:tcPr>
                </a:tc>
              </a:tr>
              <a:tr h="441325">
                <a:tc>
                  <a:txBody>
                    <a:bodyPr/>
                    <a:lstStyle/>
                    <a:p>
                      <a:pPr algn="l" fontAlgn="ctr"/>
                      <a:r>
                        <a:rPr lang="en-US" altLang="zh-TW" sz="2000" b="0" i="0" u="none" strike="noStrike" dirty="0">
                          <a:solidFill>
                            <a:srgbClr val="000000"/>
                          </a:solidFill>
                          <a:effectLst/>
                          <a:latin typeface="微軟正黑體" panose="020B0604030504040204" pitchFamily="34" charset="-120"/>
                          <a:ea typeface="微軟正黑體" panose="020B0604030504040204" pitchFamily="34" charset="-120"/>
                        </a:rPr>
                        <a:t>03</a:t>
                      </a:r>
                      <a:r>
                        <a:rPr lang="zh-TW" altLang="en-US" sz="2000" b="0" i="0" u="none" strike="noStrike" dirty="0">
                          <a:solidFill>
                            <a:srgbClr val="000000"/>
                          </a:solidFill>
                          <a:effectLst/>
                          <a:latin typeface="微軟正黑體" panose="020B0604030504040204" pitchFamily="34" charset="-120"/>
                          <a:ea typeface="微軟正黑體" panose="020B0604030504040204" pitchFamily="34" charset="-120"/>
                        </a:rPr>
                        <a:t>電機與電子群電機類</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FFFF99"/>
                    </a:solidFill>
                  </a:tcPr>
                </a:tc>
                <a:tc>
                  <a:txBody>
                    <a:bodyPr/>
                    <a:lstStyle/>
                    <a:p>
                      <a:pPr algn="l" fontAlgn="ctr"/>
                      <a:r>
                        <a:rPr lang="en-US" altLang="zh-TW" sz="2000" b="0" i="0" u="none" strike="noStrike" dirty="0">
                          <a:solidFill>
                            <a:srgbClr val="000000"/>
                          </a:solidFill>
                          <a:effectLst/>
                          <a:latin typeface="微軟正黑體" panose="020B0604030504040204" pitchFamily="34" charset="-120"/>
                          <a:ea typeface="微軟正黑體" panose="020B0604030504040204" pitchFamily="34" charset="-120"/>
                        </a:rPr>
                        <a:t>13</a:t>
                      </a:r>
                      <a:r>
                        <a:rPr lang="zh-TW" altLang="en-US" sz="2000" b="0" i="0" u="none" strike="noStrike" dirty="0">
                          <a:solidFill>
                            <a:srgbClr val="000000"/>
                          </a:solidFill>
                          <a:effectLst/>
                          <a:latin typeface="微軟正黑體" panose="020B0604030504040204" pitchFamily="34" charset="-120"/>
                          <a:ea typeface="微軟正黑體" panose="020B0604030504040204" pitchFamily="34" charset="-120"/>
                        </a:rPr>
                        <a:t>家政群生活應用類</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chemeClr val="bg1"/>
                    </a:solidFill>
                  </a:tcPr>
                </a:tc>
              </a:tr>
              <a:tr h="442913">
                <a:tc>
                  <a:txBody>
                    <a:bodyPr/>
                    <a:lstStyle/>
                    <a:p>
                      <a:pPr algn="l" fontAlgn="ctr"/>
                      <a:r>
                        <a:rPr lang="en-US" altLang="zh-TW" sz="2000" b="0" i="0" u="none" strike="noStrike" dirty="0">
                          <a:solidFill>
                            <a:srgbClr val="000000"/>
                          </a:solidFill>
                          <a:effectLst/>
                          <a:latin typeface="微軟正黑體" panose="020B0604030504040204" pitchFamily="34" charset="-120"/>
                          <a:ea typeface="微軟正黑體" panose="020B0604030504040204" pitchFamily="34" charset="-120"/>
                        </a:rPr>
                        <a:t>04</a:t>
                      </a:r>
                      <a:r>
                        <a:rPr lang="zh-TW" altLang="en-US" sz="2000" b="0" i="0" u="none" strike="noStrike" dirty="0">
                          <a:solidFill>
                            <a:srgbClr val="000000"/>
                          </a:solidFill>
                          <a:effectLst/>
                          <a:latin typeface="微軟正黑體" panose="020B0604030504040204" pitchFamily="34" charset="-120"/>
                          <a:ea typeface="微軟正黑體" panose="020B0604030504040204" pitchFamily="34" charset="-120"/>
                        </a:rPr>
                        <a:t>電機與電子群資電類</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FFFF99"/>
                    </a:solidFill>
                  </a:tcPr>
                </a:tc>
                <a:tc>
                  <a:txBody>
                    <a:bodyPr/>
                    <a:lstStyle/>
                    <a:p>
                      <a:pPr algn="l" fontAlgn="ctr"/>
                      <a:r>
                        <a:rPr lang="en-US" altLang="zh-TW" sz="2000" b="0" i="0" u="none" strike="noStrike" dirty="0">
                          <a:solidFill>
                            <a:srgbClr val="000000"/>
                          </a:solidFill>
                          <a:effectLst/>
                          <a:latin typeface="微軟正黑體" panose="020B0604030504040204" pitchFamily="34" charset="-120"/>
                          <a:ea typeface="微軟正黑體" panose="020B0604030504040204" pitchFamily="34" charset="-120"/>
                        </a:rPr>
                        <a:t>14</a:t>
                      </a:r>
                      <a:r>
                        <a:rPr lang="zh-TW" altLang="en-US" sz="2000" b="0" i="0" u="none" strike="noStrike" dirty="0">
                          <a:solidFill>
                            <a:srgbClr val="000000"/>
                          </a:solidFill>
                          <a:effectLst/>
                          <a:latin typeface="微軟正黑體" panose="020B0604030504040204" pitchFamily="34" charset="-120"/>
                          <a:ea typeface="微軟正黑體" panose="020B0604030504040204" pitchFamily="34" charset="-120"/>
                        </a:rPr>
                        <a:t>農業群</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chemeClr val="bg1"/>
                    </a:solidFill>
                  </a:tcPr>
                </a:tc>
              </a:tr>
              <a:tr h="441325">
                <a:tc>
                  <a:txBody>
                    <a:bodyPr/>
                    <a:lstStyle/>
                    <a:p>
                      <a:pPr algn="l" fontAlgn="ctr"/>
                      <a:r>
                        <a:rPr lang="en-US" altLang="zh-TW" sz="2000" b="0" i="0" u="none" strike="noStrike" dirty="0">
                          <a:solidFill>
                            <a:srgbClr val="000000"/>
                          </a:solidFill>
                          <a:effectLst/>
                          <a:latin typeface="微軟正黑體" panose="020B0604030504040204" pitchFamily="34" charset="-120"/>
                          <a:ea typeface="微軟正黑體" panose="020B0604030504040204" pitchFamily="34" charset="-120"/>
                        </a:rPr>
                        <a:t>05</a:t>
                      </a:r>
                      <a:r>
                        <a:rPr lang="zh-TW" altLang="en-US" sz="2000" b="0" i="0" u="none" strike="noStrike">
                          <a:solidFill>
                            <a:srgbClr val="000000"/>
                          </a:solidFill>
                          <a:effectLst/>
                          <a:latin typeface="微軟正黑體" panose="020B0604030504040204" pitchFamily="34" charset="-120"/>
                          <a:ea typeface="微軟正黑體" panose="020B0604030504040204" pitchFamily="34" charset="-120"/>
                        </a:rPr>
                        <a:t>化工群</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chemeClr val="bg1"/>
                    </a:solidFill>
                  </a:tcPr>
                </a:tc>
                <a:tc>
                  <a:txBody>
                    <a:bodyPr/>
                    <a:lstStyle/>
                    <a:p>
                      <a:pPr algn="l" fontAlgn="ctr"/>
                      <a:r>
                        <a:rPr lang="en-US" altLang="zh-TW" sz="2000" b="0" i="0" u="none" strike="noStrike" dirty="0">
                          <a:solidFill>
                            <a:srgbClr val="000000"/>
                          </a:solidFill>
                          <a:effectLst/>
                          <a:latin typeface="微軟正黑體" panose="020B0604030504040204" pitchFamily="34" charset="-120"/>
                          <a:ea typeface="微軟正黑體" panose="020B0604030504040204" pitchFamily="34" charset="-120"/>
                        </a:rPr>
                        <a:t>15</a:t>
                      </a:r>
                      <a:r>
                        <a:rPr lang="zh-TW" altLang="en-US" sz="2000" b="0" i="0" u="none" strike="noStrike" dirty="0">
                          <a:solidFill>
                            <a:srgbClr val="000000"/>
                          </a:solidFill>
                          <a:effectLst/>
                          <a:latin typeface="微軟正黑體" panose="020B0604030504040204" pitchFamily="34" charset="-120"/>
                          <a:ea typeface="微軟正黑體" panose="020B0604030504040204" pitchFamily="34" charset="-120"/>
                        </a:rPr>
                        <a:t>外語群英語類</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FFFF99"/>
                    </a:solidFill>
                  </a:tcPr>
                </a:tc>
              </a:tr>
              <a:tr h="442913">
                <a:tc>
                  <a:txBody>
                    <a:bodyPr/>
                    <a:lstStyle/>
                    <a:p>
                      <a:pPr algn="l" fontAlgn="ctr"/>
                      <a:r>
                        <a:rPr lang="en-US" altLang="zh-TW" sz="2000" b="0" i="0" u="none" strike="noStrike" dirty="0">
                          <a:solidFill>
                            <a:srgbClr val="000000"/>
                          </a:solidFill>
                          <a:effectLst/>
                          <a:latin typeface="微軟正黑體" panose="020B0604030504040204" pitchFamily="34" charset="-120"/>
                          <a:ea typeface="微軟正黑體" panose="020B0604030504040204" pitchFamily="34" charset="-120"/>
                        </a:rPr>
                        <a:t>06</a:t>
                      </a:r>
                      <a:r>
                        <a:rPr lang="zh-TW" altLang="en-US" sz="2000" b="0" i="0" u="none" strike="noStrike">
                          <a:solidFill>
                            <a:srgbClr val="000000"/>
                          </a:solidFill>
                          <a:effectLst/>
                          <a:latin typeface="微軟正黑體" panose="020B0604030504040204" pitchFamily="34" charset="-120"/>
                          <a:ea typeface="微軟正黑體" panose="020B0604030504040204" pitchFamily="34" charset="-120"/>
                        </a:rPr>
                        <a:t>土木與建築群</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chemeClr val="bg1"/>
                    </a:solidFill>
                  </a:tcPr>
                </a:tc>
                <a:tc>
                  <a:txBody>
                    <a:bodyPr/>
                    <a:lstStyle/>
                    <a:p>
                      <a:pPr algn="l" fontAlgn="ctr"/>
                      <a:r>
                        <a:rPr lang="en-US" altLang="zh-TW" sz="2000" b="0" i="0" u="none" strike="noStrike" dirty="0">
                          <a:solidFill>
                            <a:srgbClr val="000000"/>
                          </a:solidFill>
                          <a:effectLst/>
                          <a:latin typeface="微軟正黑體" panose="020B0604030504040204" pitchFamily="34" charset="-120"/>
                          <a:ea typeface="微軟正黑體" panose="020B0604030504040204" pitchFamily="34" charset="-120"/>
                        </a:rPr>
                        <a:t>16</a:t>
                      </a:r>
                      <a:r>
                        <a:rPr lang="zh-TW" altLang="en-US" sz="2000" b="0" i="0" u="none" strike="noStrike" dirty="0">
                          <a:solidFill>
                            <a:srgbClr val="000000"/>
                          </a:solidFill>
                          <a:effectLst/>
                          <a:latin typeface="微軟正黑體" panose="020B0604030504040204" pitchFamily="34" charset="-120"/>
                          <a:ea typeface="微軟正黑體" panose="020B0604030504040204" pitchFamily="34" charset="-120"/>
                        </a:rPr>
                        <a:t>外語群日語類</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FFFF99"/>
                    </a:solidFill>
                  </a:tcPr>
                </a:tc>
              </a:tr>
              <a:tr h="441325">
                <a:tc>
                  <a:txBody>
                    <a:bodyPr/>
                    <a:lstStyle/>
                    <a:p>
                      <a:pPr algn="l" fontAlgn="ctr"/>
                      <a:r>
                        <a:rPr lang="en-US" altLang="zh-TW" sz="2000" b="0" i="0" u="none" strike="noStrike" dirty="0">
                          <a:solidFill>
                            <a:srgbClr val="000000"/>
                          </a:solidFill>
                          <a:effectLst/>
                          <a:latin typeface="微軟正黑體" panose="020B0604030504040204" pitchFamily="34" charset="-120"/>
                          <a:ea typeface="微軟正黑體" panose="020B0604030504040204" pitchFamily="34" charset="-120"/>
                        </a:rPr>
                        <a:t>07</a:t>
                      </a:r>
                      <a:r>
                        <a:rPr lang="zh-TW" altLang="en-US" sz="2000" b="0" i="0" u="none" strike="noStrike" dirty="0">
                          <a:solidFill>
                            <a:srgbClr val="000000"/>
                          </a:solidFill>
                          <a:effectLst/>
                          <a:latin typeface="微軟正黑體" panose="020B0604030504040204" pitchFamily="34" charset="-120"/>
                          <a:ea typeface="微軟正黑體" panose="020B0604030504040204" pitchFamily="34" charset="-120"/>
                        </a:rPr>
                        <a:t>設計群</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chemeClr val="bg1"/>
                    </a:solidFill>
                  </a:tcPr>
                </a:tc>
                <a:tc>
                  <a:txBody>
                    <a:bodyPr/>
                    <a:lstStyle/>
                    <a:p>
                      <a:pPr algn="l" fontAlgn="ctr"/>
                      <a:r>
                        <a:rPr lang="en-US" altLang="zh-TW" sz="2000" b="0" i="0" u="none" strike="noStrike" dirty="0">
                          <a:solidFill>
                            <a:srgbClr val="000000"/>
                          </a:solidFill>
                          <a:effectLst/>
                          <a:latin typeface="微軟正黑體" panose="020B0604030504040204" pitchFamily="34" charset="-120"/>
                          <a:ea typeface="微軟正黑體" panose="020B0604030504040204" pitchFamily="34" charset="-120"/>
                        </a:rPr>
                        <a:t>17</a:t>
                      </a:r>
                      <a:r>
                        <a:rPr lang="zh-TW" altLang="en-US" sz="2000" b="0" i="0" u="none" strike="noStrike" dirty="0">
                          <a:solidFill>
                            <a:srgbClr val="000000"/>
                          </a:solidFill>
                          <a:effectLst/>
                          <a:latin typeface="微軟正黑體" panose="020B0604030504040204" pitchFamily="34" charset="-120"/>
                          <a:ea typeface="微軟正黑體" panose="020B0604030504040204" pitchFamily="34" charset="-120"/>
                        </a:rPr>
                        <a:t>餐旅群</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chemeClr val="bg1"/>
                    </a:solidFill>
                  </a:tcPr>
                </a:tc>
              </a:tr>
              <a:tr h="442913">
                <a:tc>
                  <a:txBody>
                    <a:bodyPr/>
                    <a:lstStyle/>
                    <a:p>
                      <a:pPr algn="l" fontAlgn="ctr"/>
                      <a:r>
                        <a:rPr lang="en-US" altLang="zh-TW" sz="2000" b="0" i="0" u="none" strike="noStrike" dirty="0">
                          <a:solidFill>
                            <a:srgbClr val="000000"/>
                          </a:solidFill>
                          <a:effectLst/>
                          <a:latin typeface="微軟正黑體" panose="020B0604030504040204" pitchFamily="34" charset="-120"/>
                          <a:ea typeface="微軟正黑體" panose="020B0604030504040204" pitchFamily="34" charset="-120"/>
                        </a:rPr>
                        <a:t>08</a:t>
                      </a:r>
                      <a:r>
                        <a:rPr lang="zh-TW" altLang="en-US" sz="2000" b="0" i="0" u="none" strike="noStrike" dirty="0">
                          <a:solidFill>
                            <a:srgbClr val="000000"/>
                          </a:solidFill>
                          <a:effectLst/>
                          <a:latin typeface="微軟正黑體" panose="020B0604030504040204" pitchFamily="34" charset="-120"/>
                          <a:ea typeface="微軟正黑體" panose="020B0604030504040204" pitchFamily="34" charset="-120"/>
                        </a:rPr>
                        <a:t>工程與管理類</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chemeClr val="bg1"/>
                    </a:solidFill>
                  </a:tcPr>
                </a:tc>
                <a:tc>
                  <a:txBody>
                    <a:bodyPr/>
                    <a:lstStyle/>
                    <a:p>
                      <a:pPr algn="l" fontAlgn="ctr"/>
                      <a:r>
                        <a:rPr lang="en-US" altLang="zh-TW" sz="2000" b="0" i="0" u="none" strike="noStrike" dirty="0">
                          <a:solidFill>
                            <a:srgbClr val="000000"/>
                          </a:solidFill>
                          <a:effectLst/>
                          <a:latin typeface="微軟正黑體" panose="020B0604030504040204" pitchFamily="34" charset="-120"/>
                          <a:ea typeface="微軟正黑體" panose="020B0604030504040204" pitchFamily="34" charset="-120"/>
                        </a:rPr>
                        <a:t>18</a:t>
                      </a:r>
                      <a:r>
                        <a:rPr lang="zh-TW" altLang="en-US" sz="2000" b="0" i="0" u="none" strike="noStrike" dirty="0">
                          <a:solidFill>
                            <a:srgbClr val="000000"/>
                          </a:solidFill>
                          <a:effectLst/>
                          <a:latin typeface="微軟正黑體" panose="020B0604030504040204" pitchFamily="34" charset="-120"/>
                          <a:ea typeface="微軟正黑體" panose="020B0604030504040204" pitchFamily="34" charset="-120"/>
                        </a:rPr>
                        <a:t>海事群</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chemeClr val="bg1"/>
                    </a:solidFill>
                  </a:tcPr>
                </a:tc>
              </a:tr>
              <a:tr h="441325">
                <a:tc>
                  <a:txBody>
                    <a:bodyPr/>
                    <a:lstStyle/>
                    <a:p>
                      <a:pPr algn="l" fontAlgn="ctr"/>
                      <a:r>
                        <a:rPr lang="en-US" altLang="zh-TW" sz="2000" b="0" i="0" u="none" strike="noStrike" dirty="0">
                          <a:solidFill>
                            <a:srgbClr val="000000"/>
                          </a:solidFill>
                          <a:effectLst/>
                          <a:latin typeface="微軟正黑體" panose="020B0604030504040204" pitchFamily="34" charset="-120"/>
                          <a:ea typeface="微軟正黑體" panose="020B0604030504040204" pitchFamily="34" charset="-120"/>
                        </a:rPr>
                        <a:t>09</a:t>
                      </a:r>
                      <a:r>
                        <a:rPr lang="zh-TW" altLang="en-US" sz="2000" b="0" i="0" u="none" strike="noStrike" dirty="0">
                          <a:solidFill>
                            <a:srgbClr val="000000"/>
                          </a:solidFill>
                          <a:effectLst/>
                          <a:latin typeface="微軟正黑體" panose="020B0604030504040204" pitchFamily="34" charset="-120"/>
                          <a:ea typeface="微軟正黑體" panose="020B0604030504040204" pitchFamily="34" charset="-120"/>
                        </a:rPr>
                        <a:t>商業與管理群</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FFFF99"/>
                    </a:solidFill>
                  </a:tcPr>
                </a:tc>
                <a:tc>
                  <a:txBody>
                    <a:bodyPr/>
                    <a:lstStyle/>
                    <a:p>
                      <a:pPr algn="l" fontAlgn="ctr"/>
                      <a:r>
                        <a:rPr lang="en-US" altLang="zh-TW" sz="2000" b="0" i="0" u="none" strike="noStrike" dirty="0">
                          <a:solidFill>
                            <a:srgbClr val="000000"/>
                          </a:solidFill>
                          <a:effectLst/>
                          <a:latin typeface="微軟正黑體" panose="020B0604030504040204" pitchFamily="34" charset="-120"/>
                          <a:ea typeface="微軟正黑體" panose="020B0604030504040204" pitchFamily="34" charset="-120"/>
                        </a:rPr>
                        <a:t>19</a:t>
                      </a:r>
                      <a:r>
                        <a:rPr lang="zh-TW" altLang="en-US" sz="2000" b="0" i="0" u="none" strike="noStrike" dirty="0">
                          <a:solidFill>
                            <a:srgbClr val="000000"/>
                          </a:solidFill>
                          <a:effectLst/>
                          <a:latin typeface="微軟正黑體" panose="020B0604030504040204" pitchFamily="34" charset="-120"/>
                          <a:ea typeface="微軟正黑體" panose="020B0604030504040204" pitchFamily="34" charset="-120"/>
                        </a:rPr>
                        <a:t>水產群</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chemeClr val="bg1"/>
                    </a:solidFill>
                  </a:tcPr>
                </a:tc>
              </a:tr>
              <a:tr h="508000">
                <a:tc>
                  <a:txBody>
                    <a:bodyPr/>
                    <a:lstStyle/>
                    <a:p>
                      <a:pPr algn="l" fontAlgn="ctr"/>
                      <a:r>
                        <a:rPr lang="en-US" altLang="zh-TW" sz="2000" b="0" i="0" u="none" strike="noStrike" dirty="0">
                          <a:solidFill>
                            <a:srgbClr val="000000"/>
                          </a:solidFill>
                          <a:effectLst/>
                          <a:latin typeface="微軟正黑體" panose="020B0604030504040204" pitchFamily="34" charset="-120"/>
                          <a:ea typeface="微軟正黑體" panose="020B0604030504040204" pitchFamily="34" charset="-120"/>
                        </a:rPr>
                        <a:t>10</a:t>
                      </a:r>
                      <a:r>
                        <a:rPr lang="zh-TW" altLang="en-US" sz="2000" b="0" i="0" u="none" strike="noStrike">
                          <a:solidFill>
                            <a:srgbClr val="000000"/>
                          </a:solidFill>
                          <a:effectLst/>
                          <a:latin typeface="微軟正黑體" panose="020B0604030504040204" pitchFamily="34" charset="-120"/>
                          <a:ea typeface="微軟正黑體" panose="020B0604030504040204" pitchFamily="34" charset="-120"/>
                        </a:rPr>
                        <a:t>衛生與護理類</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chemeClr val="bg1"/>
                    </a:solidFill>
                  </a:tcPr>
                </a:tc>
                <a:tc>
                  <a:txBody>
                    <a:bodyPr/>
                    <a:lstStyle/>
                    <a:p>
                      <a:pPr algn="l" fontAlgn="ctr"/>
                      <a:r>
                        <a:rPr lang="en-US" altLang="zh-TW" sz="2000" b="0" i="0" u="none" strike="noStrike" dirty="0">
                          <a:solidFill>
                            <a:srgbClr val="000000"/>
                          </a:solidFill>
                          <a:effectLst/>
                          <a:latin typeface="微軟正黑體" panose="020B0604030504040204" pitchFamily="34" charset="-120"/>
                          <a:ea typeface="微軟正黑體" panose="020B0604030504040204" pitchFamily="34" charset="-120"/>
                        </a:rPr>
                        <a:t>20</a:t>
                      </a:r>
                      <a:r>
                        <a:rPr lang="zh-TW" altLang="en-US" sz="2000" b="0" i="0" u="none" strike="noStrike" dirty="0">
                          <a:solidFill>
                            <a:srgbClr val="000000"/>
                          </a:solidFill>
                          <a:effectLst/>
                          <a:latin typeface="微軟正黑體" panose="020B0604030504040204" pitchFamily="34" charset="-120"/>
                          <a:ea typeface="微軟正黑體" panose="020B0604030504040204" pitchFamily="34" charset="-120"/>
                        </a:rPr>
                        <a:t>藝術群影視類</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chemeClr val="bg1"/>
                    </a:solidFill>
                  </a:tcPr>
                </a:tc>
              </a:tr>
              <a:tr h="508000">
                <a:tc>
                  <a:txBody>
                    <a:bodyPr/>
                    <a:lstStyle/>
                    <a:p>
                      <a:pPr algn="l" fontAlgn="ctr"/>
                      <a:endParaRPr lang="zh-TW" altLang="en-US" sz="20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chemeClr val="bg1"/>
                    </a:solidFill>
                  </a:tcPr>
                </a:tc>
                <a:tc>
                  <a:txBody>
                    <a:bodyPr/>
                    <a:lstStyle/>
                    <a:p>
                      <a:pPr algn="l" fontAlgn="ctr"/>
                      <a:r>
                        <a:rPr lang="en-US" altLang="zh-TW" sz="2000" b="0" i="0" u="none" strike="noStrike" dirty="0">
                          <a:solidFill>
                            <a:srgbClr val="000000"/>
                          </a:solidFill>
                          <a:effectLst/>
                          <a:latin typeface="微軟正黑體" panose="020B0604030504040204" pitchFamily="34" charset="-120"/>
                          <a:ea typeface="微軟正黑體" panose="020B0604030504040204" pitchFamily="34" charset="-120"/>
                        </a:rPr>
                        <a:t>21</a:t>
                      </a:r>
                      <a:r>
                        <a:rPr lang="zh-TW" altLang="en-US" sz="2000" b="0" i="0" u="none" strike="noStrike" dirty="0">
                          <a:solidFill>
                            <a:srgbClr val="000000"/>
                          </a:solidFill>
                          <a:effectLst/>
                          <a:latin typeface="微軟正黑體" panose="020B0604030504040204" pitchFamily="34" charset="-120"/>
                          <a:ea typeface="微軟正黑體" panose="020B0604030504040204" pitchFamily="34" charset="-120"/>
                        </a:rPr>
                        <a:t>資管類</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FFFF99"/>
                    </a:solidFill>
                  </a:tcPr>
                </a:tc>
              </a:tr>
            </a:tbl>
          </a:graphicData>
        </a:graphic>
      </p:graphicFrame>
      <p:sp>
        <p:nvSpPr>
          <p:cNvPr id="6" name="圓角矩形 5"/>
          <p:cNvSpPr/>
          <p:nvPr/>
        </p:nvSpPr>
        <p:spPr>
          <a:xfrm>
            <a:off x="3059832" y="2708920"/>
            <a:ext cx="1296144" cy="360040"/>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prstClr val="white"/>
                </a:solidFill>
              </a:rPr>
              <a:t>網路上傳</a:t>
            </a:r>
            <a:endParaRPr lang="zh-TW" altLang="en-US" dirty="0">
              <a:solidFill>
                <a:prstClr val="white"/>
              </a:solidFill>
            </a:endParaRPr>
          </a:p>
        </p:txBody>
      </p:sp>
      <p:sp>
        <p:nvSpPr>
          <p:cNvPr id="7" name="圓角矩形 6"/>
          <p:cNvSpPr/>
          <p:nvPr/>
        </p:nvSpPr>
        <p:spPr>
          <a:xfrm>
            <a:off x="3059832" y="3149550"/>
            <a:ext cx="1296144" cy="360040"/>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prstClr val="white"/>
                </a:solidFill>
              </a:rPr>
              <a:t>網路上傳</a:t>
            </a:r>
          </a:p>
        </p:txBody>
      </p:sp>
      <p:sp>
        <p:nvSpPr>
          <p:cNvPr id="8" name="圓角矩形 7"/>
          <p:cNvSpPr/>
          <p:nvPr/>
        </p:nvSpPr>
        <p:spPr>
          <a:xfrm>
            <a:off x="7390656" y="3608662"/>
            <a:ext cx="1296144" cy="360040"/>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prstClr val="white"/>
                </a:solidFill>
              </a:rPr>
              <a:t>網路上傳</a:t>
            </a:r>
          </a:p>
        </p:txBody>
      </p:sp>
      <p:sp>
        <p:nvSpPr>
          <p:cNvPr id="9" name="圓角矩形 8"/>
          <p:cNvSpPr/>
          <p:nvPr/>
        </p:nvSpPr>
        <p:spPr>
          <a:xfrm>
            <a:off x="7390656" y="4042572"/>
            <a:ext cx="1296144" cy="360040"/>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prstClr val="white"/>
                </a:solidFill>
              </a:rPr>
              <a:t>網路上傳</a:t>
            </a:r>
          </a:p>
        </p:txBody>
      </p:sp>
      <p:sp>
        <p:nvSpPr>
          <p:cNvPr id="10" name="圓角矩形 9"/>
          <p:cNvSpPr/>
          <p:nvPr/>
        </p:nvSpPr>
        <p:spPr>
          <a:xfrm>
            <a:off x="7390656" y="6342322"/>
            <a:ext cx="1296144" cy="360040"/>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prstClr val="white"/>
                </a:solidFill>
              </a:rPr>
              <a:t>網路上傳</a:t>
            </a:r>
          </a:p>
        </p:txBody>
      </p:sp>
      <p:sp>
        <p:nvSpPr>
          <p:cNvPr id="11" name="圓角矩形 10"/>
          <p:cNvSpPr/>
          <p:nvPr/>
        </p:nvSpPr>
        <p:spPr>
          <a:xfrm>
            <a:off x="3059832" y="5373216"/>
            <a:ext cx="1296144" cy="360040"/>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prstClr val="white"/>
                </a:solidFill>
              </a:rPr>
              <a:t>網路上傳</a:t>
            </a:r>
          </a:p>
        </p:txBody>
      </p:sp>
      <p:sp>
        <p:nvSpPr>
          <p:cNvPr id="12" name="圓角矩形 11"/>
          <p:cNvSpPr/>
          <p:nvPr/>
        </p:nvSpPr>
        <p:spPr>
          <a:xfrm>
            <a:off x="3059832" y="1820157"/>
            <a:ext cx="1296144" cy="360040"/>
          </a:xfrm>
          <a:prstGeom prst="round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prstClr val="white"/>
                </a:solidFill>
              </a:rPr>
              <a:t>紙本寄送</a:t>
            </a:r>
            <a:endParaRPr lang="zh-TW" altLang="en-US" dirty="0">
              <a:solidFill>
                <a:prstClr val="white"/>
              </a:solidFill>
            </a:endParaRPr>
          </a:p>
        </p:txBody>
      </p:sp>
      <p:sp>
        <p:nvSpPr>
          <p:cNvPr id="13" name="圓角矩形 12"/>
          <p:cNvSpPr/>
          <p:nvPr/>
        </p:nvSpPr>
        <p:spPr>
          <a:xfrm>
            <a:off x="3059832" y="2268290"/>
            <a:ext cx="1296144" cy="360040"/>
          </a:xfrm>
          <a:prstGeom prst="round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prstClr val="white"/>
                </a:solidFill>
              </a:rPr>
              <a:t>紙本寄送</a:t>
            </a:r>
            <a:endParaRPr lang="zh-TW" altLang="en-US" dirty="0">
              <a:solidFill>
                <a:prstClr val="white"/>
              </a:solidFill>
            </a:endParaRPr>
          </a:p>
        </p:txBody>
      </p:sp>
      <p:sp>
        <p:nvSpPr>
          <p:cNvPr id="14" name="圓角矩形 13"/>
          <p:cNvSpPr/>
          <p:nvPr/>
        </p:nvSpPr>
        <p:spPr>
          <a:xfrm>
            <a:off x="7410564" y="1820157"/>
            <a:ext cx="1296144" cy="360040"/>
          </a:xfrm>
          <a:prstGeom prst="round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prstClr val="white"/>
                </a:solidFill>
              </a:rPr>
              <a:t>紙本寄送</a:t>
            </a:r>
            <a:endParaRPr lang="zh-TW" altLang="en-US" dirty="0">
              <a:solidFill>
                <a:prstClr val="white"/>
              </a:solidFill>
            </a:endParaRPr>
          </a:p>
        </p:txBody>
      </p:sp>
      <p:sp>
        <p:nvSpPr>
          <p:cNvPr id="15" name="圓角矩形 14"/>
          <p:cNvSpPr/>
          <p:nvPr/>
        </p:nvSpPr>
        <p:spPr>
          <a:xfrm>
            <a:off x="7410564" y="2268290"/>
            <a:ext cx="1296144" cy="360040"/>
          </a:xfrm>
          <a:prstGeom prst="round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prstClr val="white"/>
                </a:solidFill>
              </a:rPr>
              <a:t>紙本寄送</a:t>
            </a:r>
            <a:endParaRPr lang="zh-TW" altLang="en-US" dirty="0">
              <a:solidFill>
                <a:prstClr val="white"/>
              </a:solidFill>
            </a:endParaRPr>
          </a:p>
        </p:txBody>
      </p:sp>
      <p:sp>
        <p:nvSpPr>
          <p:cNvPr id="16" name="圓角矩形 15"/>
          <p:cNvSpPr/>
          <p:nvPr/>
        </p:nvSpPr>
        <p:spPr>
          <a:xfrm>
            <a:off x="7410564" y="2700277"/>
            <a:ext cx="1296144" cy="360040"/>
          </a:xfrm>
          <a:prstGeom prst="round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prstClr val="white"/>
                </a:solidFill>
              </a:rPr>
              <a:t>紙本寄送</a:t>
            </a:r>
            <a:endParaRPr lang="zh-TW" altLang="en-US" dirty="0">
              <a:solidFill>
                <a:prstClr val="white"/>
              </a:solidFill>
            </a:endParaRPr>
          </a:p>
        </p:txBody>
      </p:sp>
      <p:sp>
        <p:nvSpPr>
          <p:cNvPr id="17" name="圓角矩形 16"/>
          <p:cNvSpPr/>
          <p:nvPr/>
        </p:nvSpPr>
        <p:spPr>
          <a:xfrm>
            <a:off x="7410564" y="3148410"/>
            <a:ext cx="1296144" cy="360040"/>
          </a:xfrm>
          <a:prstGeom prst="round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prstClr val="white"/>
                </a:solidFill>
              </a:rPr>
              <a:t>紙本寄送</a:t>
            </a:r>
            <a:endParaRPr lang="zh-TW" altLang="en-US" dirty="0">
              <a:solidFill>
                <a:prstClr val="white"/>
              </a:solidFill>
            </a:endParaRPr>
          </a:p>
        </p:txBody>
      </p:sp>
      <p:sp>
        <p:nvSpPr>
          <p:cNvPr id="18" name="圓角矩形 17"/>
          <p:cNvSpPr/>
          <p:nvPr/>
        </p:nvSpPr>
        <p:spPr>
          <a:xfrm>
            <a:off x="7410564" y="4488782"/>
            <a:ext cx="1296144" cy="360040"/>
          </a:xfrm>
          <a:prstGeom prst="round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prstClr val="white"/>
                </a:solidFill>
              </a:rPr>
              <a:t>紙本寄送</a:t>
            </a:r>
            <a:endParaRPr lang="zh-TW" altLang="en-US" dirty="0">
              <a:solidFill>
                <a:prstClr val="white"/>
              </a:solidFill>
            </a:endParaRPr>
          </a:p>
        </p:txBody>
      </p:sp>
      <p:sp>
        <p:nvSpPr>
          <p:cNvPr id="19" name="圓角矩形 18"/>
          <p:cNvSpPr/>
          <p:nvPr/>
        </p:nvSpPr>
        <p:spPr>
          <a:xfrm>
            <a:off x="7410564" y="4936915"/>
            <a:ext cx="1296144" cy="360040"/>
          </a:xfrm>
          <a:prstGeom prst="round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prstClr val="white"/>
                </a:solidFill>
              </a:rPr>
              <a:t>紙本寄送</a:t>
            </a:r>
            <a:endParaRPr lang="zh-TW" altLang="en-US" dirty="0">
              <a:solidFill>
                <a:prstClr val="white"/>
              </a:solidFill>
            </a:endParaRPr>
          </a:p>
        </p:txBody>
      </p:sp>
      <p:sp>
        <p:nvSpPr>
          <p:cNvPr id="20" name="圓角矩形 19"/>
          <p:cNvSpPr/>
          <p:nvPr/>
        </p:nvSpPr>
        <p:spPr>
          <a:xfrm>
            <a:off x="7410564" y="5394052"/>
            <a:ext cx="1296144" cy="360040"/>
          </a:xfrm>
          <a:prstGeom prst="round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prstClr val="white"/>
                </a:solidFill>
              </a:rPr>
              <a:t>紙本寄送</a:t>
            </a:r>
            <a:endParaRPr lang="zh-TW" altLang="en-US" dirty="0">
              <a:solidFill>
                <a:prstClr val="white"/>
              </a:solidFill>
            </a:endParaRPr>
          </a:p>
        </p:txBody>
      </p:sp>
      <p:sp>
        <p:nvSpPr>
          <p:cNvPr id="21" name="圓角矩形 20"/>
          <p:cNvSpPr/>
          <p:nvPr/>
        </p:nvSpPr>
        <p:spPr>
          <a:xfrm>
            <a:off x="7410564" y="5842185"/>
            <a:ext cx="1296144" cy="360040"/>
          </a:xfrm>
          <a:prstGeom prst="round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prstClr val="white"/>
                </a:solidFill>
              </a:rPr>
              <a:t>紙本寄送</a:t>
            </a:r>
            <a:endParaRPr lang="zh-TW" altLang="en-US" dirty="0">
              <a:solidFill>
                <a:prstClr val="white"/>
              </a:solidFill>
            </a:endParaRPr>
          </a:p>
        </p:txBody>
      </p:sp>
      <p:sp>
        <p:nvSpPr>
          <p:cNvPr id="22" name="圓角矩形 21"/>
          <p:cNvSpPr/>
          <p:nvPr/>
        </p:nvSpPr>
        <p:spPr>
          <a:xfrm>
            <a:off x="3059832" y="3608662"/>
            <a:ext cx="1296144" cy="360040"/>
          </a:xfrm>
          <a:prstGeom prst="round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prstClr val="white"/>
                </a:solidFill>
              </a:rPr>
              <a:t>紙本寄送</a:t>
            </a:r>
            <a:endParaRPr lang="zh-TW" altLang="en-US" dirty="0">
              <a:solidFill>
                <a:prstClr val="white"/>
              </a:solidFill>
            </a:endParaRPr>
          </a:p>
        </p:txBody>
      </p:sp>
      <p:sp>
        <p:nvSpPr>
          <p:cNvPr id="23" name="圓角矩形 22"/>
          <p:cNvSpPr/>
          <p:nvPr/>
        </p:nvSpPr>
        <p:spPr>
          <a:xfrm>
            <a:off x="3059832" y="4056795"/>
            <a:ext cx="1296144" cy="360040"/>
          </a:xfrm>
          <a:prstGeom prst="round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prstClr val="white"/>
                </a:solidFill>
              </a:rPr>
              <a:t>紙本寄送</a:t>
            </a:r>
            <a:endParaRPr lang="zh-TW" altLang="en-US" dirty="0">
              <a:solidFill>
                <a:prstClr val="white"/>
              </a:solidFill>
            </a:endParaRPr>
          </a:p>
        </p:txBody>
      </p:sp>
      <p:sp>
        <p:nvSpPr>
          <p:cNvPr id="24" name="圓角矩形 23"/>
          <p:cNvSpPr/>
          <p:nvPr/>
        </p:nvSpPr>
        <p:spPr>
          <a:xfrm>
            <a:off x="3059832" y="4513932"/>
            <a:ext cx="1296144" cy="360040"/>
          </a:xfrm>
          <a:prstGeom prst="round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prstClr val="white"/>
                </a:solidFill>
              </a:rPr>
              <a:t>紙本寄送</a:t>
            </a:r>
            <a:endParaRPr lang="zh-TW" altLang="en-US" dirty="0">
              <a:solidFill>
                <a:prstClr val="white"/>
              </a:solidFill>
            </a:endParaRPr>
          </a:p>
        </p:txBody>
      </p:sp>
      <p:sp>
        <p:nvSpPr>
          <p:cNvPr id="25" name="圓角矩形 24"/>
          <p:cNvSpPr/>
          <p:nvPr/>
        </p:nvSpPr>
        <p:spPr>
          <a:xfrm>
            <a:off x="3059832" y="4962065"/>
            <a:ext cx="1296144" cy="360040"/>
          </a:xfrm>
          <a:prstGeom prst="round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prstClr val="white"/>
                </a:solidFill>
              </a:rPr>
              <a:t>紙本寄送</a:t>
            </a:r>
            <a:endParaRPr lang="zh-TW" altLang="en-US" dirty="0">
              <a:solidFill>
                <a:prstClr val="white"/>
              </a:solidFill>
            </a:endParaRPr>
          </a:p>
        </p:txBody>
      </p:sp>
      <p:sp>
        <p:nvSpPr>
          <p:cNvPr id="26" name="圓角矩形 25"/>
          <p:cNvSpPr/>
          <p:nvPr/>
        </p:nvSpPr>
        <p:spPr>
          <a:xfrm>
            <a:off x="3059832" y="5842185"/>
            <a:ext cx="1296144" cy="360040"/>
          </a:xfrm>
          <a:prstGeom prst="round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prstClr val="white"/>
                </a:solidFill>
              </a:rPr>
              <a:t>紙本寄送</a:t>
            </a:r>
            <a:endParaRPr lang="zh-TW" altLang="en-US" dirty="0">
              <a:solidFill>
                <a:prstClr val="white"/>
              </a:solidFill>
            </a:endParaRPr>
          </a:p>
        </p:txBody>
      </p:sp>
    </p:spTree>
    <p:extLst>
      <p:ext uri="{BB962C8B-B14F-4D97-AF65-F5344CB8AC3E}">
        <p14:creationId xmlns:p14="http://schemas.microsoft.com/office/powerpoint/2010/main" val="129075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500"/>
                                        <p:tgtEl>
                                          <p:spTgt spid="1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500"/>
                                        <p:tgtEl>
                                          <p:spTgt spid="1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618561" y="1000125"/>
            <a:ext cx="7886240" cy="5738958"/>
          </a:xfrm>
          <a:prstGeom prst="rect">
            <a:avLst/>
          </a:prstGeom>
        </p:spPr>
      </p:pic>
      <p:sp>
        <p:nvSpPr>
          <p:cNvPr id="278533" name="Rectangle 3"/>
          <p:cNvSpPr>
            <a:spLocks noGrp="1" noChangeArrowheads="1"/>
          </p:cNvSpPr>
          <p:nvPr>
            <p:ph type="title" idx="4294967295"/>
          </p:nvPr>
        </p:nvSpPr>
        <p:spPr>
          <a:xfrm>
            <a:off x="158750" y="212725"/>
            <a:ext cx="8805863" cy="787400"/>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資格審查登錄</a:t>
            </a:r>
            <a:r>
              <a:rPr lang="en-US" altLang="zh-TW" sz="3200" kern="1200" dirty="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匯出原住民身分審核名單</a:t>
            </a:r>
            <a:endParaRPr lang="en-US" altLang="zh-TW" sz="3200" kern="1200" dirty="0">
              <a:solidFill>
                <a:srgbClr val="FF0000"/>
              </a:solidFill>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30</a:t>
            </a:fld>
            <a:endParaRPr lang="en-US" altLang="zh-TW" dirty="0">
              <a:latin typeface="標楷體" panose="03000509000000000000" pitchFamily="65" charset="-120"/>
              <a:ea typeface="標楷體" panose="03000509000000000000" pitchFamily="65" charset="-120"/>
            </a:endParaRPr>
          </a:p>
        </p:txBody>
      </p:sp>
      <p:sp>
        <p:nvSpPr>
          <p:cNvPr id="20" name="AutoShape 20"/>
          <p:cNvSpPr>
            <a:spLocks noChangeArrowheads="1"/>
          </p:cNvSpPr>
          <p:nvPr/>
        </p:nvSpPr>
        <p:spPr bwMode="auto">
          <a:xfrm>
            <a:off x="7962" y="2060848"/>
            <a:ext cx="1827734" cy="648072"/>
          </a:xfrm>
          <a:prstGeom prst="wedgeRectCallout">
            <a:avLst>
              <a:gd name="adj1" fmla="val 49915"/>
              <a:gd name="adj2" fmla="val 89062"/>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000000"/>
                </a:solidFill>
                <a:latin typeface="標楷體" panose="03000509000000000000" pitchFamily="65" charset="-120"/>
                <a:ea typeface="標楷體" panose="03000509000000000000" pitchFamily="65" charset="-120"/>
              </a:rPr>
              <a:t>顯示</a:t>
            </a:r>
            <a:r>
              <a:rPr kumimoji="0" lang="zh-TW" altLang="en-US" dirty="0" smtClean="0">
                <a:solidFill>
                  <a:srgbClr val="000000"/>
                </a:solidFill>
                <a:latin typeface="標楷體" panose="03000509000000000000" pitchFamily="65" charset="-120"/>
                <a:ea typeface="標楷體" panose="03000509000000000000" pitchFamily="65" charset="-120"/>
              </a:rPr>
              <a:t>所有</a:t>
            </a:r>
            <a:endParaRPr kumimoji="0" lang="en-US" altLang="zh-TW" dirty="0" smtClean="0">
              <a:solidFill>
                <a:srgbClr val="000000"/>
              </a:solidFill>
              <a:latin typeface="標楷體" panose="03000509000000000000" pitchFamily="65" charset="-120"/>
              <a:ea typeface="標楷體" panose="03000509000000000000" pitchFamily="65" charset="-120"/>
            </a:endParaRPr>
          </a:p>
          <a:p>
            <a:r>
              <a:rPr kumimoji="0" lang="zh-TW" altLang="en-US" dirty="0" smtClean="0">
                <a:solidFill>
                  <a:srgbClr val="000000"/>
                </a:solidFill>
                <a:latin typeface="標楷體" panose="03000509000000000000" pitchFamily="65" charset="-120"/>
                <a:ea typeface="標楷體" panose="03000509000000000000" pitchFamily="65" charset="-120"/>
              </a:rPr>
              <a:t>原住民考生名單</a:t>
            </a:r>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21" name="投影片編號版面配置區 1"/>
          <p:cNvSpPr txBox="1">
            <a:spLocks/>
          </p:cNvSpPr>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TW"/>
            </a:defPPr>
            <a:lvl1pPr algn="r" rtl="0" eaLnBrk="0" fontAlgn="base" hangingPunct="0">
              <a:spcBef>
                <a:spcPct val="0"/>
              </a:spcBef>
              <a:spcAft>
                <a:spcPct val="0"/>
              </a:spcAft>
              <a:defRPr kumimoji="1" sz="1400"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30</a:t>
            </a:fld>
            <a:endParaRPr lang="en-US" altLang="zh-TW" dirty="0">
              <a:latin typeface="標楷體" panose="03000509000000000000" pitchFamily="65" charset="-120"/>
              <a:ea typeface="標楷體" panose="03000509000000000000" pitchFamily="65" charset="-120"/>
            </a:endParaRPr>
          </a:p>
        </p:txBody>
      </p:sp>
      <p:sp>
        <p:nvSpPr>
          <p:cNvPr id="23" name="AutoShape 14"/>
          <p:cNvSpPr>
            <a:spLocks noChangeArrowheads="1"/>
          </p:cNvSpPr>
          <p:nvPr/>
        </p:nvSpPr>
        <p:spPr bwMode="auto">
          <a:xfrm>
            <a:off x="395536" y="4652451"/>
            <a:ext cx="2880320" cy="865465"/>
          </a:xfrm>
          <a:prstGeom prst="wedgeRectCallout">
            <a:avLst>
              <a:gd name="adj1" fmla="val 43036"/>
              <a:gd name="adj2" fmla="val 65812"/>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smtClean="0">
                <a:solidFill>
                  <a:srgbClr val="FF0000"/>
                </a:solidFill>
                <a:latin typeface="標楷體" panose="03000509000000000000" pitchFamily="65" charset="-120"/>
                <a:ea typeface="標楷體" panose="03000509000000000000" pitchFamily="65" charset="-120"/>
              </a:rPr>
              <a:t>確定送出</a:t>
            </a:r>
            <a:r>
              <a:rPr kumimoji="0" lang="zh-TW" altLang="en-US" b="1" dirty="0" smtClean="0">
                <a:solidFill>
                  <a:srgbClr val="FF0000"/>
                </a:solidFill>
                <a:latin typeface="標楷體" panose="03000509000000000000" pitchFamily="65" charset="-120"/>
                <a:ea typeface="標楷體" panose="03000509000000000000" pitchFamily="65" charset="-120"/>
              </a:rPr>
              <a:t>前</a:t>
            </a:r>
            <a:r>
              <a:rPr kumimoji="0" lang="zh-TW" altLang="en-US" dirty="0" smtClean="0">
                <a:solidFill>
                  <a:srgbClr val="000000"/>
                </a:solidFill>
                <a:latin typeface="標楷體" panose="03000509000000000000" pitchFamily="65" charset="-120"/>
                <a:ea typeface="標楷體" panose="03000509000000000000" pitchFamily="65" charset="-120"/>
              </a:rPr>
              <a:t>，匯出</a:t>
            </a:r>
            <a:r>
              <a:rPr kumimoji="0" lang="en-US" altLang="zh-TW" dirty="0" smtClean="0">
                <a:solidFill>
                  <a:srgbClr val="000000"/>
                </a:solidFill>
                <a:latin typeface="標楷體" panose="03000509000000000000" pitchFamily="65" charset="-120"/>
                <a:ea typeface="標楷體" panose="03000509000000000000" pitchFamily="65" charset="-120"/>
              </a:rPr>
              <a:t>EXCEL</a:t>
            </a:r>
            <a:r>
              <a:rPr kumimoji="0" lang="zh-TW" altLang="en-US" dirty="0" smtClean="0">
                <a:solidFill>
                  <a:srgbClr val="000000"/>
                </a:solidFill>
                <a:latin typeface="標楷體" panose="03000509000000000000" pitchFamily="65" charset="-120"/>
                <a:ea typeface="標楷體" panose="03000509000000000000" pitchFamily="65" charset="-120"/>
              </a:rPr>
              <a:t>檔案，查驗原住民考生名單是否正確</a:t>
            </a:r>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34" name="AutoShape 14"/>
          <p:cNvSpPr>
            <a:spLocks noChangeArrowheads="1"/>
          </p:cNvSpPr>
          <p:nvPr/>
        </p:nvSpPr>
        <p:spPr bwMode="auto">
          <a:xfrm>
            <a:off x="5587008" y="5665787"/>
            <a:ext cx="3528392" cy="918522"/>
          </a:xfrm>
          <a:prstGeom prst="wedgeRectCallout">
            <a:avLst>
              <a:gd name="adj1" fmla="val -62804"/>
              <a:gd name="adj2" fmla="val -1032"/>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FF0000"/>
                </a:solidFill>
                <a:latin typeface="標楷體" panose="03000509000000000000" pitchFamily="65" charset="-120"/>
                <a:ea typeface="標楷體" panose="03000509000000000000" pitchFamily="65" charset="-120"/>
              </a:rPr>
              <a:t>確定送出</a:t>
            </a:r>
            <a:r>
              <a:rPr kumimoji="0" lang="zh-TW" altLang="en-US" b="1" dirty="0">
                <a:solidFill>
                  <a:srgbClr val="FF0000"/>
                </a:solidFill>
                <a:latin typeface="標楷體" panose="03000509000000000000" pitchFamily="65" charset="-120"/>
                <a:ea typeface="標楷體" panose="03000509000000000000" pitchFamily="65" charset="-120"/>
              </a:rPr>
              <a:t>後</a:t>
            </a:r>
            <a:r>
              <a:rPr kumimoji="0" lang="zh-TW" altLang="en-US" dirty="0">
                <a:solidFill>
                  <a:srgbClr val="000000"/>
                </a:solidFill>
                <a:latin typeface="標楷體" panose="03000509000000000000" pitchFamily="65" charset="-120"/>
                <a:ea typeface="標楷體" panose="03000509000000000000" pitchFamily="65" charset="-120"/>
              </a:rPr>
              <a:t>列印名單，於</a:t>
            </a:r>
            <a:r>
              <a:rPr kumimoji="0" lang="en-US" altLang="zh-TW" dirty="0">
                <a:solidFill>
                  <a:srgbClr val="000000"/>
                </a:solidFill>
                <a:latin typeface="標楷體" panose="03000509000000000000" pitchFamily="65" charset="-120"/>
                <a:ea typeface="標楷體" panose="03000509000000000000" pitchFamily="65" charset="-120"/>
              </a:rPr>
              <a:t>106</a:t>
            </a:r>
            <a:r>
              <a:rPr kumimoji="0" lang="zh-TW" altLang="en-US" dirty="0">
                <a:solidFill>
                  <a:srgbClr val="000000"/>
                </a:solidFill>
                <a:latin typeface="標楷體" panose="03000509000000000000" pitchFamily="65" charset="-120"/>
                <a:ea typeface="標楷體" panose="03000509000000000000" pitchFamily="65" charset="-120"/>
              </a:rPr>
              <a:t>年</a:t>
            </a:r>
            <a:r>
              <a:rPr kumimoji="0" lang="en-US" altLang="zh-TW" dirty="0">
                <a:solidFill>
                  <a:srgbClr val="000000"/>
                </a:solidFill>
                <a:latin typeface="標楷體" panose="03000509000000000000" pitchFamily="65" charset="-120"/>
                <a:ea typeface="標楷體" panose="03000509000000000000" pitchFamily="65" charset="-120"/>
              </a:rPr>
              <a:t>5</a:t>
            </a:r>
            <a:r>
              <a:rPr kumimoji="0" lang="zh-TW" altLang="en-US" dirty="0">
                <a:solidFill>
                  <a:srgbClr val="000000"/>
                </a:solidFill>
                <a:latin typeface="標楷體" panose="03000509000000000000" pitchFamily="65" charset="-120"/>
                <a:ea typeface="標楷體" panose="03000509000000000000" pitchFamily="65" charset="-120"/>
              </a:rPr>
              <a:t>月</a:t>
            </a:r>
            <a:r>
              <a:rPr kumimoji="0" lang="en-US" altLang="zh-TW" dirty="0">
                <a:solidFill>
                  <a:srgbClr val="000000"/>
                </a:solidFill>
                <a:latin typeface="標楷體" panose="03000509000000000000" pitchFamily="65" charset="-120"/>
                <a:ea typeface="標楷體" panose="03000509000000000000" pitchFamily="65" charset="-120"/>
              </a:rPr>
              <a:t>11</a:t>
            </a:r>
            <a:r>
              <a:rPr kumimoji="0" lang="zh-TW" altLang="en-US" dirty="0">
                <a:solidFill>
                  <a:srgbClr val="000000"/>
                </a:solidFill>
                <a:latin typeface="標楷體" panose="03000509000000000000" pitchFamily="65" charset="-120"/>
                <a:ea typeface="標楷體" panose="03000509000000000000" pitchFamily="65" charset="-120"/>
              </a:rPr>
              <a:t>日前郵寄至本委員會審查</a:t>
            </a:r>
            <a:endParaRPr kumimoji="0" lang="en-US" altLang="zh-TW" dirty="0">
              <a:solidFill>
                <a:srgbClr val="000000"/>
              </a:solidFill>
              <a:latin typeface="標楷體" panose="03000509000000000000" pitchFamily="65" charset="-120"/>
              <a:ea typeface="標楷體" panose="03000509000000000000" pitchFamily="65" charset="-120"/>
            </a:endParaRPr>
          </a:p>
          <a:p>
            <a:r>
              <a:rPr kumimoji="0" lang="en-US" altLang="zh-TW" dirty="0">
                <a:solidFill>
                  <a:srgbClr val="000000"/>
                </a:solidFill>
                <a:latin typeface="標楷體" panose="03000509000000000000" pitchFamily="65" charset="-120"/>
                <a:ea typeface="標楷體" panose="03000509000000000000" pitchFamily="65" charset="-120"/>
              </a:rPr>
              <a:t>(</a:t>
            </a:r>
            <a:r>
              <a:rPr kumimoji="0" lang="zh-TW" altLang="en-US" dirty="0">
                <a:solidFill>
                  <a:srgbClr val="000000"/>
                </a:solidFill>
                <a:latin typeface="標楷體" panose="03000509000000000000" pitchFamily="65" charset="-120"/>
                <a:ea typeface="標楷體" panose="03000509000000000000" pitchFamily="65" charset="-120"/>
              </a:rPr>
              <a:t>郵戳為憑</a:t>
            </a:r>
            <a:r>
              <a:rPr kumimoji="0" lang="en-US" altLang="zh-TW" dirty="0">
                <a:solidFill>
                  <a:srgbClr val="000000"/>
                </a:solidFill>
                <a:latin typeface="標楷體" panose="03000509000000000000" pitchFamily="65" charset="-120"/>
                <a:ea typeface="標楷體" panose="03000509000000000000" pitchFamily="65" charset="-120"/>
              </a:rPr>
              <a:t>)</a:t>
            </a:r>
            <a:endParaRPr kumimoji="0" lang="zh-TW" altLang="en-US" dirty="0">
              <a:solidFill>
                <a:srgbClr val="000000"/>
              </a:solidFill>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478372" y="920665"/>
            <a:ext cx="8665627" cy="5707202"/>
          </a:xfrm>
          <a:prstGeom prst="rect">
            <a:avLst/>
          </a:prstGeom>
        </p:spPr>
      </p:pic>
      <p:sp>
        <p:nvSpPr>
          <p:cNvPr id="326659" name="Rectangle 3"/>
          <p:cNvSpPr>
            <a:spLocks noGrp="1" noChangeArrowheads="1"/>
          </p:cNvSpPr>
          <p:nvPr>
            <p:ph type="title" idx="4294967295"/>
          </p:nvPr>
        </p:nvSpPr>
        <p:spPr>
          <a:xfrm>
            <a:off x="158750" y="212725"/>
            <a:ext cx="8661400" cy="787400"/>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資格審查登錄</a:t>
            </a:r>
            <a:r>
              <a:rPr lang="en-US" altLang="zh-TW" sz="3200" kern="1200" dirty="0">
                <a:solidFill>
                  <a:srgbClr val="FF0000"/>
                </a:solidFill>
                <a:latin typeface="標楷體" panose="03000509000000000000" pitchFamily="65" charset="-120"/>
                <a:ea typeface="標楷體" panose="03000509000000000000" pitchFamily="65" charset="-120"/>
              </a:rPr>
              <a:t>-</a:t>
            </a:r>
            <a:r>
              <a:rPr lang="zh-TW" altLang="en-US" sz="2400" kern="1200" dirty="0">
                <a:solidFill>
                  <a:srgbClr val="FF0000"/>
                </a:solidFill>
                <a:latin typeface="標楷體" panose="03000509000000000000" pitchFamily="65" charset="-120"/>
                <a:ea typeface="標楷體" panose="03000509000000000000" pitchFamily="65" charset="-120"/>
              </a:rPr>
              <a:t>匯出低（中低）收入戶身分審核名單</a:t>
            </a:r>
          </a:p>
        </p:txBody>
      </p:sp>
      <p:sp>
        <p:nvSpPr>
          <p:cNvPr id="2" name="投影片編號版面配置區 1"/>
          <p:cNvSpPr>
            <a:spLocks noGrp="1"/>
          </p:cNvSpPr>
          <p:nvPr>
            <p:ph type="sldNum" sz="quarter" idx="12"/>
          </p:nvPr>
        </p:nvSpPr>
        <p:spPr>
          <a:xfrm>
            <a:off x="6588224" y="6507230"/>
            <a:ext cx="2133600" cy="476250"/>
          </a:xfrm>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31</a:t>
            </a:fld>
            <a:endParaRPr lang="en-US" altLang="zh-TW" dirty="0">
              <a:latin typeface="標楷體" panose="03000509000000000000" pitchFamily="65" charset="-120"/>
              <a:ea typeface="標楷體" panose="03000509000000000000" pitchFamily="65" charset="-120"/>
            </a:endParaRPr>
          </a:p>
        </p:txBody>
      </p:sp>
      <p:sp>
        <p:nvSpPr>
          <p:cNvPr id="20" name="AutoShape 20"/>
          <p:cNvSpPr>
            <a:spLocks noChangeArrowheads="1"/>
          </p:cNvSpPr>
          <p:nvPr/>
        </p:nvSpPr>
        <p:spPr bwMode="auto">
          <a:xfrm>
            <a:off x="193080" y="1688616"/>
            <a:ext cx="3888432" cy="649633"/>
          </a:xfrm>
          <a:prstGeom prst="wedgeRectCallout">
            <a:avLst>
              <a:gd name="adj1" fmla="val 8439"/>
              <a:gd name="adj2" fmla="val 121203"/>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smtClean="0">
                <a:solidFill>
                  <a:srgbClr val="000000"/>
                </a:solidFill>
                <a:latin typeface="標楷體" panose="03000509000000000000" pitchFamily="65" charset="-120"/>
                <a:ea typeface="標楷體" panose="03000509000000000000" pitchFamily="65" charset="-120"/>
              </a:rPr>
              <a:t>系統顯示</a:t>
            </a:r>
            <a:r>
              <a:rPr kumimoji="0" lang="zh-TW" altLang="en-US" dirty="0">
                <a:solidFill>
                  <a:srgbClr val="000000"/>
                </a:solidFill>
                <a:latin typeface="標楷體" panose="03000509000000000000" pitchFamily="65" charset="-120"/>
                <a:ea typeface="標楷體" panose="03000509000000000000" pitchFamily="65" charset="-120"/>
              </a:rPr>
              <a:t>所有</a:t>
            </a:r>
            <a:r>
              <a:rPr kumimoji="0" lang="zh-TW" altLang="en-US" dirty="0" smtClean="0">
                <a:solidFill>
                  <a:srgbClr val="000000"/>
                </a:solidFill>
                <a:latin typeface="標楷體" panose="03000509000000000000" pitchFamily="65" charset="-120"/>
                <a:ea typeface="標楷體" panose="03000509000000000000" pitchFamily="65" charset="-120"/>
              </a:rPr>
              <a:t>低</a:t>
            </a:r>
            <a:r>
              <a:rPr kumimoji="0" lang="en-US" altLang="zh-TW" dirty="0" smtClean="0">
                <a:solidFill>
                  <a:srgbClr val="000000"/>
                </a:solidFill>
                <a:latin typeface="標楷體" panose="03000509000000000000" pitchFamily="65" charset="-120"/>
                <a:ea typeface="標楷體" panose="03000509000000000000" pitchFamily="65" charset="-120"/>
              </a:rPr>
              <a:t>(</a:t>
            </a:r>
            <a:r>
              <a:rPr kumimoji="0" lang="zh-TW" altLang="en-US" dirty="0" smtClean="0">
                <a:solidFill>
                  <a:srgbClr val="000000"/>
                </a:solidFill>
                <a:latin typeface="標楷體" panose="03000509000000000000" pitchFamily="65" charset="-120"/>
                <a:ea typeface="標楷體" panose="03000509000000000000" pitchFamily="65" charset="-120"/>
              </a:rPr>
              <a:t>中低</a:t>
            </a:r>
            <a:r>
              <a:rPr kumimoji="0" lang="en-US" altLang="zh-TW" dirty="0" smtClean="0">
                <a:solidFill>
                  <a:srgbClr val="000000"/>
                </a:solidFill>
                <a:latin typeface="標楷體" panose="03000509000000000000" pitchFamily="65" charset="-120"/>
                <a:ea typeface="標楷體" panose="03000509000000000000" pitchFamily="65" charset="-120"/>
              </a:rPr>
              <a:t>)</a:t>
            </a:r>
            <a:r>
              <a:rPr kumimoji="0" lang="zh-TW" altLang="en-US" dirty="0" smtClean="0">
                <a:solidFill>
                  <a:srgbClr val="000000"/>
                </a:solidFill>
                <a:latin typeface="標楷體" panose="03000509000000000000" pitchFamily="65" charset="-120"/>
                <a:ea typeface="標楷體" panose="03000509000000000000" pitchFamily="65" charset="-120"/>
              </a:rPr>
              <a:t>收入戶名單</a:t>
            </a:r>
            <a:endParaRPr kumimoji="0" lang="en-US" altLang="zh-TW" dirty="0" smtClean="0">
              <a:solidFill>
                <a:srgbClr val="000000"/>
              </a:solidFill>
              <a:latin typeface="標楷體" panose="03000509000000000000" pitchFamily="65" charset="-120"/>
              <a:ea typeface="標楷體" panose="03000509000000000000" pitchFamily="65" charset="-120"/>
            </a:endParaRPr>
          </a:p>
          <a:p>
            <a:r>
              <a:rPr kumimoji="0" lang="zh-TW" altLang="en-US" dirty="0">
                <a:solidFill>
                  <a:srgbClr val="000000"/>
                </a:solidFill>
                <a:latin typeface="標楷體" panose="03000509000000000000" pitchFamily="65" charset="-120"/>
                <a:ea typeface="標楷體" panose="03000509000000000000" pitchFamily="65" charset="-120"/>
              </a:rPr>
              <a:t>報表顯示低</a:t>
            </a:r>
            <a:r>
              <a:rPr kumimoji="0" lang="en-US" altLang="zh-TW" dirty="0">
                <a:solidFill>
                  <a:srgbClr val="000000"/>
                </a:solidFill>
                <a:latin typeface="標楷體" panose="03000509000000000000" pitchFamily="65" charset="-120"/>
                <a:ea typeface="標楷體" panose="03000509000000000000" pitchFamily="65" charset="-120"/>
              </a:rPr>
              <a:t>(</a:t>
            </a:r>
            <a:r>
              <a:rPr kumimoji="0" lang="zh-TW" altLang="en-US" dirty="0">
                <a:solidFill>
                  <a:srgbClr val="000000"/>
                </a:solidFill>
                <a:latin typeface="標楷體" panose="03000509000000000000" pitchFamily="65" charset="-120"/>
                <a:ea typeface="標楷體" panose="03000509000000000000" pitchFamily="65" charset="-120"/>
              </a:rPr>
              <a:t>中低</a:t>
            </a:r>
            <a:r>
              <a:rPr kumimoji="0" lang="en-US" altLang="zh-TW" dirty="0">
                <a:solidFill>
                  <a:srgbClr val="000000"/>
                </a:solidFill>
                <a:latin typeface="標楷體" panose="03000509000000000000" pitchFamily="65" charset="-120"/>
                <a:ea typeface="標楷體" panose="03000509000000000000" pitchFamily="65" charset="-120"/>
              </a:rPr>
              <a:t>)</a:t>
            </a:r>
            <a:r>
              <a:rPr kumimoji="0" lang="zh-TW" altLang="en-US" dirty="0">
                <a:solidFill>
                  <a:srgbClr val="000000"/>
                </a:solidFill>
                <a:latin typeface="標楷體" panose="03000509000000000000" pitchFamily="65" charset="-120"/>
                <a:ea typeface="標楷體" panose="03000509000000000000" pitchFamily="65" charset="-120"/>
              </a:rPr>
              <a:t>收入戶異</a:t>
            </a:r>
            <a:r>
              <a:rPr kumimoji="0" lang="zh-TW" altLang="en-US" dirty="0" smtClean="0">
                <a:solidFill>
                  <a:srgbClr val="000000"/>
                </a:solidFill>
                <a:latin typeface="標楷體" panose="03000509000000000000" pitchFamily="65" charset="-120"/>
                <a:ea typeface="標楷體" panose="03000509000000000000" pitchFamily="65" charset="-120"/>
              </a:rPr>
              <a:t>動名單</a:t>
            </a:r>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29" name="AutoShape 14"/>
          <p:cNvSpPr>
            <a:spLocks noChangeArrowheads="1"/>
          </p:cNvSpPr>
          <p:nvPr/>
        </p:nvSpPr>
        <p:spPr bwMode="auto">
          <a:xfrm>
            <a:off x="971600" y="4797152"/>
            <a:ext cx="2880320" cy="865465"/>
          </a:xfrm>
          <a:prstGeom prst="wedgeRectCallout">
            <a:avLst>
              <a:gd name="adj1" fmla="val 30885"/>
              <a:gd name="adj2" fmla="val 64337"/>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smtClean="0">
                <a:solidFill>
                  <a:srgbClr val="FF0000"/>
                </a:solidFill>
                <a:latin typeface="標楷體" panose="03000509000000000000" pitchFamily="65" charset="-120"/>
                <a:ea typeface="標楷體" panose="03000509000000000000" pitchFamily="65" charset="-120"/>
              </a:rPr>
              <a:t>確定送出</a:t>
            </a:r>
            <a:r>
              <a:rPr kumimoji="0" lang="zh-TW" altLang="en-US" b="1" dirty="0" smtClean="0">
                <a:solidFill>
                  <a:srgbClr val="FF0000"/>
                </a:solidFill>
                <a:latin typeface="標楷體" panose="03000509000000000000" pitchFamily="65" charset="-120"/>
                <a:ea typeface="標楷體" panose="03000509000000000000" pitchFamily="65" charset="-120"/>
              </a:rPr>
              <a:t>前</a:t>
            </a:r>
            <a:r>
              <a:rPr kumimoji="0" lang="zh-TW" altLang="en-US" dirty="0" smtClean="0">
                <a:solidFill>
                  <a:srgbClr val="000000"/>
                </a:solidFill>
                <a:latin typeface="標楷體" panose="03000509000000000000" pitchFamily="65" charset="-120"/>
                <a:ea typeface="標楷體" panose="03000509000000000000" pitchFamily="65" charset="-120"/>
              </a:rPr>
              <a:t>，匯出</a:t>
            </a:r>
            <a:r>
              <a:rPr kumimoji="0" lang="en-US" altLang="zh-TW" dirty="0" smtClean="0">
                <a:solidFill>
                  <a:srgbClr val="000000"/>
                </a:solidFill>
                <a:latin typeface="標楷體" panose="03000509000000000000" pitchFamily="65" charset="-120"/>
                <a:ea typeface="標楷體" panose="03000509000000000000" pitchFamily="65" charset="-120"/>
              </a:rPr>
              <a:t>EXCEL</a:t>
            </a:r>
            <a:r>
              <a:rPr kumimoji="0" lang="zh-TW" altLang="en-US" dirty="0" smtClean="0">
                <a:solidFill>
                  <a:srgbClr val="000000"/>
                </a:solidFill>
                <a:latin typeface="標楷體" panose="03000509000000000000" pitchFamily="65" charset="-120"/>
                <a:ea typeface="標楷體" panose="03000509000000000000" pitchFamily="65" charset="-120"/>
              </a:rPr>
              <a:t>檔案，查驗</a:t>
            </a:r>
            <a:r>
              <a:rPr kumimoji="0" lang="zh-TW" altLang="en-US" dirty="0">
                <a:solidFill>
                  <a:srgbClr val="000000"/>
                </a:solidFill>
                <a:latin typeface="標楷體" panose="03000509000000000000" pitchFamily="65" charset="-120"/>
                <a:ea typeface="標楷體" panose="03000509000000000000" pitchFamily="65" charset="-120"/>
              </a:rPr>
              <a:t>需</a:t>
            </a:r>
            <a:r>
              <a:rPr kumimoji="0" lang="zh-TW" altLang="en-US" dirty="0" smtClean="0">
                <a:solidFill>
                  <a:srgbClr val="000000"/>
                </a:solidFill>
                <a:latin typeface="標楷體" panose="03000509000000000000" pitchFamily="65" charset="-120"/>
                <a:ea typeface="標楷體" panose="03000509000000000000" pitchFamily="65" charset="-120"/>
              </a:rPr>
              <a:t>繳證明文件之考生名單是否正確</a:t>
            </a:r>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17" name="AutoShape 14"/>
          <p:cNvSpPr>
            <a:spLocks noChangeArrowheads="1"/>
          </p:cNvSpPr>
          <p:nvPr/>
        </p:nvSpPr>
        <p:spPr bwMode="auto">
          <a:xfrm>
            <a:off x="5004048" y="5402712"/>
            <a:ext cx="3384376" cy="918522"/>
          </a:xfrm>
          <a:prstGeom prst="wedgeRectCallout">
            <a:avLst>
              <a:gd name="adj1" fmla="val -62804"/>
              <a:gd name="adj2" fmla="val -1032"/>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FF0000"/>
                </a:solidFill>
                <a:latin typeface="標楷體" panose="03000509000000000000" pitchFamily="65" charset="-120"/>
                <a:ea typeface="標楷體" panose="03000509000000000000" pitchFamily="65" charset="-120"/>
              </a:rPr>
              <a:t>確定送出</a:t>
            </a:r>
            <a:r>
              <a:rPr kumimoji="0" lang="zh-TW" altLang="en-US" b="1" dirty="0">
                <a:solidFill>
                  <a:srgbClr val="FF0000"/>
                </a:solidFill>
                <a:latin typeface="標楷體" panose="03000509000000000000" pitchFamily="65" charset="-120"/>
                <a:ea typeface="標楷體" panose="03000509000000000000" pitchFamily="65" charset="-120"/>
              </a:rPr>
              <a:t>後</a:t>
            </a:r>
            <a:r>
              <a:rPr kumimoji="0" lang="zh-TW" altLang="en-US" dirty="0">
                <a:solidFill>
                  <a:srgbClr val="000000"/>
                </a:solidFill>
                <a:latin typeface="標楷體" panose="03000509000000000000" pitchFamily="65" charset="-120"/>
                <a:ea typeface="標楷體" panose="03000509000000000000" pitchFamily="65" charset="-120"/>
              </a:rPr>
              <a:t>列印名單，於</a:t>
            </a:r>
            <a:r>
              <a:rPr kumimoji="0" lang="en-US" altLang="zh-TW" dirty="0">
                <a:solidFill>
                  <a:srgbClr val="000000"/>
                </a:solidFill>
                <a:latin typeface="標楷體" panose="03000509000000000000" pitchFamily="65" charset="-120"/>
                <a:ea typeface="標楷體" panose="03000509000000000000" pitchFamily="65" charset="-120"/>
              </a:rPr>
              <a:t>106</a:t>
            </a:r>
            <a:r>
              <a:rPr kumimoji="0" lang="zh-TW" altLang="en-US" dirty="0">
                <a:solidFill>
                  <a:srgbClr val="000000"/>
                </a:solidFill>
                <a:latin typeface="標楷體" panose="03000509000000000000" pitchFamily="65" charset="-120"/>
                <a:ea typeface="標楷體" panose="03000509000000000000" pitchFamily="65" charset="-120"/>
              </a:rPr>
              <a:t>年</a:t>
            </a:r>
            <a:r>
              <a:rPr kumimoji="0" lang="en-US" altLang="zh-TW" dirty="0">
                <a:solidFill>
                  <a:srgbClr val="000000"/>
                </a:solidFill>
                <a:latin typeface="標楷體" panose="03000509000000000000" pitchFamily="65" charset="-120"/>
                <a:ea typeface="標楷體" panose="03000509000000000000" pitchFamily="65" charset="-120"/>
              </a:rPr>
              <a:t>5</a:t>
            </a:r>
            <a:r>
              <a:rPr kumimoji="0" lang="zh-TW" altLang="en-US" dirty="0">
                <a:solidFill>
                  <a:srgbClr val="000000"/>
                </a:solidFill>
                <a:latin typeface="標楷體" panose="03000509000000000000" pitchFamily="65" charset="-120"/>
                <a:ea typeface="標楷體" panose="03000509000000000000" pitchFamily="65" charset="-120"/>
              </a:rPr>
              <a:t>月</a:t>
            </a:r>
            <a:r>
              <a:rPr kumimoji="0" lang="en-US" altLang="zh-TW" dirty="0">
                <a:solidFill>
                  <a:srgbClr val="000000"/>
                </a:solidFill>
                <a:latin typeface="標楷體" panose="03000509000000000000" pitchFamily="65" charset="-120"/>
                <a:ea typeface="標楷體" panose="03000509000000000000" pitchFamily="65" charset="-120"/>
              </a:rPr>
              <a:t>11</a:t>
            </a:r>
            <a:r>
              <a:rPr kumimoji="0" lang="zh-TW" altLang="en-US" dirty="0">
                <a:solidFill>
                  <a:srgbClr val="000000"/>
                </a:solidFill>
                <a:latin typeface="標楷體" panose="03000509000000000000" pitchFamily="65" charset="-120"/>
                <a:ea typeface="標楷體" panose="03000509000000000000" pitchFamily="65" charset="-120"/>
              </a:rPr>
              <a:t>日前郵寄至本委員會審查</a:t>
            </a:r>
            <a:endParaRPr kumimoji="0" lang="en-US" altLang="zh-TW" dirty="0">
              <a:solidFill>
                <a:srgbClr val="000000"/>
              </a:solidFill>
              <a:latin typeface="標楷體" panose="03000509000000000000" pitchFamily="65" charset="-120"/>
              <a:ea typeface="標楷體" panose="03000509000000000000" pitchFamily="65" charset="-120"/>
            </a:endParaRPr>
          </a:p>
          <a:p>
            <a:r>
              <a:rPr kumimoji="0" lang="en-US" altLang="zh-TW" dirty="0">
                <a:solidFill>
                  <a:srgbClr val="000000"/>
                </a:solidFill>
                <a:latin typeface="標楷體" panose="03000509000000000000" pitchFamily="65" charset="-120"/>
                <a:ea typeface="標楷體" panose="03000509000000000000" pitchFamily="65" charset="-120"/>
              </a:rPr>
              <a:t>(</a:t>
            </a:r>
            <a:r>
              <a:rPr kumimoji="0" lang="zh-TW" altLang="en-US" dirty="0">
                <a:solidFill>
                  <a:srgbClr val="000000"/>
                </a:solidFill>
                <a:latin typeface="標楷體" panose="03000509000000000000" pitchFamily="65" charset="-120"/>
                <a:ea typeface="標楷體" panose="03000509000000000000" pitchFamily="65" charset="-120"/>
              </a:rPr>
              <a:t>郵戳為憑</a:t>
            </a:r>
            <a:r>
              <a:rPr kumimoji="0" lang="en-US" altLang="zh-TW" dirty="0">
                <a:solidFill>
                  <a:srgbClr val="000000"/>
                </a:solidFill>
                <a:latin typeface="標楷體" panose="03000509000000000000" pitchFamily="65" charset="-120"/>
                <a:ea typeface="標楷體" panose="03000509000000000000" pitchFamily="65" charset="-120"/>
              </a:rPr>
              <a:t>)</a:t>
            </a:r>
            <a:endParaRPr kumimoji="0" lang="zh-TW" altLang="en-US" dirty="0">
              <a:solidFill>
                <a:srgbClr val="000000"/>
              </a:solidFill>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254896" y="916870"/>
            <a:ext cx="8637584" cy="5865497"/>
          </a:xfrm>
          <a:prstGeom prst="rect">
            <a:avLst/>
          </a:prstGeom>
        </p:spPr>
      </p:pic>
      <p:sp>
        <p:nvSpPr>
          <p:cNvPr id="22" name="AutoShape 20"/>
          <p:cNvSpPr>
            <a:spLocks noChangeArrowheads="1"/>
          </p:cNvSpPr>
          <p:nvPr/>
        </p:nvSpPr>
        <p:spPr bwMode="auto">
          <a:xfrm>
            <a:off x="1063326" y="2209675"/>
            <a:ext cx="3430483" cy="361950"/>
          </a:xfrm>
          <a:prstGeom prst="wedgeRectCallout">
            <a:avLst>
              <a:gd name="adj1" fmla="val 46858"/>
              <a:gd name="adj2" fmla="val 120616"/>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smtClean="0">
                <a:solidFill>
                  <a:srgbClr val="000000"/>
                </a:solidFill>
                <a:latin typeface="標楷體" panose="03000509000000000000" pitchFamily="65" charset="-120"/>
                <a:ea typeface="標楷體" panose="03000509000000000000" pitchFamily="65" charset="-120"/>
              </a:rPr>
              <a:t>系統顯示全體綜合</a:t>
            </a:r>
            <a:r>
              <a:rPr kumimoji="0" lang="zh-TW" altLang="en-US" dirty="0">
                <a:solidFill>
                  <a:srgbClr val="000000"/>
                </a:solidFill>
                <a:latin typeface="標楷體" panose="03000509000000000000" pitchFamily="65" charset="-120"/>
                <a:ea typeface="標楷體" panose="03000509000000000000" pitchFamily="65" charset="-120"/>
              </a:rPr>
              <a:t>高中生名單</a:t>
            </a:r>
          </a:p>
        </p:txBody>
      </p:sp>
      <p:sp>
        <p:nvSpPr>
          <p:cNvPr id="33" name="AutoShape 14"/>
          <p:cNvSpPr>
            <a:spLocks noChangeArrowheads="1"/>
          </p:cNvSpPr>
          <p:nvPr/>
        </p:nvSpPr>
        <p:spPr bwMode="auto">
          <a:xfrm>
            <a:off x="34279" y="5371427"/>
            <a:ext cx="2880320" cy="865465"/>
          </a:xfrm>
          <a:prstGeom prst="wedgeRectCallout">
            <a:avLst>
              <a:gd name="adj1" fmla="val 54194"/>
              <a:gd name="adj2" fmla="val 16966"/>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smtClean="0">
                <a:solidFill>
                  <a:srgbClr val="FF0000"/>
                </a:solidFill>
                <a:latin typeface="標楷體" panose="03000509000000000000" pitchFamily="65" charset="-120"/>
                <a:ea typeface="標楷體" panose="03000509000000000000" pitchFamily="65" charset="-120"/>
              </a:rPr>
              <a:t>確定送出</a:t>
            </a:r>
            <a:r>
              <a:rPr kumimoji="0" lang="zh-TW" altLang="en-US" b="1" dirty="0" smtClean="0">
                <a:solidFill>
                  <a:srgbClr val="FF0000"/>
                </a:solidFill>
                <a:latin typeface="標楷體" panose="03000509000000000000" pitchFamily="65" charset="-120"/>
                <a:ea typeface="標楷體" panose="03000509000000000000" pitchFamily="65" charset="-120"/>
              </a:rPr>
              <a:t>前</a:t>
            </a:r>
            <a:r>
              <a:rPr kumimoji="0" lang="zh-TW" altLang="en-US" dirty="0" smtClean="0">
                <a:solidFill>
                  <a:srgbClr val="000000"/>
                </a:solidFill>
                <a:latin typeface="標楷體" panose="03000509000000000000" pitchFamily="65" charset="-120"/>
                <a:ea typeface="標楷體" panose="03000509000000000000" pitchFamily="65" charset="-120"/>
              </a:rPr>
              <a:t>，匯出</a:t>
            </a:r>
            <a:r>
              <a:rPr kumimoji="0" lang="en-US" altLang="zh-TW" dirty="0" smtClean="0">
                <a:solidFill>
                  <a:srgbClr val="000000"/>
                </a:solidFill>
                <a:latin typeface="標楷體" panose="03000509000000000000" pitchFamily="65" charset="-120"/>
                <a:ea typeface="標楷體" panose="03000509000000000000" pitchFamily="65" charset="-120"/>
              </a:rPr>
              <a:t>EXCEL</a:t>
            </a:r>
            <a:r>
              <a:rPr kumimoji="0" lang="zh-TW" altLang="en-US" dirty="0" smtClean="0">
                <a:solidFill>
                  <a:srgbClr val="000000"/>
                </a:solidFill>
                <a:latin typeface="標楷體" panose="03000509000000000000" pitchFamily="65" charset="-120"/>
                <a:ea typeface="標楷體" panose="03000509000000000000" pitchFamily="65" charset="-120"/>
              </a:rPr>
              <a:t>檔案，查驗</a:t>
            </a:r>
            <a:r>
              <a:rPr kumimoji="0" lang="zh-TW" altLang="en-US" dirty="0">
                <a:solidFill>
                  <a:srgbClr val="000000"/>
                </a:solidFill>
                <a:latin typeface="標楷體" panose="03000509000000000000" pitchFamily="65" charset="-120"/>
                <a:ea typeface="標楷體" panose="03000509000000000000" pitchFamily="65" charset="-120"/>
              </a:rPr>
              <a:t>需</a:t>
            </a:r>
            <a:r>
              <a:rPr kumimoji="0" lang="zh-TW" altLang="en-US" dirty="0" smtClean="0">
                <a:solidFill>
                  <a:srgbClr val="000000"/>
                </a:solidFill>
                <a:latin typeface="標楷體" panose="03000509000000000000" pitchFamily="65" charset="-120"/>
                <a:ea typeface="標楷體" panose="03000509000000000000" pitchFamily="65" charset="-120"/>
              </a:rPr>
              <a:t>繳證明文件之考生名單是否正確</a:t>
            </a:r>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3" name="投影片編號版面配置區 2"/>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32</a:t>
            </a:fld>
            <a:endParaRPr lang="en-US" altLang="zh-TW" dirty="0">
              <a:latin typeface="標楷體" panose="03000509000000000000" pitchFamily="65" charset="-120"/>
              <a:ea typeface="標楷體" panose="03000509000000000000" pitchFamily="65" charset="-120"/>
            </a:endParaRPr>
          </a:p>
        </p:txBody>
      </p:sp>
      <p:sp>
        <p:nvSpPr>
          <p:cNvPr id="327683" name="Rectangle 3"/>
          <p:cNvSpPr>
            <a:spLocks noGrp="1" noChangeArrowheads="1"/>
          </p:cNvSpPr>
          <p:nvPr>
            <p:ph type="title" idx="4294967295"/>
          </p:nvPr>
        </p:nvSpPr>
        <p:spPr>
          <a:xfrm>
            <a:off x="39755" y="216609"/>
            <a:ext cx="8734425" cy="787400"/>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資格審查登錄</a:t>
            </a:r>
            <a:r>
              <a:rPr lang="en-US" altLang="zh-TW" sz="3200" kern="1200" dirty="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匯出綜高生身分審核名單</a:t>
            </a:r>
          </a:p>
        </p:txBody>
      </p:sp>
      <p:sp>
        <p:nvSpPr>
          <p:cNvPr id="18" name="AutoShape 14"/>
          <p:cNvSpPr>
            <a:spLocks noChangeArrowheads="1"/>
          </p:cNvSpPr>
          <p:nvPr/>
        </p:nvSpPr>
        <p:spPr bwMode="auto">
          <a:xfrm>
            <a:off x="4716016" y="4535689"/>
            <a:ext cx="3384376" cy="918522"/>
          </a:xfrm>
          <a:prstGeom prst="wedgeRectCallout">
            <a:avLst>
              <a:gd name="adj1" fmla="val -57420"/>
              <a:gd name="adj2" fmla="val 105315"/>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FF0000"/>
                </a:solidFill>
                <a:latin typeface="標楷體" panose="03000509000000000000" pitchFamily="65" charset="-120"/>
                <a:ea typeface="標楷體" panose="03000509000000000000" pitchFamily="65" charset="-120"/>
              </a:rPr>
              <a:t>確定送出</a:t>
            </a:r>
            <a:r>
              <a:rPr kumimoji="0" lang="zh-TW" altLang="en-US" b="1" dirty="0">
                <a:solidFill>
                  <a:srgbClr val="FF0000"/>
                </a:solidFill>
                <a:latin typeface="標楷體" panose="03000509000000000000" pitchFamily="65" charset="-120"/>
                <a:ea typeface="標楷體" panose="03000509000000000000" pitchFamily="65" charset="-120"/>
              </a:rPr>
              <a:t>後</a:t>
            </a:r>
            <a:r>
              <a:rPr kumimoji="0" lang="zh-TW" altLang="en-US" dirty="0">
                <a:solidFill>
                  <a:srgbClr val="000000"/>
                </a:solidFill>
                <a:latin typeface="標楷體" panose="03000509000000000000" pitchFamily="65" charset="-120"/>
                <a:ea typeface="標楷體" panose="03000509000000000000" pitchFamily="65" charset="-120"/>
              </a:rPr>
              <a:t>列印名單，於</a:t>
            </a:r>
            <a:r>
              <a:rPr kumimoji="0" lang="en-US" altLang="zh-TW" dirty="0">
                <a:solidFill>
                  <a:srgbClr val="000000"/>
                </a:solidFill>
                <a:latin typeface="標楷體" panose="03000509000000000000" pitchFamily="65" charset="-120"/>
                <a:ea typeface="標楷體" panose="03000509000000000000" pitchFamily="65" charset="-120"/>
              </a:rPr>
              <a:t>106</a:t>
            </a:r>
            <a:r>
              <a:rPr kumimoji="0" lang="zh-TW" altLang="en-US" dirty="0">
                <a:solidFill>
                  <a:srgbClr val="000000"/>
                </a:solidFill>
                <a:latin typeface="標楷體" panose="03000509000000000000" pitchFamily="65" charset="-120"/>
                <a:ea typeface="標楷體" panose="03000509000000000000" pitchFamily="65" charset="-120"/>
              </a:rPr>
              <a:t>年</a:t>
            </a:r>
            <a:r>
              <a:rPr kumimoji="0" lang="en-US" altLang="zh-TW" dirty="0">
                <a:solidFill>
                  <a:srgbClr val="000000"/>
                </a:solidFill>
                <a:latin typeface="標楷體" panose="03000509000000000000" pitchFamily="65" charset="-120"/>
                <a:ea typeface="標楷體" panose="03000509000000000000" pitchFamily="65" charset="-120"/>
              </a:rPr>
              <a:t>5</a:t>
            </a:r>
            <a:r>
              <a:rPr kumimoji="0" lang="zh-TW" altLang="en-US" dirty="0">
                <a:solidFill>
                  <a:srgbClr val="000000"/>
                </a:solidFill>
                <a:latin typeface="標楷體" panose="03000509000000000000" pitchFamily="65" charset="-120"/>
                <a:ea typeface="標楷體" panose="03000509000000000000" pitchFamily="65" charset="-120"/>
              </a:rPr>
              <a:t>月</a:t>
            </a:r>
            <a:r>
              <a:rPr kumimoji="0" lang="en-US" altLang="zh-TW" dirty="0">
                <a:solidFill>
                  <a:srgbClr val="000000"/>
                </a:solidFill>
                <a:latin typeface="標楷體" panose="03000509000000000000" pitchFamily="65" charset="-120"/>
                <a:ea typeface="標楷體" panose="03000509000000000000" pitchFamily="65" charset="-120"/>
              </a:rPr>
              <a:t>11</a:t>
            </a:r>
            <a:r>
              <a:rPr kumimoji="0" lang="zh-TW" altLang="en-US" dirty="0">
                <a:solidFill>
                  <a:srgbClr val="000000"/>
                </a:solidFill>
                <a:latin typeface="標楷體" panose="03000509000000000000" pitchFamily="65" charset="-120"/>
                <a:ea typeface="標楷體" panose="03000509000000000000" pitchFamily="65" charset="-120"/>
              </a:rPr>
              <a:t>日前郵寄至本委員會審查</a:t>
            </a:r>
            <a:endParaRPr kumimoji="0" lang="en-US" altLang="zh-TW" dirty="0">
              <a:solidFill>
                <a:srgbClr val="000000"/>
              </a:solidFill>
              <a:latin typeface="標楷體" panose="03000509000000000000" pitchFamily="65" charset="-120"/>
              <a:ea typeface="標楷體" panose="03000509000000000000" pitchFamily="65" charset="-120"/>
            </a:endParaRPr>
          </a:p>
          <a:p>
            <a:r>
              <a:rPr kumimoji="0" lang="en-US" altLang="zh-TW" dirty="0">
                <a:solidFill>
                  <a:srgbClr val="000000"/>
                </a:solidFill>
                <a:latin typeface="標楷體" panose="03000509000000000000" pitchFamily="65" charset="-120"/>
                <a:ea typeface="標楷體" panose="03000509000000000000" pitchFamily="65" charset="-120"/>
              </a:rPr>
              <a:t>(</a:t>
            </a:r>
            <a:r>
              <a:rPr kumimoji="0" lang="zh-TW" altLang="en-US" dirty="0">
                <a:solidFill>
                  <a:srgbClr val="000000"/>
                </a:solidFill>
                <a:latin typeface="標楷體" panose="03000509000000000000" pitchFamily="65" charset="-120"/>
                <a:ea typeface="標楷體" panose="03000509000000000000" pitchFamily="65" charset="-120"/>
              </a:rPr>
              <a:t>郵戳為憑</a:t>
            </a:r>
            <a:r>
              <a:rPr kumimoji="0" lang="en-US" altLang="zh-TW" dirty="0">
                <a:solidFill>
                  <a:srgbClr val="000000"/>
                </a:solidFill>
                <a:latin typeface="標楷體" panose="03000509000000000000" pitchFamily="65" charset="-120"/>
                <a:ea typeface="標楷體" panose="03000509000000000000" pitchFamily="65" charset="-120"/>
              </a:rPr>
              <a:t>)</a:t>
            </a:r>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5" name="矩形 4"/>
          <p:cNvSpPr/>
          <p:nvPr/>
        </p:nvSpPr>
        <p:spPr>
          <a:xfrm>
            <a:off x="1187624" y="3501008"/>
            <a:ext cx="288032" cy="18704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2339752" y="3501008"/>
            <a:ext cx="360040" cy="18704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3347864" y="3501008"/>
            <a:ext cx="576064" cy="208823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251520" y="1422500"/>
            <a:ext cx="8734425" cy="3580952"/>
          </a:xfrm>
          <a:prstGeom prst="rect">
            <a:avLst/>
          </a:prstGeom>
        </p:spPr>
      </p:pic>
      <p:sp>
        <p:nvSpPr>
          <p:cNvPr id="327683" name="Rectangle 3"/>
          <p:cNvSpPr>
            <a:spLocks noGrp="1" noChangeArrowheads="1"/>
          </p:cNvSpPr>
          <p:nvPr>
            <p:ph type="title" idx="4294967295"/>
          </p:nvPr>
        </p:nvSpPr>
        <p:spPr>
          <a:xfrm>
            <a:off x="158750" y="337344"/>
            <a:ext cx="8734425" cy="787400"/>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資格審查登錄</a:t>
            </a:r>
            <a:r>
              <a:rPr lang="en-US" altLang="zh-TW" sz="2600" kern="1200" dirty="0">
                <a:solidFill>
                  <a:srgbClr val="FF0000"/>
                </a:solidFill>
                <a:latin typeface="標楷體" panose="03000509000000000000" pitchFamily="65" charset="-120"/>
                <a:ea typeface="標楷體" panose="03000509000000000000" pitchFamily="65" charset="-120"/>
              </a:rPr>
              <a:t>-</a:t>
            </a:r>
            <a:r>
              <a:rPr lang="zh-TW" altLang="en-US" sz="2600" kern="1200" dirty="0">
                <a:solidFill>
                  <a:srgbClr val="FF0000"/>
                </a:solidFill>
                <a:latin typeface="標楷體" panose="03000509000000000000" pitchFamily="65" charset="-120"/>
                <a:ea typeface="標楷體" panose="03000509000000000000" pitchFamily="65" charset="-120"/>
              </a:rPr>
              <a:t>顯示畢業年月異動為應屆畢業生名單</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33</a:t>
            </a:fld>
            <a:endParaRPr lang="en-US" altLang="zh-TW" dirty="0">
              <a:latin typeface="標楷體" panose="03000509000000000000" pitchFamily="65" charset="-120"/>
              <a:ea typeface="標楷體" panose="03000509000000000000" pitchFamily="65" charset="-120"/>
            </a:endParaRPr>
          </a:p>
        </p:txBody>
      </p:sp>
      <p:sp>
        <p:nvSpPr>
          <p:cNvPr id="22" name="AutoShape 14"/>
          <p:cNvSpPr>
            <a:spLocks noChangeArrowheads="1"/>
          </p:cNvSpPr>
          <p:nvPr/>
        </p:nvSpPr>
        <p:spPr bwMode="auto">
          <a:xfrm>
            <a:off x="448229" y="5012952"/>
            <a:ext cx="2880320" cy="1012974"/>
          </a:xfrm>
          <a:prstGeom prst="roundRect">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smtClean="0">
                <a:solidFill>
                  <a:srgbClr val="FF0000"/>
                </a:solidFill>
                <a:latin typeface="標楷體" panose="03000509000000000000" pitchFamily="65" charset="-120"/>
                <a:ea typeface="標楷體" panose="03000509000000000000" pitchFamily="65" charset="-120"/>
              </a:rPr>
              <a:t>確定送出</a:t>
            </a:r>
            <a:r>
              <a:rPr kumimoji="0" lang="zh-TW" altLang="en-US" b="1" dirty="0" smtClean="0">
                <a:solidFill>
                  <a:srgbClr val="FF0000"/>
                </a:solidFill>
                <a:latin typeface="標楷體" panose="03000509000000000000" pitchFamily="65" charset="-120"/>
                <a:ea typeface="標楷體" panose="03000509000000000000" pitchFamily="65" charset="-120"/>
              </a:rPr>
              <a:t>前</a:t>
            </a:r>
            <a:r>
              <a:rPr kumimoji="0" lang="zh-TW" altLang="en-US" dirty="0" smtClean="0">
                <a:solidFill>
                  <a:srgbClr val="000000"/>
                </a:solidFill>
                <a:latin typeface="標楷體" panose="03000509000000000000" pitchFamily="65" charset="-120"/>
                <a:ea typeface="標楷體" panose="03000509000000000000" pitchFamily="65" charset="-120"/>
              </a:rPr>
              <a:t>，匯出</a:t>
            </a:r>
            <a:r>
              <a:rPr kumimoji="0" lang="en-US" altLang="zh-TW" dirty="0" smtClean="0">
                <a:solidFill>
                  <a:srgbClr val="000000"/>
                </a:solidFill>
                <a:latin typeface="標楷體" panose="03000509000000000000" pitchFamily="65" charset="-120"/>
                <a:ea typeface="標楷體" panose="03000509000000000000" pitchFamily="65" charset="-120"/>
              </a:rPr>
              <a:t>EXCEL</a:t>
            </a:r>
            <a:r>
              <a:rPr kumimoji="0" lang="zh-TW" altLang="en-US" dirty="0" smtClean="0">
                <a:solidFill>
                  <a:srgbClr val="000000"/>
                </a:solidFill>
                <a:latin typeface="標楷體" panose="03000509000000000000" pitchFamily="65" charset="-120"/>
                <a:ea typeface="標楷體" panose="03000509000000000000" pitchFamily="65" charset="-120"/>
              </a:rPr>
              <a:t>檔案，查驗需繳證明文件之考生名單是否正確</a:t>
            </a:r>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17" name="AutoShape 14"/>
          <p:cNvSpPr>
            <a:spLocks noChangeArrowheads="1"/>
          </p:cNvSpPr>
          <p:nvPr/>
        </p:nvSpPr>
        <p:spPr bwMode="auto">
          <a:xfrm>
            <a:off x="5337126" y="5038447"/>
            <a:ext cx="3384376" cy="1075074"/>
          </a:xfrm>
          <a:prstGeom prst="roundRect">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smtClean="0">
                <a:solidFill>
                  <a:srgbClr val="FF0000"/>
                </a:solidFill>
                <a:latin typeface="標楷體" panose="03000509000000000000" pitchFamily="65" charset="-120"/>
                <a:ea typeface="標楷體" panose="03000509000000000000" pitchFamily="65" charset="-120"/>
              </a:rPr>
              <a:t>確定送出</a:t>
            </a:r>
            <a:r>
              <a:rPr kumimoji="0" lang="zh-TW" altLang="en-US" b="1" dirty="0" smtClean="0">
                <a:solidFill>
                  <a:srgbClr val="FF0000"/>
                </a:solidFill>
                <a:latin typeface="標楷體" panose="03000509000000000000" pitchFamily="65" charset="-120"/>
                <a:ea typeface="標楷體" panose="03000509000000000000" pitchFamily="65" charset="-120"/>
              </a:rPr>
              <a:t>後</a:t>
            </a:r>
            <a:r>
              <a:rPr kumimoji="0" lang="zh-TW" altLang="en-US" dirty="0" smtClean="0">
                <a:solidFill>
                  <a:srgbClr val="000000"/>
                </a:solidFill>
                <a:latin typeface="標楷體" panose="03000509000000000000" pitchFamily="65" charset="-120"/>
                <a:ea typeface="標楷體" panose="03000509000000000000" pitchFamily="65" charset="-120"/>
              </a:rPr>
              <a:t>列印名單，</a:t>
            </a:r>
            <a:r>
              <a:rPr kumimoji="0" lang="zh-TW" altLang="en-US" dirty="0">
                <a:solidFill>
                  <a:srgbClr val="000000"/>
                </a:solidFill>
                <a:latin typeface="標楷體" panose="03000509000000000000" pitchFamily="65" charset="-120"/>
                <a:ea typeface="標楷體" panose="03000509000000000000" pitchFamily="65" charset="-120"/>
              </a:rPr>
              <a:t>於</a:t>
            </a:r>
            <a:r>
              <a:rPr kumimoji="0" lang="en-US" altLang="zh-TW" dirty="0" smtClean="0">
                <a:solidFill>
                  <a:srgbClr val="000000"/>
                </a:solidFill>
                <a:latin typeface="標楷體" panose="03000509000000000000" pitchFamily="65" charset="-120"/>
                <a:ea typeface="標楷體" panose="03000509000000000000" pitchFamily="65" charset="-120"/>
              </a:rPr>
              <a:t>106</a:t>
            </a:r>
            <a:r>
              <a:rPr kumimoji="0" lang="zh-TW" altLang="en-US" dirty="0" smtClean="0">
                <a:solidFill>
                  <a:srgbClr val="000000"/>
                </a:solidFill>
                <a:latin typeface="標楷體" panose="03000509000000000000" pitchFamily="65" charset="-120"/>
                <a:ea typeface="標楷體" panose="03000509000000000000" pitchFamily="65" charset="-120"/>
              </a:rPr>
              <a:t>年</a:t>
            </a:r>
            <a:r>
              <a:rPr kumimoji="0" lang="en-US" altLang="zh-TW" dirty="0">
                <a:solidFill>
                  <a:srgbClr val="000000"/>
                </a:solidFill>
                <a:latin typeface="標楷體" panose="03000509000000000000" pitchFamily="65" charset="-120"/>
                <a:ea typeface="標楷體" panose="03000509000000000000" pitchFamily="65" charset="-120"/>
              </a:rPr>
              <a:t>5</a:t>
            </a:r>
            <a:r>
              <a:rPr kumimoji="0" lang="zh-TW" altLang="en-US" dirty="0" smtClean="0">
                <a:solidFill>
                  <a:srgbClr val="000000"/>
                </a:solidFill>
                <a:latin typeface="標楷體" panose="03000509000000000000" pitchFamily="65" charset="-120"/>
                <a:ea typeface="標楷體" panose="03000509000000000000" pitchFamily="65" charset="-120"/>
              </a:rPr>
              <a:t>月</a:t>
            </a:r>
            <a:r>
              <a:rPr kumimoji="0" lang="en-US" altLang="zh-TW" dirty="0" smtClean="0">
                <a:solidFill>
                  <a:srgbClr val="000000"/>
                </a:solidFill>
                <a:latin typeface="標楷體" panose="03000509000000000000" pitchFamily="65" charset="-120"/>
                <a:ea typeface="標楷體" panose="03000509000000000000" pitchFamily="65" charset="-120"/>
              </a:rPr>
              <a:t>11</a:t>
            </a:r>
            <a:r>
              <a:rPr kumimoji="0" lang="zh-TW" altLang="en-US" dirty="0" smtClean="0">
                <a:solidFill>
                  <a:srgbClr val="000000"/>
                </a:solidFill>
                <a:latin typeface="標楷體" panose="03000509000000000000" pitchFamily="65" charset="-120"/>
                <a:ea typeface="標楷體" panose="03000509000000000000" pitchFamily="65" charset="-120"/>
              </a:rPr>
              <a:t>日前</a:t>
            </a:r>
            <a:r>
              <a:rPr kumimoji="0" lang="zh-TW" altLang="en-US" dirty="0">
                <a:solidFill>
                  <a:srgbClr val="000000"/>
                </a:solidFill>
                <a:latin typeface="標楷體" panose="03000509000000000000" pitchFamily="65" charset="-120"/>
                <a:ea typeface="標楷體" panose="03000509000000000000" pitchFamily="65" charset="-120"/>
              </a:rPr>
              <a:t>郵寄至本委員會</a:t>
            </a:r>
            <a:r>
              <a:rPr kumimoji="0" lang="zh-TW" altLang="en-US" dirty="0" smtClean="0">
                <a:solidFill>
                  <a:srgbClr val="000000"/>
                </a:solidFill>
                <a:latin typeface="標楷體" panose="03000509000000000000" pitchFamily="65" charset="-120"/>
                <a:ea typeface="標楷體" panose="03000509000000000000" pitchFamily="65" charset="-120"/>
              </a:rPr>
              <a:t>審查</a:t>
            </a:r>
            <a:endParaRPr kumimoji="0" lang="en-US" altLang="zh-TW" dirty="0" smtClean="0">
              <a:solidFill>
                <a:srgbClr val="000000"/>
              </a:solidFill>
              <a:latin typeface="標楷體" panose="03000509000000000000" pitchFamily="65" charset="-120"/>
              <a:ea typeface="標楷體" panose="03000509000000000000" pitchFamily="65" charset="-120"/>
            </a:endParaRPr>
          </a:p>
          <a:p>
            <a:r>
              <a:rPr kumimoji="0" lang="en-US" altLang="zh-TW" dirty="0" smtClean="0">
                <a:solidFill>
                  <a:srgbClr val="000000"/>
                </a:solidFill>
                <a:latin typeface="標楷體" panose="03000509000000000000" pitchFamily="65" charset="-120"/>
                <a:ea typeface="標楷體" panose="03000509000000000000" pitchFamily="65" charset="-120"/>
              </a:rPr>
              <a:t>(</a:t>
            </a:r>
            <a:r>
              <a:rPr kumimoji="0" lang="zh-TW" altLang="en-US" dirty="0">
                <a:solidFill>
                  <a:srgbClr val="000000"/>
                </a:solidFill>
                <a:latin typeface="標楷體" panose="03000509000000000000" pitchFamily="65" charset="-120"/>
                <a:ea typeface="標楷體" panose="03000509000000000000" pitchFamily="65" charset="-120"/>
              </a:rPr>
              <a:t>郵戳為憑</a:t>
            </a:r>
            <a:r>
              <a:rPr kumimoji="0" lang="en-US" altLang="zh-TW" dirty="0" smtClean="0">
                <a:solidFill>
                  <a:srgbClr val="000000"/>
                </a:solidFill>
                <a:latin typeface="標楷體" panose="03000509000000000000" pitchFamily="65" charset="-120"/>
                <a:ea typeface="標楷體" panose="03000509000000000000" pitchFamily="65" charset="-120"/>
              </a:rPr>
              <a:t>)</a:t>
            </a:r>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21" name="AutoShape 20"/>
          <p:cNvSpPr>
            <a:spLocks noChangeArrowheads="1"/>
          </p:cNvSpPr>
          <p:nvPr/>
        </p:nvSpPr>
        <p:spPr bwMode="auto">
          <a:xfrm>
            <a:off x="4533750" y="3191272"/>
            <a:ext cx="3898274" cy="361950"/>
          </a:xfrm>
          <a:prstGeom prst="wedgeRectCallout">
            <a:avLst>
              <a:gd name="adj1" fmla="val -2177"/>
              <a:gd name="adj2" fmla="val 153898"/>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smtClean="0">
                <a:solidFill>
                  <a:srgbClr val="000000"/>
                </a:solidFill>
                <a:latin typeface="標楷體" panose="03000509000000000000" pitchFamily="65" charset="-120"/>
                <a:ea typeface="標楷體" panose="03000509000000000000" pitchFamily="65" charset="-120"/>
              </a:rPr>
              <a:t>顯示畢業</a:t>
            </a:r>
            <a:r>
              <a:rPr kumimoji="0" lang="zh-TW" altLang="en-US" dirty="0">
                <a:solidFill>
                  <a:srgbClr val="000000"/>
                </a:solidFill>
                <a:latin typeface="標楷體" panose="03000509000000000000" pitchFamily="65" charset="-120"/>
                <a:ea typeface="標楷體" panose="03000509000000000000" pitchFamily="65" charset="-120"/>
              </a:rPr>
              <a:t>年月異動為應屆畢業生名單</a:t>
            </a:r>
          </a:p>
        </p:txBody>
      </p:sp>
    </p:spTree>
    <p:extLst>
      <p:ext uri="{BB962C8B-B14F-4D97-AF65-F5344CB8AC3E}">
        <p14:creationId xmlns:p14="http://schemas.microsoft.com/office/powerpoint/2010/main" val="24274284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stretch>
            <a:fillRect/>
          </a:stretch>
        </p:blipFill>
        <p:spPr>
          <a:xfrm>
            <a:off x="158750" y="1628800"/>
            <a:ext cx="8874952" cy="3985914"/>
          </a:xfrm>
          <a:prstGeom prst="rect">
            <a:avLst/>
          </a:prstGeom>
        </p:spPr>
      </p:pic>
      <p:sp>
        <p:nvSpPr>
          <p:cNvPr id="3" name="投影片編號版面配置區 2"/>
          <p:cNvSpPr>
            <a:spLocks noGrp="1"/>
          </p:cNvSpPr>
          <p:nvPr>
            <p:ph type="sldNum" sz="quarter" idx="12"/>
          </p:nvPr>
        </p:nvSpPr>
        <p:spPr/>
        <p:txBody>
          <a:bodyPr/>
          <a:lstStyle/>
          <a:p>
            <a:fld id="{34EC34A2-0CEA-4579-984D-7DD7EB565D05}" type="slidenum">
              <a:rPr lang="zh-TW" altLang="en-US" smtClean="0">
                <a:solidFill>
                  <a:prstClr val="black"/>
                </a:solidFill>
              </a:rPr>
              <a:pPr/>
              <a:t>34</a:t>
            </a:fld>
            <a:endParaRPr lang="zh-TW" altLang="en-US">
              <a:solidFill>
                <a:prstClr val="black"/>
              </a:solidFill>
            </a:endParaRPr>
          </a:p>
        </p:txBody>
      </p:sp>
      <p:sp>
        <p:nvSpPr>
          <p:cNvPr id="7" name="矩形 6"/>
          <p:cNvSpPr/>
          <p:nvPr/>
        </p:nvSpPr>
        <p:spPr>
          <a:xfrm>
            <a:off x="7092280" y="3789040"/>
            <a:ext cx="1092995" cy="216024"/>
          </a:xfrm>
          <a:prstGeom prst="rect">
            <a:avLst/>
          </a:prstGeom>
          <a:solidFill>
            <a:srgbClr val="FFC000">
              <a:alpha val="2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9" name="Rectangle 3"/>
          <p:cNvSpPr>
            <a:spLocks noGrp="1" noChangeArrowheads="1"/>
          </p:cNvSpPr>
          <p:nvPr>
            <p:ph type="title" idx="4294967295"/>
          </p:nvPr>
        </p:nvSpPr>
        <p:spPr>
          <a:xfrm>
            <a:off x="158750" y="337344"/>
            <a:ext cx="8734425" cy="787400"/>
          </a:xfrm>
        </p:spPr>
        <p:txBody>
          <a:bodyPr/>
          <a:lstStyle/>
          <a:p>
            <a:r>
              <a:rPr kumimoji="0" lang="zh-TW" altLang="en-US" sz="3600" kern="1200" dirty="0">
                <a:solidFill>
                  <a:schemeClr val="tx1"/>
                </a:solidFill>
                <a:latin typeface="標楷體" panose="03000509000000000000" pitchFamily="65" charset="-120"/>
                <a:ea typeface="標楷體" panose="03000509000000000000" pitchFamily="65" charset="-120"/>
              </a:rPr>
              <a:t>資格審查登錄</a:t>
            </a:r>
            <a:r>
              <a:rPr lang="en-US" altLang="zh-TW" sz="2600" kern="1200" dirty="0" smtClean="0">
                <a:solidFill>
                  <a:srgbClr val="FF0000"/>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未上</a:t>
            </a:r>
            <a:r>
              <a:rPr lang="zh-TW" altLang="en-US" sz="2800" dirty="0" smtClean="0">
                <a:solidFill>
                  <a:srgbClr val="FF0000"/>
                </a:solidFill>
                <a:latin typeface="標楷體" panose="03000509000000000000" pitchFamily="65" charset="-120"/>
                <a:ea typeface="標楷體" panose="03000509000000000000" pitchFamily="65" charset="-120"/>
              </a:rPr>
              <a:t>傳在校學業成績證明名單</a:t>
            </a:r>
            <a:endParaRPr lang="zh-TW" altLang="en-US" sz="2600" kern="120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6973663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p:cNvPicPr>
            <a:picLocks noChangeAspect="1"/>
          </p:cNvPicPr>
          <p:nvPr/>
        </p:nvPicPr>
        <p:blipFill rotWithShape="1">
          <a:blip r:embed="rId2"/>
          <a:srcRect t="7285"/>
          <a:stretch/>
        </p:blipFill>
        <p:spPr>
          <a:xfrm>
            <a:off x="4442846" y="1705517"/>
            <a:ext cx="3925515" cy="1880891"/>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17" name="圖片 16"/>
          <p:cNvPicPr>
            <a:picLocks noChangeAspect="1"/>
          </p:cNvPicPr>
          <p:nvPr/>
        </p:nvPicPr>
        <p:blipFill rotWithShape="1">
          <a:blip r:embed="rId3"/>
          <a:srcRect t="5955"/>
          <a:stretch/>
        </p:blipFill>
        <p:spPr>
          <a:xfrm>
            <a:off x="352983" y="4522272"/>
            <a:ext cx="3925515" cy="2084334"/>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18" name="圖片 17"/>
          <p:cNvPicPr>
            <a:picLocks noChangeAspect="1"/>
          </p:cNvPicPr>
          <p:nvPr/>
        </p:nvPicPr>
        <p:blipFill rotWithShape="1">
          <a:blip r:embed="rId4"/>
          <a:srcRect t="6321"/>
          <a:stretch/>
        </p:blipFill>
        <p:spPr>
          <a:xfrm>
            <a:off x="352983" y="1705516"/>
            <a:ext cx="3925515" cy="1929265"/>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35</a:t>
            </a:fld>
            <a:endParaRPr lang="en-US" altLang="zh-TW" dirty="0">
              <a:latin typeface="標楷體" panose="03000509000000000000" pitchFamily="65" charset="-120"/>
              <a:ea typeface="標楷體" panose="03000509000000000000" pitchFamily="65" charset="-120"/>
            </a:endParaRPr>
          </a:p>
        </p:txBody>
      </p:sp>
      <p:sp>
        <p:nvSpPr>
          <p:cNvPr id="7" name="Rectangle 3"/>
          <p:cNvSpPr txBox="1">
            <a:spLocks noChangeArrowheads="1"/>
          </p:cNvSpPr>
          <p:nvPr/>
        </p:nvSpPr>
        <p:spPr bwMode="auto">
          <a:xfrm>
            <a:off x="158750" y="337344"/>
            <a:ext cx="8734425" cy="787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kumimoji="0" lang="zh-TW" altLang="en-US" sz="3600" dirty="0">
                <a:solidFill>
                  <a:schemeClr val="tx1"/>
                </a:solidFill>
                <a:latin typeface="標楷體" panose="03000509000000000000" pitchFamily="65" charset="-120"/>
                <a:ea typeface="標楷體" panose="03000509000000000000" pitchFamily="65" charset="-120"/>
              </a:rPr>
              <a:t>資格審查登錄</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郵寄本委員會資料</a:t>
            </a:r>
          </a:p>
        </p:txBody>
      </p:sp>
      <p:sp>
        <p:nvSpPr>
          <p:cNvPr id="8" name="矩形 7"/>
          <p:cNvSpPr/>
          <p:nvPr/>
        </p:nvSpPr>
        <p:spPr>
          <a:xfrm>
            <a:off x="352984" y="993625"/>
            <a:ext cx="3925515" cy="661687"/>
          </a:xfrm>
          <a:prstGeom prst="rect">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latin typeface="標楷體" panose="03000509000000000000" pitchFamily="65" charset="-120"/>
                <a:ea typeface="標楷體" panose="03000509000000000000" pitchFamily="65" charset="-120"/>
              </a:rPr>
              <a:t>原住民名冊</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10" name="矩形 9"/>
          <p:cNvSpPr/>
          <p:nvPr/>
        </p:nvSpPr>
        <p:spPr>
          <a:xfrm>
            <a:off x="4442846" y="3817820"/>
            <a:ext cx="3925515" cy="677997"/>
          </a:xfrm>
          <a:prstGeom prst="rect">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latin typeface="標楷體" panose="03000509000000000000" pitchFamily="65" charset="-120"/>
                <a:ea typeface="標楷體" panose="03000509000000000000" pitchFamily="65" charset="-120"/>
              </a:rPr>
              <a:t>綜合高中名冊</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11" name="矩形 10"/>
          <p:cNvSpPr/>
          <p:nvPr/>
        </p:nvSpPr>
        <p:spPr>
          <a:xfrm>
            <a:off x="352984" y="3810381"/>
            <a:ext cx="3925515" cy="685437"/>
          </a:xfrm>
          <a:prstGeom prst="rect">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latin typeface="標楷體" panose="03000509000000000000" pitchFamily="65" charset="-120"/>
                <a:ea typeface="標楷體" panose="03000509000000000000" pitchFamily="65" charset="-120"/>
              </a:rPr>
              <a:t>統測後異動之低（中低）收入戶名冊</a:t>
            </a:r>
            <a:endParaRPr lang="en-US" altLang="zh-TW" dirty="0" smtClean="0">
              <a:solidFill>
                <a:schemeClr val="tx1"/>
              </a:solidFill>
              <a:latin typeface="標楷體" panose="03000509000000000000" pitchFamily="65" charset="-120"/>
              <a:ea typeface="標楷體" panose="03000509000000000000" pitchFamily="65" charset="-120"/>
            </a:endParaRPr>
          </a:p>
          <a:p>
            <a:pPr algn="ctr"/>
            <a:r>
              <a:rPr lang="en-US" altLang="zh-TW" dirty="0" smtClean="0">
                <a:solidFill>
                  <a:schemeClr val="tx1"/>
                </a:solidFill>
                <a:latin typeface="標楷體" panose="03000509000000000000" pitchFamily="65" charset="-120"/>
                <a:ea typeface="標楷體" panose="03000509000000000000" pitchFamily="65" charset="-120"/>
              </a:rPr>
              <a:t>+</a:t>
            </a:r>
            <a:r>
              <a:rPr lang="zh-TW" altLang="en-US" dirty="0" smtClean="0">
                <a:solidFill>
                  <a:schemeClr val="tx1"/>
                </a:solidFill>
                <a:latin typeface="標楷體" panose="03000509000000000000" pitchFamily="65" charset="-120"/>
                <a:ea typeface="標楷體" panose="03000509000000000000" pitchFamily="65" charset="-120"/>
              </a:rPr>
              <a:t>中（中低）收入戶證明文件</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12" name="矩形 11"/>
          <p:cNvSpPr/>
          <p:nvPr/>
        </p:nvSpPr>
        <p:spPr>
          <a:xfrm>
            <a:off x="4442847" y="993625"/>
            <a:ext cx="3925515" cy="685437"/>
          </a:xfrm>
          <a:prstGeom prst="rect">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latin typeface="標楷體" panose="03000509000000000000" pitchFamily="65" charset="-120"/>
                <a:ea typeface="標楷體" panose="03000509000000000000" pitchFamily="65" charset="-120"/>
              </a:rPr>
              <a:t>畢業年月異動名冊</a:t>
            </a:r>
            <a:endParaRPr lang="en-US" altLang="zh-TW" dirty="0" smtClean="0">
              <a:solidFill>
                <a:schemeClr val="tx1"/>
              </a:solidFill>
              <a:latin typeface="標楷體" panose="03000509000000000000" pitchFamily="65" charset="-120"/>
              <a:ea typeface="標楷體" panose="03000509000000000000" pitchFamily="65" charset="-120"/>
            </a:endParaRPr>
          </a:p>
          <a:p>
            <a:pPr algn="ctr"/>
            <a:r>
              <a:rPr lang="en-US" altLang="zh-TW" dirty="0" smtClean="0">
                <a:solidFill>
                  <a:schemeClr val="tx1"/>
                </a:solidFill>
                <a:latin typeface="標楷體" panose="03000509000000000000" pitchFamily="65" charset="-120"/>
                <a:ea typeface="標楷體" panose="03000509000000000000" pitchFamily="65" charset="-120"/>
              </a:rPr>
              <a:t>+</a:t>
            </a:r>
            <a:r>
              <a:rPr lang="zh-TW" altLang="en-US" dirty="0" smtClean="0">
                <a:solidFill>
                  <a:schemeClr val="tx1"/>
                </a:solidFill>
                <a:latin typeface="標楷體" panose="03000509000000000000" pitchFamily="65" charset="-120"/>
                <a:ea typeface="標楷體" panose="03000509000000000000" pitchFamily="65" charset="-120"/>
              </a:rPr>
              <a:t>學生證正反面影本或歷年成績單</a:t>
            </a:r>
            <a:endParaRPr lang="zh-TW" altLang="en-US" dirty="0">
              <a:solidFill>
                <a:schemeClr val="tx1"/>
              </a:solidFill>
              <a:latin typeface="標楷體" panose="03000509000000000000" pitchFamily="65" charset="-120"/>
              <a:ea typeface="標楷體" panose="03000509000000000000" pitchFamily="65" charset="-120"/>
            </a:endParaRPr>
          </a:p>
        </p:txBody>
      </p:sp>
      <p:pic>
        <p:nvPicPr>
          <p:cNvPr id="22" name="圖片 21"/>
          <p:cNvPicPr>
            <a:picLocks noChangeAspect="1"/>
          </p:cNvPicPr>
          <p:nvPr/>
        </p:nvPicPr>
        <p:blipFill>
          <a:blip r:embed="rId5"/>
          <a:stretch>
            <a:fillRect/>
          </a:stretch>
        </p:blipFill>
        <p:spPr>
          <a:xfrm>
            <a:off x="467566" y="2947818"/>
            <a:ext cx="2405939" cy="284593"/>
          </a:xfrm>
          <a:prstGeom prst="rect">
            <a:avLst/>
          </a:prstGeom>
        </p:spPr>
      </p:pic>
      <p:pic>
        <p:nvPicPr>
          <p:cNvPr id="23" name="圖片 22"/>
          <p:cNvPicPr>
            <a:picLocks noChangeAspect="1"/>
          </p:cNvPicPr>
          <p:nvPr/>
        </p:nvPicPr>
        <p:blipFill>
          <a:blip r:embed="rId6"/>
          <a:stretch>
            <a:fillRect/>
          </a:stretch>
        </p:blipFill>
        <p:spPr>
          <a:xfrm>
            <a:off x="352983" y="5850984"/>
            <a:ext cx="3439229" cy="357039"/>
          </a:xfrm>
          <a:prstGeom prst="rect">
            <a:avLst/>
          </a:prstGeom>
        </p:spPr>
      </p:pic>
      <p:pic>
        <p:nvPicPr>
          <p:cNvPr id="13" name="圖片 12"/>
          <p:cNvPicPr>
            <a:picLocks noChangeAspect="1"/>
          </p:cNvPicPr>
          <p:nvPr/>
        </p:nvPicPr>
        <p:blipFill>
          <a:blip r:embed="rId7"/>
          <a:stretch>
            <a:fillRect/>
          </a:stretch>
        </p:blipFill>
        <p:spPr>
          <a:xfrm>
            <a:off x="2739717" y="2039056"/>
            <a:ext cx="3406255" cy="1722952"/>
          </a:xfrm>
          <a:prstGeom prst="rect">
            <a:avLst/>
          </a:prstGeom>
          <a:ln>
            <a:noFill/>
          </a:ln>
          <a:effectLst>
            <a:outerShdw blurRad="292100" dist="139700" dir="2700000" algn="tl" rotWithShape="0">
              <a:srgbClr val="333333">
                <a:alpha val="65000"/>
              </a:srgbClr>
            </a:outerShdw>
          </a:effectLst>
        </p:spPr>
      </p:pic>
      <p:pic>
        <p:nvPicPr>
          <p:cNvPr id="24" name="圖片 23"/>
          <p:cNvPicPr>
            <a:picLocks noChangeAspect="1"/>
          </p:cNvPicPr>
          <p:nvPr/>
        </p:nvPicPr>
        <p:blipFill>
          <a:blip r:embed="rId8"/>
          <a:stretch>
            <a:fillRect/>
          </a:stretch>
        </p:blipFill>
        <p:spPr>
          <a:xfrm>
            <a:off x="4458463" y="4509120"/>
            <a:ext cx="3929961" cy="2042349"/>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25" name="矩形 24"/>
          <p:cNvSpPr/>
          <p:nvPr/>
        </p:nvSpPr>
        <p:spPr>
          <a:xfrm>
            <a:off x="4572000" y="5052716"/>
            <a:ext cx="168275" cy="9289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p:cNvSpPr/>
          <p:nvPr/>
        </p:nvSpPr>
        <p:spPr>
          <a:xfrm>
            <a:off x="5796136" y="5052716"/>
            <a:ext cx="216024" cy="9289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p:cNvSpPr/>
          <p:nvPr/>
        </p:nvSpPr>
        <p:spPr>
          <a:xfrm>
            <a:off x="5199825" y="5052716"/>
            <a:ext cx="216024" cy="9289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0789796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a:srcRect l="10059" r="14404" b="7927"/>
          <a:stretch/>
        </p:blipFill>
        <p:spPr>
          <a:xfrm>
            <a:off x="535009" y="3645024"/>
            <a:ext cx="7560840" cy="2718323"/>
          </a:xfrm>
          <a:prstGeom prst="rect">
            <a:avLst/>
          </a:prstGeom>
        </p:spPr>
      </p:pic>
      <p:pic>
        <p:nvPicPr>
          <p:cNvPr id="9" name="圖片 8"/>
          <p:cNvPicPr>
            <a:picLocks noChangeAspect="1"/>
          </p:cNvPicPr>
          <p:nvPr/>
        </p:nvPicPr>
        <p:blipFill rotWithShape="1">
          <a:blip r:embed="rId4"/>
          <a:srcRect l="5371" r="3161"/>
          <a:stretch/>
        </p:blipFill>
        <p:spPr>
          <a:xfrm>
            <a:off x="107503" y="1008232"/>
            <a:ext cx="8928993" cy="2171429"/>
          </a:xfrm>
          <a:prstGeom prst="rect">
            <a:avLst/>
          </a:prstGeom>
        </p:spPr>
      </p:pic>
      <p:sp>
        <p:nvSpPr>
          <p:cNvPr id="279556" name="Rectangle 2"/>
          <p:cNvSpPr>
            <a:spLocks noGrp="1" noChangeArrowheads="1"/>
          </p:cNvSpPr>
          <p:nvPr>
            <p:ph type="title" idx="4294967295"/>
          </p:nvPr>
        </p:nvSpPr>
        <p:spPr>
          <a:xfrm>
            <a:off x="158750" y="141288"/>
            <a:ext cx="8985250" cy="928687"/>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資格審查登錄</a:t>
            </a:r>
            <a:r>
              <a:rPr lang="en-US" altLang="zh-TW" sz="3200" kern="1200" dirty="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確定送出作業</a:t>
            </a:r>
            <a:endParaRPr lang="en-US" altLang="zh-TW" sz="3200" kern="1200" dirty="0">
              <a:solidFill>
                <a:srgbClr val="FF0000"/>
              </a:solidFill>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36</a:t>
            </a:fld>
            <a:endParaRPr lang="en-US" altLang="zh-TW" dirty="0">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a:blip r:embed="rId5"/>
          <a:stretch>
            <a:fillRect/>
          </a:stretch>
        </p:blipFill>
        <p:spPr>
          <a:xfrm>
            <a:off x="4261677" y="3068960"/>
            <a:ext cx="4828571" cy="1504762"/>
          </a:xfrm>
          <a:prstGeom prst="rect">
            <a:avLst/>
          </a:prstGeom>
        </p:spPr>
      </p:pic>
    </p:spTree>
    <p:extLst>
      <p:ext uri="{BB962C8B-B14F-4D97-AF65-F5344CB8AC3E}">
        <p14:creationId xmlns:p14="http://schemas.microsoft.com/office/powerpoint/2010/main" val="17681274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7" name="Rectangle 2"/>
          <p:cNvSpPr>
            <a:spLocks noGrp="1" noChangeArrowheads="1"/>
          </p:cNvSpPr>
          <p:nvPr>
            <p:ph type="subTitle" idx="4294967295"/>
          </p:nvPr>
        </p:nvSpPr>
        <p:spPr>
          <a:xfrm>
            <a:off x="684213" y="980728"/>
            <a:ext cx="8002587" cy="3096344"/>
          </a:xfrm>
        </p:spPr>
        <p:txBody>
          <a:bodyPr lIns="0" rIns="18288"/>
          <a:lstStyle/>
          <a:p>
            <a:pPr marL="0" indent="0" algn="ctr" eaLnBrk="1" hangingPunct="1">
              <a:lnSpc>
                <a:spcPct val="130000"/>
              </a:lnSpc>
              <a:spcBef>
                <a:spcPct val="0"/>
              </a:spcBef>
              <a:buNone/>
            </a:pPr>
            <a:r>
              <a:rPr lang="zh-TW" altLang="en-US" sz="4400" kern="1200" dirty="0" smtClean="0">
                <a:latin typeface="標楷體" panose="03000509000000000000" pitchFamily="65" charset="-120"/>
                <a:ea typeface="標楷體" panose="03000509000000000000" pitchFamily="65" charset="-120"/>
              </a:rPr>
              <a:t>甄選入學招生集體報名系統</a:t>
            </a:r>
          </a:p>
          <a:p>
            <a:pPr marL="0" indent="0" algn="ctr" eaLnBrk="1" hangingPunct="1">
              <a:buFont typeface="Wingdings 2" pitchFamily="18" charset="2"/>
              <a:buNone/>
            </a:pPr>
            <a:r>
              <a:rPr lang="zh-TW" altLang="en-US" sz="2800" dirty="0">
                <a:solidFill>
                  <a:srgbClr val="FF3300"/>
                </a:solidFill>
                <a:latin typeface="標楷體" panose="03000509000000000000" pitchFamily="65" charset="-120"/>
                <a:ea typeface="標楷體" panose="03000509000000000000" pitchFamily="65" charset="-120"/>
              </a:rPr>
              <a:t>應屆畢業生查詢「在校學業成績證明</a:t>
            </a:r>
            <a:r>
              <a:rPr lang="zh-TW" altLang="en-US" sz="2800" dirty="0" smtClean="0">
                <a:solidFill>
                  <a:srgbClr val="FF3300"/>
                </a:solidFill>
                <a:latin typeface="標楷體" panose="03000509000000000000" pitchFamily="65" charset="-120"/>
                <a:ea typeface="標楷體" panose="03000509000000000000" pitchFamily="65" charset="-120"/>
              </a:rPr>
              <a:t>」</a:t>
            </a:r>
            <a:endParaRPr lang="en-US" altLang="zh-TW" sz="2800" dirty="0" smtClean="0">
              <a:solidFill>
                <a:srgbClr val="FF3300"/>
              </a:solidFill>
              <a:latin typeface="標楷體" panose="03000509000000000000" pitchFamily="65" charset="-120"/>
              <a:ea typeface="標楷體" panose="03000509000000000000" pitchFamily="65" charset="-120"/>
            </a:endParaRPr>
          </a:p>
          <a:p>
            <a:pPr marL="0" indent="0" algn="ctr" eaLnBrk="1" hangingPunct="1">
              <a:buFont typeface="Wingdings 2" pitchFamily="18" charset="2"/>
              <a:buNone/>
            </a:pPr>
            <a:r>
              <a:rPr lang="en-US" altLang="zh-TW" sz="2800" dirty="0" smtClean="0">
                <a:solidFill>
                  <a:srgbClr val="FF3300"/>
                </a:solidFill>
                <a:latin typeface="標楷體" panose="03000509000000000000" pitchFamily="65" charset="-120"/>
                <a:ea typeface="標楷體" panose="03000509000000000000" pitchFamily="65" charset="-120"/>
              </a:rPr>
              <a:t>(106/5/12 ~ 106/5/24)</a:t>
            </a:r>
          </a:p>
          <a:p>
            <a:pPr marL="0" indent="0" algn="ctr" eaLnBrk="1" hangingPunct="1">
              <a:buFont typeface="Wingdings 2" pitchFamily="18" charset="2"/>
              <a:buNone/>
            </a:pPr>
            <a:r>
              <a:rPr lang="zh-TW" altLang="en-US" sz="2800" dirty="0">
                <a:latin typeface="標楷體" panose="03000509000000000000" pitchFamily="65" charset="-120"/>
                <a:ea typeface="標楷體" panose="03000509000000000000" pitchFamily="65" charset="-120"/>
              </a:rPr>
              <a:t>考生務必詳細核對成績證明之內容</a:t>
            </a:r>
            <a:r>
              <a:rPr lang="zh-TW" altLang="en-US" sz="2800" dirty="0" smtClean="0">
                <a:latin typeface="標楷體" panose="03000509000000000000" pitchFamily="65" charset="-120"/>
                <a:ea typeface="標楷體" panose="03000509000000000000" pitchFamily="65" charset="-120"/>
              </a:rPr>
              <a:t>，</a:t>
            </a:r>
            <a:endParaRPr lang="en-US" altLang="zh-TW" sz="2800" dirty="0" smtClean="0">
              <a:latin typeface="標楷體" panose="03000509000000000000" pitchFamily="65" charset="-120"/>
              <a:ea typeface="標楷體" panose="03000509000000000000" pitchFamily="65" charset="-120"/>
            </a:endParaRPr>
          </a:p>
          <a:p>
            <a:pPr marL="0" indent="0" algn="ctr" eaLnBrk="1" hangingPunct="1">
              <a:buFont typeface="Wingdings 2" pitchFamily="18" charset="2"/>
              <a:buNone/>
            </a:pPr>
            <a:r>
              <a:rPr lang="zh-TW" altLang="en-US" sz="2800" dirty="0" smtClean="0">
                <a:latin typeface="標楷體" panose="03000509000000000000" pitchFamily="65" charset="-120"/>
                <a:ea typeface="標楷體" panose="03000509000000000000" pitchFamily="65" charset="-120"/>
              </a:rPr>
              <a:t>如</a:t>
            </a:r>
            <a:r>
              <a:rPr lang="zh-TW" altLang="en-US" sz="2800" dirty="0">
                <a:latin typeface="標楷體" panose="03000509000000000000" pitchFamily="65" charset="-120"/>
                <a:ea typeface="標楷體" panose="03000509000000000000" pitchFamily="65" charset="-120"/>
              </a:rPr>
              <a:t>有問題應儘速向所屬高職學校或本委員會反映。</a:t>
            </a:r>
            <a:endParaRPr lang="en-US" altLang="zh-TW" sz="2800" dirty="0" smtClean="0">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37</a:t>
            </a:fld>
            <a:endParaRPr lang="en-US" altLang="zh-TW"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6166959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a:blip r:embed="rId3"/>
          <a:stretch>
            <a:fillRect/>
          </a:stretch>
        </p:blipFill>
        <p:spPr>
          <a:xfrm>
            <a:off x="3105849" y="1071291"/>
            <a:ext cx="5573346" cy="5412059"/>
          </a:xfrm>
          <a:prstGeom prst="rect">
            <a:avLst/>
          </a:prstGeom>
        </p:spPr>
      </p:pic>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38</a:t>
            </a:fld>
            <a:endParaRPr lang="en-US" altLang="zh-TW" dirty="0">
              <a:latin typeface="標楷體" panose="03000509000000000000" pitchFamily="65" charset="-120"/>
              <a:ea typeface="標楷體" panose="03000509000000000000" pitchFamily="65" charset="-120"/>
            </a:endParaRPr>
          </a:p>
        </p:txBody>
      </p:sp>
      <p:sp>
        <p:nvSpPr>
          <p:cNvPr id="8" name="Rectangle 3"/>
          <p:cNvSpPr txBox="1">
            <a:spLocks noChangeArrowheads="1"/>
          </p:cNvSpPr>
          <p:nvPr/>
        </p:nvSpPr>
        <p:spPr bwMode="auto">
          <a:xfrm>
            <a:off x="72008" y="980728"/>
            <a:ext cx="3419872" cy="15841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363538" indent="-363538" eaLnBrk="1" hangingPunct="1">
              <a:lnSpc>
                <a:spcPct val="130000"/>
              </a:lnSpc>
              <a:spcBef>
                <a:spcPts val="300"/>
              </a:spcBef>
              <a:spcAft>
                <a:spcPts val="300"/>
              </a:spcAft>
              <a:buClr>
                <a:schemeClr val="tx1"/>
              </a:buClr>
              <a:buBlip>
                <a:blip r:embed="rId4"/>
              </a:buBlip>
              <a:defRPr/>
            </a:pPr>
            <a:r>
              <a:rPr lang="zh-TW" altLang="en-US" sz="2200" dirty="0" smtClean="0">
                <a:latin typeface="標楷體" panose="03000509000000000000" pitchFamily="65" charset="-120"/>
                <a:ea typeface="標楷體" panose="03000509000000000000" pitchFamily="65" charset="-120"/>
              </a:rPr>
              <a:t>開放時間：</a:t>
            </a:r>
            <a:endParaRPr lang="en-US" altLang="zh-TW" sz="2200" dirty="0" smtClean="0">
              <a:latin typeface="標楷體" panose="03000509000000000000" pitchFamily="65" charset="-120"/>
              <a:ea typeface="標楷體" panose="03000509000000000000" pitchFamily="65" charset="-120"/>
            </a:endParaRPr>
          </a:p>
          <a:p>
            <a:pPr marL="0" indent="0" algn="just" eaLnBrk="1" hangingPunct="1">
              <a:lnSpc>
                <a:spcPct val="110000"/>
              </a:lnSpc>
              <a:spcBef>
                <a:spcPts val="0"/>
              </a:spcBef>
              <a:buClr>
                <a:schemeClr val="tx1"/>
              </a:buClr>
              <a:buFontTx/>
              <a:buNone/>
              <a:defRPr/>
            </a:pPr>
            <a:r>
              <a:rPr lang="en-US" altLang="zh-TW" sz="2200" dirty="0">
                <a:latin typeface="標楷體" panose="03000509000000000000" pitchFamily="65" charset="-120"/>
                <a:ea typeface="標楷體" panose="03000509000000000000" pitchFamily="65" charset="-120"/>
              </a:rPr>
              <a:t> </a:t>
            </a:r>
            <a:r>
              <a:rPr lang="en-US" altLang="zh-TW" sz="2200" dirty="0" smtClean="0">
                <a:latin typeface="標楷體" panose="03000509000000000000" pitchFamily="65" charset="-120"/>
                <a:ea typeface="標楷體" panose="03000509000000000000" pitchFamily="65" charset="-120"/>
              </a:rPr>
              <a:t>106.5.12 </a:t>
            </a:r>
            <a:r>
              <a:rPr lang="en-US" altLang="zh-TW" sz="2200" dirty="0">
                <a:latin typeface="標楷體" panose="03000509000000000000" pitchFamily="65" charset="-120"/>
                <a:ea typeface="標楷體" panose="03000509000000000000" pitchFamily="65" charset="-120"/>
              </a:rPr>
              <a:t>10:00</a:t>
            </a:r>
            <a:r>
              <a:rPr lang="zh-TW" altLang="en-US" sz="2200" dirty="0">
                <a:latin typeface="標楷體" panose="03000509000000000000" pitchFamily="65" charset="-120"/>
                <a:ea typeface="標楷體" panose="03000509000000000000" pitchFamily="65" charset="-120"/>
              </a:rPr>
              <a:t>起至</a:t>
            </a:r>
            <a:endParaRPr lang="en-US" altLang="zh-TW" sz="2200" dirty="0">
              <a:latin typeface="標楷體" panose="03000509000000000000" pitchFamily="65" charset="-120"/>
              <a:ea typeface="標楷體" panose="03000509000000000000" pitchFamily="65" charset="-120"/>
            </a:endParaRPr>
          </a:p>
          <a:p>
            <a:pPr marL="0" indent="0" algn="just" eaLnBrk="1" hangingPunct="1">
              <a:lnSpc>
                <a:spcPct val="110000"/>
              </a:lnSpc>
              <a:spcBef>
                <a:spcPts val="0"/>
              </a:spcBef>
              <a:buClr>
                <a:schemeClr val="tx1"/>
              </a:buClr>
              <a:buFontTx/>
              <a:buNone/>
              <a:defRPr/>
            </a:pPr>
            <a:r>
              <a:rPr lang="en-US" altLang="zh-TW" sz="2200" dirty="0">
                <a:latin typeface="標楷體" panose="03000509000000000000" pitchFamily="65" charset="-120"/>
                <a:ea typeface="標楷體" panose="03000509000000000000" pitchFamily="65" charset="-120"/>
              </a:rPr>
              <a:t> </a:t>
            </a:r>
            <a:r>
              <a:rPr lang="en-US" altLang="zh-TW" sz="2200" dirty="0" smtClean="0">
                <a:latin typeface="標楷體" panose="03000509000000000000" pitchFamily="65" charset="-120"/>
                <a:ea typeface="標楷體" panose="03000509000000000000" pitchFamily="65" charset="-120"/>
              </a:rPr>
              <a:t>106.5.24 </a:t>
            </a:r>
            <a:r>
              <a:rPr lang="en-US" altLang="zh-TW" sz="2200" dirty="0">
                <a:latin typeface="標楷體" panose="03000509000000000000" pitchFamily="65" charset="-120"/>
                <a:ea typeface="標楷體" panose="03000509000000000000" pitchFamily="65" charset="-120"/>
              </a:rPr>
              <a:t>17:00</a:t>
            </a:r>
            <a:r>
              <a:rPr lang="zh-TW" altLang="en-US" sz="2200" dirty="0">
                <a:latin typeface="標楷體" panose="03000509000000000000" pitchFamily="65" charset="-120"/>
                <a:ea typeface="標楷體" panose="03000509000000000000" pitchFamily="65" charset="-120"/>
              </a:rPr>
              <a:t>止</a:t>
            </a:r>
            <a:endParaRPr lang="zh-TW" altLang="en-US" sz="2200" kern="1000" spc="-100" dirty="0">
              <a:latin typeface="標楷體" panose="03000509000000000000" pitchFamily="65" charset="-120"/>
              <a:ea typeface="標楷體" panose="03000509000000000000" pitchFamily="65" charset="-120"/>
            </a:endParaRPr>
          </a:p>
        </p:txBody>
      </p:sp>
      <p:sp>
        <p:nvSpPr>
          <p:cNvPr id="4" name="矩形 3"/>
          <p:cNvSpPr/>
          <p:nvPr/>
        </p:nvSpPr>
        <p:spPr>
          <a:xfrm>
            <a:off x="4572000" y="2204864"/>
            <a:ext cx="3744416" cy="6240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1" name="矩形 10"/>
          <p:cNvSpPr/>
          <p:nvPr/>
        </p:nvSpPr>
        <p:spPr>
          <a:xfrm>
            <a:off x="3038475" y="5486400"/>
            <a:ext cx="1389509" cy="2381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9" name="矩形 8"/>
          <p:cNvSpPr/>
          <p:nvPr/>
        </p:nvSpPr>
        <p:spPr>
          <a:xfrm>
            <a:off x="107504" y="476672"/>
            <a:ext cx="8263801" cy="507831"/>
          </a:xfrm>
          <a:prstGeom prst="rect">
            <a:avLst/>
          </a:prstGeom>
        </p:spPr>
        <p:txBody>
          <a:bodyPr wrap="none">
            <a:spAutoFit/>
          </a:bodyPr>
          <a:lstStyle/>
          <a:p>
            <a:pPr fontAlgn="auto">
              <a:lnSpc>
                <a:spcPct val="90000"/>
              </a:lnSpc>
              <a:spcAft>
                <a:spcPts val="0"/>
              </a:spcAft>
            </a:pPr>
            <a:r>
              <a:rPr kumimoji="0" lang="en-US" altLang="zh-TW" sz="3000" dirty="0">
                <a:solidFill>
                  <a:prstClr val="black"/>
                </a:solidFill>
                <a:latin typeface="標楷體" panose="03000509000000000000" pitchFamily="65" charset="-120"/>
                <a:ea typeface="標楷體" panose="03000509000000000000" pitchFamily="65" charset="-120"/>
              </a:rPr>
              <a:t>【</a:t>
            </a:r>
            <a:r>
              <a:rPr kumimoji="0" lang="zh-TW" altLang="en-US" sz="3000" dirty="0">
                <a:solidFill>
                  <a:prstClr val="black"/>
                </a:solidFill>
                <a:latin typeface="標楷體" panose="03000509000000000000" pitchFamily="65" charset="-120"/>
                <a:ea typeface="標楷體" panose="03000509000000000000" pitchFamily="65" charset="-120"/>
              </a:rPr>
              <a:t>考生</a:t>
            </a:r>
            <a:r>
              <a:rPr kumimoji="0" lang="en-US" altLang="zh-TW" sz="3000" dirty="0">
                <a:solidFill>
                  <a:prstClr val="black"/>
                </a:solidFill>
                <a:latin typeface="標楷體" panose="03000509000000000000" pitchFamily="65" charset="-120"/>
                <a:ea typeface="標楷體" panose="03000509000000000000" pitchFamily="65" charset="-120"/>
              </a:rPr>
              <a:t>】</a:t>
            </a:r>
            <a:r>
              <a:rPr kumimoji="0" lang="zh-TW" altLang="en-US" sz="3000" dirty="0">
                <a:solidFill>
                  <a:prstClr val="black"/>
                </a:solidFill>
                <a:latin typeface="標楷體" panose="03000509000000000000" pitchFamily="65" charset="-120"/>
                <a:ea typeface="標楷體" panose="03000509000000000000" pitchFamily="65" charset="-120"/>
              </a:rPr>
              <a:t>應屆</a:t>
            </a:r>
            <a:r>
              <a:rPr kumimoji="0" lang="zh-TW" altLang="en-US" sz="3000" dirty="0" smtClean="0">
                <a:solidFill>
                  <a:prstClr val="black"/>
                </a:solidFill>
                <a:latin typeface="標楷體" panose="03000509000000000000" pitchFamily="65" charset="-120"/>
                <a:ea typeface="標楷體" panose="03000509000000000000" pitchFamily="65" charset="-120"/>
              </a:rPr>
              <a:t>畢業生在校學業成績證明查詢</a:t>
            </a:r>
            <a:r>
              <a:rPr kumimoji="0" lang="zh-TW" altLang="en-US" sz="3000" dirty="0">
                <a:solidFill>
                  <a:prstClr val="black"/>
                </a:solidFill>
                <a:latin typeface="標楷體" panose="03000509000000000000" pitchFamily="65" charset="-120"/>
                <a:ea typeface="標楷體" panose="03000509000000000000" pitchFamily="65" charset="-120"/>
              </a:rPr>
              <a:t>系統</a:t>
            </a:r>
          </a:p>
        </p:txBody>
      </p:sp>
    </p:spTree>
    <p:extLst>
      <p:ext uri="{BB962C8B-B14F-4D97-AF65-F5344CB8AC3E}">
        <p14:creationId xmlns:p14="http://schemas.microsoft.com/office/powerpoint/2010/main" val="3970743213"/>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239412" y="1340768"/>
            <a:ext cx="8665176" cy="4464496"/>
          </a:xfrm>
          <a:prstGeom prst="rect">
            <a:avLst/>
          </a:prstGeom>
        </p:spPr>
      </p:pic>
      <p:sp>
        <p:nvSpPr>
          <p:cNvPr id="2" name="矩形 1"/>
          <p:cNvSpPr/>
          <p:nvPr/>
        </p:nvSpPr>
        <p:spPr>
          <a:xfrm>
            <a:off x="107504" y="476672"/>
            <a:ext cx="8263801" cy="507831"/>
          </a:xfrm>
          <a:prstGeom prst="rect">
            <a:avLst/>
          </a:prstGeom>
        </p:spPr>
        <p:txBody>
          <a:bodyPr wrap="none">
            <a:spAutoFit/>
          </a:bodyPr>
          <a:lstStyle/>
          <a:p>
            <a:pPr fontAlgn="auto">
              <a:lnSpc>
                <a:spcPct val="90000"/>
              </a:lnSpc>
              <a:spcAft>
                <a:spcPts val="0"/>
              </a:spcAft>
            </a:pPr>
            <a:r>
              <a:rPr kumimoji="0" lang="en-US" altLang="zh-TW" sz="3000" dirty="0">
                <a:solidFill>
                  <a:prstClr val="black"/>
                </a:solidFill>
                <a:latin typeface="標楷體" panose="03000509000000000000" pitchFamily="65" charset="-120"/>
                <a:ea typeface="標楷體" panose="03000509000000000000" pitchFamily="65" charset="-120"/>
              </a:rPr>
              <a:t>【</a:t>
            </a:r>
            <a:r>
              <a:rPr kumimoji="0" lang="zh-TW" altLang="en-US" sz="3000" dirty="0">
                <a:solidFill>
                  <a:prstClr val="black"/>
                </a:solidFill>
                <a:latin typeface="標楷體" panose="03000509000000000000" pitchFamily="65" charset="-120"/>
                <a:ea typeface="標楷體" panose="03000509000000000000" pitchFamily="65" charset="-120"/>
              </a:rPr>
              <a:t>考生</a:t>
            </a:r>
            <a:r>
              <a:rPr kumimoji="0" lang="en-US" altLang="zh-TW" sz="3000" dirty="0">
                <a:solidFill>
                  <a:prstClr val="black"/>
                </a:solidFill>
                <a:latin typeface="標楷體" panose="03000509000000000000" pitchFamily="65" charset="-120"/>
                <a:ea typeface="標楷體" panose="03000509000000000000" pitchFamily="65" charset="-120"/>
              </a:rPr>
              <a:t>】</a:t>
            </a:r>
            <a:r>
              <a:rPr kumimoji="0" lang="zh-TW" altLang="en-US" sz="3000" dirty="0">
                <a:solidFill>
                  <a:prstClr val="black"/>
                </a:solidFill>
                <a:latin typeface="標楷體" panose="03000509000000000000" pitchFamily="65" charset="-120"/>
                <a:ea typeface="標楷體" panose="03000509000000000000" pitchFamily="65" charset="-120"/>
              </a:rPr>
              <a:t>應屆</a:t>
            </a:r>
            <a:r>
              <a:rPr kumimoji="0" lang="zh-TW" altLang="en-US" sz="3000" dirty="0" smtClean="0">
                <a:solidFill>
                  <a:prstClr val="black"/>
                </a:solidFill>
                <a:latin typeface="標楷體" panose="03000509000000000000" pitchFamily="65" charset="-120"/>
                <a:ea typeface="標楷體" panose="03000509000000000000" pitchFamily="65" charset="-120"/>
              </a:rPr>
              <a:t>畢業生在校學業成績證明查詢</a:t>
            </a:r>
            <a:r>
              <a:rPr kumimoji="0" lang="zh-TW" altLang="en-US" sz="3000" dirty="0">
                <a:solidFill>
                  <a:prstClr val="black"/>
                </a:solidFill>
                <a:latin typeface="標楷體" panose="03000509000000000000" pitchFamily="65" charset="-120"/>
                <a:ea typeface="標楷體" panose="03000509000000000000" pitchFamily="65" charset="-120"/>
              </a:rPr>
              <a:t>系統</a:t>
            </a:r>
          </a:p>
        </p:txBody>
      </p:sp>
      <p:sp>
        <p:nvSpPr>
          <p:cNvPr id="3" name="投影片編號版面配置區 2"/>
          <p:cNvSpPr>
            <a:spLocks noGrp="1"/>
          </p:cNvSpPr>
          <p:nvPr>
            <p:ph type="sldNum" sz="quarter" idx="12"/>
          </p:nvPr>
        </p:nvSpPr>
        <p:spPr/>
        <p:txBody>
          <a:bodyPr/>
          <a:lstStyle/>
          <a:p>
            <a:fld id="{34EC34A2-0CEA-4579-984D-7DD7EB565D05}" type="slidenum">
              <a:rPr lang="zh-TW" altLang="en-US" smtClean="0">
                <a:solidFill>
                  <a:prstClr val="black"/>
                </a:solidFill>
              </a:rPr>
              <a:pPr/>
              <a:t>39</a:t>
            </a:fld>
            <a:endParaRPr lang="zh-TW" altLang="en-US">
              <a:solidFill>
                <a:prstClr val="black"/>
              </a:solidFill>
            </a:endParaRPr>
          </a:p>
        </p:txBody>
      </p:sp>
    </p:spTree>
    <p:extLst>
      <p:ext uri="{BB962C8B-B14F-4D97-AF65-F5344CB8AC3E}">
        <p14:creationId xmlns:p14="http://schemas.microsoft.com/office/powerpoint/2010/main" val="19358519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4</a:t>
            </a:fld>
            <a:endParaRPr lang="en-US" altLang="zh-TW" dirty="0">
              <a:latin typeface="標楷體" panose="03000509000000000000" pitchFamily="65" charset="-120"/>
              <a:ea typeface="標楷體" panose="03000509000000000000" pitchFamily="65" charset="-120"/>
            </a:endParaRPr>
          </a:p>
        </p:txBody>
      </p:sp>
      <p:sp>
        <p:nvSpPr>
          <p:cNvPr id="3" name="Rectangle 2"/>
          <p:cNvSpPr txBox="1">
            <a:spLocks noChangeArrowheads="1"/>
          </p:cNvSpPr>
          <p:nvPr/>
        </p:nvSpPr>
        <p:spPr bwMode="auto">
          <a:xfrm>
            <a:off x="45860" y="141287"/>
            <a:ext cx="6480720" cy="7096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r>
              <a:rPr kumimoji="0" lang="zh-TW" altLang="en-US" sz="3200" dirty="0" smtClean="0">
                <a:solidFill>
                  <a:schemeClr val="tx1"/>
                </a:solidFill>
                <a:latin typeface="標楷體" panose="03000509000000000000" pitchFamily="65" charset="-120"/>
                <a:ea typeface="標楷體" panose="03000509000000000000" pitchFamily="65" charset="-120"/>
              </a:rPr>
              <a:t>三、</a:t>
            </a:r>
            <a:r>
              <a:rPr kumimoji="0" lang="zh-TW" altLang="en-US" sz="3200" dirty="0">
                <a:solidFill>
                  <a:schemeClr val="tx1"/>
                </a:solidFill>
                <a:latin typeface="標楷體" panose="03000509000000000000" pitchFamily="65" charset="-120"/>
                <a:ea typeface="標楷體" panose="03000509000000000000" pitchFamily="65" charset="-120"/>
              </a:rPr>
              <a:t>招生</a:t>
            </a:r>
            <a:r>
              <a:rPr kumimoji="0" lang="zh-TW" altLang="en-US" sz="3200" dirty="0" smtClean="0">
                <a:solidFill>
                  <a:schemeClr val="tx1"/>
                </a:solidFill>
                <a:latin typeface="標楷體" panose="03000509000000000000" pitchFamily="65" charset="-120"/>
                <a:ea typeface="標楷體" panose="03000509000000000000" pitchFamily="65" charset="-120"/>
              </a:rPr>
              <a:t>簡章查詢系統</a:t>
            </a:r>
            <a:endParaRPr kumimoji="0" lang="zh-TW" altLang="en-US" sz="3200" dirty="0">
              <a:solidFill>
                <a:schemeClr val="tx1"/>
              </a:solidFill>
              <a:latin typeface="標楷體" panose="03000509000000000000" pitchFamily="65" charset="-120"/>
              <a:ea typeface="標楷體" panose="03000509000000000000" pitchFamily="65" charset="-120"/>
            </a:endParaRPr>
          </a:p>
        </p:txBody>
      </p:sp>
      <p:sp>
        <p:nvSpPr>
          <p:cNvPr id="4" name="文字方塊 3"/>
          <p:cNvSpPr txBox="1"/>
          <p:nvPr/>
        </p:nvSpPr>
        <p:spPr>
          <a:xfrm>
            <a:off x="1274151" y="6483350"/>
            <a:ext cx="6336704" cy="369332"/>
          </a:xfrm>
          <a:prstGeom prst="rect">
            <a:avLst/>
          </a:prstGeom>
          <a:solidFill>
            <a:srgbClr val="FFC000"/>
          </a:solidFill>
          <a:ln w="15875">
            <a:solidFill>
              <a:srgbClr val="C00000"/>
            </a:solidFill>
          </a:ln>
        </p:spPr>
        <p:txBody>
          <a:bodyPr wrap="square" rtlCol="0">
            <a:spAutoFit/>
          </a:bodyPr>
          <a:lstStyle/>
          <a:p>
            <a:pPr algn="ctr"/>
            <a:r>
              <a:rPr lang="zh-TW" altLang="en-US" dirty="0" smtClean="0">
                <a:latin typeface="標楷體" panose="03000509000000000000" pitchFamily="65" charset="-120"/>
                <a:ea typeface="標楷體" panose="03000509000000000000" pitchFamily="65" charset="-120"/>
              </a:rPr>
              <a:t>提供線上預覽、單筆、多筆及全部列印功能</a:t>
            </a:r>
            <a:endParaRPr lang="en-US" altLang="zh-TW" dirty="0" smtClean="0">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a:blip r:embed="rId3"/>
          <a:stretch>
            <a:fillRect/>
          </a:stretch>
        </p:blipFill>
        <p:spPr>
          <a:xfrm>
            <a:off x="251520" y="1041399"/>
            <a:ext cx="8750792" cy="5203825"/>
          </a:xfrm>
          <a:prstGeom prst="rect">
            <a:avLst/>
          </a:prstGeom>
        </p:spPr>
      </p:pic>
    </p:spTree>
    <p:extLst>
      <p:ext uri="{BB962C8B-B14F-4D97-AF65-F5344CB8AC3E}">
        <p14:creationId xmlns:p14="http://schemas.microsoft.com/office/powerpoint/2010/main" val="41371931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a:srcRect t="4021" b="18104"/>
          <a:stretch/>
        </p:blipFill>
        <p:spPr>
          <a:xfrm>
            <a:off x="333317" y="1124744"/>
            <a:ext cx="8680441" cy="4464496"/>
          </a:xfrm>
          <a:prstGeom prst="rect">
            <a:avLst/>
          </a:prstGeom>
        </p:spPr>
      </p:pic>
      <p:sp>
        <p:nvSpPr>
          <p:cNvPr id="5" name="矩形 4"/>
          <p:cNvSpPr/>
          <p:nvPr/>
        </p:nvSpPr>
        <p:spPr>
          <a:xfrm>
            <a:off x="107504" y="402662"/>
            <a:ext cx="8263801" cy="507831"/>
          </a:xfrm>
          <a:prstGeom prst="rect">
            <a:avLst/>
          </a:prstGeom>
        </p:spPr>
        <p:txBody>
          <a:bodyPr wrap="none">
            <a:spAutoFit/>
          </a:bodyPr>
          <a:lstStyle/>
          <a:p>
            <a:pPr fontAlgn="auto">
              <a:lnSpc>
                <a:spcPct val="90000"/>
              </a:lnSpc>
              <a:spcAft>
                <a:spcPts val="0"/>
              </a:spcAft>
            </a:pPr>
            <a:r>
              <a:rPr kumimoji="0" lang="en-US" altLang="zh-TW" sz="3000" dirty="0">
                <a:solidFill>
                  <a:prstClr val="black"/>
                </a:solidFill>
                <a:latin typeface="標楷體" panose="03000509000000000000" pitchFamily="65" charset="-120"/>
                <a:ea typeface="標楷體" panose="03000509000000000000" pitchFamily="65" charset="-120"/>
              </a:rPr>
              <a:t>【</a:t>
            </a:r>
            <a:r>
              <a:rPr kumimoji="0" lang="zh-TW" altLang="en-US" sz="3000" dirty="0">
                <a:solidFill>
                  <a:prstClr val="black"/>
                </a:solidFill>
                <a:latin typeface="標楷體" panose="03000509000000000000" pitchFamily="65" charset="-120"/>
                <a:ea typeface="標楷體" panose="03000509000000000000" pitchFamily="65" charset="-120"/>
              </a:rPr>
              <a:t>考生</a:t>
            </a:r>
            <a:r>
              <a:rPr kumimoji="0" lang="en-US" altLang="zh-TW" sz="3000" dirty="0">
                <a:solidFill>
                  <a:prstClr val="black"/>
                </a:solidFill>
                <a:latin typeface="標楷體" panose="03000509000000000000" pitchFamily="65" charset="-120"/>
                <a:ea typeface="標楷體" panose="03000509000000000000" pitchFamily="65" charset="-120"/>
              </a:rPr>
              <a:t>】</a:t>
            </a:r>
            <a:r>
              <a:rPr kumimoji="0" lang="zh-TW" altLang="en-US" sz="3000" dirty="0">
                <a:solidFill>
                  <a:prstClr val="black"/>
                </a:solidFill>
                <a:latin typeface="標楷體" panose="03000509000000000000" pitchFamily="65" charset="-120"/>
                <a:ea typeface="標楷體" panose="03000509000000000000" pitchFamily="65" charset="-120"/>
              </a:rPr>
              <a:t>應屆</a:t>
            </a:r>
            <a:r>
              <a:rPr kumimoji="0" lang="zh-TW" altLang="en-US" sz="3000" dirty="0" smtClean="0">
                <a:solidFill>
                  <a:prstClr val="black"/>
                </a:solidFill>
                <a:latin typeface="標楷體" panose="03000509000000000000" pitchFamily="65" charset="-120"/>
                <a:ea typeface="標楷體" panose="03000509000000000000" pitchFamily="65" charset="-120"/>
              </a:rPr>
              <a:t>畢業生在校學業成績證明查詢</a:t>
            </a:r>
            <a:r>
              <a:rPr kumimoji="0" lang="zh-TW" altLang="en-US" sz="3000" dirty="0">
                <a:solidFill>
                  <a:prstClr val="black"/>
                </a:solidFill>
                <a:latin typeface="標楷體" panose="03000509000000000000" pitchFamily="65" charset="-120"/>
                <a:ea typeface="標楷體" panose="03000509000000000000" pitchFamily="65" charset="-120"/>
              </a:rPr>
              <a:t>系統</a:t>
            </a:r>
          </a:p>
        </p:txBody>
      </p:sp>
      <p:sp>
        <p:nvSpPr>
          <p:cNvPr id="2" name="投影片編號版面配置區 1"/>
          <p:cNvSpPr>
            <a:spLocks noGrp="1"/>
          </p:cNvSpPr>
          <p:nvPr>
            <p:ph type="sldNum" sz="quarter" idx="12"/>
          </p:nvPr>
        </p:nvSpPr>
        <p:spPr/>
        <p:txBody>
          <a:bodyPr/>
          <a:lstStyle/>
          <a:p>
            <a:fld id="{34EC34A2-0CEA-4579-984D-7DD7EB565D05}" type="slidenum">
              <a:rPr lang="zh-TW" altLang="en-US" smtClean="0">
                <a:solidFill>
                  <a:prstClr val="black"/>
                </a:solidFill>
              </a:rPr>
              <a:pPr/>
              <a:t>40</a:t>
            </a:fld>
            <a:endParaRPr lang="zh-TW" altLang="en-US">
              <a:solidFill>
                <a:prstClr val="black"/>
              </a:solidFill>
            </a:endParaRPr>
          </a:p>
        </p:txBody>
      </p:sp>
      <p:sp>
        <p:nvSpPr>
          <p:cNvPr id="6" name="矩形 5"/>
          <p:cNvSpPr/>
          <p:nvPr/>
        </p:nvSpPr>
        <p:spPr>
          <a:xfrm>
            <a:off x="3131840" y="2060848"/>
            <a:ext cx="2377761" cy="14401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 name="矩形 2"/>
          <p:cNvSpPr/>
          <p:nvPr/>
        </p:nvSpPr>
        <p:spPr>
          <a:xfrm>
            <a:off x="6084168" y="4005064"/>
            <a:ext cx="373782" cy="4320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9175177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22432" y="1052736"/>
            <a:ext cx="9014064" cy="4536504"/>
            <a:chOff x="1096000" y="885825"/>
            <a:chExt cx="10000000" cy="5163194"/>
          </a:xfrm>
        </p:grpSpPr>
        <p:pic>
          <p:nvPicPr>
            <p:cNvPr id="4" name="圖片 3"/>
            <p:cNvPicPr>
              <a:picLocks noChangeAspect="1"/>
            </p:cNvPicPr>
            <p:nvPr/>
          </p:nvPicPr>
          <p:blipFill rotWithShape="1">
            <a:blip r:embed="rId2"/>
            <a:srcRect t="6036"/>
            <a:stretch/>
          </p:blipFill>
          <p:spPr>
            <a:xfrm>
              <a:off x="1096000" y="885825"/>
              <a:ext cx="10000000" cy="5109822"/>
            </a:xfrm>
            <a:prstGeom prst="rect">
              <a:avLst/>
            </a:prstGeom>
          </p:spPr>
        </p:pic>
        <p:pic>
          <p:nvPicPr>
            <p:cNvPr id="5" name="圖片 4"/>
            <p:cNvPicPr>
              <a:picLocks noChangeAspect="1"/>
            </p:cNvPicPr>
            <p:nvPr/>
          </p:nvPicPr>
          <p:blipFill>
            <a:blip r:embed="rId3"/>
            <a:stretch>
              <a:fillRect/>
            </a:stretch>
          </p:blipFill>
          <p:spPr>
            <a:xfrm>
              <a:off x="1211967" y="5001400"/>
              <a:ext cx="9836150" cy="1047619"/>
            </a:xfrm>
            <a:prstGeom prst="rect">
              <a:avLst/>
            </a:prstGeom>
          </p:spPr>
        </p:pic>
      </p:grpSp>
      <p:sp>
        <p:nvSpPr>
          <p:cNvPr id="6" name="矩形 5"/>
          <p:cNvSpPr/>
          <p:nvPr/>
        </p:nvSpPr>
        <p:spPr>
          <a:xfrm>
            <a:off x="179512" y="357934"/>
            <a:ext cx="9033242" cy="507831"/>
          </a:xfrm>
          <a:prstGeom prst="rect">
            <a:avLst/>
          </a:prstGeom>
        </p:spPr>
        <p:txBody>
          <a:bodyPr wrap="none">
            <a:spAutoFit/>
          </a:bodyPr>
          <a:lstStyle/>
          <a:p>
            <a:pPr fontAlgn="auto">
              <a:lnSpc>
                <a:spcPct val="90000"/>
              </a:lnSpc>
              <a:spcAft>
                <a:spcPts val="0"/>
              </a:spcAft>
            </a:pPr>
            <a:r>
              <a:rPr kumimoji="0" lang="en-US" altLang="zh-TW" sz="3000" dirty="0">
                <a:solidFill>
                  <a:prstClr val="black"/>
                </a:solidFill>
                <a:latin typeface="標楷體" panose="03000509000000000000" pitchFamily="65" charset="-120"/>
                <a:ea typeface="標楷體" panose="03000509000000000000" pitchFamily="65" charset="-120"/>
              </a:rPr>
              <a:t>【</a:t>
            </a:r>
            <a:r>
              <a:rPr kumimoji="0" lang="zh-TW" altLang="en-US" sz="3000" dirty="0">
                <a:solidFill>
                  <a:prstClr val="black"/>
                </a:solidFill>
                <a:latin typeface="標楷體" panose="03000509000000000000" pitchFamily="65" charset="-120"/>
                <a:ea typeface="標楷體" panose="03000509000000000000" pitchFamily="65" charset="-120"/>
              </a:rPr>
              <a:t>高職</a:t>
            </a:r>
            <a:r>
              <a:rPr kumimoji="0" lang="en-US" altLang="zh-TW" sz="3000" dirty="0">
                <a:solidFill>
                  <a:prstClr val="black"/>
                </a:solidFill>
                <a:latin typeface="標楷體" panose="03000509000000000000" pitchFamily="65" charset="-120"/>
                <a:ea typeface="標楷體" panose="03000509000000000000" pitchFamily="65" charset="-120"/>
              </a:rPr>
              <a:t>】</a:t>
            </a:r>
            <a:r>
              <a:rPr kumimoji="0" lang="zh-TW" altLang="en-US" sz="3000" dirty="0">
                <a:solidFill>
                  <a:prstClr val="black"/>
                </a:solidFill>
                <a:latin typeface="標楷體" panose="03000509000000000000" pitchFamily="65" charset="-120"/>
                <a:ea typeface="標楷體" panose="03000509000000000000" pitchFamily="65" charset="-120"/>
              </a:rPr>
              <a:t>應屆</a:t>
            </a:r>
            <a:r>
              <a:rPr kumimoji="0" lang="zh-TW" altLang="en-US" sz="3000" dirty="0" smtClean="0">
                <a:solidFill>
                  <a:prstClr val="black"/>
                </a:solidFill>
                <a:latin typeface="標楷體" panose="03000509000000000000" pitchFamily="65" charset="-120"/>
                <a:ea typeface="標楷體" panose="03000509000000000000" pitchFamily="65" charset="-120"/>
              </a:rPr>
              <a:t>畢業生在校學業成績證明檢視進度查詢</a:t>
            </a:r>
            <a:endParaRPr kumimoji="0" lang="zh-TW" altLang="en-US" sz="3000" dirty="0">
              <a:solidFill>
                <a:prstClr val="black"/>
              </a:solidFill>
              <a:latin typeface="標楷體" panose="03000509000000000000" pitchFamily="65" charset="-120"/>
              <a:ea typeface="標楷體" panose="03000509000000000000" pitchFamily="65" charset="-120"/>
            </a:endParaRPr>
          </a:p>
        </p:txBody>
      </p:sp>
      <p:sp>
        <p:nvSpPr>
          <p:cNvPr id="3" name="矩形 2"/>
          <p:cNvSpPr/>
          <p:nvPr/>
        </p:nvSpPr>
        <p:spPr>
          <a:xfrm>
            <a:off x="5796136" y="3850244"/>
            <a:ext cx="111199" cy="12736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7" name="投影片編號版面配置區 6"/>
          <p:cNvSpPr>
            <a:spLocks noGrp="1"/>
          </p:cNvSpPr>
          <p:nvPr>
            <p:ph type="sldNum" sz="quarter" idx="12"/>
          </p:nvPr>
        </p:nvSpPr>
        <p:spPr/>
        <p:txBody>
          <a:bodyPr/>
          <a:lstStyle/>
          <a:p>
            <a:fld id="{34EC34A2-0CEA-4579-984D-7DD7EB565D05}" type="slidenum">
              <a:rPr lang="zh-TW" altLang="en-US" smtClean="0">
                <a:solidFill>
                  <a:prstClr val="black"/>
                </a:solidFill>
              </a:rPr>
              <a:pPr/>
              <a:t>41</a:t>
            </a:fld>
            <a:endParaRPr lang="zh-TW" altLang="en-US">
              <a:solidFill>
                <a:prstClr val="black"/>
              </a:solidFill>
            </a:endParaRPr>
          </a:p>
        </p:txBody>
      </p:sp>
      <p:sp>
        <p:nvSpPr>
          <p:cNvPr id="8" name="矩形 7"/>
          <p:cNvSpPr/>
          <p:nvPr/>
        </p:nvSpPr>
        <p:spPr>
          <a:xfrm>
            <a:off x="1979712" y="1954932"/>
            <a:ext cx="3024336" cy="2160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9" name="矩形 8"/>
          <p:cNvSpPr/>
          <p:nvPr/>
        </p:nvSpPr>
        <p:spPr>
          <a:xfrm>
            <a:off x="3635896" y="3840995"/>
            <a:ext cx="288032" cy="12736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0" name="矩形 9"/>
          <p:cNvSpPr/>
          <p:nvPr/>
        </p:nvSpPr>
        <p:spPr>
          <a:xfrm>
            <a:off x="4139952" y="2636912"/>
            <a:ext cx="1944216"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7261335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p:cNvPicPr>
            <a:picLocks noChangeAspect="1"/>
          </p:cNvPicPr>
          <p:nvPr/>
        </p:nvPicPr>
        <p:blipFill>
          <a:blip r:embed="rId2"/>
          <a:stretch>
            <a:fillRect/>
          </a:stretch>
        </p:blipFill>
        <p:spPr>
          <a:xfrm>
            <a:off x="284895" y="885133"/>
            <a:ext cx="8574210" cy="5196491"/>
          </a:xfrm>
          <a:prstGeom prst="rect">
            <a:avLst/>
          </a:prstGeom>
        </p:spPr>
      </p:pic>
      <p:sp>
        <p:nvSpPr>
          <p:cNvPr id="3" name="Rectangle 3"/>
          <p:cNvSpPr txBox="1">
            <a:spLocks noChangeArrowheads="1"/>
          </p:cNvSpPr>
          <p:nvPr/>
        </p:nvSpPr>
        <p:spPr>
          <a:xfrm>
            <a:off x="5501" y="349352"/>
            <a:ext cx="8566209" cy="535781"/>
          </a:xfrm>
          <a:prstGeom prst="rect">
            <a:avLst/>
          </a:prstGeom>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80000"/>
              </a:lnSpc>
              <a:spcAft>
                <a:spcPts val="0"/>
              </a:spcAft>
            </a:pPr>
            <a:r>
              <a:rPr kumimoji="0" lang="zh-TW" altLang="en-US" sz="2250" dirty="0">
                <a:solidFill>
                  <a:prstClr val="black"/>
                </a:solidFill>
                <a:latin typeface="標楷體" panose="03000509000000000000" pitchFamily="65" charset="-120"/>
                <a:ea typeface="標楷體" panose="03000509000000000000" pitchFamily="65" charset="-120"/>
              </a:rPr>
              <a:t>應屆</a:t>
            </a:r>
            <a:r>
              <a:rPr kumimoji="0" lang="zh-TW" altLang="en-US" sz="2250" dirty="0" smtClean="0">
                <a:solidFill>
                  <a:prstClr val="black"/>
                </a:solidFill>
                <a:latin typeface="標楷體" panose="03000509000000000000" pitchFamily="65" charset="-120"/>
                <a:ea typeface="標楷體" panose="03000509000000000000" pitchFamily="65" charset="-120"/>
              </a:rPr>
              <a:t>畢業生在校學業成績證明疑義</a:t>
            </a:r>
            <a:r>
              <a:rPr kumimoji="0" lang="zh-TW" altLang="en-US" sz="2250" dirty="0">
                <a:solidFill>
                  <a:prstClr val="black"/>
                </a:solidFill>
                <a:latin typeface="標楷體" panose="03000509000000000000" pitchFamily="65" charset="-120"/>
                <a:ea typeface="標楷體" panose="03000509000000000000" pitchFamily="65" charset="-120"/>
              </a:rPr>
              <a:t>處理方法</a:t>
            </a:r>
            <a:r>
              <a:rPr kumimoji="0" lang="en-US" altLang="zh-TW" sz="2250" dirty="0">
                <a:solidFill>
                  <a:srgbClr val="FF0000"/>
                </a:solidFill>
                <a:latin typeface="標楷體" panose="03000509000000000000" pitchFamily="65" charset="-120"/>
                <a:ea typeface="標楷體" panose="03000509000000000000" pitchFamily="65" charset="-120"/>
              </a:rPr>
              <a:t>-</a:t>
            </a:r>
            <a:r>
              <a:rPr kumimoji="0" lang="zh-TW" altLang="en-US" sz="2250" dirty="0">
                <a:solidFill>
                  <a:srgbClr val="FF0000"/>
                </a:solidFill>
                <a:latin typeface="標楷體" panose="03000509000000000000" pitchFamily="65" charset="-120"/>
                <a:ea typeface="標楷體" panose="03000509000000000000" pitchFamily="65" charset="-120"/>
              </a:rPr>
              <a:t>單筆考生資料修改</a:t>
            </a:r>
          </a:p>
        </p:txBody>
      </p:sp>
      <p:sp>
        <p:nvSpPr>
          <p:cNvPr id="10" name="圓角矩形 9"/>
          <p:cNvSpPr/>
          <p:nvPr/>
        </p:nvSpPr>
        <p:spPr>
          <a:xfrm>
            <a:off x="2771800" y="4797152"/>
            <a:ext cx="2881993" cy="2160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kumimoji="0" lang="zh-TW" altLang="en-US" sz="900" b="1" dirty="0" smtClean="0">
                <a:solidFill>
                  <a:prstClr val="black"/>
                </a:solidFill>
                <a:latin typeface="標楷體" panose="03000509000000000000" pitchFamily="65" charset="-120"/>
                <a:ea typeface="標楷體" panose="03000509000000000000" pitchFamily="65" charset="-120"/>
              </a:rPr>
              <a:t>考生在校學業成績證明（</a:t>
            </a:r>
            <a:r>
              <a:rPr kumimoji="0" lang="en-US" altLang="zh-TW" sz="900" b="1" dirty="0">
                <a:solidFill>
                  <a:prstClr val="black"/>
                </a:solidFill>
                <a:latin typeface="標楷體" panose="03000509000000000000" pitchFamily="65" charset="-120"/>
                <a:ea typeface="標楷體" panose="03000509000000000000" pitchFamily="65" charset="-120"/>
              </a:rPr>
              <a:t>PDF</a:t>
            </a:r>
            <a:r>
              <a:rPr kumimoji="0" lang="zh-TW" altLang="en-US" sz="900" b="1" dirty="0">
                <a:solidFill>
                  <a:prstClr val="black"/>
                </a:solidFill>
                <a:latin typeface="標楷體" panose="03000509000000000000" pitchFamily="65" charset="-120"/>
                <a:ea typeface="標楷體" panose="03000509000000000000" pitchFamily="65" charset="-120"/>
              </a:rPr>
              <a:t>檔）編輯</a:t>
            </a:r>
          </a:p>
        </p:txBody>
      </p:sp>
      <p:sp>
        <p:nvSpPr>
          <p:cNvPr id="11" name="投影片編號版面配置區 10"/>
          <p:cNvSpPr>
            <a:spLocks noGrp="1"/>
          </p:cNvSpPr>
          <p:nvPr>
            <p:ph type="sldNum" sz="quarter" idx="12"/>
          </p:nvPr>
        </p:nvSpPr>
        <p:spPr/>
        <p:txBody>
          <a:bodyPr/>
          <a:lstStyle/>
          <a:p>
            <a:fld id="{34EC34A2-0CEA-4579-984D-7DD7EB565D05}" type="slidenum">
              <a:rPr lang="zh-TW" altLang="en-US" smtClean="0">
                <a:solidFill>
                  <a:prstClr val="black"/>
                </a:solidFill>
              </a:rPr>
              <a:pPr/>
              <a:t>42</a:t>
            </a:fld>
            <a:endParaRPr lang="zh-TW" altLang="en-US">
              <a:solidFill>
                <a:prstClr val="black"/>
              </a:solidFill>
            </a:endParaRPr>
          </a:p>
        </p:txBody>
      </p:sp>
      <p:sp>
        <p:nvSpPr>
          <p:cNvPr id="17" name="矩形 16"/>
          <p:cNvSpPr/>
          <p:nvPr/>
        </p:nvSpPr>
        <p:spPr>
          <a:xfrm>
            <a:off x="2752824" y="4749787"/>
            <a:ext cx="5828758" cy="31075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8" name="矩形 17"/>
          <p:cNvSpPr/>
          <p:nvPr/>
        </p:nvSpPr>
        <p:spPr>
          <a:xfrm>
            <a:off x="2339752" y="1844825"/>
            <a:ext cx="2376264" cy="2160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9" name="矩形 18"/>
          <p:cNvSpPr/>
          <p:nvPr/>
        </p:nvSpPr>
        <p:spPr>
          <a:xfrm>
            <a:off x="2338636" y="1148955"/>
            <a:ext cx="1729308" cy="1918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0" name="矩形 19"/>
          <p:cNvSpPr/>
          <p:nvPr/>
        </p:nvSpPr>
        <p:spPr>
          <a:xfrm>
            <a:off x="4702746" y="2316338"/>
            <a:ext cx="1729308" cy="1918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Tree>
    <p:extLst>
      <p:ext uri="{BB962C8B-B14F-4D97-AF65-F5344CB8AC3E}">
        <p14:creationId xmlns:p14="http://schemas.microsoft.com/office/powerpoint/2010/main" val="1506334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8775" y="1412776"/>
            <a:ext cx="9162775" cy="4354067"/>
          </a:xfrm>
          <a:prstGeom prst="rect">
            <a:avLst/>
          </a:prstGeom>
        </p:spPr>
      </p:pic>
      <p:sp>
        <p:nvSpPr>
          <p:cNvPr id="279556" name="Rectangle 2"/>
          <p:cNvSpPr>
            <a:spLocks noGrp="1" noChangeArrowheads="1"/>
          </p:cNvSpPr>
          <p:nvPr>
            <p:ph type="title" idx="4294967295"/>
          </p:nvPr>
        </p:nvSpPr>
        <p:spPr>
          <a:xfrm>
            <a:off x="158750" y="141288"/>
            <a:ext cx="8985250" cy="928687"/>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資格審查結果</a:t>
            </a:r>
            <a:r>
              <a:rPr kumimoji="0" lang="zh-TW" altLang="en-US" sz="3600" kern="1200" dirty="0" smtClean="0">
                <a:solidFill>
                  <a:schemeClr val="tx1"/>
                </a:solidFill>
                <a:latin typeface="標楷體" panose="03000509000000000000" pitchFamily="65" charset="-120"/>
                <a:ea typeface="標楷體" panose="03000509000000000000" pitchFamily="65" charset="-120"/>
              </a:rPr>
              <a:t>查詢</a:t>
            </a:r>
            <a:r>
              <a:rPr lang="en-US" altLang="zh-TW" sz="3600" dirty="0">
                <a:solidFill>
                  <a:srgbClr val="FF3300"/>
                </a:solidFill>
                <a:latin typeface="標楷體" panose="03000509000000000000" pitchFamily="65" charset="-120"/>
                <a:ea typeface="標楷體" panose="03000509000000000000" pitchFamily="65" charset="-120"/>
              </a:rPr>
              <a:t>(106/5/24</a:t>
            </a:r>
            <a:r>
              <a:rPr lang="en-US" altLang="zh-TW" sz="3600" dirty="0" smtClean="0">
                <a:solidFill>
                  <a:srgbClr val="FF3300"/>
                </a:solidFill>
                <a:latin typeface="標楷體" panose="03000509000000000000" pitchFamily="65" charset="-120"/>
                <a:ea typeface="標楷體" panose="03000509000000000000" pitchFamily="65" charset="-120"/>
              </a:rPr>
              <a:t>)</a:t>
            </a:r>
            <a:endParaRPr kumimoji="0" lang="en-US" altLang="zh-TW" sz="3600" kern="1200" dirty="0">
              <a:solidFill>
                <a:schemeClr val="tx1"/>
              </a:solidFill>
              <a:latin typeface="標楷體" panose="03000509000000000000" pitchFamily="65" charset="-120"/>
              <a:ea typeface="標楷體" panose="03000509000000000000" pitchFamily="65" charset="-120"/>
            </a:endParaRPr>
          </a:p>
        </p:txBody>
      </p:sp>
      <p:sp>
        <p:nvSpPr>
          <p:cNvPr id="279558" name="Rectangle 5"/>
          <p:cNvSpPr>
            <a:spLocks noChangeArrowheads="1"/>
          </p:cNvSpPr>
          <p:nvPr/>
        </p:nvSpPr>
        <p:spPr bwMode="auto">
          <a:xfrm>
            <a:off x="611559" y="3140968"/>
            <a:ext cx="7911133" cy="1577668"/>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43</a:t>
            </a:fld>
            <a:endParaRPr lang="en-US" altLang="zh-TW" dirty="0">
              <a:latin typeface="標楷體" panose="03000509000000000000" pitchFamily="65" charset="-120"/>
              <a:ea typeface="標楷體" panose="03000509000000000000" pitchFamily="65" charset="-120"/>
            </a:endParaRPr>
          </a:p>
        </p:txBody>
      </p:sp>
      <p:pic>
        <p:nvPicPr>
          <p:cNvPr id="6" name="圖片 5"/>
          <p:cNvPicPr>
            <a:picLocks noChangeAspect="1"/>
          </p:cNvPicPr>
          <p:nvPr/>
        </p:nvPicPr>
        <p:blipFill rotWithShape="1">
          <a:blip r:embed="rId4"/>
          <a:srcRect t="9078"/>
          <a:stretch/>
        </p:blipFill>
        <p:spPr>
          <a:xfrm>
            <a:off x="251520" y="5013176"/>
            <a:ext cx="4008238" cy="1475223"/>
          </a:xfrm>
          <a:prstGeom prst="rect">
            <a:avLst/>
          </a:prstGeom>
        </p:spPr>
      </p:pic>
      <p:sp>
        <p:nvSpPr>
          <p:cNvPr id="5" name="矩形 4"/>
          <p:cNvSpPr/>
          <p:nvPr/>
        </p:nvSpPr>
        <p:spPr>
          <a:xfrm>
            <a:off x="1619672" y="5996394"/>
            <a:ext cx="288032" cy="1603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2094530" y="5996394"/>
            <a:ext cx="444153" cy="1603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9" name="Rectangle 2"/>
          <p:cNvSpPr>
            <a:spLocks noGrp="1" noChangeArrowheads="1"/>
          </p:cNvSpPr>
          <p:nvPr>
            <p:ph type="subTitle" idx="4294967295"/>
          </p:nvPr>
        </p:nvSpPr>
        <p:spPr>
          <a:xfrm>
            <a:off x="0" y="1412776"/>
            <a:ext cx="9144000" cy="3960440"/>
          </a:xfrm>
        </p:spPr>
        <p:txBody>
          <a:bodyPr lIns="0" rIns="18288"/>
          <a:lstStyle/>
          <a:p>
            <a:pPr marL="0" indent="0" algn="ctr" eaLnBrk="1" hangingPunct="1">
              <a:lnSpc>
                <a:spcPct val="130000"/>
              </a:lnSpc>
              <a:spcBef>
                <a:spcPct val="0"/>
              </a:spcBef>
              <a:buFont typeface="Wingdings 2" pitchFamily="18" charset="2"/>
              <a:buNone/>
            </a:pPr>
            <a:r>
              <a:rPr lang="zh-TW" altLang="en-US" sz="3600" kern="1200" dirty="0" smtClean="0">
                <a:latin typeface="標楷體" panose="03000509000000000000" pitchFamily="65" charset="-120"/>
                <a:ea typeface="標楷體" panose="03000509000000000000" pitchFamily="65" charset="-120"/>
              </a:rPr>
              <a:t>甄選入學招生集體報名系統</a:t>
            </a:r>
            <a:endParaRPr lang="en-US" altLang="zh-TW" sz="2800" dirty="0" smtClean="0">
              <a:solidFill>
                <a:srgbClr val="FF3300"/>
              </a:solidFill>
              <a:latin typeface="標楷體" panose="03000509000000000000" pitchFamily="65" charset="-120"/>
              <a:ea typeface="標楷體" panose="03000509000000000000" pitchFamily="65" charset="-120"/>
            </a:endParaRPr>
          </a:p>
          <a:p>
            <a:pPr marL="0" lvl="4" indent="0" algn="ctr" eaLnBrk="1" hangingPunct="1">
              <a:buNone/>
            </a:pPr>
            <a:r>
              <a:rPr lang="zh-TW" altLang="en-US" sz="2400" dirty="0">
                <a:solidFill>
                  <a:srgbClr val="FF3300"/>
                </a:solidFill>
                <a:latin typeface="標楷體" panose="03000509000000000000" pitchFamily="65" charset="-120"/>
                <a:ea typeface="標楷體" panose="03000509000000000000" pitchFamily="65" charset="-120"/>
              </a:rPr>
              <a:t>統一入學測驗考試</a:t>
            </a:r>
            <a:r>
              <a:rPr lang="en-US" altLang="zh-TW" sz="2400" dirty="0">
                <a:solidFill>
                  <a:srgbClr val="FF3300"/>
                </a:solidFill>
                <a:latin typeface="標楷體" panose="03000509000000000000" pitchFamily="65" charset="-120"/>
                <a:ea typeface="標楷體" panose="03000509000000000000" pitchFamily="65" charset="-120"/>
              </a:rPr>
              <a:t>(</a:t>
            </a:r>
            <a:r>
              <a:rPr lang="en-US" altLang="zh-TW" sz="2400" dirty="0" smtClean="0">
                <a:solidFill>
                  <a:srgbClr val="FF3300"/>
                </a:solidFill>
                <a:latin typeface="標楷體" panose="03000509000000000000" pitchFamily="65" charset="-120"/>
                <a:ea typeface="標楷體" panose="03000509000000000000" pitchFamily="65" charset="-120"/>
              </a:rPr>
              <a:t>106/5/6~106/5/7)</a:t>
            </a:r>
            <a:endParaRPr lang="en-US" altLang="zh-TW" sz="2400" dirty="0">
              <a:solidFill>
                <a:srgbClr val="FF3300"/>
              </a:solidFill>
              <a:latin typeface="標楷體" panose="03000509000000000000" pitchFamily="65" charset="-120"/>
              <a:ea typeface="標楷體" panose="03000509000000000000" pitchFamily="65" charset="-120"/>
            </a:endParaRPr>
          </a:p>
          <a:p>
            <a:pPr marL="0" lvl="4" indent="0" algn="ctr" eaLnBrk="1" hangingPunct="1">
              <a:buNone/>
            </a:pPr>
            <a:r>
              <a:rPr lang="zh-TW" altLang="en-US" sz="2400" dirty="0">
                <a:solidFill>
                  <a:srgbClr val="FF3300"/>
                </a:solidFill>
                <a:latin typeface="標楷體" panose="03000509000000000000" pitchFamily="65" charset="-120"/>
                <a:ea typeface="標楷體" panose="03000509000000000000" pitchFamily="65" charset="-120"/>
              </a:rPr>
              <a:t>統一入學測驗寄發成績單</a:t>
            </a:r>
            <a:r>
              <a:rPr lang="en-US" altLang="zh-TW" sz="2400" dirty="0">
                <a:solidFill>
                  <a:srgbClr val="FF3300"/>
                </a:solidFill>
                <a:latin typeface="標楷體" panose="03000509000000000000" pitchFamily="65" charset="-120"/>
                <a:ea typeface="標楷體" panose="03000509000000000000" pitchFamily="65" charset="-120"/>
              </a:rPr>
              <a:t>(</a:t>
            </a:r>
            <a:r>
              <a:rPr lang="en-US" altLang="zh-TW" sz="2400" dirty="0" smtClean="0">
                <a:solidFill>
                  <a:srgbClr val="FF3300"/>
                </a:solidFill>
                <a:latin typeface="標楷體" panose="03000509000000000000" pitchFamily="65" charset="-120"/>
                <a:ea typeface="標楷體" panose="03000509000000000000" pitchFamily="65" charset="-120"/>
              </a:rPr>
              <a:t>106/5/25)</a:t>
            </a:r>
            <a:endParaRPr lang="en-US" altLang="zh-TW" sz="2400" dirty="0">
              <a:solidFill>
                <a:srgbClr val="FF3300"/>
              </a:solidFill>
              <a:latin typeface="標楷體" panose="03000509000000000000" pitchFamily="65" charset="-120"/>
              <a:ea typeface="標楷體" panose="03000509000000000000" pitchFamily="65" charset="-120"/>
            </a:endParaRPr>
          </a:p>
          <a:p>
            <a:pPr marL="0" indent="0" algn="ctr" eaLnBrk="1" hangingPunct="1">
              <a:buNone/>
            </a:pPr>
            <a:r>
              <a:rPr lang="zh-TW" altLang="en-US" sz="2400" dirty="0" smtClean="0">
                <a:solidFill>
                  <a:srgbClr val="FF3300"/>
                </a:solidFill>
                <a:latin typeface="標楷體" panose="03000509000000000000" pitchFamily="65" charset="-120"/>
                <a:ea typeface="標楷體" panose="03000509000000000000" pitchFamily="65" charset="-120"/>
              </a:rPr>
              <a:t>一階報名</a:t>
            </a:r>
            <a:r>
              <a:rPr lang="en-US" altLang="zh-TW" sz="2400" dirty="0" smtClean="0">
                <a:solidFill>
                  <a:srgbClr val="FF3300"/>
                </a:solidFill>
                <a:latin typeface="標楷體" panose="03000509000000000000" pitchFamily="65" charset="-120"/>
                <a:ea typeface="標楷體" panose="03000509000000000000" pitchFamily="65" charset="-120"/>
              </a:rPr>
              <a:t>(106/5/25 ~106/6/2)</a:t>
            </a:r>
          </a:p>
          <a:p>
            <a:pPr marL="1279525" lvl="4" indent="0" eaLnBrk="1" hangingPunct="1">
              <a:lnSpc>
                <a:spcPct val="150000"/>
              </a:lnSpc>
            </a:pPr>
            <a:r>
              <a:rPr lang="zh-TW" altLang="en-US" sz="2200" dirty="0" smtClean="0">
                <a:latin typeface="標楷體" panose="03000509000000000000" pitchFamily="65" charset="-120"/>
                <a:ea typeface="標楷體" panose="03000509000000000000" pitchFamily="65" charset="-120"/>
              </a:rPr>
              <a:t>考生向就讀學校報名</a:t>
            </a:r>
            <a:r>
              <a:rPr lang="en-US" altLang="zh-TW" sz="2200" dirty="0">
                <a:solidFill>
                  <a:srgbClr val="3333FF"/>
                </a:solidFill>
                <a:latin typeface="標楷體" panose="03000509000000000000" pitchFamily="65" charset="-120"/>
                <a:ea typeface="標楷體" panose="03000509000000000000" pitchFamily="65" charset="-120"/>
              </a:rPr>
              <a:t>(</a:t>
            </a:r>
            <a:r>
              <a:rPr lang="en-US" altLang="zh-TW" sz="2200" dirty="0" smtClean="0">
                <a:solidFill>
                  <a:srgbClr val="3333FF"/>
                </a:solidFill>
                <a:latin typeface="標楷體" panose="03000509000000000000" pitchFamily="65" charset="-120"/>
                <a:ea typeface="標楷體" panose="03000509000000000000" pitchFamily="65" charset="-120"/>
              </a:rPr>
              <a:t>106/6/2 </a:t>
            </a:r>
            <a:r>
              <a:rPr lang="en-US" altLang="zh-TW" sz="2200" dirty="0" smtClean="0">
                <a:solidFill>
                  <a:srgbClr val="3333FF"/>
                </a:solidFill>
                <a:latin typeface="標楷體" panose="03000509000000000000" pitchFamily="65" charset="-120"/>
                <a:ea typeface="標楷體" panose="03000509000000000000" pitchFamily="65" charset="-120"/>
              </a:rPr>
              <a:t>12:00</a:t>
            </a:r>
            <a:r>
              <a:rPr lang="zh-TW" altLang="en-US" sz="2200" dirty="0">
                <a:solidFill>
                  <a:srgbClr val="3333FF"/>
                </a:solidFill>
                <a:latin typeface="標楷體" panose="03000509000000000000" pitchFamily="65" charset="-120"/>
                <a:ea typeface="標楷體" panose="03000509000000000000" pitchFamily="65" charset="-120"/>
              </a:rPr>
              <a:t>前</a:t>
            </a:r>
            <a:r>
              <a:rPr lang="en-US" altLang="zh-TW" sz="2200" dirty="0">
                <a:solidFill>
                  <a:srgbClr val="3333FF"/>
                </a:solidFill>
                <a:latin typeface="標楷體" panose="03000509000000000000" pitchFamily="65" charset="-120"/>
                <a:ea typeface="標楷體" panose="03000509000000000000" pitchFamily="65" charset="-120"/>
              </a:rPr>
              <a:t>)</a:t>
            </a:r>
          </a:p>
          <a:p>
            <a:pPr marL="1279525" lvl="4" indent="0" eaLnBrk="1" hangingPunct="1">
              <a:lnSpc>
                <a:spcPct val="150000"/>
              </a:lnSpc>
            </a:pPr>
            <a:r>
              <a:rPr lang="zh-TW" altLang="en-US" sz="2200" dirty="0" smtClean="0">
                <a:latin typeface="標楷體" panose="03000509000000000000" pitchFamily="65" charset="-120"/>
                <a:ea typeface="標楷體" panose="03000509000000000000" pitchFamily="65" charset="-120"/>
              </a:rPr>
              <a:t>高中職學校完成並確認考生報名資料</a:t>
            </a:r>
            <a:r>
              <a:rPr lang="en-US" altLang="zh-TW" sz="2200" dirty="0">
                <a:solidFill>
                  <a:srgbClr val="3333FF"/>
                </a:solidFill>
                <a:latin typeface="標楷體" panose="03000509000000000000" pitchFamily="65" charset="-120"/>
                <a:ea typeface="標楷體" panose="03000509000000000000" pitchFamily="65" charset="-120"/>
              </a:rPr>
              <a:t>(</a:t>
            </a:r>
            <a:r>
              <a:rPr lang="en-US" altLang="zh-TW" sz="2200" dirty="0" smtClean="0">
                <a:solidFill>
                  <a:srgbClr val="3333FF"/>
                </a:solidFill>
                <a:latin typeface="標楷體" panose="03000509000000000000" pitchFamily="65" charset="-120"/>
                <a:ea typeface="標楷體" panose="03000509000000000000" pitchFamily="65" charset="-120"/>
              </a:rPr>
              <a:t>106/6/2 12:00</a:t>
            </a:r>
            <a:r>
              <a:rPr lang="zh-TW" altLang="en-US" sz="2200" dirty="0">
                <a:solidFill>
                  <a:srgbClr val="3333FF"/>
                </a:solidFill>
                <a:latin typeface="標楷體" panose="03000509000000000000" pitchFamily="65" charset="-120"/>
                <a:ea typeface="標楷體" panose="03000509000000000000" pitchFamily="65" charset="-120"/>
              </a:rPr>
              <a:t>前</a:t>
            </a:r>
            <a:r>
              <a:rPr lang="en-US" altLang="zh-TW" sz="2200" dirty="0">
                <a:solidFill>
                  <a:srgbClr val="3333FF"/>
                </a:solidFill>
                <a:latin typeface="標楷體" panose="03000509000000000000" pitchFamily="65" charset="-120"/>
                <a:ea typeface="標楷體" panose="03000509000000000000" pitchFamily="65" charset="-120"/>
              </a:rPr>
              <a:t>)</a:t>
            </a:r>
          </a:p>
          <a:p>
            <a:pPr marL="1279525" lvl="4" indent="0" eaLnBrk="1" hangingPunct="1">
              <a:lnSpc>
                <a:spcPct val="150000"/>
              </a:lnSpc>
            </a:pPr>
            <a:r>
              <a:rPr lang="zh-TW" altLang="en-US" sz="2200" dirty="0" smtClean="0">
                <a:latin typeface="標楷體" panose="03000509000000000000" pitchFamily="65" charset="-120"/>
                <a:ea typeface="標楷體" panose="03000509000000000000" pitchFamily="65" charset="-120"/>
              </a:rPr>
              <a:t>報名費匯款</a:t>
            </a:r>
            <a:r>
              <a:rPr lang="en-US" altLang="zh-TW" sz="2200" dirty="0">
                <a:solidFill>
                  <a:srgbClr val="3333FF"/>
                </a:solidFill>
                <a:latin typeface="標楷體" panose="03000509000000000000" pitchFamily="65" charset="-120"/>
                <a:ea typeface="標楷體" panose="03000509000000000000" pitchFamily="65" charset="-120"/>
              </a:rPr>
              <a:t>(</a:t>
            </a:r>
            <a:r>
              <a:rPr lang="en-US" altLang="zh-TW" sz="2200" dirty="0" smtClean="0">
                <a:solidFill>
                  <a:srgbClr val="3333FF"/>
                </a:solidFill>
                <a:latin typeface="標楷體" panose="03000509000000000000" pitchFamily="65" charset="-120"/>
                <a:ea typeface="標楷體" panose="03000509000000000000" pitchFamily="65" charset="-120"/>
              </a:rPr>
              <a:t>106/6/2 24:00</a:t>
            </a:r>
            <a:r>
              <a:rPr lang="zh-TW" altLang="en-US" sz="2200" dirty="0" smtClean="0">
                <a:solidFill>
                  <a:srgbClr val="3333FF"/>
                </a:solidFill>
                <a:latin typeface="標楷體" panose="03000509000000000000" pitchFamily="65" charset="-120"/>
                <a:ea typeface="標楷體" panose="03000509000000000000" pitchFamily="65" charset="-120"/>
              </a:rPr>
              <a:t>前</a:t>
            </a:r>
            <a:r>
              <a:rPr lang="en-US" altLang="zh-TW" sz="2200" dirty="0" smtClean="0">
                <a:solidFill>
                  <a:srgbClr val="3333FF"/>
                </a:solidFill>
                <a:latin typeface="標楷體" panose="03000509000000000000" pitchFamily="65" charset="-120"/>
                <a:ea typeface="標楷體" panose="03000509000000000000" pitchFamily="65" charset="-120"/>
              </a:rPr>
              <a:t>)</a:t>
            </a:r>
            <a:endParaRPr lang="zh-TW" altLang="en-US" sz="2200" dirty="0" smtClean="0">
              <a:latin typeface="標楷體" panose="03000509000000000000" pitchFamily="65" charset="-120"/>
              <a:ea typeface="標楷體" panose="03000509000000000000" pitchFamily="65" charset="-120"/>
            </a:endParaRPr>
          </a:p>
        </p:txBody>
      </p:sp>
      <p:sp>
        <p:nvSpPr>
          <p:cNvPr id="3" name="投影片編號版面配置區 2"/>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44</a:t>
            </a:fld>
            <a:endParaRPr lang="en-US" altLang="zh-TW"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323850" y="-27384"/>
            <a:ext cx="8647113" cy="963613"/>
          </a:xfrm>
          <a:prstGeom prst="rect">
            <a:avLst/>
          </a:prstGeom>
          <a:noFill/>
          <a:ln w="9525">
            <a:noFill/>
            <a:miter lim="800000"/>
            <a:headEnd/>
            <a:tailEnd/>
          </a:ln>
        </p:spPr>
        <p:txBody>
          <a:bodyPr anchor="ctr"/>
          <a:lstStyle/>
          <a:p>
            <a:r>
              <a:rPr kumimoji="0" lang="zh-TW" altLang="en-US" sz="3600" dirty="0">
                <a:latin typeface="標楷體" panose="03000509000000000000" pitchFamily="65" charset="-120"/>
                <a:ea typeface="標楷體" panose="03000509000000000000" pitchFamily="65" charset="-120"/>
                <a:cs typeface="+mj-cs"/>
              </a:rPr>
              <a:t>一階報名</a:t>
            </a:r>
            <a:r>
              <a:rPr lang="en-US" altLang="zh-TW" sz="3200" dirty="0" smtClean="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cs typeface="+mj-cs"/>
              </a:rPr>
              <a:t>報表列印</a:t>
            </a:r>
            <a:endParaRPr lang="en-US" altLang="zh-TW" sz="3200" dirty="0">
              <a:solidFill>
                <a:srgbClr val="FF0000"/>
              </a:solidFill>
              <a:latin typeface="標楷體" panose="03000509000000000000" pitchFamily="65" charset="-120"/>
              <a:ea typeface="標楷體" panose="03000509000000000000" pitchFamily="65" charset="-120"/>
              <a:cs typeface="+mj-cs"/>
            </a:endParaRPr>
          </a:p>
        </p:txBody>
      </p:sp>
      <p:graphicFrame>
        <p:nvGraphicFramePr>
          <p:cNvPr id="6" name="表格 5"/>
          <p:cNvGraphicFramePr>
            <a:graphicFrameLocks noGrp="1"/>
          </p:cNvGraphicFramePr>
          <p:nvPr>
            <p:extLst>
              <p:ext uri="{D42A27DB-BD31-4B8C-83A1-F6EECF244321}">
                <p14:modId xmlns:p14="http://schemas.microsoft.com/office/powerpoint/2010/main" val="3675997850"/>
              </p:ext>
            </p:extLst>
          </p:nvPr>
        </p:nvGraphicFramePr>
        <p:xfrm>
          <a:off x="362930" y="958058"/>
          <a:ext cx="8568952" cy="5287166"/>
        </p:xfrm>
        <a:graphic>
          <a:graphicData uri="http://schemas.openxmlformats.org/drawingml/2006/table">
            <a:tbl>
              <a:tblPr/>
              <a:tblGrid>
                <a:gridCol w="347663"/>
                <a:gridCol w="347663"/>
                <a:gridCol w="259365"/>
                <a:gridCol w="813927"/>
                <a:gridCol w="3270453"/>
                <a:gridCol w="1023717"/>
                <a:gridCol w="2506164"/>
              </a:tblGrid>
              <a:tr h="366095">
                <a:tc>
                  <a:txBody>
                    <a:bodyPr/>
                    <a:lstStyle/>
                    <a:p>
                      <a:pPr marL="0" indent="0" algn="ctr">
                        <a:lnSpc>
                          <a:spcPct val="90000"/>
                        </a:lnSpc>
                        <a:spcAft>
                          <a:spcPts val="0"/>
                        </a:spcAft>
                      </a:pPr>
                      <a:r>
                        <a:rPr lang="zh-TW" sz="1200" kern="100" baseline="0" dirty="0" smtClean="0">
                          <a:latin typeface="標楷體" panose="03000509000000000000" pitchFamily="65" charset="-120"/>
                          <a:ea typeface="標楷體" panose="03000509000000000000" pitchFamily="65" charset="-120"/>
                          <a:cs typeface="Times New Roman"/>
                        </a:rPr>
                        <a:t>使用</a:t>
                      </a:r>
                      <a:endParaRPr lang="en-US" altLang="zh-TW" sz="1200" kern="100" baseline="0" dirty="0" smtClean="0">
                        <a:latin typeface="標楷體" panose="03000509000000000000" pitchFamily="65" charset="-120"/>
                        <a:ea typeface="標楷體" panose="03000509000000000000" pitchFamily="65" charset="-120"/>
                        <a:cs typeface="Times New Roman"/>
                      </a:endParaRPr>
                    </a:p>
                    <a:p>
                      <a:pPr marL="0" indent="0" algn="ctr">
                        <a:lnSpc>
                          <a:spcPct val="90000"/>
                        </a:lnSpc>
                        <a:spcAft>
                          <a:spcPts val="0"/>
                        </a:spcAft>
                      </a:pPr>
                      <a:r>
                        <a:rPr lang="zh-TW" sz="1200" kern="100" baseline="0" dirty="0" smtClean="0">
                          <a:latin typeface="標楷體" panose="03000509000000000000" pitchFamily="65" charset="-120"/>
                          <a:ea typeface="標楷體" panose="03000509000000000000" pitchFamily="65" charset="-120"/>
                          <a:cs typeface="Times New Roman"/>
                        </a:rPr>
                        <a:t>階段</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indent="0" algn="ctr">
                        <a:lnSpc>
                          <a:spcPct val="90000"/>
                        </a:lnSpc>
                        <a:spcAft>
                          <a:spcPts val="0"/>
                        </a:spcAft>
                      </a:pPr>
                      <a:r>
                        <a:rPr lang="zh-TW" sz="1200" kern="100" baseline="0" dirty="0" smtClean="0">
                          <a:latin typeface="標楷體" panose="03000509000000000000" pitchFamily="65" charset="-120"/>
                          <a:ea typeface="標楷體" panose="03000509000000000000" pitchFamily="65" charset="-120"/>
                          <a:cs typeface="Times New Roman"/>
                        </a:rPr>
                        <a:t>作業</a:t>
                      </a:r>
                      <a:endParaRPr lang="en-US" altLang="zh-TW" sz="1200" kern="100" baseline="0" dirty="0" smtClean="0">
                        <a:latin typeface="標楷體" panose="03000509000000000000" pitchFamily="65" charset="-120"/>
                        <a:ea typeface="標楷體" panose="03000509000000000000" pitchFamily="65" charset="-120"/>
                        <a:cs typeface="Times New Roman"/>
                      </a:endParaRPr>
                    </a:p>
                    <a:p>
                      <a:pPr marL="0" indent="0" algn="ctr">
                        <a:lnSpc>
                          <a:spcPct val="90000"/>
                        </a:lnSpc>
                        <a:spcAft>
                          <a:spcPts val="0"/>
                        </a:spcAft>
                      </a:pPr>
                      <a:r>
                        <a:rPr lang="zh-TW" sz="1200" kern="100" baseline="0" dirty="0" smtClean="0">
                          <a:latin typeface="標楷體" panose="03000509000000000000" pitchFamily="65" charset="-120"/>
                          <a:ea typeface="標楷體" panose="03000509000000000000" pitchFamily="65" charset="-120"/>
                          <a:cs typeface="Times New Roman"/>
                        </a:rPr>
                        <a:t>單位</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gridSpan="2">
                  <a:txBody>
                    <a:bodyPr/>
                    <a:lstStyle/>
                    <a:p>
                      <a:pPr marL="0" indent="0" algn="ctr">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編號</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endParaRPr lang="zh-TW" altLang="en-US"/>
                    </a:p>
                  </a:txBody>
                  <a:tcPr/>
                </a:tc>
                <a:tc>
                  <a:txBody>
                    <a:bodyPr/>
                    <a:lstStyle/>
                    <a:p>
                      <a:pPr marL="0" indent="0" algn="ctr">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名稱</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indent="0" algn="ctr">
                        <a:lnSpc>
                          <a:spcPct val="90000"/>
                        </a:lnSpc>
                        <a:spcAft>
                          <a:spcPts val="0"/>
                        </a:spcAft>
                      </a:pPr>
                      <a:r>
                        <a:rPr lang="zh-TW" sz="1200" kern="100" baseline="0">
                          <a:latin typeface="標楷體" panose="03000509000000000000" pitchFamily="65" charset="-120"/>
                          <a:ea typeface="標楷體" panose="03000509000000000000" pitchFamily="65" charset="-120"/>
                          <a:cs typeface="Times New Roman"/>
                        </a:rPr>
                        <a:t>產生方式</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indent="0" algn="ctr">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注意事項</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r>
              <a:tr h="183047">
                <a:tc rowSpan="19">
                  <a:txBody>
                    <a:bodyPr/>
                    <a:lstStyle/>
                    <a:p>
                      <a:pPr marL="0" marR="71755" indent="0" algn="ctr">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第一階段報名</a:t>
                      </a:r>
                    </a:p>
                  </a:txBody>
                  <a:tcPr marL="0" marR="0" marT="0" marB="0" vert="eaVert"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rowSpan="19">
                  <a:txBody>
                    <a:bodyPr/>
                    <a:lstStyle/>
                    <a:p>
                      <a:pPr marL="0" marR="71755" indent="0" algn="ctr">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高職學校</a:t>
                      </a:r>
                    </a:p>
                  </a:txBody>
                  <a:tcPr marL="0" marR="0" marT="0" marB="0" vert="eaVert"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en-US" sz="1200" kern="100" baseline="0" dirty="0">
                          <a:latin typeface="標楷體" panose="03000509000000000000" pitchFamily="65" charset="-120"/>
                          <a:ea typeface="標楷體" panose="03000509000000000000" pitchFamily="65" charset="-120"/>
                          <a:cs typeface="Times New Roman"/>
                        </a:rPr>
                        <a:t>1</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a:latin typeface="標楷體" panose="03000509000000000000" pitchFamily="65" charset="-120"/>
                          <a:ea typeface="標楷體" panose="03000509000000000000" pitchFamily="65" charset="-120"/>
                          <a:cs typeface="Times New Roman"/>
                        </a:rPr>
                        <a:t>報表</a:t>
                      </a:r>
                      <a:r>
                        <a:rPr lang="en-US" sz="1200" kern="100" baseline="0" dirty="0">
                          <a:latin typeface="標楷體" panose="03000509000000000000" pitchFamily="65" charset="-120"/>
                          <a:ea typeface="標楷體" panose="03000509000000000000" pitchFamily="65" charset="-120"/>
                          <a:cs typeface="Times New Roman"/>
                        </a:rPr>
                        <a:t>A0</a:t>
                      </a:r>
                      <a:endParaRPr lang="zh-TW" sz="1200" kern="100" baseline="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學生基本資料修正表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高中職資料彙整用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183047">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dirty="0">
                          <a:latin typeface="標楷體" panose="03000509000000000000" pitchFamily="65" charset="-120"/>
                          <a:ea typeface="標楷體" panose="03000509000000000000" pitchFamily="65" charset="-120"/>
                          <a:cs typeface="Times New Roman"/>
                        </a:rPr>
                        <a:t>2</a:t>
                      </a:r>
                      <a:endParaRPr lang="zh-TW" sz="1200" kern="100" baseline="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報表</a:t>
                      </a:r>
                      <a:r>
                        <a:rPr lang="en-US" sz="1200" kern="100" baseline="0" dirty="0">
                          <a:latin typeface="標楷體" panose="03000509000000000000" pitchFamily="65" charset="-120"/>
                          <a:ea typeface="標楷體" panose="03000509000000000000" pitchFamily="65" charset="-120"/>
                          <a:cs typeface="Times New Roman"/>
                        </a:rPr>
                        <a:t>A1</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a:latin typeface="標楷體" panose="03000509000000000000" pitchFamily="65" charset="-120"/>
                          <a:ea typeface="標楷體" panose="03000509000000000000" pitchFamily="65" charset="-120"/>
                          <a:cs typeface="Times New Roman"/>
                        </a:rPr>
                        <a:t>考生調查表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a:latin typeface="標楷體" panose="03000509000000000000" pitchFamily="65" charset="-120"/>
                          <a:ea typeface="標楷體" panose="03000509000000000000" pitchFamily="65" charset="-120"/>
                          <a:cs typeface="Times New Roman"/>
                        </a:rPr>
                        <a:t>高中職資料彙整用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183047">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dirty="0">
                          <a:latin typeface="標楷體" panose="03000509000000000000" pitchFamily="65" charset="-120"/>
                          <a:ea typeface="標楷體" panose="03000509000000000000" pitchFamily="65" charset="-120"/>
                          <a:cs typeface="Times New Roman"/>
                        </a:rPr>
                        <a:t>3</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indent="0" algn="ctr" defTabSz="914400" rtl="0" eaLnBrk="1" latinLnBrk="0" hangingPunct="1">
                        <a:lnSpc>
                          <a:spcPct val="90000"/>
                        </a:lnSpc>
                        <a:spcAft>
                          <a:spcPts val="0"/>
                        </a:spcAft>
                      </a:pPr>
                      <a:r>
                        <a:rPr lang="zh-TW" altLang="en-US" sz="1200" kern="100" baseline="0" dirty="0" smtClean="0">
                          <a:solidFill>
                            <a:schemeClr val="tx1"/>
                          </a:solidFill>
                          <a:latin typeface="標楷體" panose="03000509000000000000" pitchFamily="65" charset="-120"/>
                          <a:ea typeface="標楷體" panose="03000509000000000000" pitchFamily="65" charset="-120"/>
                          <a:cs typeface="Times New Roman"/>
                        </a:rPr>
                        <a:t>簡章附錄七</a:t>
                      </a:r>
                      <a:endParaRPr lang="zh-TW" sz="1200" kern="100" baseline="0" dirty="0">
                        <a:solidFill>
                          <a:schemeClr val="tx1"/>
                        </a:solidFill>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資格審查複查申請表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indent="0" algn="l">
                        <a:lnSpc>
                          <a:spcPct val="90000"/>
                        </a:lnSpc>
                        <a:spcAft>
                          <a:spcPts val="0"/>
                        </a:spcAft>
                      </a:pPr>
                      <a:r>
                        <a:rPr lang="zh-TW" sz="1200" kern="100" baseline="0">
                          <a:latin typeface="標楷體" panose="03000509000000000000" pitchFamily="65" charset="-120"/>
                          <a:ea typeface="標楷體" panose="03000509000000000000" pitchFamily="65" charset="-120"/>
                          <a:cs typeface="Times New Roman"/>
                        </a:rPr>
                        <a:t>簡章附件印刷</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考生於</a:t>
                      </a:r>
                      <a:r>
                        <a:rPr lang="en-US" sz="1200" kern="100" baseline="0" dirty="0" smtClean="0">
                          <a:latin typeface="標楷體" panose="03000509000000000000" pitchFamily="65" charset="-120"/>
                          <a:ea typeface="標楷體" panose="03000509000000000000" pitchFamily="65" charset="-120"/>
                          <a:cs typeface="Times New Roman"/>
                        </a:rPr>
                        <a:t>5/25 12</a:t>
                      </a:r>
                      <a:r>
                        <a:rPr lang="en-US" altLang="zh-TW" sz="1200" kern="100" baseline="0" dirty="0" smtClean="0">
                          <a:latin typeface="標楷體" panose="03000509000000000000" pitchFamily="65" charset="-120"/>
                          <a:ea typeface="標楷體" panose="03000509000000000000" pitchFamily="65" charset="-120"/>
                          <a:cs typeface="Times New Roman"/>
                        </a:rPr>
                        <a:t>:00</a:t>
                      </a:r>
                      <a:r>
                        <a:rPr lang="zh-TW" sz="1200" kern="100" baseline="0" dirty="0" smtClean="0">
                          <a:latin typeface="標楷體" panose="03000509000000000000" pitchFamily="65" charset="-120"/>
                          <a:ea typeface="標楷體" panose="03000509000000000000" pitchFamily="65" charset="-120"/>
                          <a:cs typeface="Times New Roman"/>
                        </a:rPr>
                        <a:t>前</a:t>
                      </a:r>
                      <a:r>
                        <a:rPr lang="zh-TW" sz="1200" kern="100" baseline="0" dirty="0">
                          <a:latin typeface="標楷體" panose="03000509000000000000" pitchFamily="65" charset="-120"/>
                          <a:ea typeface="標楷體" panose="03000509000000000000" pitchFamily="65" charset="-120"/>
                          <a:cs typeface="Times New Roman"/>
                        </a:rPr>
                        <a:t>使用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r>
              <a:tr h="183047">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dirty="0">
                          <a:latin typeface="標楷體" panose="03000509000000000000" pitchFamily="65" charset="-120"/>
                          <a:ea typeface="標楷體" panose="03000509000000000000" pitchFamily="65" charset="-120"/>
                          <a:cs typeface="Times New Roman"/>
                        </a:rPr>
                        <a:t>4</a:t>
                      </a:r>
                      <a:endParaRPr lang="zh-TW" sz="1200" kern="100" baseline="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報表</a:t>
                      </a:r>
                      <a:r>
                        <a:rPr lang="en-US" sz="1200" kern="100" baseline="0" dirty="0">
                          <a:latin typeface="標楷體" panose="03000509000000000000" pitchFamily="65" charset="-120"/>
                          <a:ea typeface="標楷體" panose="03000509000000000000" pitchFamily="65" charset="-120"/>
                          <a:cs typeface="Times New Roman"/>
                        </a:rPr>
                        <a:t>A2</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考生報名表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高中職資料彙整用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366095">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dirty="0">
                          <a:latin typeface="標楷體" panose="03000509000000000000" pitchFamily="65" charset="-120"/>
                          <a:ea typeface="標楷體" panose="03000509000000000000" pitchFamily="65" charset="-120"/>
                          <a:cs typeface="Times New Roman"/>
                        </a:rPr>
                        <a:t>5</a:t>
                      </a:r>
                      <a:endParaRPr lang="zh-TW" sz="1200" kern="100" baseline="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endParaRPr lang="en-US"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報名繳費單</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fontAlgn="base">
                        <a:lnSpc>
                          <a:spcPct val="9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Arial Unicode MS"/>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需單位確認後列印</a:t>
                      </a:r>
                    </a:p>
                    <a:p>
                      <a:pPr marL="0" indent="0" algn="l">
                        <a:lnSpc>
                          <a:spcPct val="90000"/>
                        </a:lnSpc>
                        <a:spcAft>
                          <a:spcPts val="0"/>
                        </a:spcAft>
                      </a:pPr>
                      <a:r>
                        <a:rPr lang="en-US" sz="1200" kern="100" baseline="0" dirty="0" smtClean="0">
                          <a:solidFill>
                            <a:srgbClr val="3333FF"/>
                          </a:solidFill>
                          <a:latin typeface="標楷體" panose="03000509000000000000" pitchFamily="65" charset="-120"/>
                          <a:ea typeface="標楷體" panose="03000509000000000000" pitchFamily="65" charset="-120"/>
                          <a:cs typeface="Times New Roman"/>
                        </a:rPr>
                        <a:t>6/2</a:t>
                      </a:r>
                      <a:r>
                        <a:rPr lang="zh-TW" sz="1200" kern="100" baseline="0" dirty="0" smtClean="0">
                          <a:latin typeface="標楷體" panose="03000509000000000000" pitchFamily="65" charset="-120"/>
                          <a:ea typeface="標楷體" panose="03000509000000000000" pitchFamily="65" charset="-120"/>
                          <a:cs typeface="Times New Roman"/>
                        </a:rPr>
                        <a:t>前</a:t>
                      </a:r>
                      <a:r>
                        <a:rPr lang="zh-TW" sz="1200" kern="100" baseline="0" dirty="0">
                          <a:latin typeface="標楷體" panose="03000509000000000000" pitchFamily="65" charset="-120"/>
                          <a:ea typeface="標楷體" panose="03000509000000000000" pitchFamily="65" charset="-120"/>
                          <a:cs typeface="Times New Roman"/>
                        </a:rPr>
                        <a:t>完成繳費</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366095">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dirty="0">
                          <a:latin typeface="標楷體" panose="03000509000000000000" pitchFamily="65" charset="-120"/>
                          <a:ea typeface="標楷體" panose="03000509000000000000" pitchFamily="65" charset="-120"/>
                          <a:cs typeface="Times New Roman"/>
                        </a:rPr>
                        <a:t>6</a:t>
                      </a:r>
                      <a:endParaRPr lang="zh-TW" sz="1200" kern="100" baseline="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報表</a:t>
                      </a:r>
                      <a:r>
                        <a:rPr lang="en-US" sz="1200" kern="100" baseline="0" dirty="0">
                          <a:latin typeface="標楷體" panose="03000509000000000000" pitchFamily="65" charset="-120"/>
                          <a:ea typeface="標楷體" panose="03000509000000000000" pitchFamily="65" charset="-120"/>
                          <a:cs typeface="Times New Roman"/>
                        </a:rPr>
                        <a:t>A3-1</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報名人次統計表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solidFill>
                            <a:srgbClr val="FF0000"/>
                          </a:solidFill>
                          <a:latin typeface="標楷體" panose="03000509000000000000" pitchFamily="65" charset="-120"/>
                          <a:ea typeface="標楷體" panose="03000509000000000000" pitchFamily="65" charset="-120"/>
                          <a:cs typeface="Times New Roman"/>
                        </a:rPr>
                        <a:t>需單位確認後</a:t>
                      </a:r>
                      <a:r>
                        <a:rPr lang="zh-TW" sz="1200" kern="100" baseline="0" dirty="0" smtClean="0">
                          <a:solidFill>
                            <a:srgbClr val="FF0000"/>
                          </a:solidFill>
                          <a:latin typeface="標楷體" panose="03000509000000000000" pitchFamily="65" charset="-120"/>
                          <a:ea typeface="標楷體" panose="03000509000000000000" pitchFamily="65" charset="-120"/>
                          <a:cs typeface="Times New Roman"/>
                        </a:rPr>
                        <a:t>列印並郵寄</a:t>
                      </a:r>
                      <a:r>
                        <a:rPr lang="zh-TW" altLang="en-US" sz="1200" kern="100" baseline="0" dirty="0" smtClean="0">
                          <a:solidFill>
                            <a:srgbClr val="FF0000"/>
                          </a:solidFill>
                          <a:latin typeface="標楷體" panose="03000509000000000000" pitchFamily="65" charset="-120"/>
                          <a:ea typeface="標楷體" panose="03000509000000000000" pitchFamily="65" charset="-120"/>
                          <a:cs typeface="Times New Roman"/>
                        </a:rPr>
                        <a:t>本委員會</a:t>
                      </a:r>
                      <a:endParaRPr lang="zh-TW" sz="1200" kern="100" baseline="0" dirty="0">
                        <a:solidFill>
                          <a:srgbClr val="FF0000"/>
                        </a:solidFill>
                        <a:latin typeface="標楷體" panose="03000509000000000000" pitchFamily="65" charset="-120"/>
                        <a:ea typeface="標楷體" panose="03000509000000000000" pitchFamily="65" charset="-120"/>
                        <a:cs typeface="Times New Roman"/>
                      </a:endParaRPr>
                    </a:p>
                    <a:p>
                      <a:pPr marL="0" indent="0" algn="l">
                        <a:lnSpc>
                          <a:spcPct val="90000"/>
                        </a:lnSpc>
                        <a:spcAft>
                          <a:spcPts val="0"/>
                        </a:spcAft>
                      </a:pPr>
                      <a:r>
                        <a:rPr lang="en-US" sz="1200" kern="100" baseline="0" dirty="0" smtClean="0">
                          <a:solidFill>
                            <a:srgbClr val="3333FF"/>
                          </a:solidFill>
                          <a:latin typeface="標楷體" panose="03000509000000000000" pitchFamily="65" charset="-120"/>
                          <a:ea typeface="標楷體" panose="03000509000000000000" pitchFamily="65" charset="-120"/>
                          <a:cs typeface="Times New Roman"/>
                        </a:rPr>
                        <a:t>6/2</a:t>
                      </a:r>
                      <a:r>
                        <a:rPr lang="zh-TW" sz="1200" kern="100" baseline="0" dirty="0" smtClean="0">
                          <a:solidFill>
                            <a:srgbClr val="FF0000"/>
                          </a:solidFill>
                          <a:latin typeface="標楷體" panose="03000509000000000000" pitchFamily="65" charset="-120"/>
                          <a:ea typeface="標楷體" panose="03000509000000000000" pitchFamily="65" charset="-120"/>
                          <a:cs typeface="Times New Roman"/>
                        </a:rPr>
                        <a:t>前</a:t>
                      </a:r>
                      <a:r>
                        <a:rPr lang="zh-TW" sz="1200" kern="100" baseline="0" dirty="0">
                          <a:solidFill>
                            <a:srgbClr val="FF0000"/>
                          </a:solidFill>
                          <a:latin typeface="標楷體" panose="03000509000000000000" pitchFamily="65" charset="-120"/>
                          <a:ea typeface="標楷體" panose="03000509000000000000" pitchFamily="65" charset="-120"/>
                          <a:cs typeface="Times New Roman"/>
                        </a:rPr>
                        <a:t>寄</a:t>
                      </a:r>
                      <a:r>
                        <a:rPr lang="zh-TW" sz="1200" kern="100" baseline="0" dirty="0" smtClean="0">
                          <a:solidFill>
                            <a:srgbClr val="FF0000"/>
                          </a:solidFill>
                          <a:latin typeface="標楷體" panose="03000509000000000000" pitchFamily="65" charset="-120"/>
                          <a:ea typeface="標楷體" panose="03000509000000000000" pitchFamily="65" charset="-120"/>
                          <a:cs typeface="Times New Roman"/>
                        </a:rPr>
                        <a:t>回</a:t>
                      </a:r>
                      <a:r>
                        <a:rPr lang="zh-TW" altLang="en-US" sz="1200" kern="100" baseline="0" dirty="0" smtClean="0">
                          <a:solidFill>
                            <a:srgbClr val="FF0000"/>
                          </a:solidFill>
                          <a:latin typeface="標楷體" panose="03000509000000000000" pitchFamily="65" charset="-120"/>
                          <a:ea typeface="標楷體" panose="03000509000000000000" pitchFamily="65" charset="-120"/>
                          <a:cs typeface="Times New Roman"/>
                        </a:rPr>
                        <a:t>本委員會</a:t>
                      </a:r>
                      <a:endParaRPr lang="zh-TW" sz="1200" kern="100" baseline="0" dirty="0">
                        <a:solidFill>
                          <a:srgbClr val="FF0000"/>
                        </a:solidFill>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366095">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dirty="0">
                          <a:latin typeface="標楷體" panose="03000509000000000000" pitchFamily="65" charset="-120"/>
                          <a:ea typeface="標楷體" panose="03000509000000000000" pitchFamily="65" charset="-120"/>
                          <a:cs typeface="Times New Roman"/>
                        </a:rPr>
                        <a:t>7</a:t>
                      </a:r>
                      <a:endParaRPr lang="zh-TW" sz="1200" kern="100" baseline="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報表</a:t>
                      </a:r>
                      <a:r>
                        <a:rPr lang="en-US" sz="1200" kern="100" baseline="0" dirty="0">
                          <a:latin typeface="標楷體" panose="03000509000000000000" pitchFamily="65" charset="-120"/>
                          <a:ea typeface="標楷體" panose="03000509000000000000" pitchFamily="65" charset="-120"/>
                          <a:cs typeface="Times New Roman"/>
                        </a:rPr>
                        <a:t>A3-2</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報名人數統計表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solidFill>
                            <a:srgbClr val="FF0000"/>
                          </a:solidFill>
                          <a:latin typeface="標楷體" panose="03000509000000000000" pitchFamily="65" charset="-120"/>
                          <a:ea typeface="標楷體" panose="03000509000000000000" pitchFamily="65" charset="-120"/>
                          <a:cs typeface="Times New Roman"/>
                        </a:rPr>
                        <a:t>需單位確認後</a:t>
                      </a:r>
                      <a:r>
                        <a:rPr lang="zh-TW" sz="1200" kern="100" baseline="0" dirty="0" smtClean="0">
                          <a:solidFill>
                            <a:srgbClr val="FF0000"/>
                          </a:solidFill>
                          <a:latin typeface="標楷體" panose="03000509000000000000" pitchFamily="65" charset="-120"/>
                          <a:ea typeface="標楷體" panose="03000509000000000000" pitchFamily="65" charset="-120"/>
                          <a:cs typeface="Times New Roman"/>
                        </a:rPr>
                        <a:t>列印並郵寄</a:t>
                      </a:r>
                      <a:r>
                        <a:rPr lang="zh-TW" altLang="en-US" sz="1200" kern="100" baseline="0" dirty="0" smtClean="0">
                          <a:solidFill>
                            <a:srgbClr val="FF0000"/>
                          </a:solidFill>
                          <a:latin typeface="標楷體" panose="03000509000000000000" pitchFamily="65" charset="-120"/>
                          <a:ea typeface="標楷體" panose="03000509000000000000" pitchFamily="65" charset="-120"/>
                          <a:cs typeface="Times New Roman"/>
                        </a:rPr>
                        <a:t>本委員會</a:t>
                      </a:r>
                      <a:endParaRPr lang="zh-TW" sz="1200" kern="100" baseline="0" dirty="0">
                        <a:solidFill>
                          <a:srgbClr val="FF0000"/>
                        </a:solidFill>
                        <a:latin typeface="標楷體" panose="03000509000000000000" pitchFamily="65" charset="-120"/>
                        <a:ea typeface="標楷體" panose="03000509000000000000" pitchFamily="65" charset="-120"/>
                        <a:cs typeface="Times New Roman"/>
                      </a:endParaRPr>
                    </a:p>
                    <a:p>
                      <a:pPr marL="0" indent="0" algn="l">
                        <a:lnSpc>
                          <a:spcPct val="90000"/>
                        </a:lnSpc>
                        <a:spcAft>
                          <a:spcPts val="0"/>
                        </a:spcAft>
                      </a:pPr>
                      <a:r>
                        <a:rPr lang="en-US" sz="1200" kern="100" baseline="0" dirty="0" smtClean="0">
                          <a:solidFill>
                            <a:srgbClr val="3333FF"/>
                          </a:solidFill>
                          <a:latin typeface="標楷體" panose="03000509000000000000" pitchFamily="65" charset="-120"/>
                          <a:ea typeface="標楷體" panose="03000509000000000000" pitchFamily="65" charset="-120"/>
                          <a:cs typeface="Times New Roman"/>
                        </a:rPr>
                        <a:t>6/2</a:t>
                      </a:r>
                      <a:r>
                        <a:rPr lang="zh-TW" sz="1200" kern="100" baseline="0" dirty="0" smtClean="0">
                          <a:solidFill>
                            <a:srgbClr val="FF0000"/>
                          </a:solidFill>
                          <a:latin typeface="標楷體" panose="03000509000000000000" pitchFamily="65" charset="-120"/>
                          <a:ea typeface="標楷體" panose="03000509000000000000" pitchFamily="65" charset="-120"/>
                          <a:cs typeface="Times New Roman"/>
                        </a:rPr>
                        <a:t>前</a:t>
                      </a:r>
                      <a:r>
                        <a:rPr lang="zh-TW" sz="1200" kern="100" baseline="0" dirty="0">
                          <a:solidFill>
                            <a:srgbClr val="FF0000"/>
                          </a:solidFill>
                          <a:latin typeface="標楷體" panose="03000509000000000000" pitchFamily="65" charset="-120"/>
                          <a:ea typeface="標楷體" panose="03000509000000000000" pitchFamily="65" charset="-120"/>
                          <a:cs typeface="Times New Roman"/>
                        </a:rPr>
                        <a:t>寄</a:t>
                      </a:r>
                      <a:r>
                        <a:rPr lang="zh-TW" sz="1200" kern="100" baseline="0" dirty="0" smtClean="0">
                          <a:solidFill>
                            <a:srgbClr val="FF0000"/>
                          </a:solidFill>
                          <a:latin typeface="標楷體" panose="03000509000000000000" pitchFamily="65" charset="-120"/>
                          <a:ea typeface="標楷體" panose="03000509000000000000" pitchFamily="65" charset="-120"/>
                          <a:cs typeface="Times New Roman"/>
                        </a:rPr>
                        <a:t>回</a:t>
                      </a:r>
                      <a:r>
                        <a:rPr lang="zh-TW" altLang="en-US" sz="1200" kern="100" baseline="0" dirty="0" smtClean="0">
                          <a:solidFill>
                            <a:srgbClr val="FF0000"/>
                          </a:solidFill>
                          <a:latin typeface="標楷體" panose="03000509000000000000" pitchFamily="65" charset="-120"/>
                          <a:ea typeface="標楷體" panose="03000509000000000000" pitchFamily="65" charset="-120"/>
                          <a:cs typeface="Times New Roman"/>
                        </a:rPr>
                        <a:t>本委員會</a:t>
                      </a:r>
                      <a:endParaRPr lang="zh-TW" sz="1200" kern="100" baseline="0" dirty="0">
                        <a:solidFill>
                          <a:srgbClr val="FF0000"/>
                        </a:solidFill>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366095">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dirty="0">
                          <a:latin typeface="標楷體" panose="03000509000000000000" pitchFamily="65" charset="-120"/>
                          <a:ea typeface="標楷體" panose="03000509000000000000" pitchFamily="65" charset="-120"/>
                          <a:cs typeface="Times New Roman"/>
                        </a:rPr>
                        <a:t>8</a:t>
                      </a:r>
                      <a:endParaRPr lang="zh-TW" sz="1200" kern="100" baseline="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報表</a:t>
                      </a:r>
                      <a:r>
                        <a:rPr lang="en-US" sz="1200" kern="100" baseline="0" dirty="0">
                          <a:latin typeface="標楷體" panose="03000509000000000000" pitchFamily="65" charset="-120"/>
                          <a:ea typeface="標楷體" panose="03000509000000000000" pitchFamily="65" charset="-120"/>
                          <a:cs typeface="Times New Roman"/>
                        </a:rPr>
                        <a:t>A4</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造字一覽表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直接傳真</a:t>
                      </a:r>
                      <a:r>
                        <a:rPr lang="zh-TW" sz="1200" kern="100" baseline="0" dirty="0" smtClean="0">
                          <a:latin typeface="標楷體" panose="03000509000000000000" pitchFamily="65" charset="-120"/>
                          <a:ea typeface="標楷體" panose="03000509000000000000" pitchFamily="65" charset="-120"/>
                          <a:cs typeface="Times New Roman"/>
                        </a:rPr>
                        <a:t>至</a:t>
                      </a: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en-US" sz="1200" kern="100" baseline="0" dirty="0">
                          <a:latin typeface="標楷體" panose="03000509000000000000" pitchFamily="65" charset="-120"/>
                          <a:ea typeface="標楷體" panose="03000509000000000000" pitchFamily="65" charset="-120"/>
                          <a:cs typeface="Times New Roman"/>
                        </a:rPr>
                        <a:t/>
                      </a:r>
                      <a:br>
                        <a:rPr lang="en-US" sz="1200" kern="100" baseline="0" dirty="0">
                          <a:latin typeface="標楷體" panose="03000509000000000000" pitchFamily="65" charset="-120"/>
                          <a:ea typeface="標楷體" panose="03000509000000000000" pitchFamily="65" charset="-120"/>
                          <a:cs typeface="Times New Roman"/>
                        </a:rPr>
                      </a:br>
                      <a:r>
                        <a:rPr lang="zh-TW" sz="1200" kern="100" baseline="0" dirty="0">
                          <a:latin typeface="標楷體" panose="03000509000000000000" pitchFamily="65" charset="-120"/>
                          <a:ea typeface="標楷體" panose="03000509000000000000" pitchFamily="65" charset="-120"/>
                          <a:cs typeface="Times New Roman"/>
                        </a:rPr>
                        <a:t>並來電確認</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183047">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dirty="0">
                          <a:latin typeface="標楷體" panose="03000509000000000000" pitchFamily="65" charset="-120"/>
                          <a:ea typeface="標楷體" panose="03000509000000000000" pitchFamily="65" charset="-120"/>
                          <a:cs typeface="Times New Roman"/>
                        </a:rPr>
                        <a:t>9</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報表</a:t>
                      </a:r>
                      <a:r>
                        <a:rPr lang="en-US" sz="1200" kern="100" baseline="0" dirty="0">
                          <a:latin typeface="標楷體" panose="03000509000000000000" pitchFamily="65" charset="-120"/>
                          <a:ea typeface="標楷體" panose="03000509000000000000" pitchFamily="65" charset="-120"/>
                          <a:cs typeface="Times New Roman"/>
                        </a:rPr>
                        <a:t>A5-1</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考生名條 </a:t>
                      </a:r>
                      <a:r>
                        <a:rPr lang="en-US" sz="1200" kern="100" baseline="0" dirty="0">
                          <a:latin typeface="標楷體" panose="03000509000000000000" pitchFamily="65" charset="-120"/>
                          <a:ea typeface="標楷體" panose="03000509000000000000" pitchFamily="65" charset="-120"/>
                          <a:cs typeface="Times New Roman"/>
                        </a:rPr>
                        <a:t>(</a:t>
                      </a:r>
                      <a:r>
                        <a:rPr lang="zh-TW" sz="1200" kern="100" baseline="0" dirty="0">
                          <a:latin typeface="標楷體" panose="03000509000000000000" pitchFamily="65" charset="-120"/>
                          <a:ea typeface="標楷體" panose="03000509000000000000" pitchFamily="65" charset="-120"/>
                          <a:cs typeface="Times New Roman"/>
                        </a:rPr>
                        <a:t>依甄選學校排序</a:t>
                      </a:r>
                      <a:r>
                        <a:rPr lang="en-US" sz="1200" kern="100" baseline="0" dirty="0">
                          <a:latin typeface="標楷體" panose="03000509000000000000" pitchFamily="65" charset="-120"/>
                          <a:ea typeface="標楷體" panose="03000509000000000000" pitchFamily="65" charset="-120"/>
                          <a:cs typeface="Times New Roman"/>
                        </a:rPr>
                        <a:t>)</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高中職資料彙整用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183047">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dirty="0">
                          <a:latin typeface="標楷體" panose="03000509000000000000" pitchFamily="65" charset="-120"/>
                          <a:ea typeface="標楷體" panose="03000509000000000000" pitchFamily="65" charset="-120"/>
                          <a:cs typeface="Times New Roman"/>
                        </a:rPr>
                        <a:t>10</a:t>
                      </a:r>
                      <a:endParaRPr lang="zh-TW" sz="1200" kern="100" baseline="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報表</a:t>
                      </a:r>
                      <a:r>
                        <a:rPr lang="en-US" sz="1200" kern="100" baseline="0" dirty="0">
                          <a:latin typeface="標楷體" panose="03000509000000000000" pitchFamily="65" charset="-120"/>
                          <a:ea typeface="標楷體" panose="03000509000000000000" pitchFamily="65" charset="-120"/>
                          <a:cs typeface="Times New Roman"/>
                        </a:rPr>
                        <a:t>A5-2</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考生名條 </a:t>
                      </a:r>
                      <a:r>
                        <a:rPr lang="en-US" sz="1200" kern="100" baseline="0" dirty="0">
                          <a:latin typeface="標楷體" panose="03000509000000000000" pitchFamily="65" charset="-120"/>
                          <a:ea typeface="標楷體" panose="03000509000000000000" pitchFamily="65" charset="-120"/>
                          <a:cs typeface="Times New Roman"/>
                        </a:rPr>
                        <a:t>(</a:t>
                      </a:r>
                      <a:r>
                        <a:rPr lang="zh-TW" sz="1200" kern="100" baseline="0" dirty="0">
                          <a:latin typeface="標楷體" panose="03000509000000000000" pitchFamily="65" charset="-120"/>
                          <a:ea typeface="標楷體" panose="03000509000000000000" pitchFamily="65" charset="-120"/>
                          <a:cs typeface="Times New Roman"/>
                        </a:rPr>
                        <a:t>依班級</a:t>
                      </a:r>
                      <a:r>
                        <a:rPr lang="zh-TW" sz="1200" kern="100" baseline="0" dirty="0" smtClean="0">
                          <a:latin typeface="標楷體" panose="03000509000000000000" pitchFamily="65" charset="-120"/>
                          <a:ea typeface="標楷體" panose="03000509000000000000" pitchFamily="65" charset="-120"/>
                          <a:cs typeface="Times New Roman"/>
                        </a:rPr>
                        <a:t>及報名</a:t>
                      </a:r>
                      <a:r>
                        <a:rPr lang="zh-TW" sz="1200" kern="100" baseline="0" dirty="0">
                          <a:latin typeface="標楷體" panose="03000509000000000000" pitchFamily="65" charset="-120"/>
                          <a:ea typeface="標楷體" panose="03000509000000000000" pitchFamily="65" charset="-120"/>
                          <a:cs typeface="Times New Roman"/>
                        </a:rPr>
                        <a:t>序號排序</a:t>
                      </a:r>
                      <a:r>
                        <a:rPr lang="en-US" sz="1200" kern="100" baseline="0" dirty="0">
                          <a:latin typeface="標楷體" panose="03000509000000000000" pitchFamily="65" charset="-120"/>
                          <a:ea typeface="標楷體" panose="03000509000000000000" pitchFamily="65" charset="-120"/>
                          <a:cs typeface="Times New Roman"/>
                        </a:rPr>
                        <a:t>)</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高中職資料彙整用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183047">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dirty="0">
                          <a:latin typeface="標楷體" panose="03000509000000000000" pitchFamily="65" charset="-120"/>
                          <a:ea typeface="標楷體" panose="03000509000000000000" pitchFamily="65" charset="-120"/>
                          <a:cs typeface="Times New Roman"/>
                        </a:rPr>
                        <a:t>11</a:t>
                      </a:r>
                      <a:endParaRPr lang="zh-TW" sz="1200" kern="100" baseline="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報表</a:t>
                      </a:r>
                      <a:r>
                        <a:rPr lang="en-US" sz="1200" kern="100" baseline="0" dirty="0">
                          <a:latin typeface="標楷體" panose="03000509000000000000" pitchFamily="65" charset="-120"/>
                          <a:ea typeface="標楷體" panose="03000509000000000000" pitchFamily="65" charset="-120"/>
                          <a:cs typeface="Times New Roman"/>
                        </a:rPr>
                        <a:t>A6</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同時具有</a:t>
                      </a:r>
                      <a:r>
                        <a:rPr lang="zh-TW" sz="1200" kern="100" baseline="0" dirty="0" smtClean="0">
                          <a:latin typeface="標楷體" panose="03000509000000000000" pitchFamily="65" charset="-120"/>
                          <a:ea typeface="標楷體" panose="03000509000000000000" pitchFamily="65" charset="-120"/>
                          <a:cs typeface="Times New Roman"/>
                        </a:rPr>
                        <a:t>原住民</a:t>
                      </a:r>
                      <a:r>
                        <a:rPr lang="zh-TW" altLang="en-US" sz="1200" kern="100" baseline="0" dirty="0" smtClean="0">
                          <a:latin typeface="標楷體" panose="03000509000000000000" pitchFamily="65" charset="-120"/>
                          <a:ea typeface="標楷體" panose="03000509000000000000" pitchFamily="65" charset="-120"/>
                          <a:cs typeface="Times New Roman"/>
                        </a:rPr>
                        <a:t>及</a:t>
                      </a:r>
                      <a:r>
                        <a:rPr lang="zh-TW" sz="1200" kern="100" baseline="0" dirty="0" smtClean="0">
                          <a:latin typeface="標楷體" panose="03000509000000000000" pitchFamily="65" charset="-120"/>
                          <a:ea typeface="標楷體" panose="03000509000000000000" pitchFamily="65" charset="-120"/>
                          <a:cs typeface="Times New Roman"/>
                        </a:rPr>
                        <a:t>離島</a:t>
                      </a:r>
                      <a:r>
                        <a:rPr lang="zh-TW" altLang="en-US" sz="1200" kern="100" baseline="0" dirty="0" smtClean="0">
                          <a:latin typeface="標楷體" panose="03000509000000000000" pitchFamily="65" charset="-120"/>
                          <a:ea typeface="標楷體" panose="03000509000000000000" pitchFamily="65" charset="-120"/>
                          <a:cs typeface="Times New Roman"/>
                        </a:rPr>
                        <a:t>考</a:t>
                      </a:r>
                      <a:r>
                        <a:rPr lang="zh-TW" sz="1200" kern="100" baseline="0" dirty="0" smtClean="0">
                          <a:latin typeface="標楷體" panose="03000509000000000000" pitchFamily="65" charset="-120"/>
                          <a:ea typeface="標楷體" panose="03000509000000000000" pitchFamily="65" charset="-120"/>
                          <a:cs typeface="Times New Roman"/>
                        </a:rPr>
                        <a:t>生</a:t>
                      </a:r>
                      <a:r>
                        <a:rPr lang="zh-TW" altLang="en-US" sz="1200" kern="100" baseline="0" dirty="0" smtClean="0">
                          <a:latin typeface="標楷體" panose="03000509000000000000" pitchFamily="65" charset="-120"/>
                          <a:ea typeface="標楷體" panose="03000509000000000000" pitchFamily="65" charset="-120"/>
                          <a:cs typeface="Times New Roman"/>
                        </a:rPr>
                        <a:t>報名身分考生</a:t>
                      </a:r>
                      <a:r>
                        <a:rPr lang="zh-TW" sz="1200" kern="100" baseline="0" dirty="0" smtClean="0">
                          <a:latin typeface="標楷體" panose="03000509000000000000" pitchFamily="65" charset="-120"/>
                          <a:ea typeface="標楷體" panose="03000509000000000000" pitchFamily="65" charset="-120"/>
                          <a:cs typeface="Times New Roman"/>
                        </a:rPr>
                        <a:t>名冊</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高中職資料彙整用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183047">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dirty="0">
                          <a:latin typeface="標楷體" panose="03000509000000000000" pitchFamily="65" charset="-120"/>
                          <a:ea typeface="標楷體" panose="03000509000000000000" pitchFamily="65" charset="-120"/>
                          <a:cs typeface="Times New Roman"/>
                        </a:rPr>
                        <a:t>12</a:t>
                      </a:r>
                      <a:endParaRPr lang="zh-TW" sz="1200" kern="100" baseline="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報表</a:t>
                      </a:r>
                      <a:r>
                        <a:rPr lang="en-US" sz="1200" kern="100" baseline="0" dirty="0">
                          <a:latin typeface="標楷體" panose="03000509000000000000" pitchFamily="65" charset="-120"/>
                          <a:ea typeface="標楷體" panose="03000509000000000000" pitchFamily="65" charset="-120"/>
                          <a:cs typeface="Times New Roman"/>
                        </a:rPr>
                        <a:t>A7</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原住民考生名冊</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高中職資料彙整用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183047">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dirty="0">
                          <a:latin typeface="標楷體" panose="03000509000000000000" pitchFamily="65" charset="-120"/>
                          <a:ea typeface="標楷體" panose="03000509000000000000" pitchFamily="65" charset="-120"/>
                          <a:cs typeface="Times New Roman"/>
                        </a:rPr>
                        <a:t>13</a:t>
                      </a:r>
                      <a:endParaRPr lang="zh-TW" sz="1200" kern="100" baseline="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報表</a:t>
                      </a:r>
                      <a:r>
                        <a:rPr lang="en-US" sz="1200" kern="100" baseline="0" dirty="0">
                          <a:latin typeface="標楷體" panose="03000509000000000000" pitchFamily="65" charset="-120"/>
                          <a:ea typeface="標楷體" panose="03000509000000000000" pitchFamily="65" charset="-120"/>
                          <a:cs typeface="Times New Roman"/>
                        </a:rPr>
                        <a:t>A8</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低收入戶考生名冊</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高中職資料彙整用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183047">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dirty="0">
                          <a:latin typeface="標楷體" panose="03000509000000000000" pitchFamily="65" charset="-120"/>
                          <a:ea typeface="標楷體" panose="03000509000000000000" pitchFamily="65" charset="-120"/>
                          <a:cs typeface="Times New Roman"/>
                        </a:rPr>
                        <a:t>14</a:t>
                      </a:r>
                      <a:endParaRPr lang="zh-TW" sz="1200" kern="100" baseline="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報表</a:t>
                      </a:r>
                      <a:r>
                        <a:rPr lang="en-US" sz="1200" kern="100" baseline="0" dirty="0">
                          <a:latin typeface="標楷體" panose="03000509000000000000" pitchFamily="65" charset="-120"/>
                          <a:ea typeface="標楷體" panose="03000509000000000000" pitchFamily="65" charset="-120"/>
                          <a:cs typeface="Times New Roman"/>
                        </a:rPr>
                        <a:t>A9</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離島考生名冊</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高中職資料彙整用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366095">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dirty="0">
                          <a:latin typeface="標楷體" panose="03000509000000000000" pitchFamily="65" charset="-120"/>
                          <a:ea typeface="標楷體" panose="03000509000000000000" pitchFamily="65" charset="-120"/>
                          <a:cs typeface="Times New Roman"/>
                        </a:rPr>
                        <a:t>15</a:t>
                      </a:r>
                      <a:endParaRPr lang="zh-TW" sz="1200" kern="100" baseline="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報表</a:t>
                      </a:r>
                      <a:r>
                        <a:rPr lang="en-US" sz="1200" kern="100" baseline="0" dirty="0">
                          <a:latin typeface="標楷體" panose="03000509000000000000" pitchFamily="65" charset="-120"/>
                          <a:ea typeface="標楷體" panose="03000509000000000000" pitchFamily="65" charset="-120"/>
                          <a:cs typeface="Times New Roman"/>
                        </a:rPr>
                        <a:t>A10-1</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第一階段報名考生名冊</a:t>
                      </a:r>
                      <a:r>
                        <a:rPr lang="en-US" sz="1200" kern="100" baseline="0" dirty="0">
                          <a:latin typeface="標楷體" panose="03000509000000000000" pitchFamily="65" charset="-120"/>
                          <a:ea typeface="標楷體" panose="03000509000000000000" pitchFamily="65" charset="-120"/>
                          <a:cs typeface="Times New Roman"/>
                        </a:rPr>
                        <a:t>(</a:t>
                      </a:r>
                      <a:r>
                        <a:rPr lang="zh-TW" sz="1200" kern="100" baseline="0" dirty="0">
                          <a:latin typeface="標楷體" panose="03000509000000000000" pitchFamily="65" charset="-120"/>
                          <a:ea typeface="標楷體" panose="03000509000000000000" pitchFamily="65" charset="-120"/>
                          <a:cs typeface="Times New Roman"/>
                        </a:rPr>
                        <a:t>依甄選學校排序</a:t>
                      </a:r>
                      <a:r>
                        <a:rPr lang="en-US" sz="1200" kern="100" baseline="0" dirty="0">
                          <a:latin typeface="標楷體" panose="03000509000000000000" pitchFamily="65" charset="-120"/>
                          <a:ea typeface="標楷體" panose="03000509000000000000" pitchFamily="65" charset="-120"/>
                          <a:cs typeface="Times New Roman"/>
                        </a:rPr>
                        <a:t>)</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需確認後列印自行留存</a:t>
                      </a:r>
                    </a:p>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高中職資料彙整用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366095">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dirty="0">
                          <a:latin typeface="標楷體" panose="03000509000000000000" pitchFamily="65" charset="-120"/>
                          <a:ea typeface="標楷體" panose="03000509000000000000" pitchFamily="65" charset="-120"/>
                          <a:cs typeface="Times New Roman"/>
                        </a:rPr>
                        <a:t>16</a:t>
                      </a:r>
                      <a:endParaRPr lang="zh-TW" sz="1200" kern="100" baseline="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報表</a:t>
                      </a:r>
                      <a:r>
                        <a:rPr lang="en-US" sz="1200" kern="100" baseline="0" dirty="0">
                          <a:latin typeface="標楷體" panose="03000509000000000000" pitchFamily="65" charset="-120"/>
                          <a:ea typeface="標楷體" panose="03000509000000000000" pitchFamily="65" charset="-120"/>
                          <a:cs typeface="Times New Roman"/>
                        </a:rPr>
                        <a:t>A10-2</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zh-TW" sz="1200" kern="100" baseline="0" dirty="0" smtClean="0">
                          <a:latin typeface="標楷體" panose="03000509000000000000" pitchFamily="65" charset="-120"/>
                          <a:ea typeface="標楷體" panose="03000509000000000000" pitchFamily="65" charset="-120"/>
                          <a:cs typeface="Times New Roman"/>
                        </a:rPr>
                        <a:t>第一階段報名考生名冊</a:t>
                      </a:r>
                      <a:r>
                        <a:rPr lang="en-US" sz="1200" kern="100" baseline="0" dirty="0" smtClean="0">
                          <a:latin typeface="標楷體" panose="03000509000000000000" pitchFamily="65" charset="-120"/>
                          <a:ea typeface="標楷體" panose="03000509000000000000" pitchFamily="65" charset="-120"/>
                          <a:cs typeface="Times New Roman"/>
                        </a:rPr>
                        <a:t>(</a:t>
                      </a:r>
                      <a:r>
                        <a:rPr lang="zh-TW" sz="1200" kern="100" baseline="0" dirty="0">
                          <a:latin typeface="標楷體" panose="03000509000000000000" pitchFamily="65" charset="-120"/>
                          <a:ea typeface="標楷體" panose="03000509000000000000" pitchFamily="65" charset="-120"/>
                          <a:cs typeface="Times New Roman"/>
                        </a:rPr>
                        <a:t>依班級</a:t>
                      </a:r>
                      <a:r>
                        <a:rPr lang="zh-TW" sz="1200" kern="100" baseline="0" dirty="0" smtClean="0">
                          <a:latin typeface="標楷體" panose="03000509000000000000" pitchFamily="65" charset="-120"/>
                          <a:ea typeface="標楷體" panose="03000509000000000000" pitchFamily="65" charset="-120"/>
                          <a:cs typeface="Times New Roman"/>
                        </a:rPr>
                        <a:t>及報名</a:t>
                      </a:r>
                      <a:r>
                        <a:rPr lang="zh-TW" sz="1200" kern="100" baseline="0" dirty="0">
                          <a:latin typeface="標楷體" panose="03000509000000000000" pitchFamily="65" charset="-120"/>
                          <a:ea typeface="標楷體" panose="03000509000000000000" pitchFamily="65" charset="-120"/>
                          <a:cs typeface="Times New Roman"/>
                        </a:rPr>
                        <a:t>序號排序</a:t>
                      </a:r>
                      <a:r>
                        <a:rPr lang="en-US" sz="1200" kern="100" baseline="0" dirty="0">
                          <a:latin typeface="標楷體" panose="03000509000000000000" pitchFamily="65" charset="-120"/>
                          <a:ea typeface="標楷體" panose="03000509000000000000" pitchFamily="65" charset="-120"/>
                          <a:cs typeface="Times New Roman"/>
                        </a:rPr>
                        <a:t>)</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需確認後列印自行留存</a:t>
                      </a:r>
                    </a:p>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高中職資料彙整用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344889">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dirty="0">
                          <a:latin typeface="標楷體" panose="03000509000000000000" pitchFamily="65" charset="-120"/>
                          <a:ea typeface="標楷體" panose="03000509000000000000" pitchFamily="65" charset="-120"/>
                          <a:cs typeface="Times New Roman"/>
                        </a:rPr>
                        <a:t>17</a:t>
                      </a:r>
                      <a:endParaRPr lang="zh-TW" sz="1200" kern="100" baseline="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a:latin typeface="標楷體" panose="03000509000000000000" pitchFamily="65" charset="-120"/>
                          <a:ea typeface="標楷體" panose="03000509000000000000" pitchFamily="65" charset="-120"/>
                          <a:cs typeface="Times New Roman"/>
                        </a:rPr>
                        <a:t>報表</a:t>
                      </a:r>
                      <a:r>
                        <a:rPr lang="en-US" sz="1200" kern="100" baseline="0" dirty="0">
                          <a:latin typeface="標楷體" panose="03000509000000000000" pitchFamily="65" charset="-120"/>
                          <a:ea typeface="標楷體" panose="03000509000000000000" pitchFamily="65" charset="-120"/>
                          <a:cs typeface="Times New Roman"/>
                        </a:rPr>
                        <a:t>A11</a:t>
                      </a:r>
                      <a:endParaRPr lang="zh-TW" sz="1200" kern="100" baseline="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報名回覆表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zh-TW" sz="1200" kern="100" baseline="0" dirty="0" smtClean="0">
                          <a:solidFill>
                            <a:srgbClr val="FF0000"/>
                          </a:solidFill>
                          <a:latin typeface="標楷體" panose="03000509000000000000" pitchFamily="65" charset="-120"/>
                          <a:ea typeface="標楷體" panose="03000509000000000000" pitchFamily="65" charset="-120"/>
                          <a:cs typeface="Times New Roman"/>
                        </a:rPr>
                        <a:t>需單位確認後列印並郵寄</a:t>
                      </a:r>
                      <a:r>
                        <a:rPr lang="zh-TW" altLang="en-US" sz="1200" kern="100" baseline="0" dirty="0" smtClean="0">
                          <a:solidFill>
                            <a:srgbClr val="FF0000"/>
                          </a:solidFill>
                          <a:latin typeface="標楷體" panose="03000509000000000000" pitchFamily="65" charset="-120"/>
                          <a:ea typeface="標楷體" panose="03000509000000000000" pitchFamily="65" charset="-120"/>
                          <a:cs typeface="Times New Roman"/>
                        </a:rPr>
                        <a:t>本委員會</a:t>
                      </a:r>
                      <a:endParaRPr lang="zh-TW" altLang="zh-TW" sz="1200" kern="100" baseline="0" dirty="0" smtClean="0">
                        <a:solidFill>
                          <a:srgbClr val="FF0000"/>
                        </a:solidFill>
                        <a:latin typeface="標楷體" panose="03000509000000000000" pitchFamily="65" charset="-120"/>
                        <a:ea typeface="標楷體" panose="03000509000000000000" pitchFamily="65" charset="-120"/>
                        <a:cs typeface="Times New Roman"/>
                      </a:endParaRPr>
                    </a:p>
                    <a:p>
                      <a:pPr marL="0" indent="0" algn="l">
                        <a:lnSpc>
                          <a:spcPct val="90000"/>
                        </a:lnSpc>
                        <a:spcAft>
                          <a:spcPts val="0"/>
                        </a:spcAft>
                      </a:pPr>
                      <a:r>
                        <a:rPr lang="en-US" altLang="zh-TW" sz="1200" kern="100" baseline="0" dirty="0" smtClean="0">
                          <a:solidFill>
                            <a:srgbClr val="3333FF"/>
                          </a:solidFill>
                          <a:latin typeface="標楷體" panose="03000509000000000000" pitchFamily="65" charset="-120"/>
                          <a:ea typeface="標楷體" panose="03000509000000000000" pitchFamily="65" charset="-120"/>
                          <a:cs typeface="Times New Roman"/>
                        </a:rPr>
                        <a:t>6/2</a:t>
                      </a:r>
                      <a:r>
                        <a:rPr lang="zh-TW" altLang="zh-TW" sz="1200" kern="100" baseline="0" dirty="0" smtClean="0">
                          <a:solidFill>
                            <a:srgbClr val="FF0000"/>
                          </a:solidFill>
                          <a:latin typeface="標楷體" panose="03000509000000000000" pitchFamily="65" charset="-120"/>
                          <a:ea typeface="標楷體" panose="03000509000000000000" pitchFamily="65" charset="-120"/>
                          <a:cs typeface="Times New Roman"/>
                        </a:rPr>
                        <a:t>前寄回</a:t>
                      </a:r>
                      <a:r>
                        <a:rPr lang="zh-TW" altLang="en-US" sz="1200" kern="100" baseline="0" dirty="0" smtClean="0">
                          <a:solidFill>
                            <a:srgbClr val="FF0000"/>
                          </a:solidFill>
                          <a:latin typeface="標楷體" panose="03000509000000000000" pitchFamily="65" charset="-120"/>
                          <a:ea typeface="標楷體" panose="03000509000000000000" pitchFamily="65" charset="-120"/>
                          <a:cs typeface="Times New Roman"/>
                        </a:rPr>
                        <a:t>本委員會</a:t>
                      </a:r>
                      <a:endParaRPr lang="zh-TW" altLang="zh-TW" sz="1200" kern="100" baseline="0" dirty="0">
                        <a:solidFill>
                          <a:srgbClr val="FF0000"/>
                        </a:solidFill>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366095">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dirty="0">
                          <a:latin typeface="標楷體" panose="03000509000000000000" pitchFamily="65" charset="-120"/>
                          <a:ea typeface="標楷體" panose="03000509000000000000" pitchFamily="65" charset="-120"/>
                          <a:cs typeface="Times New Roman"/>
                        </a:rPr>
                        <a:t>18</a:t>
                      </a:r>
                      <a:endParaRPr lang="zh-TW" sz="1200" kern="100" baseline="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a:latin typeface="標楷體" panose="03000509000000000000" pitchFamily="65" charset="-120"/>
                          <a:ea typeface="標楷體" panose="03000509000000000000" pitchFamily="65" charset="-120"/>
                          <a:cs typeface="Times New Roman"/>
                        </a:rPr>
                        <a:t>報表</a:t>
                      </a:r>
                      <a:r>
                        <a:rPr lang="en-US" sz="1200" kern="100" baseline="0" dirty="0">
                          <a:latin typeface="標楷體" panose="03000509000000000000" pitchFamily="65" charset="-120"/>
                          <a:ea typeface="標楷體" panose="03000509000000000000" pitchFamily="65" charset="-120"/>
                          <a:cs typeface="Times New Roman"/>
                        </a:rPr>
                        <a:t>A14</a:t>
                      </a:r>
                      <a:endParaRPr lang="zh-TW" sz="1200" kern="100" baseline="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考生通行碼領取確認單</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需單位確認後列印</a:t>
                      </a:r>
                    </a:p>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留存於第二階段時使用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183047">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dirty="0" smtClean="0">
                          <a:latin typeface="標楷體" panose="03000509000000000000" pitchFamily="65" charset="-120"/>
                          <a:ea typeface="標楷體" panose="03000509000000000000" pitchFamily="65" charset="-120"/>
                          <a:cs typeface="Times New Roman"/>
                        </a:rPr>
                        <a:t>19</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封面</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標楷體" panose="03000509000000000000" pitchFamily="65" charset="-120"/>
                          <a:ea typeface="標楷體" panose="03000509000000000000" pitchFamily="65" charset="-120"/>
                          <a:cs typeface="Times New Roman"/>
                        </a:rPr>
                        <a:t>黏貼寄送封面</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系統</a:t>
                      </a: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smtClean="0">
                          <a:latin typeface="標楷體" panose="03000509000000000000" pitchFamily="65" charset="-120"/>
                          <a:ea typeface="標楷體" panose="03000509000000000000" pitchFamily="65" charset="-120"/>
                          <a:cs typeface="Times New Roman"/>
                        </a:rPr>
                        <a:t>郵寄</a:t>
                      </a:r>
                      <a:r>
                        <a:rPr lang="zh-TW" altLang="en-US" sz="1200" kern="100" baseline="0" dirty="0" smtClean="0">
                          <a:latin typeface="標楷體" panose="03000509000000000000" pitchFamily="65" charset="-120"/>
                          <a:ea typeface="標楷體" panose="03000509000000000000" pitchFamily="65" charset="-120"/>
                          <a:cs typeface="Times New Roman"/>
                        </a:rPr>
                        <a:t>本委員會</a:t>
                      </a:r>
                      <a:r>
                        <a:rPr lang="zh-TW" sz="1200" kern="100" baseline="0" dirty="0" smtClean="0">
                          <a:latin typeface="標楷體" panose="03000509000000000000" pitchFamily="65" charset="-120"/>
                          <a:ea typeface="標楷體" panose="03000509000000000000" pitchFamily="65" charset="-120"/>
                          <a:cs typeface="Times New Roman"/>
                        </a:rPr>
                        <a:t>封面</a:t>
                      </a:r>
                      <a:r>
                        <a:rPr lang="zh-TW" sz="1200" kern="100" baseline="0" dirty="0">
                          <a:latin typeface="標楷體" panose="03000509000000000000" pitchFamily="65" charset="-120"/>
                          <a:ea typeface="標楷體" panose="03000509000000000000" pitchFamily="65" charset="-120"/>
                          <a:cs typeface="Times New Roman"/>
                        </a:rPr>
                        <a:t>黏貼聯</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bl>
          </a:graphicData>
        </a:graphic>
      </p:graphicFrame>
      <p:sp>
        <p:nvSpPr>
          <p:cNvPr id="3" name="投影片編號版面配置區 2"/>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45</a:t>
            </a:fld>
            <a:endParaRPr lang="en-US" altLang="zh-TW"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63783" y="1353983"/>
            <a:ext cx="9185841" cy="4050732"/>
          </a:xfrm>
          <a:prstGeom prst="rect">
            <a:avLst/>
          </a:prstGeom>
        </p:spPr>
      </p:pic>
      <p:sp>
        <p:nvSpPr>
          <p:cNvPr id="328708" name="Rectangle 4"/>
          <p:cNvSpPr>
            <a:spLocks noGrp="1" noChangeArrowheads="1"/>
          </p:cNvSpPr>
          <p:nvPr>
            <p:ph type="title" idx="4294967295"/>
          </p:nvPr>
        </p:nvSpPr>
        <p:spPr>
          <a:xfrm>
            <a:off x="1" y="142875"/>
            <a:ext cx="9058274" cy="785813"/>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一階報名</a:t>
            </a:r>
            <a:r>
              <a:rPr lang="en-US" altLang="zh-TW" sz="3200" kern="1200" dirty="0" smtClean="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列印第一階段考生調查表</a:t>
            </a:r>
            <a:r>
              <a:rPr lang="en-US" altLang="zh-TW" sz="3200" kern="1200" dirty="0">
                <a:solidFill>
                  <a:srgbClr val="FF0000"/>
                </a:solidFill>
                <a:latin typeface="標楷體" panose="03000509000000000000" pitchFamily="65" charset="-120"/>
                <a:ea typeface="標楷體" panose="03000509000000000000" pitchFamily="65" charset="-120"/>
              </a:rPr>
              <a:t>A1(</a:t>
            </a:r>
            <a:r>
              <a:rPr lang="zh-TW" altLang="en-US" sz="3200" kern="1200" dirty="0">
                <a:solidFill>
                  <a:srgbClr val="FF0000"/>
                </a:solidFill>
                <a:latin typeface="標楷體" panose="03000509000000000000" pitchFamily="65" charset="-120"/>
                <a:ea typeface="標楷體" panose="03000509000000000000" pitchFamily="65" charset="-120"/>
              </a:rPr>
              <a:t>班級列印</a:t>
            </a:r>
            <a:r>
              <a:rPr lang="en-US" altLang="zh-TW" sz="3200" kern="1200" dirty="0">
                <a:solidFill>
                  <a:srgbClr val="FF0000"/>
                </a:solidFill>
                <a:latin typeface="標楷體" panose="03000509000000000000" pitchFamily="65" charset="-120"/>
                <a:ea typeface="標楷體" panose="03000509000000000000" pitchFamily="65" charset="-120"/>
              </a:rPr>
              <a:t>)</a:t>
            </a:r>
          </a:p>
        </p:txBody>
      </p:sp>
      <p:sp>
        <p:nvSpPr>
          <p:cNvPr id="328709" name="Rectangle 5"/>
          <p:cNvSpPr>
            <a:spLocks noChangeArrowheads="1"/>
          </p:cNvSpPr>
          <p:nvPr/>
        </p:nvSpPr>
        <p:spPr bwMode="auto">
          <a:xfrm>
            <a:off x="3383867" y="4509120"/>
            <a:ext cx="2376265" cy="404309"/>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sp>
        <p:nvSpPr>
          <p:cNvPr id="10" name="AutoShape 6"/>
          <p:cNvSpPr>
            <a:spLocks noChangeArrowheads="1"/>
          </p:cNvSpPr>
          <p:nvPr/>
        </p:nvSpPr>
        <p:spPr bwMode="auto">
          <a:xfrm>
            <a:off x="323529" y="2852936"/>
            <a:ext cx="2232248" cy="1224136"/>
          </a:xfrm>
          <a:prstGeom prst="wedgeRectCallout">
            <a:avLst>
              <a:gd name="adj1" fmla="val 65044"/>
              <a:gd name="adj2" fmla="val -16715"/>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000000"/>
                </a:solidFill>
                <a:latin typeface="標楷體" panose="03000509000000000000" pitchFamily="65" charset="-120"/>
                <a:ea typeface="標楷體" panose="03000509000000000000" pitchFamily="65" charset="-120"/>
              </a:rPr>
              <a:t>選擇</a:t>
            </a:r>
            <a:r>
              <a:rPr kumimoji="0" lang="zh-TW" altLang="en-US" dirty="0">
                <a:solidFill>
                  <a:srgbClr val="FF0000"/>
                </a:solidFill>
                <a:latin typeface="標楷體" panose="03000509000000000000" pitchFamily="65" charset="-120"/>
                <a:ea typeface="標楷體" panose="03000509000000000000" pitchFamily="65" charset="-120"/>
              </a:rPr>
              <a:t>班級列印</a:t>
            </a:r>
            <a:r>
              <a:rPr kumimoji="0" lang="zh-TW" altLang="en-US" dirty="0">
                <a:latin typeface="標楷體" panose="03000509000000000000" pitchFamily="65" charset="-120"/>
                <a:ea typeface="標楷體" panose="03000509000000000000" pitchFamily="65" charset="-120"/>
              </a:rPr>
              <a:t>，</a:t>
            </a:r>
            <a:r>
              <a:rPr kumimoji="0" lang="zh-TW" altLang="en-US" dirty="0">
                <a:solidFill>
                  <a:srgbClr val="000000"/>
                </a:solidFill>
                <a:latin typeface="標楷體" panose="03000509000000000000" pitchFamily="65" charset="-120"/>
                <a:ea typeface="標楷體" panose="03000509000000000000" pitchFamily="65" charset="-120"/>
              </a:rPr>
              <a:t>依承辦作業需要，可分班</a:t>
            </a:r>
            <a:r>
              <a:rPr kumimoji="0" lang="zh-TW" altLang="en-US" dirty="0" smtClean="0">
                <a:solidFill>
                  <a:srgbClr val="000000"/>
                </a:solidFill>
                <a:latin typeface="標楷體" panose="03000509000000000000" pitchFamily="65" charset="-120"/>
                <a:ea typeface="標楷體" panose="03000509000000000000" pitchFamily="65" charset="-120"/>
              </a:rPr>
              <a:t>列印「考生調查表」</a:t>
            </a:r>
            <a:endParaRPr kumimoji="0" lang="zh-TW" altLang="en-US" dirty="0">
              <a:solidFill>
                <a:srgbClr val="000000"/>
              </a:solidFill>
              <a:latin typeface="標楷體" panose="03000509000000000000" pitchFamily="65" charset="-120"/>
              <a:ea typeface="標楷體" panose="03000509000000000000" pitchFamily="65" charset="-120"/>
            </a:endParaRPr>
          </a:p>
          <a:p>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46</a:t>
            </a:fld>
            <a:endParaRPr lang="en-US" altLang="zh-TW"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23308" y="1187321"/>
            <a:ext cx="8897383" cy="4289494"/>
          </a:xfrm>
          <a:prstGeom prst="rect">
            <a:avLst/>
          </a:prstGeom>
          <a:solidFill>
            <a:schemeClr val="bg1">
              <a:lumMod val="95000"/>
            </a:schemeClr>
          </a:solidFill>
        </p:spPr>
      </p:pic>
      <p:sp>
        <p:nvSpPr>
          <p:cNvPr id="329732" name="Rectangle 4"/>
          <p:cNvSpPr>
            <a:spLocks noGrp="1" noChangeArrowheads="1"/>
          </p:cNvSpPr>
          <p:nvPr>
            <p:ph type="title" idx="4294967295"/>
          </p:nvPr>
        </p:nvSpPr>
        <p:spPr>
          <a:xfrm>
            <a:off x="-1" y="142875"/>
            <a:ext cx="9115425" cy="785813"/>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一階報名</a:t>
            </a:r>
            <a:r>
              <a:rPr lang="en-US" altLang="zh-TW" sz="3200" kern="1200" dirty="0" smtClean="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列印第一階段考生調查表</a:t>
            </a:r>
            <a:r>
              <a:rPr lang="en-US" altLang="zh-TW" sz="3200" kern="1200" dirty="0">
                <a:solidFill>
                  <a:srgbClr val="FF0000"/>
                </a:solidFill>
                <a:latin typeface="標楷體" panose="03000509000000000000" pitchFamily="65" charset="-120"/>
                <a:ea typeface="標楷體" panose="03000509000000000000" pitchFamily="65" charset="-120"/>
              </a:rPr>
              <a:t>A1(</a:t>
            </a:r>
            <a:r>
              <a:rPr lang="zh-TW" altLang="en-US" sz="3200" kern="1200" dirty="0">
                <a:solidFill>
                  <a:srgbClr val="FF0000"/>
                </a:solidFill>
                <a:latin typeface="標楷體" panose="03000509000000000000" pitchFamily="65" charset="-120"/>
                <a:ea typeface="標楷體" panose="03000509000000000000" pitchFamily="65" charset="-120"/>
              </a:rPr>
              <a:t>個人列印</a:t>
            </a:r>
            <a:r>
              <a:rPr lang="en-US" altLang="zh-TW" sz="3200" kern="1200" dirty="0">
                <a:solidFill>
                  <a:srgbClr val="FF0000"/>
                </a:solidFill>
                <a:latin typeface="標楷體" panose="03000509000000000000" pitchFamily="65" charset="-120"/>
                <a:ea typeface="標楷體" panose="03000509000000000000" pitchFamily="65" charset="-120"/>
              </a:rPr>
              <a:t>)</a:t>
            </a:r>
          </a:p>
        </p:txBody>
      </p:sp>
      <p:sp>
        <p:nvSpPr>
          <p:cNvPr id="329733" name="Rectangle 5"/>
          <p:cNvSpPr>
            <a:spLocks noChangeArrowheads="1"/>
          </p:cNvSpPr>
          <p:nvPr/>
        </p:nvSpPr>
        <p:spPr bwMode="auto">
          <a:xfrm>
            <a:off x="3831835" y="4005064"/>
            <a:ext cx="1152128" cy="936104"/>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sp>
        <p:nvSpPr>
          <p:cNvPr id="10" name="AutoShape 6"/>
          <p:cNvSpPr>
            <a:spLocks noChangeArrowheads="1"/>
          </p:cNvSpPr>
          <p:nvPr/>
        </p:nvSpPr>
        <p:spPr bwMode="auto">
          <a:xfrm>
            <a:off x="5652120" y="4799344"/>
            <a:ext cx="2304256" cy="936104"/>
          </a:xfrm>
          <a:prstGeom prst="wedgeRectCallout">
            <a:avLst>
              <a:gd name="adj1" fmla="val -31360"/>
              <a:gd name="adj2" fmla="val -66427"/>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smtClean="0">
                <a:solidFill>
                  <a:srgbClr val="000000"/>
                </a:solidFill>
                <a:latin typeface="標楷體" panose="03000509000000000000" pitchFamily="65" charset="-120"/>
                <a:ea typeface="標楷體" panose="03000509000000000000" pitchFamily="65" charset="-120"/>
              </a:rPr>
              <a:t>依</a:t>
            </a:r>
            <a:r>
              <a:rPr kumimoji="0" lang="zh-TW" altLang="en-US" dirty="0">
                <a:solidFill>
                  <a:srgbClr val="000000"/>
                </a:solidFill>
                <a:latin typeface="標楷體" panose="03000509000000000000" pitchFamily="65" charset="-120"/>
                <a:ea typeface="標楷體" panose="03000509000000000000" pitchFamily="65" charset="-120"/>
              </a:rPr>
              <a:t>承辦作業需要</a:t>
            </a:r>
            <a:r>
              <a:rPr kumimoji="0" lang="zh-TW" altLang="en-US" dirty="0" smtClean="0">
                <a:solidFill>
                  <a:srgbClr val="000000"/>
                </a:solidFill>
                <a:latin typeface="標楷體" panose="03000509000000000000" pitchFamily="65" charset="-120"/>
                <a:ea typeface="標楷體" panose="03000509000000000000" pitchFamily="65" charset="-120"/>
              </a:rPr>
              <a:t>，</a:t>
            </a:r>
            <a:endParaRPr kumimoji="0" lang="en-US" altLang="zh-TW" dirty="0" smtClean="0">
              <a:solidFill>
                <a:srgbClr val="000000"/>
              </a:solidFill>
              <a:latin typeface="標楷體" panose="03000509000000000000" pitchFamily="65" charset="-120"/>
              <a:ea typeface="標楷體" panose="03000509000000000000" pitchFamily="65" charset="-120"/>
            </a:endParaRPr>
          </a:p>
          <a:p>
            <a:r>
              <a:rPr kumimoji="0" lang="zh-TW" altLang="en-US" dirty="0" smtClean="0">
                <a:solidFill>
                  <a:srgbClr val="000000"/>
                </a:solidFill>
                <a:latin typeface="標楷體" panose="03000509000000000000" pitchFamily="65" charset="-120"/>
                <a:ea typeface="標楷體" panose="03000509000000000000" pitchFamily="65" charset="-120"/>
              </a:rPr>
              <a:t>可個人列印</a:t>
            </a:r>
            <a:endParaRPr kumimoji="0" lang="en-US" altLang="zh-TW" dirty="0" smtClean="0">
              <a:solidFill>
                <a:srgbClr val="000000"/>
              </a:solidFill>
              <a:latin typeface="標楷體" panose="03000509000000000000" pitchFamily="65" charset="-120"/>
              <a:ea typeface="標楷體" panose="03000509000000000000" pitchFamily="65" charset="-120"/>
            </a:endParaRPr>
          </a:p>
          <a:p>
            <a:r>
              <a:rPr kumimoji="0" lang="zh-TW" altLang="en-US" dirty="0" smtClean="0">
                <a:solidFill>
                  <a:srgbClr val="000000"/>
                </a:solidFill>
                <a:latin typeface="標楷體" panose="03000509000000000000" pitchFamily="65" charset="-120"/>
                <a:ea typeface="標楷體" panose="03000509000000000000" pitchFamily="65" charset="-120"/>
              </a:rPr>
              <a:t>「</a:t>
            </a:r>
            <a:r>
              <a:rPr kumimoji="0" lang="zh-TW" altLang="en-US" dirty="0">
                <a:solidFill>
                  <a:srgbClr val="000000"/>
                </a:solidFill>
                <a:latin typeface="標楷體" panose="03000509000000000000" pitchFamily="65" charset="-120"/>
                <a:ea typeface="標楷體" panose="03000509000000000000" pitchFamily="65" charset="-120"/>
              </a:rPr>
              <a:t>考生</a:t>
            </a:r>
            <a:r>
              <a:rPr kumimoji="0" lang="zh-TW" altLang="en-US" dirty="0" smtClean="0">
                <a:solidFill>
                  <a:srgbClr val="000000"/>
                </a:solidFill>
                <a:latin typeface="標楷體" panose="03000509000000000000" pitchFamily="65" charset="-120"/>
                <a:ea typeface="標楷體" panose="03000509000000000000" pitchFamily="65" charset="-120"/>
              </a:rPr>
              <a:t>調查表</a:t>
            </a:r>
            <a:r>
              <a:rPr kumimoji="0" lang="en-US" altLang="zh-TW" dirty="0" smtClean="0">
                <a:solidFill>
                  <a:srgbClr val="000000"/>
                </a:solidFill>
                <a:latin typeface="標楷體" panose="03000509000000000000" pitchFamily="65" charset="-120"/>
                <a:ea typeface="標楷體" panose="03000509000000000000" pitchFamily="65" charset="-120"/>
              </a:rPr>
              <a:t>A1</a:t>
            </a:r>
            <a:r>
              <a:rPr kumimoji="0" lang="zh-TW" altLang="en-US" dirty="0" smtClean="0">
                <a:solidFill>
                  <a:srgbClr val="000000"/>
                </a:solidFill>
                <a:latin typeface="標楷體" panose="03000509000000000000" pitchFamily="65" charset="-120"/>
                <a:ea typeface="標楷體" panose="03000509000000000000" pitchFamily="65" charset="-120"/>
              </a:rPr>
              <a:t>」</a:t>
            </a:r>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47</a:t>
            </a:fld>
            <a:endParaRPr lang="en-US" altLang="zh-TW" dirty="0">
              <a:latin typeface="標楷體" panose="03000509000000000000" pitchFamily="65" charset="-120"/>
              <a:ea typeface="標楷體" panose="03000509000000000000" pitchFamily="65" charset="-120"/>
            </a:endParaRPr>
          </a:p>
        </p:txBody>
      </p:sp>
      <p:sp>
        <p:nvSpPr>
          <p:cNvPr id="4" name="矩形 3"/>
          <p:cNvSpPr/>
          <p:nvPr/>
        </p:nvSpPr>
        <p:spPr>
          <a:xfrm>
            <a:off x="1403648" y="2736792"/>
            <a:ext cx="288032" cy="274512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6176958" y="2716010"/>
            <a:ext cx="288032" cy="18039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2947306" y="2736792"/>
            <a:ext cx="149113" cy="274512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7369953" y="2740536"/>
            <a:ext cx="82367" cy="18039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211168" y="898358"/>
            <a:ext cx="4243046" cy="5994886"/>
          </a:xfrm>
          <a:prstGeom prst="rect">
            <a:avLst/>
          </a:prstGeom>
        </p:spPr>
      </p:pic>
      <p:pic>
        <p:nvPicPr>
          <p:cNvPr id="5" name="圖片 4"/>
          <p:cNvPicPr>
            <a:picLocks noChangeAspect="1"/>
          </p:cNvPicPr>
          <p:nvPr/>
        </p:nvPicPr>
        <p:blipFill>
          <a:blip r:embed="rId3"/>
          <a:stretch>
            <a:fillRect/>
          </a:stretch>
        </p:blipFill>
        <p:spPr>
          <a:xfrm>
            <a:off x="4777308" y="931941"/>
            <a:ext cx="4189898" cy="5974483"/>
          </a:xfrm>
          <a:prstGeom prst="rect">
            <a:avLst/>
          </a:prstGeom>
        </p:spPr>
      </p:pic>
      <p:sp>
        <p:nvSpPr>
          <p:cNvPr id="7" name="矩形 6"/>
          <p:cNvSpPr/>
          <p:nvPr/>
        </p:nvSpPr>
        <p:spPr>
          <a:xfrm>
            <a:off x="395536" y="3902721"/>
            <a:ext cx="3876657" cy="4618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8" name="矩形 7"/>
          <p:cNvSpPr/>
          <p:nvPr/>
        </p:nvSpPr>
        <p:spPr>
          <a:xfrm>
            <a:off x="4845328" y="3958677"/>
            <a:ext cx="4008846" cy="4784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 name="投影片編號版面配置區 1"/>
          <p:cNvSpPr>
            <a:spLocks noGrp="1"/>
          </p:cNvSpPr>
          <p:nvPr>
            <p:ph type="sldNum" sz="quarter" idx="12"/>
          </p:nvPr>
        </p:nvSpPr>
        <p:spPr/>
        <p:txBody>
          <a:bodyPr/>
          <a:lstStyle/>
          <a:p>
            <a:fld id="{34EC34A2-0CEA-4579-984D-7DD7EB565D05}" type="slidenum">
              <a:rPr lang="zh-TW" altLang="en-US" smtClean="0">
                <a:solidFill>
                  <a:prstClr val="black"/>
                </a:solidFill>
              </a:rPr>
              <a:pPr/>
              <a:t>48</a:t>
            </a:fld>
            <a:endParaRPr lang="zh-TW" altLang="en-US">
              <a:solidFill>
                <a:prstClr val="black"/>
              </a:solidFill>
            </a:endParaRPr>
          </a:p>
        </p:txBody>
      </p:sp>
      <p:sp>
        <p:nvSpPr>
          <p:cNvPr id="19" name="矩形 18"/>
          <p:cNvSpPr/>
          <p:nvPr/>
        </p:nvSpPr>
        <p:spPr>
          <a:xfrm>
            <a:off x="7380312" y="1611037"/>
            <a:ext cx="566518" cy="1105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9" name="Rectangle 4"/>
          <p:cNvSpPr>
            <a:spLocks noGrp="1" noChangeArrowheads="1"/>
          </p:cNvSpPr>
          <p:nvPr>
            <p:ph type="title" idx="4294967295"/>
          </p:nvPr>
        </p:nvSpPr>
        <p:spPr>
          <a:xfrm>
            <a:off x="-1" y="142875"/>
            <a:ext cx="9115425" cy="785813"/>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一階報名</a:t>
            </a:r>
            <a:r>
              <a:rPr lang="en-US" altLang="zh-TW" sz="3200" kern="1200" dirty="0" smtClean="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列印第一階段考生調查表</a:t>
            </a:r>
            <a:r>
              <a:rPr lang="en-US" altLang="zh-TW" sz="3200" kern="1200" dirty="0" smtClean="0">
                <a:solidFill>
                  <a:srgbClr val="FF0000"/>
                </a:solidFill>
                <a:latin typeface="標楷體" panose="03000509000000000000" pitchFamily="65" charset="-120"/>
                <a:ea typeface="標楷體" panose="03000509000000000000" pitchFamily="65" charset="-120"/>
              </a:rPr>
              <a:t>A1</a:t>
            </a:r>
            <a:endParaRPr lang="en-US" altLang="zh-TW" sz="3200" kern="1200" dirty="0">
              <a:solidFill>
                <a:srgbClr val="FF0000"/>
              </a:solidFill>
              <a:latin typeface="標楷體" panose="03000509000000000000" pitchFamily="65" charset="-120"/>
              <a:ea typeface="標楷體" panose="03000509000000000000" pitchFamily="65" charset="-120"/>
            </a:endParaRPr>
          </a:p>
        </p:txBody>
      </p:sp>
      <p:sp>
        <p:nvSpPr>
          <p:cNvPr id="30" name="矩形 29"/>
          <p:cNvSpPr/>
          <p:nvPr/>
        </p:nvSpPr>
        <p:spPr>
          <a:xfrm>
            <a:off x="6065862" y="1611037"/>
            <a:ext cx="991356" cy="1105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1" name="矩形 30"/>
          <p:cNvSpPr/>
          <p:nvPr/>
        </p:nvSpPr>
        <p:spPr>
          <a:xfrm>
            <a:off x="5564212" y="1801537"/>
            <a:ext cx="566518" cy="1105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2" name="矩形 31"/>
          <p:cNvSpPr/>
          <p:nvPr/>
        </p:nvSpPr>
        <p:spPr>
          <a:xfrm>
            <a:off x="5545162" y="2131737"/>
            <a:ext cx="566518" cy="1105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3" name="矩形 32"/>
          <p:cNvSpPr/>
          <p:nvPr/>
        </p:nvSpPr>
        <p:spPr>
          <a:xfrm>
            <a:off x="5564212" y="2309537"/>
            <a:ext cx="566518" cy="1105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4" name="矩形 33"/>
          <p:cNvSpPr/>
          <p:nvPr/>
        </p:nvSpPr>
        <p:spPr>
          <a:xfrm>
            <a:off x="5545162" y="2480987"/>
            <a:ext cx="1512056" cy="1102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5" name="矩形 34"/>
          <p:cNvSpPr/>
          <p:nvPr/>
        </p:nvSpPr>
        <p:spPr>
          <a:xfrm>
            <a:off x="6917634" y="2131737"/>
            <a:ext cx="566518" cy="1105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6" name="矩形 35"/>
          <p:cNvSpPr/>
          <p:nvPr/>
        </p:nvSpPr>
        <p:spPr>
          <a:xfrm>
            <a:off x="6936684" y="2309537"/>
            <a:ext cx="566518" cy="1105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7" name="矩形 36"/>
          <p:cNvSpPr/>
          <p:nvPr/>
        </p:nvSpPr>
        <p:spPr>
          <a:xfrm>
            <a:off x="6948512" y="1972987"/>
            <a:ext cx="566518" cy="1105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8" name="矩形 37"/>
          <p:cNvSpPr/>
          <p:nvPr/>
        </p:nvSpPr>
        <p:spPr>
          <a:xfrm>
            <a:off x="7520012" y="1801537"/>
            <a:ext cx="566518" cy="1105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9" name="矩形 38"/>
          <p:cNvSpPr/>
          <p:nvPr/>
        </p:nvSpPr>
        <p:spPr>
          <a:xfrm>
            <a:off x="8193112" y="1972987"/>
            <a:ext cx="566518" cy="1105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0" name="矩形 39"/>
          <p:cNvSpPr/>
          <p:nvPr/>
        </p:nvSpPr>
        <p:spPr>
          <a:xfrm>
            <a:off x="8186762" y="2144437"/>
            <a:ext cx="566518" cy="1105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1" name="矩形 40"/>
          <p:cNvSpPr/>
          <p:nvPr/>
        </p:nvSpPr>
        <p:spPr>
          <a:xfrm>
            <a:off x="8205812" y="2303187"/>
            <a:ext cx="566518" cy="1105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2" name="矩形 41"/>
          <p:cNvSpPr/>
          <p:nvPr/>
        </p:nvSpPr>
        <p:spPr>
          <a:xfrm>
            <a:off x="2830459" y="1611037"/>
            <a:ext cx="566518" cy="1105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3" name="矩形 42"/>
          <p:cNvSpPr/>
          <p:nvPr/>
        </p:nvSpPr>
        <p:spPr>
          <a:xfrm>
            <a:off x="1516009" y="1611037"/>
            <a:ext cx="991356" cy="1105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4" name="矩形 43"/>
          <p:cNvSpPr/>
          <p:nvPr/>
        </p:nvSpPr>
        <p:spPr>
          <a:xfrm>
            <a:off x="1014359" y="1772959"/>
            <a:ext cx="566518" cy="1105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5" name="矩形 44"/>
          <p:cNvSpPr/>
          <p:nvPr/>
        </p:nvSpPr>
        <p:spPr>
          <a:xfrm>
            <a:off x="1004835" y="2108132"/>
            <a:ext cx="566518" cy="1105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6" name="矩形 45"/>
          <p:cNvSpPr/>
          <p:nvPr/>
        </p:nvSpPr>
        <p:spPr>
          <a:xfrm>
            <a:off x="1023885" y="2285932"/>
            <a:ext cx="566518" cy="1105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7" name="矩形 46"/>
          <p:cNvSpPr/>
          <p:nvPr/>
        </p:nvSpPr>
        <p:spPr>
          <a:xfrm>
            <a:off x="995309" y="2442883"/>
            <a:ext cx="1512056" cy="1102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8" name="矩形 47"/>
          <p:cNvSpPr/>
          <p:nvPr/>
        </p:nvSpPr>
        <p:spPr>
          <a:xfrm>
            <a:off x="2377307" y="2108132"/>
            <a:ext cx="566518" cy="1105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9" name="矩形 48"/>
          <p:cNvSpPr/>
          <p:nvPr/>
        </p:nvSpPr>
        <p:spPr>
          <a:xfrm>
            <a:off x="2396357" y="2285932"/>
            <a:ext cx="566518" cy="1105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50" name="矩形 49"/>
          <p:cNvSpPr/>
          <p:nvPr/>
        </p:nvSpPr>
        <p:spPr>
          <a:xfrm>
            <a:off x="2398659" y="1939646"/>
            <a:ext cx="566518" cy="1105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51" name="矩形 50"/>
          <p:cNvSpPr/>
          <p:nvPr/>
        </p:nvSpPr>
        <p:spPr>
          <a:xfrm>
            <a:off x="2970159" y="1772959"/>
            <a:ext cx="566518" cy="1105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52" name="矩形 51"/>
          <p:cNvSpPr/>
          <p:nvPr/>
        </p:nvSpPr>
        <p:spPr>
          <a:xfrm>
            <a:off x="3643259" y="1939646"/>
            <a:ext cx="566518" cy="1105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53" name="矩形 52"/>
          <p:cNvSpPr/>
          <p:nvPr/>
        </p:nvSpPr>
        <p:spPr>
          <a:xfrm>
            <a:off x="3646435" y="2120832"/>
            <a:ext cx="566518" cy="1105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54" name="矩形 53"/>
          <p:cNvSpPr/>
          <p:nvPr/>
        </p:nvSpPr>
        <p:spPr>
          <a:xfrm>
            <a:off x="3665485" y="2279582"/>
            <a:ext cx="566518" cy="1105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Tree>
    <p:extLst>
      <p:ext uri="{BB962C8B-B14F-4D97-AF65-F5344CB8AC3E}">
        <p14:creationId xmlns:p14="http://schemas.microsoft.com/office/powerpoint/2010/main" val="254314615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67259" y="1477482"/>
            <a:ext cx="8869237" cy="3627535"/>
          </a:xfrm>
          <a:prstGeom prst="rect">
            <a:avLst/>
          </a:prstGeom>
        </p:spPr>
      </p:pic>
      <p:sp>
        <p:nvSpPr>
          <p:cNvPr id="285700" name="Rectangle 3"/>
          <p:cNvSpPr>
            <a:spLocks noGrp="1" noChangeArrowheads="1"/>
          </p:cNvSpPr>
          <p:nvPr>
            <p:ph type="title" idx="4294967295"/>
          </p:nvPr>
        </p:nvSpPr>
        <p:spPr>
          <a:xfrm>
            <a:off x="158750" y="141288"/>
            <a:ext cx="8661722" cy="795337"/>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一階報名</a:t>
            </a:r>
            <a:r>
              <a:rPr lang="en-US" altLang="zh-TW" sz="3800" kern="1200" dirty="0" smtClean="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輸入考生調查表</a:t>
            </a:r>
            <a:r>
              <a:rPr lang="en-US" altLang="zh-TW" sz="3200" kern="1200" dirty="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勾選參加考生</a:t>
            </a:r>
            <a:r>
              <a:rPr lang="en-US" altLang="zh-TW" sz="3200" kern="1200" dirty="0">
                <a:solidFill>
                  <a:srgbClr val="FF0000"/>
                </a:solidFill>
                <a:latin typeface="標楷體" panose="03000509000000000000" pitchFamily="65" charset="-120"/>
                <a:ea typeface="標楷體" panose="03000509000000000000" pitchFamily="65" charset="-120"/>
              </a:rPr>
              <a:t>)</a:t>
            </a:r>
            <a:endParaRPr lang="zh-TW" altLang="en-US" sz="3200" kern="1200" dirty="0">
              <a:solidFill>
                <a:srgbClr val="FF0000"/>
              </a:solidFill>
              <a:latin typeface="標楷體" panose="03000509000000000000" pitchFamily="65" charset="-120"/>
              <a:ea typeface="標楷體" panose="03000509000000000000" pitchFamily="65" charset="-120"/>
            </a:endParaRPr>
          </a:p>
        </p:txBody>
      </p:sp>
      <p:sp>
        <p:nvSpPr>
          <p:cNvPr id="285701" name="Rectangle 5"/>
          <p:cNvSpPr>
            <a:spLocks noChangeArrowheads="1"/>
          </p:cNvSpPr>
          <p:nvPr/>
        </p:nvSpPr>
        <p:spPr bwMode="auto">
          <a:xfrm>
            <a:off x="2740052" y="2653021"/>
            <a:ext cx="1152127" cy="2451997"/>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sp>
        <p:nvSpPr>
          <p:cNvPr id="334852" name="AutoShape 4"/>
          <p:cNvSpPr>
            <a:spLocks noChangeArrowheads="1"/>
          </p:cNvSpPr>
          <p:nvPr/>
        </p:nvSpPr>
        <p:spPr bwMode="auto">
          <a:xfrm>
            <a:off x="756777" y="5533341"/>
            <a:ext cx="8042290" cy="415939"/>
          </a:xfrm>
          <a:prstGeom prst="wedgeRectCallout">
            <a:avLst>
              <a:gd name="adj1" fmla="val -21582"/>
              <a:gd name="adj2" fmla="val -130988"/>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000000"/>
                </a:solidFill>
                <a:latin typeface="標楷體" panose="03000509000000000000" pitchFamily="65" charset="-120"/>
                <a:ea typeface="標楷體" panose="03000509000000000000" pitchFamily="65" charset="-120"/>
              </a:rPr>
              <a:t>根據回收的考生</a:t>
            </a:r>
            <a:r>
              <a:rPr kumimoji="0" lang="zh-TW" altLang="en-US" dirty="0" smtClean="0">
                <a:solidFill>
                  <a:srgbClr val="000000"/>
                </a:solidFill>
                <a:latin typeface="標楷體" panose="03000509000000000000" pitchFamily="65" charset="-120"/>
                <a:ea typeface="標楷體" panose="03000509000000000000" pitchFamily="65" charset="-120"/>
              </a:rPr>
              <a:t>調查表</a:t>
            </a:r>
            <a:r>
              <a:rPr kumimoji="0" lang="en-US" altLang="zh-TW" dirty="0" smtClean="0">
                <a:solidFill>
                  <a:srgbClr val="000000"/>
                </a:solidFill>
                <a:latin typeface="標楷體" panose="03000509000000000000" pitchFamily="65" charset="-120"/>
                <a:ea typeface="標楷體" panose="03000509000000000000" pitchFamily="65" charset="-120"/>
              </a:rPr>
              <a:t>(A1)</a:t>
            </a:r>
            <a:r>
              <a:rPr kumimoji="0" lang="zh-TW" altLang="en-US" dirty="0" smtClean="0">
                <a:solidFill>
                  <a:srgbClr val="000000"/>
                </a:solidFill>
                <a:latin typeface="標楷體" panose="03000509000000000000" pitchFamily="65" charset="-120"/>
                <a:ea typeface="標楷體" panose="03000509000000000000" pitchFamily="65" charset="-120"/>
              </a:rPr>
              <a:t>，確認考生是否報名甄選入學，勾選參加考生</a:t>
            </a:r>
            <a:endParaRPr kumimoji="0" lang="zh-TW" altLang="en-US" dirty="0">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49</a:t>
            </a:fld>
            <a:endParaRPr lang="en-US" altLang="zh-TW" dirty="0">
              <a:latin typeface="標楷體" panose="03000509000000000000" pitchFamily="65" charset="-120"/>
              <a:ea typeface="標楷體" panose="03000509000000000000" pitchFamily="65" charset="-120"/>
            </a:endParaRPr>
          </a:p>
        </p:txBody>
      </p:sp>
      <p:sp>
        <p:nvSpPr>
          <p:cNvPr id="8" name="AutoShape 6"/>
          <p:cNvSpPr>
            <a:spLocks noChangeArrowheads="1"/>
          </p:cNvSpPr>
          <p:nvPr/>
        </p:nvSpPr>
        <p:spPr bwMode="auto">
          <a:xfrm>
            <a:off x="6914511" y="3805148"/>
            <a:ext cx="1647234" cy="1059359"/>
          </a:xfrm>
          <a:prstGeom prst="roundRect">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000000"/>
                </a:solidFill>
                <a:latin typeface="標楷體" panose="03000509000000000000" pitchFamily="65" charset="-120"/>
                <a:ea typeface="標楷體" panose="03000509000000000000" pitchFamily="65" charset="-120"/>
              </a:rPr>
              <a:t>勾選完畢後</a:t>
            </a:r>
            <a:r>
              <a:rPr kumimoji="0" lang="zh-TW" altLang="en-US" dirty="0" smtClean="0">
                <a:solidFill>
                  <a:srgbClr val="000000"/>
                </a:solidFill>
                <a:latin typeface="標楷體" panose="03000509000000000000" pitchFamily="65" charset="-120"/>
                <a:ea typeface="標楷體" panose="03000509000000000000" pitchFamily="65" charset="-120"/>
              </a:rPr>
              <a:t>，</a:t>
            </a:r>
            <a:endParaRPr kumimoji="0" lang="en-US" altLang="zh-TW" dirty="0">
              <a:solidFill>
                <a:srgbClr val="000000"/>
              </a:solidFill>
              <a:latin typeface="標楷體" panose="03000509000000000000" pitchFamily="65" charset="-120"/>
              <a:ea typeface="標楷體" panose="03000509000000000000" pitchFamily="65" charset="-120"/>
            </a:endParaRPr>
          </a:p>
          <a:p>
            <a:r>
              <a:rPr kumimoji="0" lang="zh-TW" altLang="en-US" dirty="0" smtClean="0">
                <a:solidFill>
                  <a:srgbClr val="000000"/>
                </a:solidFill>
                <a:latin typeface="標楷體" panose="03000509000000000000" pitchFamily="65" charset="-120"/>
                <a:ea typeface="標楷體" panose="03000509000000000000" pitchFamily="65" charset="-120"/>
              </a:rPr>
              <a:t>按</a:t>
            </a:r>
            <a:r>
              <a:rPr kumimoji="0" lang="zh-TW" altLang="en-US" dirty="0">
                <a:solidFill>
                  <a:srgbClr val="000000"/>
                </a:solidFill>
                <a:latin typeface="標楷體" panose="03000509000000000000" pitchFamily="65" charset="-120"/>
                <a:ea typeface="標楷體" panose="03000509000000000000" pitchFamily="65" charset="-120"/>
              </a:rPr>
              <a:t>「儲存</a:t>
            </a:r>
            <a:r>
              <a:rPr kumimoji="0" lang="zh-TW" altLang="en-US" dirty="0" smtClean="0">
                <a:solidFill>
                  <a:srgbClr val="000000"/>
                </a:solidFill>
                <a:latin typeface="標楷體" panose="03000509000000000000" pitchFamily="65" charset="-120"/>
                <a:ea typeface="標楷體" panose="03000509000000000000" pitchFamily="65" charset="-120"/>
              </a:rPr>
              <a:t>」</a:t>
            </a:r>
            <a:endParaRPr kumimoji="0" lang="en-US" altLang="zh-TW" dirty="0" smtClean="0">
              <a:solidFill>
                <a:srgbClr val="000000"/>
              </a:solidFill>
              <a:latin typeface="標楷體" panose="03000509000000000000" pitchFamily="65" charset="-120"/>
              <a:ea typeface="標楷體" panose="03000509000000000000" pitchFamily="65" charset="-120"/>
            </a:endParaRPr>
          </a:p>
          <a:p>
            <a:r>
              <a:rPr kumimoji="0" lang="zh-TW" altLang="en-US" dirty="0" smtClean="0">
                <a:solidFill>
                  <a:srgbClr val="000000"/>
                </a:solidFill>
                <a:latin typeface="標楷體" panose="03000509000000000000" pitchFamily="65" charset="-120"/>
                <a:ea typeface="標楷體" panose="03000509000000000000" pitchFamily="65" charset="-120"/>
              </a:rPr>
              <a:t>依班級儲存</a:t>
            </a:r>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9" name="矩形 8"/>
          <p:cNvSpPr/>
          <p:nvPr/>
        </p:nvSpPr>
        <p:spPr>
          <a:xfrm>
            <a:off x="4108203" y="2952523"/>
            <a:ext cx="288032" cy="20767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5548364" y="3805148"/>
            <a:ext cx="144016" cy="12003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a:blip r:embed="rId3"/>
          <a:stretch>
            <a:fillRect/>
          </a:stretch>
        </p:blipFill>
        <p:spPr>
          <a:xfrm>
            <a:off x="179512" y="859989"/>
            <a:ext cx="5573346" cy="5412059"/>
          </a:xfrm>
          <a:prstGeom prst="rect">
            <a:avLst/>
          </a:prstGeom>
        </p:spPr>
      </p:pic>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5</a:t>
            </a:fld>
            <a:endParaRPr lang="en-US" altLang="zh-TW" dirty="0">
              <a:latin typeface="標楷體" panose="03000509000000000000" pitchFamily="65" charset="-120"/>
              <a:ea typeface="標楷體" panose="03000509000000000000" pitchFamily="65" charset="-120"/>
            </a:endParaRPr>
          </a:p>
        </p:txBody>
      </p:sp>
      <p:sp>
        <p:nvSpPr>
          <p:cNvPr id="4" name="矩形 3"/>
          <p:cNvSpPr/>
          <p:nvPr/>
        </p:nvSpPr>
        <p:spPr>
          <a:xfrm>
            <a:off x="1695073" y="3082390"/>
            <a:ext cx="3673080" cy="6393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1" name="矩形 10"/>
          <p:cNvSpPr/>
          <p:nvPr/>
        </p:nvSpPr>
        <p:spPr>
          <a:xfrm>
            <a:off x="179512" y="5281547"/>
            <a:ext cx="1322135" cy="2241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9" name="矩形 8"/>
          <p:cNvSpPr/>
          <p:nvPr/>
        </p:nvSpPr>
        <p:spPr>
          <a:xfrm>
            <a:off x="1660818" y="3778904"/>
            <a:ext cx="3782219" cy="158417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pic>
        <p:nvPicPr>
          <p:cNvPr id="3" name="圖片 2"/>
          <p:cNvPicPr>
            <a:picLocks noChangeAspect="1"/>
          </p:cNvPicPr>
          <p:nvPr/>
        </p:nvPicPr>
        <p:blipFill>
          <a:blip r:embed="rId4"/>
          <a:stretch>
            <a:fillRect/>
          </a:stretch>
        </p:blipFill>
        <p:spPr>
          <a:xfrm>
            <a:off x="4139952" y="1183772"/>
            <a:ext cx="4878853" cy="4618230"/>
          </a:xfrm>
          <a:prstGeom prst="rect">
            <a:avLst/>
          </a:prstGeom>
        </p:spPr>
      </p:pic>
      <p:sp>
        <p:nvSpPr>
          <p:cNvPr id="12" name="矩形 11"/>
          <p:cNvSpPr/>
          <p:nvPr/>
        </p:nvSpPr>
        <p:spPr>
          <a:xfrm>
            <a:off x="4109270" y="5197341"/>
            <a:ext cx="1322135" cy="224116"/>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4" name="矩形 13"/>
          <p:cNvSpPr/>
          <p:nvPr/>
        </p:nvSpPr>
        <p:spPr>
          <a:xfrm>
            <a:off x="179637" y="5491964"/>
            <a:ext cx="1322135" cy="22411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5" name="Rectangle 2"/>
          <p:cNvSpPr>
            <a:spLocks noChangeArrowheads="1"/>
          </p:cNvSpPr>
          <p:nvPr/>
        </p:nvSpPr>
        <p:spPr bwMode="auto">
          <a:xfrm>
            <a:off x="107504" y="178204"/>
            <a:ext cx="7993509" cy="539750"/>
          </a:xfrm>
          <a:prstGeom prst="rect">
            <a:avLst/>
          </a:prstGeom>
          <a:noFill/>
          <a:ln w="9525">
            <a:noFill/>
            <a:miter lim="800000"/>
            <a:headEnd/>
            <a:tailEnd/>
          </a:ln>
        </p:spPr>
        <p:txBody>
          <a:bodyPr lIns="0" rIns="0" bIns="0" anchor="b"/>
          <a:lstStyle/>
          <a:p>
            <a:pPr eaLnBrk="0" hangingPunct="0"/>
            <a:r>
              <a:rPr kumimoji="0" lang="zh-TW" altLang="en-US" sz="3200" dirty="0" smtClean="0">
                <a:latin typeface="標楷體" panose="03000509000000000000" pitchFamily="65" charset="-120"/>
                <a:ea typeface="標楷體" panose="03000509000000000000" pitchFamily="65" charset="-120"/>
                <a:cs typeface="+mj-cs"/>
              </a:rPr>
              <a:t>四、網頁</a:t>
            </a:r>
            <a:r>
              <a:rPr kumimoji="0" lang="en-US" altLang="zh-TW" sz="3200" dirty="0" smtClean="0">
                <a:latin typeface="標楷體" panose="03000509000000000000" pitchFamily="65" charset="-120"/>
                <a:ea typeface="標楷體" panose="03000509000000000000" pitchFamily="65" charset="-120"/>
                <a:cs typeface="+mj-cs"/>
              </a:rPr>
              <a:t>-</a:t>
            </a:r>
            <a:r>
              <a:rPr kumimoji="0" lang="zh-TW" altLang="en-US" sz="3200" dirty="0" smtClean="0">
                <a:latin typeface="標楷體" panose="03000509000000000000" pitchFamily="65" charset="-120"/>
                <a:ea typeface="標楷體" panose="03000509000000000000" pitchFamily="65" charset="-120"/>
              </a:rPr>
              <a:t>網路</a:t>
            </a:r>
            <a:r>
              <a:rPr kumimoji="0" lang="zh-TW" altLang="en-US" sz="3200" dirty="0">
                <a:latin typeface="標楷體" panose="03000509000000000000" pitchFamily="65" charset="-120"/>
                <a:ea typeface="標楷體" panose="03000509000000000000" pitchFamily="65" charset="-120"/>
              </a:rPr>
              <a:t>上傳</a:t>
            </a:r>
            <a:r>
              <a:rPr kumimoji="0" lang="zh-TW" altLang="en-US" sz="3200" dirty="0" smtClean="0">
                <a:latin typeface="標楷體" panose="03000509000000000000" pitchFamily="65" charset="-120"/>
                <a:ea typeface="標楷體" panose="03000509000000000000" pitchFamily="65" charset="-120"/>
              </a:rPr>
              <a:t>專區及常見問題</a:t>
            </a:r>
            <a:endParaRPr kumimoji="0" lang="zh-TW" altLang="en-US" sz="3200" dirty="0">
              <a:latin typeface="標楷體" panose="03000509000000000000" pitchFamily="65" charset="-120"/>
              <a:ea typeface="標楷體" panose="03000509000000000000" pitchFamily="65" charset="-120"/>
              <a:cs typeface="+mj-cs"/>
            </a:endParaRPr>
          </a:p>
        </p:txBody>
      </p:sp>
    </p:spTree>
    <p:extLst>
      <p:ext uri="{BB962C8B-B14F-4D97-AF65-F5344CB8AC3E}">
        <p14:creationId xmlns:p14="http://schemas.microsoft.com/office/powerpoint/2010/main" val="375591595"/>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3"/>
          <a:srcRect t="29724"/>
          <a:stretch/>
        </p:blipFill>
        <p:spPr>
          <a:xfrm>
            <a:off x="169912" y="1124744"/>
            <a:ext cx="8865782" cy="3670780"/>
          </a:xfrm>
          <a:prstGeom prst="rect">
            <a:avLst/>
          </a:prstGeom>
        </p:spPr>
      </p:pic>
      <p:sp>
        <p:nvSpPr>
          <p:cNvPr id="286724" name="Rectangle 3"/>
          <p:cNvSpPr>
            <a:spLocks noGrp="1" noChangeArrowheads="1"/>
          </p:cNvSpPr>
          <p:nvPr>
            <p:ph type="title" idx="4294967295"/>
          </p:nvPr>
        </p:nvSpPr>
        <p:spPr>
          <a:xfrm>
            <a:off x="206375" y="222250"/>
            <a:ext cx="8686800" cy="563563"/>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一階報名</a:t>
            </a:r>
            <a:r>
              <a:rPr lang="en-US" altLang="zh-TW" kern="1200" dirty="0">
                <a:solidFill>
                  <a:srgbClr val="FF0000"/>
                </a:solidFill>
                <a:latin typeface="標楷體" panose="03000509000000000000" pitchFamily="65" charset="-120"/>
                <a:ea typeface="標楷體" panose="03000509000000000000" pitchFamily="65" charset="-120"/>
              </a:rPr>
              <a:t>-</a:t>
            </a:r>
            <a:r>
              <a:rPr lang="zh-TW" altLang="en-US" kern="1200" dirty="0">
                <a:solidFill>
                  <a:srgbClr val="FF0000"/>
                </a:solidFill>
                <a:latin typeface="標楷體" panose="03000509000000000000" pitchFamily="65" charset="-120"/>
                <a:ea typeface="標楷體" panose="03000509000000000000" pitchFamily="65" charset="-120"/>
              </a:rPr>
              <a:t>輸入考生調查表</a:t>
            </a:r>
            <a:r>
              <a:rPr lang="en-US" altLang="zh-TW" kern="1200" dirty="0">
                <a:solidFill>
                  <a:srgbClr val="FF0000"/>
                </a:solidFill>
                <a:latin typeface="標楷體" panose="03000509000000000000" pitchFamily="65" charset="-120"/>
                <a:ea typeface="標楷體" panose="03000509000000000000" pitchFamily="65" charset="-120"/>
              </a:rPr>
              <a:t>(</a:t>
            </a:r>
            <a:r>
              <a:rPr lang="zh-TW" altLang="en-US" kern="1200" dirty="0">
                <a:solidFill>
                  <a:srgbClr val="FF0000"/>
                </a:solidFill>
                <a:latin typeface="標楷體" panose="03000509000000000000" pitchFamily="65" charset="-120"/>
                <a:ea typeface="標楷體" panose="03000509000000000000" pitchFamily="65" charset="-120"/>
              </a:rPr>
              <a:t>整批作業</a:t>
            </a:r>
            <a:r>
              <a:rPr lang="en-US" altLang="zh-TW" kern="1200" dirty="0">
                <a:solidFill>
                  <a:srgbClr val="FF0000"/>
                </a:solidFill>
                <a:latin typeface="標楷體" panose="03000509000000000000" pitchFamily="65" charset="-120"/>
                <a:ea typeface="標楷體" panose="03000509000000000000" pitchFamily="65" charset="-120"/>
              </a:rPr>
              <a:t>)</a:t>
            </a:r>
            <a:r>
              <a:rPr lang="zh-TW" altLang="en-US" kern="1200" dirty="0">
                <a:solidFill>
                  <a:srgbClr val="FF0000"/>
                </a:solidFill>
                <a:latin typeface="標楷體" panose="03000509000000000000" pitchFamily="65" charset="-120"/>
                <a:ea typeface="標楷體" panose="03000509000000000000" pitchFamily="65" charset="-120"/>
              </a:rPr>
              <a:t>匯出報名資料</a:t>
            </a:r>
          </a:p>
        </p:txBody>
      </p:sp>
      <p:sp>
        <p:nvSpPr>
          <p:cNvPr id="335876" name="AutoShape 4"/>
          <p:cNvSpPr>
            <a:spLocks noChangeArrowheads="1"/>
          </p:cNvSpPr>
          <p:nvPr/>
        </p:nvSpPr>
        <p:spPr bwMode="auto">
          <a:xfrm>
            <a:off x="5330850" y="3703091"/>
            <a:ext cx="3097212" cy="431800"/>
          </a:xfrm>
          <a:prstGeom prst="wedgeRectCallout">
            <a:avLst>
              <a:gd name="adj1" fmla="val -50187"/>
              <a:gd name="adj2" fmla="val -212616"/>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000000"/>
                </a:solidFill>
                <a:latin typeface="標楷體" panose="03000509000000000000" pitchFamily="65" charset="-120"/>
                <a:ea typeface="標楷體" panose="03000509000000000000" pitchFamily="65" charset="-120"/>
              </a:rPr>
              <a:t>可勾選匯出包含未報名考生</a:t>
            </a:r>
          </a:p>
        </p:txBody>
      </p:sp>
      <p:sp>
        <p:nvSpPr>
          <p:cNvPr id="286726" name="Rectangle 5"/>
          <p:cNvSpPr>
            <a:spLocks noChangeArrowheads="1"/>
          </p:cNvSpPr>
          <p:nvPr/>
        </p:nvSpPr>
        <p:spPr bwMode="auto">
          <a:xfrm>
            <a:off x="5871431" y="2669029"/>
            <a:ext cx="936103" cy="365760"/>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sp>
        <p:nvSpPr>
          <p:cNvPr id="335880" name="AutoShape 8"/>
          <p:cNvSpPr>
            <a:spLocks noChangeArrowheads="1"/>
          </p:cNvSpPr>
          <p:nvPr/>
        </p:nvSpPr>
        <p:spPr bwMode="auto">
          <a:xfrm>
            <a:off x="650330" y="3356992"/>
            <a:ext cx="2447925" cy="649287"/>
          </a:xfrm>
          <a:prstGeom prst="wedgeRectCallout">
            <a:avLst>
              <a:gd name="adj1" fmla="val 54412"/>
              <a:gd name="adj2" fmla="val -100366"/>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000000"/>
                </a:solidFill>
                <a:latin typeface="標楷體" panose="03000509000000000000" pitchFamily="65" charset="-120"/>
                <a:ea typeface="標楷體" panose="03000509000000000000" pitchFamily="65" charset="-120"/>
              </a:rPr>
              <a:t>可選擇全校或單一班級學生名單匯出</a:t>
            </a:r>
          </a:p>
        </p:txBody>
      </p:sp>
      <p:sp>
        <p:nvSpPr>
          <p:cNvPr id="335878" name="AutoShape 6"/>
          <p:cNvSpPr>
            <a:spLocks noChangeArrowheads="1"/>
          </p:cNvSpPr>
          <p:nvPr/>
        </p:nvSpPr>
        <p:spPr bwMode="auto">
          <a:xfrm>
            <a:off x="6410970" y="2229026"/>
            <a:ext cx="2735262" cy="427038"/>
          </a:xfrm>
          <a:prstGeom prst="wedgeRectCallout">
            <a:avLst>
              <a:gd name="adj1" fmla="val -51201"/>
              <a:gd name="adj2" fmla="val 69332"/>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000000"/>
                </a:solidFill>
                <a:latin typeface="標楷體" panose="03000509000000000000" pitchFamily="65" charset="-120"/>
                <a:ea typeface="標楷體" panose="03000509000000000000" pitchFamily="65" charset="-120"/>
              </a:rPr>
              <a:t>匯出選擇全校或班級資料</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50</a:t>
            </a:fld>
            <a:endParaRPr lang="en-US" altLang="zh-TW"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7" name="Rectangle 2"/>
          <p:cNvSpPr>
            <a:spLocks noGrp="1" noChangeArrowheads="1"/>
          </p:cNvSpPr>
          <p:nvPr>
            <p:ph type="title" idx="4294967295"/>
          </p:nvPr>
        </p:nvSpPr>
        <p:spPr>
          <a:xfrm>
            <a:off x="193675" y="340202"/>
            <a:ext cx="8915400" cy="563563"/>
          </a:xfrm>
        </p:spPr>
        <p:txBody>
          <a:bodyPr/>
          <a:lstStyle/>
          <a:p>
            <a:pPr eaLnBrk="1" hangingPunct="1"/>
            <a:r>
              <a:rPr lang="en-US" altLang="zh-TW" sz="2600" kern="1200" dirty="0" smtClean="0">
                <a:solidFill>
                  <a:srgbClr val="FF0000"/>
                </a:solidFill>
                <a:latin typeface="標楷體" panose="03000509000000000000" pitchFamily="65" charset="-120"/>
                <a:ea typeface="標楷體" panose="03000509000000000000" pitchFamily="65" charset="-120"/>
              </a:rPr>
              <a:t>【</a:t>
            </a:r>
            <a:r>
              <a:rPr lang="zh-TW" altLang="en-US" sz="2600" kern="1200" dirty="0" smtClean="0">
                <a:solidFill>
                  <a:srgbClr val="FF0000"/>
                </a:solidFill>
                <a:latin typeface="標楷體" panose="03000509000000000000" pitchFamily="65" charset="-120"/>
                <a:ea typeface="標楷體" panose="03000509000000000000" pitchFamily="65" charset="-120"/>
              </a:rPr>
              <a:t>甄選入學招生報名資料匯入</a:t>
            </a:r>
            <a:r>
              <a:rPr lang="en-US" altLang="zh-TW" sz="2600" kern="1200" dirty="0" smtClean="0">
                <a:solidFill>
                  <a:srgbClr val="FF0000"/>
                </a:solidFill>
                <a:latin typeface="標楷體" panose="03000509000000000000" pitchFamily="65" charset="-120"/>
                <a:ea typeface="標楷體" panose="03000509000000000000" pitchFamily="65" charset="-120"/>
              </a:rPr>
              <a:t>】</a:t>
            </a:r>
            <a:r>
              <a:rPr lang="zh-TW" altLang="en-US" sz="2600" kern="1200" dirty="0" smtClean="0">
                <a:solidFill>
                  <a:srgbClr val="FF0000"/>
                </a:solidFill>
                <a:latin typeface="標楷體" panose="03000509000000000000" pitchFamily="65" charset="-120"/>
                <a:ea typeface="標楷體" panose="03000509000000000000" pitchFamily="65" charset="-120"/>
              </a:rPr>
              <a:t>一階報名電子檔欄位說明 </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51</a:t>
            </a:fld>
            <a:endParaRPr lang="en-US" altLang="zh-TW" dirty="0">
              <a:latin typeface="標楷體" panose="03000509000000000000" pitchFamily="65" charset="-120"/>
              <a:ea typeface="標楷體" panose="03000509000000000000" pitchFamily="65" charset="-12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6196" y="1340768"/>
            <a:ext cx="8470053"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a:srcRect t="3696" b="13870"/>
          <a:stretch/>
        </p:blipFill>
        <p:spPr>
          <a:xfrm>
            <a:off x="395536" y="857250"/>
            <a:ext cx="8093321" cy="2139702"/>
          </a:xfrm>
          <a:prstGeom prst="rect">
            <a:avLst/>
          </a:prstGeom>
        </p:spPr>
      </p:pic>
      <p:pic>
        <p:nvPicPr>
          <p:cNvPr id="10247"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8587" y="5013176"/>
            <a:ext cx="3990955" cy="86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76441" y="3861048"/>
            <a:ext cx="2135155" cy="91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187991" y="3707225"/>
            <a:ext cx="2867641" cy="301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8951" name="AutoShape 7"/>
          <p:cNvSpPr>
            <a:spLocks noChangeArrowheads="1"/>
          </p:cNvSpPr>
          <p:nvPr/>
        </p:nvSpPr>
        <p:spPr bwMode="auto">
          <a:xfrm>
            <a:off x="4788024" y="2576304"/>
            <a:ext cx="3752777" cy="642937"/>
          </a:xfrm>
          <a:prstGeom prst="wedgeRectCallout">
            <a:avLst>
              <a:gd name="adj1" fmla="val -6678"/>
              <a:gd name="adj2" fmla="val -74963"/>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en-US" altLang="zh-TW" dirty="0">
                <a:solidFill>
                  <a:srgbClr val="000000"/>
                </a:solidFill>
                <a:latin typeface="標楷體" panose="03000509000000000000" pitchFamily="65" charset="-120"/>
                <a:ea typeface="標楷體" panose="03000509000000000000" pitchFamily="65" charset="-120"/>
              </a:rPr>
              <a:t>1.</a:t>
            </a:r>
            <a:r>
              <a:rPr kumimoji="0" lang="zh-TW" altLang="en-US" dirty="0">
                <a:solidFill>
                  <a:srgbClr val="000000"/>
                </a:solidFill>
                <a:latin typeface="標楷體" panose="03000509000000000000" pitchFamily="65" charset="-120"/>
                <a:ea typeface="標楷體" panose="03000509000000000000" pitchFamily="65" charset="-120"/>
              </a:rPr>
              <a:t>選擇要匯入檔案</a:t>
            </a:r>
            <a:r>
              <a:rPr kumimoji="0" lang="en-US" altLang="zh-TW" dirty="0">
                <a:solidFill>
                  <a:srgbClr val="000000"/>
                </a:solidFill>
                <a:latin typeface="標楷體" panose="03000509000000000000" pitchFamily="65" charset="-120"/>
                <a:ea typeface="標楷體" panose="03000509000000000000" pitchFamily="65" charset="-120"/>
              </a:rPr>
              <a:t>,</a:t>
            </a:r>
            <a:r>
              <a:rPr kumimoji="0" lang="zh-TW" altLang="en-US" dirty="0">
                <a:solidFill>
                  <a:srgbClr val="000000"/>
                </a:solidFill>
                <a:latin typeface="標楷體" panose="03000509000000000000" pitchFamily="65" charset="-120"/>
                <a:ea typeface="標楷體" panose="03000509000000000000" pitchFamily="65" charset="-120"/>
              </a:rPr>
              <a:t>格式為</a:t>
            </a:r>
            <a:r>
              <a:rPr kumimoji="0" lang="en-US" altLang="zh-TW" dirty="0">
                <a:solidFill>
                  <a:srgbClr val="000000"/>
                </a:solidFill>
                <a:latin typeface="標楷體" panose="03000509000000000000" pitchFamily="65" charset="-120"/>
                <a:ea typeface="標楷體" panose="03000509000000000000" pitchFamily="65" charset="-120"/>
              </a:rPr>
              <a:t>CSV</a:t>
            </a:r>
          </a:p>
          <a:p>
            <a:pPr>
              <a:defRPr/>
            </a:pPr>
            <a:r>
              <a:rPr kumimoji="0" lang="en-US" altLang="zh-TW" dirty="0">
                <a:solidFill>
                  <a:srgbClr val="000000"/>
                </a:solidFill>
                <a:latin typeface="標楷體" panose="03000509000000000000" pitchFamily="65" charset="-120"/>
                <a:ea typeface="標楷體" panose="03000509000000000000" pitchFamily="65" charset="-120"/>
              </a:rPr>
              <a:t>2.</a:t>
            </a:r>
            <a:r>
              <a:rPr kumimoji="0" lang="zh-TW" altLang="en-US" dirty="0">
                <a:solidFill>
                  <a:srgbClr val="000000"/>
                </a:solidFill>
                <a:latin typeface="標楷體" panose="03000509000000000000" pitchFamily="65" charset="-120"/>
                <a:ea typeface="標楷體" panose="03000509000000000000" pitchFamily="65" charset="-120"/>
              </a:rPr>
              <a:t>保留匯入檔案第一列之標題列</a:t>
            </a:r>
          </a:p>
        </p:txBody>
      </p:sp>
      <p:sp>
        <p:nvSpPr>
          <p:cNvPr id="338953" name="AutoShape 9"/>
          <p:cNvSpPr>
            <a:spLocks noChangeArrowheads="1"/>
          </p:cNvSpPr>
          <p:nvPr/>
        </p:nvSpPr>
        <p:spPr bwMode="auto">
          <a:xfrm>
            <a:off x="4453581" y="4769708"/>
            <a:ext cx="4522045" cy="1743348"/>
          </a:xfrm>
          <a:prstGeom prst="wedgeRectCallout">
            <a:avLst>
              <a:gd name="adj1" fmla="val -26007"/>
              <a:gd name="adj2" fmla="val -48196"/>
            </a:avLst>
          </a:prstGeom>
          <a:ln>
            <a:headEnd/>
            <a:tailEnd/>
          </a:ln>
        </p:spPr>
        <p:style>
          <a:lnRef idx="1">
            <a:schemeClr val="accent2"/>
          </a:lnRef>
          <a:fillRef idx="2">
            <a:schemeClr val="accent2"/>
          </a:fillRef>
          <a:effectRef idx="1">
            <a:schemeClr val="accent2"/>
          </a:effectRef>
          <a:fontRef idx="minor">
            <a:schemeClr val="dk1"/>
          </a:fontRef>
        </p:style>
        <p:txBody>
          <a:bodyPr/>
          <a:lstStyle/>
          <a:p>
            <a:pPr>
              <a:defRPr/>
            </a:pPr>
            <a:r>
              <a:rPr kumimoji="0" lang="zh-TW" altLang="en-US" dirty="0">
                <a:solidFill>
                  <a:schemeClr val="tx1"/>
                </a:solidFill>
                <a:latin typeface="標楷體" panose="03000509000000000000" pitchFamily="65" charset="-120"/>
                <a:ea typeface="標楷體" panose="03000509000000000000" pitchFamily="65" charset="-120"/>
              </a:rPr>
              <a:t>如匯入資料有誤</a:t>
            </a:r>
            <a:r>
              <a:rPr kumimoji="0" lang="en-US" altLang="zh-TW" dirty="0" smtClean="0">
                <a:solidFill>
                  <a:schemeClr val="tx1"/>
                </a:solidFill>
                <a:latin typeface="標楷體" panose="03000509000000000000" pitchFamily="65" charset="-120"/>
                <a:ea typeface="標楷體" panose="03000509000000000000" pitchFamily="65" charset="-120"/>
              </a:rPr>
              <a:t>,</a:t>
            </a:r>
            <a:r>
              <a:rPr kumimoji="0" lang="zh-TW" altLang="en-US" dirty="0" smtClean="0">
                <a:solidFill>
                  <a:schemeClr val="tx1"/>
                </a:solidFill>
                <a:latin typeface="標楷體" panose="03000509000000000000" pitchFamily="65" charset="-120"/>
                <a:ea typeface="標楷體" panose="03000509000000000000" pitchFamily="65" charset="-120"/>
              </a:rPr>
              <a:t> 視窗會提示資料</a:t>
            </a:r>
            <a:r>
              <a:rPr kumimoji="0" lang="zh-TW" altLang="en-US" dirty="0">
                <a:solidFill>
                  <a:schemeClr val="tx1"/>
                </a:solidFill>
                <a:latin typeface="標楷體" panose="03000509000000000000" pitchFamily="65" charset="-120"/>
                <a:ea typeface="標楷體" panose="03000509000000000000" pitchFamily="65" charset="-120"/>
              </a:rPr>
              <a:t>錯誤學生</a:t>
            </a:r>
            <a:r>
              <a:rPr kumimoji="0" lang="en-US" altLang="zh-TW" dirty="0" smtClean="0">
                <a:solidFill>
                  <a:schemeClr val="tx1"/>
                </a:solidFill>
                <a:latin typeface="標楷體" panose="03000509000000000000" pitchFamily="65" charset="-120"/>
                <a:ea typeface="標楷體" panose="03000509000000000000" pitchFamily="65" charset="-120"/>
              </a:rPr>
              <a:t>,</a:t>
            </a:r>
            <a:r>
              <a:rPr kumimoji="0" lang="zh-TW" altLang="en-US" dirty="0">
                <a:solidFill>
                  <a:schemeClr val="tx1"/>
                </a:solidFill>
                <a:latin typeface="標楷體" panose="03000509000000000000" pitchFamily="65" charset="-120"/>
                <a:ea typeface="標楷體" panose="03000509000000000000" pitchFamily="65" charset="-120"/>
              </a:rPr>
              <a:t>請修正後再重新上傳</a:t>
            </a:r>
            <a:r>
              <a:rPr kumimoji="0" lang="en-US" altLang="zh-TW" dirty="0">
                <a:solidFill>
                  <a:schemeClr val="tx1"/>
                </a:solidFill>
                <a:latin typeface="標楷體" panose="03000509000000000000" pitchFamily="65" charset="-120"/>
                <a:ea typeface="標楷體" panose="03000509000000000000" pitchFamily="65" charset="-120"/>
              </a:rPr>
              <a:t>,</a:t>
            </a:r>
            <a:r>
              <a:rPr kumimoji="0" lang="zh-TW" altLang="en-US" dirty="0">
                <a:solidFill>
                  <a:schemeClr val="tx1"/>
                </a:solidFill>
                <a:latin typeface="標楷體" panose="03000509000000000000" pitchFamily="65" charset="-120"/>
                <a:ea typeface="標楷體" panose="03000509000000000000" pitchFamily="65" charset="-120"/>
              </a:rPr>
              <a:t>直至匯入無錯誤才算完成上</a:t>
            </a:r>
            <a:r>
              <a:rPr kumimoji="0" lang="zh-TW" altLang="en-US" dirty="0" smtClean="0">
                <a:solidFill>
                  <a:schemeClr val="tx1"/>
                </a:solidFill>
                <a:latin typeface="標楷體" panose="03000509000000000000" pitchFamily="65" charset="-120"/>
                <a:ea typeface="標楷體" panose="03000509000000000000" pitchFamily="65" charset="-120"/>
              </a:rPr>
              <a:t>傳</a:t>
            </a:r>
            <a:endParaRPr kumimoji="0" lang="en-US" altLang="zh-TW" dirty="0" smtClean="0">
              <a:solidFill>
                <a:schemeClr val="tx1"/>
              </a:solidFill>
              <a:latin typeface="標楷體" panose="03000509000000000000" pitchFamily="65" charset="-120"/>
              <a:ea typeface="標楷體" panose="03000509000000000000" pitchFamily="65" charset="-120"/>
            </a:endParaRPr>
          </a:p>
          <a:p>
            <a:pPr>
              <a:defRPr/>
            </a:pPr>
            <a:r>
              <a:rPr kumimoji="0" lang="en-US" altLang="zh-TW" dirty="0" smtClean="0">
                <a:solidFill>
                  <a:schemeClr val="tx1"/>
                </a:solidFill>
                <a:latin typeface="標楷體" panose="03000509000000000000" pitchFamily="65" charset="-120"/>
                <a:ea typeface="標楷體" panose="03000509000000000000" pitchFamily="65" charset="-120"/>
              </a:rPr>
              <a:t>1.</a:t>
            </a:r>
            <a:r>
              <a:rPr kumimoji="0" lang="zh-TW" altLang="en-US" dirty="0" smtClean="0">
                <a:solidFill>
                  <a:schemeClr val="tx1"/>
                </a:solidFill>
                <a:latin typeface="標楷體" panose="03000509000000000000" pitchFamily="65" charset="-120"/>
                <a:ea typeface="標楷體" panose="03000509000000000000" pitchFamily="65" charset="-120"/>
              </a:rPr>
              <a:t>該校是否限填</a:t>
            </a:r>
            <a:r>
              <a:rPr kumimoji="0" lang="en-US" altLang="zh-TW" dirty="0" smtClean="0">
                <a:solidFill>
                  <a:schemeClr val="tx1"/>
                </a:solidFill>
                <a:latin typeface="標楷體" panose="03000509000000000000" pitchFamily="65" charset="-120"/>
                <a:ea typeface="標楷體" panose="03000509000000000000" pitchFamily="65" charset="-120"/>
              </a:rPr>
              <a:t>1</a:t>
            </a:r>
            <a:r>
              <a:rPr kumimoji="0" lang="zh-TW" altLang="en-US" dirty="0" smtClean="0">
                <a:solidFill>
                  <a:schemeClr val="tx1"/>
                </a:solidFill>
                <a:latin typeface="標楷體" panose="03000509000000000000" pitchFamily="65" charset="-120"/>
                <a:ea typeface="標楷體" panose="03000509000000000000" pitchFamily="65" charset="-120"/>
              </a:rPr>
              <a:t>校系組學程</a:t>
            </a:r>
            <a:endParaRPr kumimoji="0" lang="en-US" altLang="zh-TW" dirty="0" smtClean="0">
              <a:solidFill>
                <a:schemeClr val="tx1"/>
              </a:solidFill>
              <a:latin typeface="標楷體" panose="03000509000000000000" pitchFamily="65" charset="-120"/>
              <a:ea typeface="標楷體" panose="03000509000000000000" pitchFamily="65" charset="-120"/>
            </a:endParaRPr>
          </a:p>
          <a:p>
            <a:pPr>
              <a:defRPr/>
            </a:pPr>
            <a:r>
              <a:rPr kumimoji="0" lang="en-US" altLang="zh-TW" dirty="0" smtClean="0">
                <a:solidFill>
                  <a:schemeClr val="tx1"/>
                </a:solidFill>
                <a:latin typeface="標楷體" panose="03000509000000000000" pitchFamily="65" charset="-120"/>
                <a:ea typeface="標楷體" panose="03000509000000000000" pitchFamily="65" charset="-120"/>
              </a:rPr>
              <a:t>2.</a:t>
            </a:r>
            <a:r>
              <a:rPr kumimoji="0" lang="zh-TW" altLang="en-US" dirty="0" smtClean="0">
                <a:solidFill>
                  <a:schemeClr val="tx1"/>
                </a:solidFill>
                <a:latin typeface="標楷體" panose="03000509000000000000" pitchFamily="65" charset="-120"/>
                <a:ea typeface="標楷體" panose="03000509000000000000" pitchFamily="65" charset="-120"/>
              </a:rPr>
              <a:t>考生志願是否重複選填</a:t>
            </a:r>
            <a:endParaRPr kumimoji="0" lang="en-US" altLang="zh-TW" dirty="0" smtClean="0">
              <a:solidFill>
                <a:schemeClr val="tx1"/>
              </a:solidFill>
              <a:latin typeface="標楷體" panose="03000509000000000000" pitchFamily="65" charset="-120"/>
              <a:ea typeface="標楷體" panose="03000509000000000000" pitchFamily="65" charset="-120"/>
            </a:endParaRPr>
          </a:p>
          <a:p>
            <a:pPr>
              <a:defRPr/>
            </a:pPr>
            <a:r>
              <a:rPr kumimoji="0" lang="en-US" altLang="zh-TW" dirty="0" smtClean="0">
                <a:solidFill>
                  <a:schemeClr val="tx1"/>
                </a:solidFill>
                <a:latin typeface="標楷體" panose="03000509000000000000" pitchFamily="65" charset="-120"/>
                <a:ea typeface="標楷體" panose="03000509000000000000" pitchFamily="65" charset="-120"/>
              </a:rPr>
              <a:t>3.</a:t>
            </a:r>
            <a:r>
              <a:rPr kumimoji="0" lang="zh-TW" altLang="en-US" dirty="0" smtClean="0">
                <a:solidFill>
                  <a:schemeClr val="tx1"/>
                </a:solidFill>
                <a:latin typeface="標楷體" panose="03000509000000000000" pitchFamily="65" charset="-120"/>
                <a:ea typeface="標楷體" panose="03000509000000000000" pitchFamily="65" charset="-120"/>
              </a:rPr>
              <a:t>招生類別是否符合</a:t>
            </a:r>
            <a:endParaRPr kumimoji="0" lang="zh-TW" altLang="en-US" dirty="0">
              <a:solidFill>
                <a:schemeClr val="tx1"/>
              </a:solidFill>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52</a:t>
            </a:fld>
            <a:endParaRPr lang="en-US" altLang="zh-TW" dirty="0">
              <a:latin typeface="標楷體" panose="03000509000000000000" pitchFamily="65" charset="-120"/>
              <a:ea typeface="標楷體" panose="03000509000000000000" pitchFamily="65" charset="-120"/>
            </a:endParaRPr>
          </a:p>
        </p:txBody>
      </p:sp>
      <p:sp>
        <p:nvSpPr>
          <p:cNvPr id="5" name="矩形 4"/>
          <p:cNvSpPr/>
          <p:nvPr/>
        </p:nvSpPr>
        <p:spPr>
          <a:xfrm>
            <a:off x="310746" y="3327733"/>
            <a:ext cx="331236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latin typeface="標楷體" panose="03000509000000000000" pitchFamily="65" charset="-120"/>
                <a:ea typeface="標楷體" panose="03000509000000000000" pitchFamily="65" charset="-120"/>
              </a:rPr>
              <a:t>資料正確</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16" name="矩形 15"/>
          <p:cNvSpPr/>
          <p:nvPr/>
        </p:nvSpPr>
        <p:spPr>
          <a:xfrm>
            <a:off x="3978024" y="3327733"/>
            <a:ext cx="331236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latin typeface="標楷體" panose="03000509000000000000" pitchFamily="65" charset="-120"/>
                <a:ea typeface="標楷體" panose="03000509000000000000" pitchFamily="65" charset="-120"/>
              </a:rPr>
              <a:t>資料有</a:t>
            </a:r>
            <a:r>
              <a:rPr lang="zh-TW" altLang="en-US" dirty="0">
                <a:solidFill>
                  <a:schemeClr val="tx1"/>
                </a:solidFill>
                <a:latin typeface="標楷體" panose="03000509000000000000" pitchFamily="65" charset="-120"/>
                <a:ea typeface="標楷體" panose="03000509000000000000" pitchFamily="65" charset="-120"/>
              </a:rPr>
              <a:t>誤</a:t>
            </a:r>
          </a:p>
        </p:txBody>
      </p:sp>
      <p:sp>
        <p:nvSpPr>
          <p:cNvPr id="15" name="Rectangle 3"/>
          <p:cNvSpPr txBox="1">
            <a:spLocks noChangeArrowheads="1"/>
          </p:cNvSpPr>
          <p:nvPr/>
        </p:nvSpPr>
        <p:spPr bwMode="auto">
          <a:xfrm>
            <a:off x="98796" y="89270"/>
            <a:ext cx="8876830" cy="563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kumimoji="0" lang="zh-TW" altLang="en-US" sz="2600" kern="1200" dirty="0" smtClean="0">
                <a:solidFill>
                  <a:schemeClr val="tx1"/>
                </a:solidFill>
                <a:latin typeface="標楷體" panose="03000509000000000000" pitchFamily="65" charset="-120"/>
                <a:ea typeface="標楷體" panose="03000509000000000000" pitchFamily="65" charset="-120"/>
              </a:rPr>
              <a:t>一階報名</a:t>
            </a:r>
            <a:r>
              <a:rPr lang="en-US" altLang="zh-TW" sz="2600" kern="1200" dirty="0" smtClean="0">
                <a:solidFill>
                  <a:srgbClr val="FF0000"/>
                </a:solidFill>
                <a:latin typeface="標楷體" panose="03000509000000000000" pitchFamily="65" charset="-120"/>
                <a:ea typeface="標楷體" panose="03000509000000000000" pitchFamily="65" charset="-120"/>
              </a:rPr>
              <a:t>-</a:t>
            </a:r>
            <a:r>
              <a:rPr lang="zh-TW" altLang="en-US" sz="2600" kern="1200" dirty="0" smtClean="0">
                <a:solidFill>
                  <a:srgbClr val="FF0000"/>
                </a:solidFill>
                <a:latin typeface="標楷體" panose="03000509000000000000" pitchFamily="65" charset="-120"/>
                <a:ea typeface="標楷體" panose="03000509000000000000" pitchFamily="65" charset="-120"/>
              </a:rPr>
              <a:t>輸入考生調查表</a:t>
            </a:r>
            <a:r>
              <a:rPr lang="en-US" altLang="zh-TW" sz="2600" kern="1200" dirty="0" smtClean="0">
                <a:solidFill>
                  <a:srgbClr val="FF0000"/>
                </a:solidFill>
                <a:latin typeface="標楷體" panose="03000509000000000000" pitchFamily="65" charset="-120"/>
                <a:ea typeface="標楷體" panose="03000509000000000000" pitchFamily="65" charset="-120"/>
              </a:rPr>
              <a:t>(</a:t>
            </a:r>
            <a:r>
              <a:rPr lang="zh-TW" altLang="en-US" sz="2600" kern="1200" dirty="0" smtClean="0">
                <a:solidFill>
                  <a:srgbClr val="FF0000"/>
                </a:solidFill>
                <a:latin typeface="標楷體" panose="03000509000000000000" pitchFamily="65" charset="-120"/>
                <a:ea typeface="標楷體" panose="03000509000000000000" pitchFamily="65" charset="-120"/>
              </a:rPr>
              <a:t>整批作業</a:t>
            </a:r>
            <a:r>
              <a:rPr lang="en-US" altLang="zh-TW" sz="2600" kern="1200" dirty="0" smtClean="0">
                <a:solidFill>
                  <a:srgbClr val="FF0000"/>
                </a:solidFill>
                <a:latin typeface="標楷體" panose="03000509000000000000" pitchFamily="65" charset="-120"/>
                <a:ea typeface="標楷體" panose="03000509000000000000" pitchFamily="65" charset="-120"/>
              </a:rPr>
              <a:t>)-</a:t>
            </a:r>
            <a:r>
              <a:rPr lang="zh-TW" altLang="en-US" sz="2600" dirty="0" smtClean="0">
                <a:solidFill>
                  <a:srgbClr val="FF0000"/>
                </a:solidFill>
                <a:latin typeface="標楷體" panose="03000509000000000000" pitchFamily="65" charset="-120"/>
                <a:ea typeface="標楷體" panose="03000509000000000000" pitchFamily="65" charset="-120"/>
              </a:rPr>
              <a:t>匯入</a:t>
            </a:r>
            <a:r>
              <a:rPr lang="zh-TW" altLang="en-US" sz="2600" dirty="0">
                <a:solidFill>
                  <a:srgbClr val="FF0000"/>
                </a:solidFill>
                <a:latin typeface="標楷體" panose="03000509000000000000" pitchFamily="65" charset="-120"/>
                <a:ea typeface="標楷體" panose="03000509000000000000" pitchFamily="65" charset="-120"/>
              </a:rPr>
              <a:t>學生報名資料</a:t>
            </a:r>
            <a:endParaRPr lang="zh-TW" altLang="en-US" sz="2600" kern="1200"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3"/>
          <a:srcRect t="22287"/>
          <a:stretch/>
        </p:blipFill>
        <p:spPr>
          <a:xfrm>
            <a:off x="323528" y="1199274"/>
            <a:ext cx="8496944" cy="4176489"/>
          </a:xfrm>
          <a:prstGeom prst="rect">
            <a:avLst/>
          </a:prstGeom>
        </p:spPr>
      </p:pic>
      <p:sp>
        <p:nvSpPr>
          <p:cNvPr id="290820" name="Rectangle 3"/>
          <p:cNvSpPr>
            <a:spLocks noGrp="1" noChangeArrowheads="1"/>
          </p:cNvSpPr>
          <p:nvPr>
            <p:ph type="title" idx="4294967295"/>
          </p:nvPr>
        </p:nvSpPr>
        <p:spPr>
          <a:xfrm>
            <a:off x="43963" y="214313"/>
            <a:ext cx="9126414" cy="714375"/>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一階報名</a:t>
            </a:r>
            <a:r>
              <a:rPr lang="en-US" altLang="zh-TW" sz="3200" kern="1200" dirty="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輸入調查表</a:t>
            </a:r>
            <a:r>
              <a:rPr lang="en-US" altLang="zh-TW" sz="3200" kern="1200" dirty="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單筆報名資料修改</a:t>
            </a:r>
            <a:r>
              <a:rPr lang="en-US" altLang="zh-TW" sz="3200" kern="1200" dirty="0">
                <a:solidFill>
                  <a:srgbClr val="FF0000"/>
                </a:solidFill>
                <a:latin typeface="標楷體" panose="03000509000000000000" pitchFamily="65" charset="-120"/>
                <a:ea typeface="標楷體" panose="03000509000000000000" pitchFamily="65" charset="-120"/>
              </a:rPr>
              <a:t>)</a:t>
            </a:r>
            <a:endParaRPr lang="zh-TW" altLang="en-US" sz="3200" kern="1200" dirty="0">
              <a:solidFill>
                <a:srgbClr val="FF0000"/>
              </a:solidFill>
              <a:latin typeface="標楷體" panose="03000509000000000000" pitchFamily="65" charset="-120"/>
              <a:ea typeface="標楷體" panose="03000509000000000000" pitchFamily="65" charset="-120"/>
            </a:endParaRPr>
          </a:p>
        </p:txBody>
      </p:sp>
      <p:sp>
        <p:nvSpPr>
          <p:cNvPr id="290821" name="Rectangle 5"/>
          <p:cNvSpPr>
            <a:spLocks noChangeArrowheads="1"/>
          </p:cNvSpPr>
          <p:nvPr/>
        </p:nvSpPr>
        <p:spPr bwMode="auto">
          <a:xfrm>
            <a:off x="2491069" y="2780929"/>
            <a:ext cx="6051715" cy="1440160"/>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solidFill>
                <a:srgbClr val="FF0000"/>
              </a:solidFill>
              <a:latin typeface="標楷體" panose="03000509000000000000" pitchFamily="65" charset="-120"/>
              <a:ea typeface="標楷體" panose="03000509000000000000" pitchFamily="65" charset="-120"/>
            </a:endParaRPr>
          </a:p>
        </p:txBody>
      </p:sp>
      <p:sp>
        <p:nvSpPr>
          <p:cNvPr id="339972" name="AutoShape 4"/>
          <p:cNvSpPr>
            <a:spLocks noChangeArrowheads="1"/>
          </p:cNvSpPr>
          <p:nvPr/>
        </p:nvSpPr>
        <p:spPr bwMode="auto">
          <a:xfrm>
            <a:off x="2841682" y="4629487"/>
            <a:ext cx="5179211" cy="714375"/>
          </a:xfrm>
          <a:prstGeom prst="wedgeRectCallout">
            <a:avLst>
              <a:gd name="adj1" fmla="val -27400"/>
              <a:gd name="adj2" fmla="val -112190"/>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a:solidFill>
                  <a:srgbClr val="000000"/>
                </a:solidFill>
                <a:latin typeface="標楷體" panose="03000509000000000000" pitchFamily="65" charset="-120"/>
                <a:ea typeface="標楷體" panose="03000509000000000000" pitchFamily="65" charset="-120"/>
              </a:rPr>
              <a:t>單</a:t>
            </a:r>
            <a:r>
              <a:rPr kumimoji="0" lang="zh-TW" altLang="en-US" dirty="0" smtClean="0">
                <a:solidFill>
                  <a:srgbClr val="000000"/>
                </a:solidFill>
                <a:latin typeface="標楷體" panose="03000509000000000000" pitchFamily="65" charset="-120"/>
                <a:ea typeface="標楷體" panose="03000509000000000000" pitchFamily="65" charset="-120"/>
              </a:rPr>
              <a:t>筆調查表資料維護</a:t>
            </a:r>
            <a:endParaRPr kumimoji="0" lang="en-US" altLang="zh-TW" dirty="0" smtClean="0">
              <a:solidFill>
                <a:srgbClr val="000000"/>
              </a:solidFill>
              <a:latin typeface="標楷體" panose="03000509000000000000" pitchFamily="65" charset="-120"/>
              <a:ea typeface="標楷體" panose="03000509000000000000" pitchFamily="65" charset="-120"/>
            </a:endParaRPr>
          </a:p>
          <a:p>
            <a:pPr>
              <a:defRPr/>
            </a:pPr>
            <a:r>
              <a:rPr kumimoji="0" lang="zh-TW" altLang="en-US" dirty="0" smtClean="0">
                <a:solidFill>
                  <a:srgbClr val="000000"/>
                </a:solidFill>
                <a:latin typeface="標楷體" panose="03000509000000000000" pitchFamily="65" charset="-120"/>
                <a:ea typeface="標楷體" panose="03000509000000000000" pitchFamily="65" charset="-120"/>
              </a:rPr>
              <a:t>針對</a:t>
            </a:r>
            <a:r>
              <a:rPr kumimoji="0" lang="zh-TW" altLang="en-US" dirty="0">
                <a:solidFill>
                  <a:srgbClr val="000000"/>
                </a:solidFill>
                <a:latin typeface="標楷體" panose="03000509000000000000" pitchFamily="65" charset="-120"/>
                <a:ea typeface="標楷體" panose="03000509000000000000" pitchFamily="65" charset="-120"/>
              </a:rPr>
              <a:t>考生選擇報名類別、身分、學制、校系</a:t>
            </a:r>
            <a:r>
              <a:rPr kumimoji="0" lang="zh-TW" altLang="en-US" dirty="0" smtClean="0">
                <a:solidFill>
                  <a:srgbClr val="000000"/>
                </a:solidFill>
                <a:latin typeface="標楷體" panose="03000509000000000000" pitchFamily="65" charset="-120"/>
                <a:ea typeface="標楷體" panose="03000509000000000000" pitchFamily="65" charset="-120"/>
              </a:rPr>
              <a:t>代碼</a:t>
            </a:r>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53</a:t>
            </a:fld>
            <a:endParaRPr lang="en-US" altLang="zh-TW" dirty="0">
              <a:latin typeface="標楷體" panose="03000509000000000000" pitchFamily="65" charset="-120"/>
              <a:ea typeface="標楷體" panose="03000509000000000000" pitchFamily="65" charset="-120"/>
            </a:endParaRPr>
          </a:p>
        </p:txBody>
      </p:sp>
      <p:sp>
        <p:nvSpPr>
          <p:cNvPr id="3" name="矩形 2"/>
          <p:cNvSpPr/>
          <p:nvPr/>
        </p:nvSpPr>
        <p:spPr>
          <a:xfrm>
            <a:off x="4150296" y="2097689"/>
            <a:ext cx="360040" cy="1440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87801" y="981075"/>
            <a:ext cx="8803297" cy="5366809"/>
          </a:xfrm>
          <a:prstGeom prst="rect">
            <a:avLst/>
          </a:prstGeom>
        </p:spPr>
      </p:pic>
      <p:sp>
        <p:nvSpPr>
          <p:cNvPr id="291844" name="Rectangle 3"/>
          <p:cNvSpPr>
            <a:spLocks noGrp="1" noChangeArrowheads="1"/>
          </p:cNvSpPr>
          <p:nvPr>
            <p:ph type="title" idx="4294967295"/>
          </p:nvPr>
        </p:nvSpPr>
        <p:spPr>
          <a:xfrm>
            <a:off x="374650" y="185738"/>
            <a:ext cx="8229600" cy="795337"/>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一階報名</a:t>
            </a:r>
            <a:r>
              <a:rPr lang="en-US" altLang="zh-TW" sz="3200" kern="1200" dirty="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檢核考生報名資料</a:t>
            </a:r>
            <a:endParaRPr lang="en-US" altLang="zh-TW" sz="3200" kern="1200" dirty="0">
              <a:solidFill>
                <a:srgbClr val="FF0000"/>
              </a:solidFill>
              <a:latin typeface="標楷體" panose="03000509000000000000" pitchFamily="65" charset="-120"/>
              <a:ea typeface="標楷體" panose="03000509000000000000" pitchFamily="65" charset="-120"/>
            </a:endParaRPr>
          </a:p>
        </p:txBody>
      </p:sp>
      <p:sp>
        <p:nvSpPr>
          <p:cNvPr id="340998" name="AutoShape 6"/>
          <p:cNvSpPr>
            <a:spLocks noChangeArrowheads="1"/>
          </p:cNvSpPr>
          <p:nvPr/>
        </p:nvSpPr>
        <p:spPr bwMode="auto">
          <a:xfrm>
            <a:off x="4797607" y="4077072"/>
            <a:ext cx="2857500" cy="714375"/>
          </a:xfrm>
          <a:prstGeom prst="wedgeRectCallout">
            <a:avLst>
              <a:gd name="adj1" fmla="val 5956"/>
              <a:gd name="adj2" fmla="val -172085"/>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a:solidFill>
                  <a:srgbClr val="000000"/>
                </a:solidFill>
                <a:latin typeface="標楷體" panose="03000509000000000000" pitchFamily="65" charset="-120"/>
                <a:ea typeface="標楷體" panose="03000509000000000000" pitchFamily="65" charset="-120"/>
              </a:rPr>
              <a:t>錯誤地方會以顏色標示</a:t>
            </a:r>
            <a:r>
              <a:rPr kumimoji="0" lang="en-US" altLang="zh-TW" dirty="0">
                <a:solidFill>
                  <a:srgbClr val="000000"/>
                </a:solidFill>
                <a:latin typeface="標楷體" panose="03000509000000000000" pitchFamily="65" charset="-120"/>
                <a:ea typeface="標楷體" panose="03000509000000000000" pitchFamily="65" charset="-120"/>
              </a:rPr>
              <a:t>,</a:t>
            </a:r>
            <a:br>
              <a:rPr kumimoji="0" lang="en-US" altLang="zh-TW" dirty="0">
                <a:solidFill>
                  <a:srgbClr val="000000"/>
                </a:solidFill>
                <a:latin typeface="標楷體" panose="03000509000000000000" pitchFamily="65" charset="-120"/>
                <a:ea typeface="標楷體" panose="03000509000000000000" pitchFamily="65" charset="-120"/>
              </a:rPr>
            </a:br>
            <a:r>
              <a:rPr kumimoji="0" lang="zh-TW" altLang="en-US" dirty="0">
                <a:solidFill>
                  <a:srgbClr val="000000"/>
                </a:solidFill>
                <a:latin typeface="標楷體" panose="03000509000000000000" pitchFamily="65" charset="-120"/>
                <a:ea typeface="標楷體" panose="03000509000000000000" pitchFamily="65" charset="-120"/>
              </a:rPr>
              <a:t>請修正後再行儲存</a:t>
            </a:r>
          </a:p>
        </p:txBody>
      </p:sp>
      <p:sp>
        <p:nvSpPr>
          <p:cNvPr id="340996" name="AutoShape 4"/>
          <p:cNvSpPr>
            <a:spLocks noChangeArrowheads="1"/>
          </p:cNvSpPr>
          <p:nvPr/>
        </p:nvSpPr>
        <p:spPr bwMode="auto">
          <a:xfrm>
            <a:off x="326462" y="2780928"/>
            <a:ext cx="2376264" cy="626866"/>
          </a:xfrm>
          <a:prstGeom prst="wedgeRectCallout">
            <a:avLst>
              <a:gd name="adj1" fmla="val 9802"/>
              <a:gd name="adj2" fmla="val -71726"/>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a:solidFill>
                  <a:srgbClr val="000000"/>
                </a:solidFill>
                <a:latin typeface="標楷體" panose="03000509000000000000" pitchFamily="65" charset="-120"/>
                <a:ea typeface="標楷體" panose="03000509000000000000" pitchFamily="65" charset="-120"/>
              </a:rPr>
              <a:t>此處會列出</a:t>
            </a:r>
            <a:r>
              <a:rPr kumimoji="0" lang="zh-TW" altLang="en-US" dirty="0" smtClean="0">
                <a:solidFill>
                  <a:srgbClr val="000000"/>
                </a:solidFill>
                <a:latin typeface="標楷體" panose="03000509000000000000" pitchFamily="65" charset="-120"/>
                <a:ea typeface="標楷體" panose="03000509000000000000" pitchFamily="65" charset="-120"/>
              </a:rPr>
              <a:t>報名資料</a:t>
            </a:r>
            <a:r>
              <a:rPr kumimoji="0" lang="zh-TW" altLang="en-US" dirty="0">
                <a:solidFill>
                  <a:srgbClr val="000000"/>
                </a:solidFill>
                <a:latin typeface="標楷體" panose="03000509000000000000" pitchFamily="65" charset="-120"/>
                <a:ea typeface="標楷體" panose="03000509000000000000" pitchFamily="65" charset="-120"/>
              </a:rPr>
              <a:t>尚有問題之班級考生</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54</a:t>
            </a:fld>
            <a:endParaRPr lang="en-US" altLang="zh-TW" dirty="0">
              <a:latin typeface="標楷體" panose="03000509000000000000" pitchFamily="65" charset="-120"/>
              <a:ea typeface="標楷體" panose="03000509000000000000" pitchFamily="65" charset="-120"/>
            </a:endParaRPr>
          </a:p>
        </p:txBody>
      </p:sp>
      <p:sp>
        <p:nvSpPr>
          <p:cNvPr id="9" name="矩形 8"/>
          <p:cNvSpPr/>
          <p:nvPr/>
        </p:nvSpPr>
        <p:spPr>
          <a:xfrm>
            <a:off x="3707904" y="2276872"/>
            <a:ext cx="864096" cy="5615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0" name="矩形 9"/>
          <p:cNvSpPr/>
          <p:nvPr/>
        </p:nvSpPr>
        <p:spPr>
          <a:xfrm>
            <a:off x="7620000" y="1988840"/>
            <a:ext cx="864096" cy="1404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1" name="矩形 10"/>
          <p:cNvSpPr/>
          <p:nvPr/>
        </p:nvSpPr>
        <p:spPr>
          <a:xfrm>
            <a:off x="7632142" y="2322422"/>
            <a:ext cx="851954" cy="198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263696" y="918742"/>
            <a:ext cx="8484767" cy="5833278"/>
          </a:xfrm>
          <a:prstGeom prst="rect">
            <a:avLst/>
          </a:prstGeom>
        </p:spPr>
      </p:pic>
      <p:sp>
        <p:nvSpPr>
          <p:cNvPr id="292869" name="Rectangle 3"/>
          <p:cNvSpPr>
            <a:spLocks noGrp="1" noChangeArrowheads="1"/>
          </p:cNvSpPr>
          <p:nvPr>
            <p:ph type="title" idx="4294967295"/>
          </p:nvPr>
        </p:nvSpPr>
        <p:spPr>
          <a:xfrm>
            <a:off x="374650" y="214313"/>
            <a:ext cx="8229600" cy="795337"/>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一階報名</a:t>
            </a:r>
            <a:r>
              <a:rPr lang="en-US" altLang="zh-TW" sz="3200" kern="1200" dirty="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檢核報名資料</a:t>
            </a:r>
            <a:r>
              <a:rPr lang="en-US" altLang="zh-TW" sz="3200" kern="1200" dirty="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身分審核</a:t>
            </a:r>
            <a:r>
              <a:rPr lang="en-US" altLang="zh-TW" sz="3200" kern="1200" dirty="0">
                <a:solidFill>
                  <a:srgbClr val="FF0000"/>
                </a:solidFill>
                <a:latin typeface="標楷體" panose="03000509000000000000" pitchFamily="65" charset="-120"/>
                <a:ea typeface="標楷體" panose="03000509000000000000" pitchFamily="65" charset="-120"/>
              </a:rPr>
              <a:t>)</a:t>
            </a:r>
          </a:p>
        </p:txBody>
      </p:sp>
      <p:sp>
        <p:nvSpPr>
          <p:cNvPr id="342020" name="AutoShape 4"/>
          <p:cNvSpPr>
            <a:spLocks noChangeArrowheads="1"/>
          </p:cNvSpPr>
          <p:nvPr/>
        </p:nvSpPr>
        <p:spPr bwMode="auto">
          <a:xfrm>
            <a:off x="249218" y="2358224"/>
            <a:ext cx="2808312" cy="714375"/>
          </a:xfrm>
          <a:prstGeom prst="wedgeRectCallout">
            <a:avLst>
              <a:gd name="adj1" fmla="val 24553"/>
              <a:gd name="adj2" fmla="val 87558"/>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a:solidFill>
                  <a:srgbClr val="000000"/>
                </a:solidFill>
                <a:latin typeface="標楷體" panose="03000509000000000000" pitchFamily="65" charset="-120"/>
                <a:ea typeface="標楷體" panose="03000509000000000000" pitchFamily="65" charset="-120"/>
              </a:rPr>
              <a:t>顯示報名身分與</a:t>
            </a:r>
            <a:r>
              <a:rPr kumimoji="0" lang="zh-TW" altLang="en-US" dirty="0" smtClean="0">
                <a:solidFill>
                  <a:srgbClr val="000000"/>
                </a:solidFill>
                <a:latin typeface="標楷體" panose="03000509000000000000" pitchFamily="65" charset="-120"/>
                <a:ea typeface="標楷體" panose="03000509000000000000" pitchFamily="65" charset="-120"/>
              </a:rPr>
              <a:t>本委員會</a:t>
            </a:r>
            <a:r>
              <a:rPr kumimoji="0" lang="zh-TW" altLang="en-US" dirty="0">
                <a:solidFill>
                  <a:srgbClr val="000000"/>
                </a:solidFill>
                <a:latin typeface="標楷體" panose="03000509000000000000" pitchFamily="65" charset="-120"/>
                <a:ea typeface="標楷體" panose="03000509000000000000" pitchFamily="65" charset="-120"/>
              </a:rPr>
              <a:t>審核的身分不同</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55</a:t>
            </a:fld>
            <a:endParaRPr lang="en-US" altLang="zh-TW" dirty="0">
              <a:latin typeface="標楷體" panose="03000509000000000000" pitchFamily="65" charset="-120"/>
              <a:ea typeface="標楷體" panose="03000509000000000000" pitchFamily="65" charset="-120"/>
            </a:endParaRPr>
          </a:p>
        </p:txBody>
      </p:sp>
      <p:graphicFrame>
        <p:nvGraphicFramePr>
          <p:cNvPr id="8" name="表格 7"/>
          <p:cNvGraphicFramePr>
            <a:graphicFrameLocks noGrp="1"/>
          </p:cNvGraphicFramePr>
          <p:nvPr>
            <p:extLst>
              <p:ext uri="{D42A27DB-BD31-4B8C-83A1-F6EECF244321}">
                <p14:modId xmlns:p14="http://schemas.microsoft.com/office/powerpoint/2010/main" val="2700647720"/>
              </p:ext>
            </p:extLst>
          </p:nvPr>
        </p:nvGraphicFramePr>
        <p:xfrm>
          <a:off x="1115616" y="4670192"/>
          <a:ext cx="4274848" cy="1539240"/>
        </p:xfrm>
        <a:graphic>
          <a:graphicData uri="http://schemas.openxmlformats.org/drawingml/2006/table">
            <a:tbl>
              <a:tblPr firstRow="1" bandRow="1">
                <a:tableStyleId>{21E4AEA4-8DFA-4A89-87EB-49C32662AFE0}</a:tableStyleId>
              </a:tblPr>
              <a:tblGrid>
                <a:gridCol w="534356"/>
                <a:gridCol w="534356"/>
                <a:gridCol w="534356"/>
                <a:gridCol w="534356"/>
                <a:gridCol w="534356"/>
                <a:gridCol w="534356"/>
                <a:gridCol w="534356"/>
                <a:gridCol w="534356"/>
              </a:tblGrid>
              <a:tr h="108012">
                <a:tc>
                  <a:txBody>
                    <a:bodyPr/>
                    <a:lstStyle/>
                    <a:p>
                      <a:pPr algn="ctr" fontAlgn="ctr"/>
                      <a:endParaRPr lang="zh-TW" altLang="en-US"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zh-TW" altLang="en-US" sz="1200" b="0" u="none" strike="noStrike" dirty="0">
                          <a:solidFill>
                            <a:schemeClr val="tx1"/>
                          </a:solidFill>
                          <a:effectLst/>
                          <a:latin typeface="微軟正黑體" panose="020B0604030504040204" pitchFamily="34" charset="-120"/>
                          <a:ea typeface="微軟正黑體" panose="020B0604030504040204" pitchFamily="34" charset="-120"/>
                        </a:rPr>
                        <a:t>一般生</a:t>
                      </a:r>
                      <a:endParaRPr lang="zh-TW" altLang="en-US"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zh-TW" altLang="en-US" sz="1200" b="0" u="none" strike="noStrike" dirty="0">
                          <a:solidFill>
                            <a:schemeClr val="tx1"/>
                          </a:solidFill>
                          <a:effectLst/>
                          <a:latin typeface="微軟正黑體" panose="020B0604030504040204" pitchFamily="34" charset="-120"/>
                          <a:ea typeface="微軟正黑體" panose="020B0604030504040204" pitchFamily="34" charset="-120"/>
                        </a:rPr>
                        <a:t>原住民</a:t>
                      </a:r>
                      <a:endParaRPr lang="zh-TW" altLang="en-US"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zh-TW" altLang="en-US" sz="1200" b="0" u="none" strike="noStrike" dirty="0">
                          <a:solidFill>
                            <a:schemeClr val="tx1"/>
                          </a:solidFill>
                          <a:effectLst/>
                          <a:latin typeface="微軟正黑體" panose="020B0604030504040204" pitchFamily="34" charset="-120"/>
                          <a:ea typeface="微軟正黑體" panose="020B0604030504040204" pitchFamily="34" charset="-120"/>
                        </a:rPr>
                        <a:t>連江縣</a:t>
                      </a:r>
                      <a:endParaRPr lang="zh-TW" altLang="en-US"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zh-TW" altLang="en-US" sz="1200" b="0" u="none" strike="noStrike" dirty="0">
                          <a:solidFill>
                            <a:schemeClr val="tx1"/>
                          </a:solidFill>
                          <a:effectLst/>
                          <a:latin typeface="微軟正黑體" panose="020B0604030504040204" pitchFamily="34" charset="-120"/>
                          <a:ea typeface="微軟正黑體" panose="020B0604030504040204" pitchFamily="34" charset="-120"/>
                        </a:rPr>
                        <a:t>澎湖縣</a:t>
                      </a:r>
                      <a:endParaRPr lang="zh-TW" altLang="en-US"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zh-TW" altLang="en-US" sz="1200" b="0" u="none" strike="noStrike" dirty="0">
                          <a:solidFill>
                            <a:schemeClr val="tx1"/>
                          </a:solidFill>
                          <a:effectLst/>
                          <a:latin typeface="微軟正黑體" panose="020B0604030504040204" pitchFamily="34" charset="-120"/>
                          <a:ea typeface="微軟正黑體" panose="020B0604030504040204" pitchFamily="34" charset="-120"/>
                        </a:rPr>
                        <a:t>屏東縣</a:t>
                      </a:r>
                      <a:endParaRPr lang="zh-TW" altLang="en-US"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zh-TW" altLang="en-US" sz="1200" b="0" u="none" strike="noStrike" dirty="0">
                          <a:solidFill>
                            <a:schemeClr val="tx1"/>
                          </a:solidFill>
                          <a:effectLst/>
                          <a:latin typeface="微軟正黑體" panose="020B0604030504040204" pitchFamily="34" charset="-120"/>
                          <a:ea typeface="微軟正黑體" panose="020B0604030504040204" pitchFamily="34" charset="-120"/>
                        </a:rPr>
                        <a:t>台東縣</a:t>
                      </a:r>
                      <a:endParaRPr lang="zh-TW" altLang="en-US"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zh-TW" altLang="en-US" sz="1200" b="0" u="none" strike="noStrike" dirty="0">
                          <a:solidFill>
                            <a:schemeClr val="tx1"/>
                          </a:solidFill>
                          <a:effectLst/>
                          <a:latin typeface="微軟正黑體" panose="020B0604030504040204" pitchFamily="34" charset="-120"/>
                          <a:ea typeface="微軟正黑體" panose="020B0604030504040204" pitchFamily="34" charset="-120"/>
                        </a:rPr>
                        <a:t>金門縣</a:t>
                      </a:r>
                      <a:endParaRPr lang="zh-TW" altLang="en-US"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r>
              <a:tr h="10801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200" b="0" u="none" strike="noStrike" dirty="0" smtClean="0">
                          <a:solidFill>
                            <a:schemeClr val="tx1"/>
                          </a:solidFill>
                          <a:effectLst/>
                          <a:latin typeface="微軟正黑體" panose="020B0604030504040204" pitchFamily="34" charset="-120"/>
                          <a:ea typeface="微軟正黑體" panose="020B0604030504040204" pitchFamily="34" charset="-120"/>
                        </a:rPr>
                        <a:t>一般生</a:t>
                      </a:r>
                      <a:endParaRPr lang="en-US" altLang="zh-TW"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en-US" altLang="zh-TW" sz="1200" b="0" u="none" strike="noStrike" dirty="0">
                          <a:solidFill>
                            <a:schemeClr val="tx1"/>
                          </a:solidFill>
                          <a:effectLst/>
                          <a:latin typeface="微軟正黑體" panose="020B0604030504040204" pitchFamily="34" charset="-120"/>
                          <a:ea typeface="微軟正黑體" panose="020B0604030504040204" pitchFamily="34" charset="-120"/>
                        </a:rPr>
                        <a:t>0</a:t>
                      </a:r>
                      <a:endParaRPr lang="en-US" altLang="zh-TW"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r>
              <a:tr h="10801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200" b="0" u="none" strike="noStrike" dirty="0" smtClean="0">
                          <a:solidFill>
                            <a:schemeClr val="tx1"/>
                          </a:solidFill>
                          <a:effectLst/>
                          <a:latin typeface="微軟正黑體" panose="020B0604030504040204" pitchFamily="34" charset="-120"/>
                          <a:ea typeface="微軟正黑體" panose="020B0604030504040204" pitchFamily="34" charset="-120"/>
                        </a:rPr>
                        <a:t>原住民</a:t>
                      </a:r>
                      <a:endParaRPr lang="en-US" altLang="zh-TW"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en-US" altLang="zh-TW" sz="1200" b="0" u="none" strike="noStrike" dirty="0">
                          <a:solidFill>
                            <a:schemeClr val="tx1"/>
                          </a:solidFill>
                          <a:effectLst/>
                          <a:latin typeface="微軟正黑體" panose="020B0604030504040204" pitchFamily="34" charset="-120"/>
                          <a:ea typeface="微軟正黑體" panose="020B0604030504040204" pitchFamily="34" charset="-120"/>
                        </a:rPr>
                        <a:t>0</a:t>
                      </a:r>
                      <a:endParaRPr lang="en-US" altLang="zh-TW"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en-US" altLang="zh-TW" sz="1200" b="0" u="none" strike="noStrike" dirty="0">
                          <a:solidFill>
                            <a:schemeClr val="tx1"/>
                          </a:solidFill>
                          <a:effectLst/>
                          <a:latin typeface="微軟正黑體" panose="020B0604030504040204" pitchFamily="34" charset="-120"/>
                          <a:ea typeface="微軟正黑體" panose="020B0604030504040204" pitchFamily="34" charset="-120"/>
                        </a:rPr>
                        <a:t>0</a:t>
                      </a:r>
                      <a:endParaRPr lang="en-US" altLang="zh-TW"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r>
              <a:tr h="10801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200" b="0" u="none" strike="noStrike" dirty="0" smtClean="0">
                          <a:solidFill>
                            <a:schemeClr val="tx1"/>
                          </a:solidFill>
                          <a:effectLst/>
                          <a:latin typeface="微軟正黑體" panose="020B0604030504040204" pitchFamily="34" charset="-120"/>
                          <a:ea typeface="微軟正黑體" panose="020B0604030504040204" pitchFamily="34" charset="-120"/>
                        </a:rPr>
                        <a:t>連江縣</a:t>
                      </a:r>
                      <a:endParaRPr lang="en-US" altLang="zh-TW"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en-US" altLang="zh-TW" sz="1200" b="0" u="none" strike="noStrike" dirty="0">
                          <a:solidFill>
                            <a:schemeClr val="tx1"/>
                          </a:solidFill>
                          <a:effectLst/>
                          <a:latin typeface="微軟正黑體" panose="020B0604030504040204" pitchFamily="34" charset="-120"/>
                          <a:ea typeface="微軟正黑體" panose="020B0604030504040204" pitchFamily="34" charset="-120"/>
                        </a:rPr>
                        <a:t>0</a:t>
                      </a:r>
                      <a:endParaRPr lang="en-US" altLang="zh-TW"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en-US" altLang="zh-TW" sz="1200" b="0" u="none" strike="noStrike" dirty="0">
                          <a:solidFill>
                            <a:schemeClr val="tx1"/>
                          </a:solidFill>
                          <a:effectLst/>
                          <a:latin typeface="微軟正黑體" panose="020B0604030504040204" pitchFamily="34" charset="-120"/>
                          <a:ea typeface="微軟正黑體" panose="020B0604030504040204" pitchFamily="34" charset="-120"/>
                        </a:rPr>
                        <a:t>0</a:t>
                      </a:r>
                      <a:endParaRPr lang="en-US" altLang="zh-TW"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r>
              <a:tr h="10801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200" b="0" u="none" strike="noStrike" dirty="0" smtClean="0">
                          <a:solidFill>
                            <a:schemeClr val="tx1"/>
                          </a:solidFill>
                          <a:effectLst/>
                          <a:latin typeface="微軟正黑體" panose="020B0604030504040204" pitchFamily="34" charset="-120"/>
                          <a:ea typeface="微軟正黑體" panose="020B0604030504040204" pitchFamily="34" charset="-120"/>
                        </a:rPr>
                        <a:t>澎湖縣</a:t>
                      </a:r>
                      <a:endParaRPr lang="en-US" altLang="zh-TW"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en-US" altLang="zh-TW" sz="1200" b="0" u="none" strike="noStrike" dirty="0">
                          <a:solidFill>
                            <a:schemeClr val="tx1"/>
                          </a:solidFill>
                          <a:effectLst/>
                          <a:latin typeface="微軟正黑體" panose="020B0604030504040204" pitchFamily="34" charset="-120"/>
                          <a:ea typeface="微軟正黑體" panose="020B0604030504040204" pitchFamily="34" charset="-120"/>
                        </a:rPr>
                        <a:t>0</a:t>
                      </a:r>
                      <a:endParaRPr lang="en-US" altLang="zh-TW"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en-US" altLang="zh-TW" sz="1200" b="0" u="none" strike="noStrike" dirty="0">
                          <a:solidFill>
                            <a:schemeClr val="tx1"/>
                          </a:solidFill>
                          <a:effectLst/>
                          <a:latin typeface="微軟正黑體" panose="020B0604030504040204" pitchFamily="34" charset="-120"/>
                          <a:ea typeface="微軟正黑體" panose="020B0604030504040204" pitchFamily="34" charset="-120"/>
                        </a:rPr>
                        <a:t>0</a:t>
                      </a:r>
                      <a:endParaRPr lang="en-US" altLang="zh-TW"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r>
              <a:tr h="10801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200" b="0" u="none" strike="noStrike" dirty="0" smtClean="0">
                          <a:solidFill>
                            <a:schemeClr val="tx1"/>
                          </a:solidFill>
                          <a:effectLst/>
                          <a:latin typeface="微軟正黑體" panose="020B0604030504040204" pitchFamily="34" charset="-120"/>
                          <a:ea typeface="微軟正黑體" panose="020B0604030504040204" pitchFamily="34" charset="-120"/>
                        </a:rPr>
                        <a:t>屏東縣</a:t>
                      </a:r>
                      <a:endParaRPr lang="en-US" altLang="zh-TW"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en-US" altLang="zh-TW" sz="1200" b="0" u="none" strike="noStrike" dirty="0">
                          <a:solidFill>
                            <a:schemeClr val="tx1"/>
                          </a:solidFill>
                          <a:effectLst/>
                          <a:latin typeface="微軟正黑體" panose="020B0604030504040204" pitchFamily="34" charset="-120"/>
                          <a:ea typeface="微軟正黑體" panose="020B0604030504040204" pitchFamily="34" charset="-120"/>
                        </a:rPr>
                        <a:t>0</a:t>
                      </a:r>
                      <a:endParaRPr lang="en-US" altLang="zh-TW"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en-US" altLang="zh-TW" sz="1200" b="0" u="none" strike="noStrike" dirty="0">
                          <a:solidFill>
                            <a:schemeClr val="tx1"/>
                          </a:solidFill>
                          <a:effectLst/>
                          <a:latin typeface="微軟正黑體" panose="020B0604030504040204" pitchFamily="34" charset="-120"/>
                          <a:ea typeface="微軟正黑體" panose="020B0604030504040204" pitchFamily="34" charset="-120"/>
                        </a:rPr>
                        <a:t>0</a:t>
                      </a:r>
                      <a:endParaRPr lang="en-US" altLang="zh-TW"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r>
              <a:tr h="10801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200" b="0" u="none" strike="noStrike" dirty="0" smtClean="0">
                          <a:solidFill>
                            <a:schemeClr val="tx1"/>
                          </a:solidFill>
                          <a:effectLst/>
                          <a:latin typeface="微軟正黑體" panose="020B0604030504040204" pitchFamily="34" charset="-120"/>
                          <a:ea typeface="微軟正黑體" panose="020B0604030504040204" pitchFamily="34" charset="-120"/>
                        </a:rPr>
                        <a:t>台東縣</a:t>
                      </a:r>
                      <a:endParaRPr lang="en-US" altLang="zh-TW"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en-US" altLang="zh-TW" sz="1200" b="0" u="none" strike="noStrike" dirty="0">
                          <a:solidFill>
                            <a:schemeClr val="tx1"/>
                          </a:solidFill>
                          <a:effectLst/>
                          <a:latin typeface="微軟正黑體" panose="020B0604030504040204" pitchFamily="34" charset="-120"/>
                          <a:ea typeface="微軟正黑體" panose="020B0604030504040204" pitchFamily="34" charset="-120"/>
                        </a:rPr>
                        <a:t>0</a:t>
                      </a:r>
                      <a:endParaRPr lang="en-US" altLang="zh-TW"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en-US" altLang="zh-TW" sz="1200" b="0" u="none" strike="noStrike" dirty="0">
                          <a:solidFill>
                            <a:schemeClr val="tx1"/>
                          </a:solidFill>
                          <a:effectLst/>
                          <a:latin typeface="微軟正黑體" panose="020B0604030504040204" pitchFamily="34" charset="-120"/>
                          <a:ea typeface="微軟正黑體" panose="020B0604030504040204" pitchFamily="34" charset="-120"/>
                        </a:rPr>
                        <a:t>0</a:t>
                      </a:r>
                      <a:endParaRPr lang="en-US" altLang="zh-TW"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r>
              <a:tr h="10801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200" b="0" u="none" strike="noStrike" dirty="0" smtClean="0">
                          <a:solidFill>
                            <a:schemeClr val="tx1"/>
                          </a:solidFill>
                          <a:effectLst/>
                          <a:latin typeface="微軟正黑體" panose="020B0604030504040204" pitchFamily="34" charset="-120"/>
                          <a:ea typeface="微軟正黑體" panose="020B0604030504040204" pitchFamily="34" charset="-120"/>
                        </a:rPr>
                        <a:t>金門縣</a:t>
                      </a:r>
                      <a:endParaRPr lang="en-US" altLang="zh-TW"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en-US" altLang="zh-TW" sz="1200" b="0" u="none" strike="noStrike" dirty="0">
                          <a:solidFill>
                            <a:schemeClr val="tx1"/>
                          </a:solidFill>
                          <a:effectLst/>
                          <a:latin typeface="微軟正黑體" panose="020B0604030504040204" pitchFamily="34" charset="-120"/>
                          <a:ea typeface="微軟正黑體" panose="020B0604030504040204" pitchFamily="34" charset="-120"/>
                        </a:rPr>
                        <a:t>0</a:t>
                      </a:r>
                      <a:endParaRPr lang="en-US" altLang="zh-TW"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en-US" altLang="zh-TW" sz="1200" b="0" u="none" strike="noStrike" dirty="0">
                          <a:solidFill>
                            <a:schemeClr val="tx1"/>
                          </a:solidFill>
                          <a:effectLst/>
                          <a:latin typeface="微軟正黑體" panose="020B0604030504040204" pitchFamily="34" charset="-120"/>
                          <a:ea typeface="微軟正黑體" panose="020B0604030504040204" pitchFamily="34" charset="-120"/>
                        </a:rPr>
                        <a:t>0</a:t>
                      </a:r>
                      <a:endParaRPr lang="en-US" altLang="zh-TW" sz="12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r>
            </a:tbl>
          </a:graphicData>
        </a:graphic>
      </p:graphicFrame>
      <p:sp>
        <p:nvSpPr>
          <p:cNvPr id="9" name="矩形 8"/>
          <p:cNvSpPr/>
          <p:nvPr/>
        </p:nvSpPr>
        <p:spPr>
          <a:xfrm>
            <a:off x="1108273" y="4316364"/>
            <a:ext cx="3415383"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dirty="0" smtClean="0">
                <a:solidFill>
                  <a:schemeClr val="tx1"/>
                </a:solidFill>
                <a:latin typeface="標楷體" panose="03000509000000000000" pitchFamily="65" charset="-120"/>
                <a:ea typeface="標楷體" panose="03000509000000000000" pitchFamily="65" charset="-120"/>
              </a:rPr>
              <a:t>考生報名校系科組學程無名額判斷邏輯</a:t>
            </a:r>
            <a:endParaRPr lang="zh-TW" altLang="en-US" sz="1400" dirty="0">
              <a:solidFill>
                <a:schemeClr val="tx1"/>
              </a:solidFill>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a:blip r:embed="rId4"/>
          <a:stretch>
            <a:fillRect/>
          </a:stretch>
        </p:blipFill>
        <p:spPr>
          <a:xfrm>
            <a:off x="5231818" y="1188285"/>
            <a:ext cx="3476190" cy="2133333"/>
          </a:xfrm>
          <a:prstGeom prst="rect">
            <a:avLst/>
          </a:prstGeom>
        </p:spPr>
      </p:pic>
      <p:sp>
        <p:nvSpPr>
          <p:cNvPr id="342021" name="AutoShape 5"/>
          <p:cNvSpPr>
            <a:spLocks noChangeArrowheads="1"/>
          </p:cNvSpPr>
          <p:nvPr/>
        </p:nvSpPr>
        <p:spPr bwMode="auto">
          <a:xfrm>
            <a:off x="5673769" y="4453208"/>
            <a:ext cx="2592288" cy="931373"/>
          </a:xfrm>
          <a:prstGeom prst="wedgeRectCallout">
            <a:avLst>
              <a:gd name="adj1" fmla="val 6064"/>
              <a:gd name="adj2" fmla="val -143630"/>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smtClean="0">
                <a:solidFill>
                  <a:srgbClr val="000000"/>
                </a:solidFill>
                <a:latin typeface="標楷體" panose="03000509000000000000" pitchFamily="65" charset="-120"/>
                <a:ea typeface="標楷體" panose="03000509000000000000" pitchFamily="65" charset="-120"/>
              </a:rPr>
              <a:t>顯示考生報名系科組學程無名額</a:t>
            </a:r>
            <a:r>
              <a:rPr kumimoji="0" lang="en-US" altLang="zh-TW" dirty="0" smtClean="0">
                <a:solidFill>
                  <a:srgbClr val="000000"/>
                </a:solidFill>
                <a:latin typeface="標楷體" panose="03000509000000000000" pitchFamily="65" charset="-120"/>
                <a:ea typeface="標楷體" panose="03000509000000000000" pitchFamily="65" charset="-120"/>
              </a:rPr>
              <a:t/>
            </a:r>
            <a:br>
              <a:rPr kumimoji="0" lang="en-US" altLang="zh-TW" dirty="0" smtClean="0">
                <a:solidFill>
                  <a:srgbClr val="000000"/>
                </a:solidFill>
                <a:latin typeface="標楷體" panose="03000509000000000000" pitchFamily="65" charset="-120"/>
                <a:ea typeface="標楷體" panose="03000509000000000000" pitchFamily="65" charset="-120"/>
              </a:rPr>
            </a:br>
            <a:r>
              <a:rPr kumimoji="0" lang="zh-TW" altLang="en-US" dirty="0" smtClean="0">
                <a:solidFill>
                  <a:srgbClr val="000000"/>
                </a:solidFill>
                <a:latin typeface="標楷體" panose="03000509000000000000" pitchFamily="65" charset="-120"/>
                <a:ea typeface="標楷體" panose="03000509000000000000" pitchFamily="65" charset="-120"/>
              </a:rPr>
              <a:t>代碼前</a:t>
            </a:r>
            <a:r>
              <a:rPr kumimoji="0" lang="en-US" altLang="zh-TW" dirty="0" smtClean="0">
                <a:solidFill>
                  <a:srgbClr val="000000"/>
                </a:solidFill>
                <a:latin typeface="標楷體" panose="03000509000000000000" pitchFamily="65" charset="-120"/>
                <a:ea typeface="標楷體" panose="03000509000000000000" pitchFamily="65" charset="-120"/>
              </a:rPr>
              <a:t>*</a:t>
            </a:r>
            <a:r>
              <a:rPr kumimoji="0" lang="zh-TW" altLang="en-US" dirty="0" smtClean="0">
                <a:solidFill>
                  <a:srgbClr val="000000"/>
                </a:solidFill>
                <a:latin typeface="標楷體" panose="03000509000000000000" pitchFamily="65" charset="-120"/>
                <a:ea typeface="標楷體" panose="03000509000000000000" pitchFamily="65" charset="-120"/>
              </a:rPr>
              <a:t>註記者請修正</a:t>
            </a:r>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10" name="矩形 9"/>
          <p:cNvSpPr/>
          <p:nvPr/>
        </p:nvSpPr>
        <p:spPr>
          <a:xfrm>
            <a:off x="2627784" y="4043910"/>
            <a:ext cx="183606" cy="1163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79512" y="1055649"/>
            <a:ext cx="8856984" cy="3525479"/>
          </a:xfrm>
          <a:prstGeom prst="rect">
            <a:avLst/>
          </a:prstGeom>
        </p:spPr>
      </p:pic>
      <p:sp>
        <p:nvSpPr>
          <p:cNvPr id="294916" name="Rectangle 3"/>
          <p:cNvSpPr>
            <a:spLocks noGrp="1" noChangeArrowheads="1"/>
          </p:cNvSpPr>
          <p:nvPr>
            <p:ph type="title" idx="4294967295"/>
          </p:nvPr>
        </p:nvSpPr>
        <p:spPr>
          <a:xfrm>
            <a:off x="28575" y="285750"/>
            <a:ext cx="8575675" cy="795338"/>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一階報名</a:t>
            </a:r>
            <a:r>
              <a:rPr lang="en-US" altLang="zh-TW" sz="3200" kern="1200" dirty="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檢核報名資料</a:t>
            </a:r>
            <a:r>
              <a:rPr lang="en-US" altLang="zh-TW" sz="3200" kern="1200" dirty="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招生管道審核</a:t>
            </a:r>
            <a:r>
              <a:rPr lang="en-US" altLang="zh-TW" sz="3200" kern="1200" dirty="0">
                <a:solidFill>
                  <a:srgbClr val="FF0000"/>
                </a:solidFill>
                <a:latin typeface="標楷體" panose="03000509000000000000" pitchFamily="65" charset="-120"/>
                <a:ea typeface="標楷體" panose="03000509000000000000" pitchFamily="65" charset="-120"/>
              </a:rPr>
              <a:t>)</a:t>
            </a:r>
          </a:p>
        </p:txBody>
      </p:sp>
      <p:sp>
        <p:nvSpPr>
          <p:cNvPr id="294918" name="Text Box 7"/>
          <p:cNvSpPr txBox="1">
            <a:spLocks noChangeArrowheads="1"/>
          </p:cNvSpPr>
          <p:nvPr/>
        </p:nvSpPr>
        <p:spPr bwMode="auto">
          <a:xfrm>
            <a:off x="550652" y="4465274"/>
            <a:ext cx="7888161" cy="1692771"/>
          </a:xfrm>
          <a:prstGeom prst="rect">
            <a:avLst/>
          </a:prstGeom>
          <a:solidFill>
            <a:srgbClr val="FFCC99"/>
          </a:solidFill>
          <a:ln w="9525">
            <a:solidFill>
              <a:srgbClr val="800000"/>
            </a:solidFill>
            <a:miter lim="800000"/>
            <a:headEnd/>
            <a:tailEnd/>
          </a:ln>
        </p:spPr>
        <p:txBody>
          <a:bodyPr wrap="square">
            <a:spAutoFit/>
          </a:bodyPr>
          <a:lstStyle/>
          <a:p>
            <a:pPr>
              <a:lnSpc>
                <a:spcPct val="130000"/>
              </a:lnSpc>
            </a:pPr>
            <a:r>
              <a:rPr lang="zh-TW" altLang="zh-TW" sz="1600" dirty="0">
                <a:latin typeface="標楷體" panose="03000509000000000000" pitchFamily="65" charset="-120"/>
                <a:ea typeface="標楷體" panose="03000509000000000000" pitchFamily="65" charset="-120"/>
              </a:rPr>
              <a:t>獲</a:t>
            </a:r>
            <a:r>
              <a:rPr lang="zh-TW" altLang="zh-TW" sz="1600" dirty="0" smtClean="0">
                <a:latin typeface="標楷體" panose="03000509000000000000" pitchFamily="65" charset="-120"/>
                <a:ea typeface="標楷體" panose="03000509000000000000" pitchFamily="65" charset="-120"/>
              </a:rPr>
              <a:t>「</a:t>
            </a:r>
            <a:r>
              <a:rPr lang="zh-TW" altLang="en-US" sz="1600" dirty="0" smtClean="0">
                <a:latin typeface="標楷體" panose="03000509000000000000" pitchFamily="65" charset="-120"/>
                <a:ea typeface="標楷體" panose="03000509000000000000" pitchFamily="65" charset="-120"/>
              </a:rPr>
              <a:t>四技二專技優</a:t>
            </a:r>
            <a:r>
              <a:rPr lang="zh-TW" altLang="zh-TW" sz="1600" dirty="0" smtClean="0">
                <a:latin typeface="標楷體" panose="03000509000000000000" pitchFamily="65" charset="-120"/>
                <a:ea typeface="標楷體" panose="03000509000000000000" pitchFamily="65" charset="-120"/>
              </a:rPr>
              <a:t>保送</a:t>
            </a:r>
            <a:r>
              <a:rPr lang="zh-TW" altLang="zh-TW" sz="1600" dirty="0">
                <a:latin typeface="標楷體" panose="03000509000000000000" pitchFamily="65" charset="-120"/>
                <a:ea typeface="標楷體" panose="03000509000000000000" pitchFamily="65" charset="-120"/>
              </a:rPr>
              <a:t>入學」、</a:t>
            </a:r>
            <a:r>
              <a:rPr lang="zh-TW" altLang="zh-TW" sz="1600" dirty="0" smtClean="0">
                <a:latin typeface="標楷體" panose="03000509000000000000" pitchFamily="65" charset="-120"/>
                <a:ea typeface="標楷體" panose="03000509000000000000" pitchFamily="65" charset="-120"/>
              </a:rPr>
              <a:t>「科技</a:t>
            </a:r>
            <a:r>
              <a:rPr lang="zh-TW" altLang="zh-TW" sz="1600" dirty="0">
                <a:latin typeface="標楷體" panose="03000509000000000000" pitchFamily="65" charset="-120"/>
                <a:ea typeface="標楷體" panose="03000509000000000000" pitchFamily="65" charset="-120"/>
              </a:rPr>
              <a:t>校院繁星計畫聯合推薦甄選入學」、</a:t>
            </a:r>
            <a:r>
              <a:rPr lang="zh-TW" altLang="zh-TW" sz="1600" dirty="0" smtClean="0">
                <a:latin typeface="標楷體" panose="03000509000000000000" pitchFamily="65" charset="-120"/>
                <a:ea typeface="標楷體" panose="03000509000000000000" pitchFamily="65" charset="-120"/>
              </a:rPr>
              <a:t>「大學</a:t>
            </a:r>
            <a:r>
              <a:rPr lang="zh-TW" altLang="zh-TW" sz="1600" dirty="0">
                <a:latin typeface="標楷體" panose="03000509000000000000" pitchFamily="65" charset="-120"/>
                <a:ea typeface="標楷體" panose="03000509000000000000" pitchFamily="65" charset="-120"/>
              </a:rPr>
              <a:t>繁星推薦入學招生」錄取、</a:t>
            </a:r>
            <a:r>
              <a:rPr lang="zh-TW" altLang="zh-TW" sz="1600" dirty="0" smtClean="0">
                <a:latin typeface="標楷體" panose="03000509000000000000" pitchFamily="65" charset="-120"/>
                <a:ea typeface="標楷體" panose="03000509000000000000" pitchFamily="65" charset="-120"/>
              </a:rPr>
              <a:t>「大學</a:t>
            </a:r>
            <a:r>
              <a:rPr lang="zh-TW" altLang="zh-TW" sz="1600" dirty="0">
                <a:latin typeface="標楷體" panose="03000509000000000000" pitchFamily="65" charset="-120"/>
                <a:ea typeface="標楷體" panose="03000509000000000000" pitchFamily="65" charset="-120"/>
              </a:rPr>
              <a:t>個人申請入學招生」</a:t>
            </a:r>
            <a:r>
              <a:rPr lang="zh-TW" altLang="zh-TW" sz="1600" dirty="0" smtClean="0">
                <a:latin typeface="標楷體" panose="03000509000000000000" pitchFamily="65" charset="-120"/>
                <a:ea typeface="標楷體" panose="03000509000000000000" pitchFamily="65" charset="-120"/>
              </a:rPr>
              <a:t>及「</a:t>
            </a:r>
            <a:r>
              <a:rPr lang="zh-TW" altLang="en-US" sz="1600" dirty="0" smtClean="0">
                <a:latin typeface="標楷體" panose="03000509000000000000" pitchFamily="65" charset="-120"/>
                <a:ea typeface="標楷體" panose="03000509000000000000" pitchFamily="65" charset="-120"/>
              </a:rPr>
              <a:t>四技</a:t>
            </a:r>
            <a:r>
              <a:rPr lang="zh-TW" altLang="zh-TW" sz="1600" dirty="0" smtClean="0">
                <a:latin typeface="標楷體" panose="03000509000000000000" pitchFamily="65" charset="-120"/>
                <a:ea typeface="標楷體" panose="03000509000000000000" pitchFamily="65" charset="-120"/>
              </a:rPr>
              <a:t>申請</a:t>
            </a:r>
            <a:r>
              <a:rPr lang="zh-TW" altLang="zh-TW" sz="1600" dirty="0">
                <a:latin typeface="標楷體" panose="03000509000000000000" pitchFamily="65" charset="-120"/>
                <a:ea typeface="標楷體" panose="03000509000000000000" pitchFamily="65" charset="-120"/>
              </a:rPr>
              <a:t>入學」或其他（大學）招生管道錄取並報到之考生，未於各該管道規定期限內聲明放棄入學資格、錄取資格或報到後放棄者，不得再報名本招生，本委員會將以各招生管道主辦單位函告本委員會之報到或入學名單辦理查核，經查覺者，取消其報名資格。</a:t>
            </a:r>
            <a:endParaRPr lang="zh-TW" altLang="en-US" sz="1600" dirty="0">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56</a:t>
            </a:fld>
            <a:endParaRPr lang="en-US" altLang="zh-TW" dirty="0">
              <a:latin typeface="標楷體" panose="03000509000000000000" pitchFamily="65" charset="-120"/>
              <a:ea typeface="標楷體" panose="03000509000000000000" pitchFamily="65" charset="-120"/>
            </a:endParaRPr>
          </a:p>
        </p:txBody>
      </p:sp>
      <p:sp>
        <p:nvSpPr>
          <p:cNvPr id="7" name="矩形 6"/>
          <p:cNvSpPr/>
          <p:nvPr/>
        </p:nvSpPr>
        <p:spPr>
          <a:xfrm>
            <a:off x="2678705" y="2439172"/>
            <a:ext cx="93095" cy="9178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40" name="Rectangle 3"/>
          <p:cNvSpPr>
            <a:spLocks noGrp="1" noChangeArrowheads="1"/>
          </p:cNvSpPr>
          <p:nvPr>
            <p:ph type="title" idx="4294967295"/>
          </p:nvPr>
        </p:nvSpPr>
        <p:spPr>
          <a:xfrm>
            <a:off x="188787" y="145559"/>
            <a:ext cx="8229600" cy="795337"/>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一階報名</a:t>
            </a:r>
            <a:r>
              <a:rPr lang="en-US" altLang="zh-TW" sz="3200" kern="1200" dirty="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列印甄選入學報名表</a:t>
            </a:r>
            <a:r>
              <a:rPr lang="en-US" altLang="zh-TW" sz="3200" kern="1200" dirty="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表</a:t>
            </a:r>
            <a:r>
              <a:rPr lang="en-US" altLang="zh-TW" sz="3200" kern="1200" dirty="0">
                <a:solidFill>
                  <a:srgbClr val="FF0000"/>
                </a:solidFill>
                <a:latin typeface="標楷體" panose="03000509000000000000" pitchFamily="65" charset="-120"/>
                <a:ea typeface="標楷體" panose="03000509000000000000" pitchFamily="65" charset="-120"/>
              </a:rPr>
              <a:t>A2)</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57</a:t>
            </a:fld>
            <a:endParaRPr lang="en-US" altLang="zh-TW" dirty="0">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a:blip r:embed="rId3"/>
          <a:stretch>
            <a:fillRect/>
          </a:stretch>
        </p:blipFill>
        <p:spPr>
          <a:xfrm>
            <a:off x="179512" y="1124744"/>
            <a:ext cx="8769711" cy="4752785"/>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a:srcRect b="9712"/>
          <a:stretch/>
        </p:blipFill>
        <p:spPr>
          <a:xfrm>
            <a:off x="175978" y="974981"/>
            <a:ext cx="4437524" cy="5752215"/>
          </a:xfrm>
          <a:prstGeom prst="rect">
            <a:avLst/>
          </a:prstGeom>
        </p:spPr>
      </p:pic>
      <p:pic>
        <p:nvPicPr>
          <p:cNvPr id="5" name="圖片 4"/>
          <p:cNvPicPr>
            <a:picLocks noChangeAspect="1"/>
          </p:cNvPicPr>
          <p:nvPr/>
        </p:nvPicPr>
        <p:blipFill rotWithShape="1">
          <a:blip r:embed="rId3"/>
          <a:srcRect b="7868"/>
          <a:stretch/>
        </p:blipFill>
        <p:spPr>
          <a:xfrm>
            <a:off x="4613502" y="974980"/>
            <a:ext cx="4446525" cy="5746495"/>
          </a:xfrm>
          <a:prstGeom prst="rect">
            <a:avLst/>
          </a:prstGeom>
        </p:spPr>
      </p:pic>
      <p:sp>
        <p:nvSpPr>
          <p:cNvPr id="7" name="矩形 6"/>
          <p:cNvSpPr/>
          <p:nvPr/>
        </p:nvSpPr>
        <p:spPr>
          <a:xfrm>
            <a:off x="283704" y="4084104"/>
            <a:ext cx="4191300" cy="11101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8" name="矩形 7"/>
          <p:cNvSpPr/>
          <p:nvPr/>
        </p:nvSpPr>
        <p:spPr>
          <a:xfrm>
            <a:off x="4774508" y="4125668"/>
            <a:ext cx="4107989" cy="11494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 name="投影片編號版面配置區 1"/>
          <p:cNvSpPr>
            <a:spLocks noGrp="1"/>
          </p:cNvSpPr>
          <p:nvPr>
            <p:ph type="sldNum" sz="quarter" idx="12"/>
          </p:nvPr>
        </p:nvSpPr>
        <p:spPr/>
        <p:txBody>
          <a:bodyPr/>
          <a:lstStyle/>
          <a:p>
            <a:fld id="{34EC34A2-0CEA-4579-984D-7DD7EB565D05}" type="slidenum">
              <a:rPr lang="zh-TW" altLang="en-US" smtClean="0">
                <a:solidFill>
                  <a:prstClr val="black"/>
                </a:solidFill>
              </a:rPr>
              <a:pPr/>
              <a:t>58</a:t>
            </a:fld>
            <a:endParaRPr lang="zh-TW" altLang="en-US">
              <a:solidFill>
                <a:prstClr val="black"/>
              </a:solidFill>
            </a:endParaRPr>
          </a:p>
        </p:txBody>
      </p:sp>
      <p:sp>
        <p:nvSpPr>
          <p:cNvPr id="19" name="矩形 18"/>
          <p:cNvSpPr/>
          <p:nvPr/>
        </p:nvSpPr>
        <p:spPr>
          <a:xfrm>
            <a:off x="2089360" y="1883606"/>
            <a:ext cx="517642" cy="1177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8" name="Rectangle 3"/>
          <p:cNvSpPr>
            <a:spLocks noGrp="1" noChangeArrowheads="1"/>
          </p:cNvSpPr>
          <p:nvPr>
            <p:ph type="title" idx="4294967295"/>
          </p:nvPr>
        </p:nvSpPr>
        <p:spPr>
          <a:xfrm>
            <a:off x="188787" y="145559"/>
            <a:ext cx="8229600" cy="795337"/>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一階報名</a:t>
            </a:r>
            <a:r>
              <a:rPr lang="en-US" altLang="zh-TW" sz="3200" kern="1200" dirty="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列印甄選入學報名表</a:t>
            </a:r>
            <a:r>
              <a:rPr lang="en-US" altLang="zh-TW" sz="3200" kern="1200" dirty="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表</a:t>
            </a:r>
            <a:r>
              <a:rPr lang="en-US" altLang="zh-TW" sz="3200" kern="1200" dirty="0">
                <a:solidFill>
                  <a:srgbClr val="FF0000"/>
                </a:solidFill>
                <a:latin typeface="標楷體" panose="03000509000000000000" pitchFamily="65" charset="-120"/>
                <a:ea typeface="標楷體" panose="03000509000000000000" pitchFamily="65" charset="-120"/>
              </a:rPr>
              <a:t>A2)</a:t>
            </a:r>
          </a:p>
        </p:txBody>
      </p:sp>
      <p:sp>
        <p:nvSpPr>
          <p:cNvPr id="29" name="矩形 28"/>
          <p:cNvSpPr/>
          <p:nvPr/>
        </p:nvSpPr>
        <p:spPr>
          <a:xfrm>
            <a:off x="3333902" y="1883606"/>
            <a:ext cx="950065" cy="1177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0" name="矩形 29"/>
          <p:cNvSpPr/>
          <p:nvPr/>
        </p:nvSpPr>
        <p:spPr>
          <a:xfrm>
            <a:off x="946360" y="1883606"/>
            <a:ext cx="517642" cy="1177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1" name="矩形 30"/>
          <p:cNvSpPr/>
          <p:nvPr/>
        </p:nvSpPr>
        <p:spPr>
          <a:xfrm>
            <a:off x="946360" y="2340806"/>
            <a:ext cx="517642" cy="1177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2" name="矩形 31"/>
          <p:cNvSpPr/>
          <p:nvPr/>
        </p:nvSpPr>
        <p:spPr>
          <a:xfrm>
            <a:off x="946360" y="2548624"/>
            <a:ext cx="517642" cy="1177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3" name="矩形 32"/>
          <p:cNvSpPr/>
          <p:nvPr/>
        </p:nvSpPr>
        <p:spPr>
          <a:xfrm>
            <a:off x="899592" y="2787613"/>
            <a:ext cx="1707410" cy="122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4" name="矩形 33"/>
          <p:cNvSpPr/>
          <p:nvPr/>
        </p:nvSpPr>
        <p:spPr>
          <a:xfrm>
            <a:off x="2130924" y="2559015"/>
            <a:ext cx="517642" cy="1177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5" name="矩形 34"/>
          <p:cNvSpPr/>
          <p:nvPr/>
        </p:nvSpPr>
        <p:spPr>
          <a:xfrm>
            <a:off x="2120533" y="2320024"/>
            <a:ext cx="517642" cy="1177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6" name="矩形 35"/>
          <p:cNvSpPr/>
          <p:nvPr/>
        </p:nvSpPr>
        <p:spPr>
          <a:xfrm>
            <a:off x="2110142" y="2101815"/>
            <a:ext cx="517642" cy="1177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7" name="矩形 36"/>
          <p:cNvSpPr/>
          <p:nvPr/>
        </p:nvSpPr>
        <p:spPr>
          <a:xfrm>
            <a:off x="3544088" y="2101815"/>
            <a:ext cx="517642" cy="1177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0" name="矩形 39"/>
          <p:cNvSpPr/>
          <p:nvPr/>
        </p:nvSpPr>
        <p:spPr>
          <a:xfrm>
            <a:off x="6559660" y="1904388"/>
            <a:ext cx="517642" cy="1177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1" name="矩形 40"/>
          <p:cNvSpPr/>
          <p:nvPr/>
        </p:nvSpPr>
        <p:spPr>
          <a:xfrm>
            <a:off x="7804202" y="1904388"/>
            <a:ext cx="950065" cy="1177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2" name="矩形 41"/>
          <p:cNvSpPr/>
          <p:nvPr/>
        </p:nvSpPr>
        <p:spPr>
          <a:xfrm>
            <a:off x="5416660" y="1904388"/>
            <a:ext cx="517642" cy="1177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3" name="矩形 42"/>
          <p:cNvSpPr/>
          <p:nvPr/>
        </p:nvSpPr>
        <p:spPr>
          <a:xfrm>
            <a:off x="5416660" y="2361588"/>
            <a:ext cx="517642" cy="1177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4" name="矩形 43"/>
          <p:cNvSpPr/>
          <p:nvPr/>
        </p:nvSpPr>
        <p:spPr>
          <a:xfrm>
            <a:off x="5416660" y="2569406"/>
            <a:ext cx="517642" cy="1177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5" name="矩形 44"/>
          <p:cNvSpPr/>
          <p:nvPr/>
        </p:nvSpPr>
        <p:spPr>
          <a:xfrm>
            <a:off x="5369892" y="2808395"/>
            <a:ext cx="1707410" cy="122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6" name="矩形 45"/>
          <p:cNvSpPr/>
          <p:nvPr/>
        </p:nvSpPr>
        <p:spPr>
          <a:xfrm>
            <a:off x="6565573" y="2579797"/>
            <a:ext cx="517642" cy="1177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7" name="矩形 46"/>
          <p:cNvSpPr/>
          <p:nvPr/>
        </p:nvSpPr>
        <p:spPr>
          <a:xfrm>
            <a:off x="6555182" y="2340806"/>
            <a:ext cx="517642" cy="1177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8" name="矩形 47"/>
          <p:cNvSpPr/>
          <p:nvPr/>
        </p:nvSpPr>
        <p:spPr>
          <a:xfrm>
            <a:off x="6544791" y="2122597"/>
            <a:ext cx="517642" cy="1177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9" name="矩形 48"/>
          <p:cNvSpPr/>
          <p:nvPr/>
        </p:nvSpPr>
        <p:spPr>
          <a:xfrm>
            <a:off x="8014388" y="2122597"/>
            <a:ext cx="517642" cy="1177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Tree>
    <p:extLst>
      <p:ext uri="{BB962C8B-B14F-4D97-AF65-F5344CB8AC3E}">
        <p14:creationId xmlns:p14="http://schemas.microsoft.com/office/powerpoint/2010/main" val="10006182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299429" y="976827"/>
            <a:ext cx="9742857" cy="2876190"/>
          </a:xfrm>
          <a:prstGeom prst="rect">
            <a:avLst/>
          </a:prstGeom>
        </p:spPr>
      </p:pic>
      <p:sp>
        <p:nvSpPr>
          <p:cNvPr id="295940" name="Rectangle 3"/>
          <p:cNvSpPr>
            <a:spLocks noGrp="1" noChangeArrowheads="1"/>
          </p:cNvSpPr>
          <p:nvPr>
            <p:ph type="title" idx="4294967295"/>
          </p:nvPr>
        </p:nvSpPr>
        <p:spPr>
          <a:xfrm>
            <a:off x="374650" y="214313"/>
            <a:ext cx="8229600" cy="795337"/>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一階報名</a:t>
            </a:r>
            <a:r>
              <a:rPr lang="en-US" altLang="zh-TW" sz="3200" kern="1200" dirty="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登錄第二</a:t>
            </a:r>
            <a:r>
              <a:rPr lang="zh-TW" altLang="en-US" sz="3200" kern="1200" dirty="0" smtClean="0">
                <a:solidFill>
                  <a:srgbClr val="FF0000"/>
                </a:solidFill>
                <a:latin typeface="標楷體" panose="03000509000000000000" pitchFamily="65" charset="-120"/>
                <a:ea typeface="標楷體" panose="03000509000000000000" pitchFamily="65" charset="-120"/>
              </a:rPr>
              <a:t>階段繳費作業方式</a:t>
            </a:r>
            <a:endParaRPr lang="en-US" altLang="zh-TW" sz="3200" kern="1200" dirty="0">
              <a:solidFill>
                <a:srgbClr val="FF0000"/>
              </a:solidFill>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59</a:t>
            </a:fld>
            <a:endParaRPr lang="en-US" altLang="zh-TW" dirty="0">
              <a:latin typeface="標楷體" panose="03000509000000000000" pitchFamily="65" charset="-120"/>
              <a:ea typeface="標楷體" panose="03000509000000000000" pitchFamily="65" charset="-120"/>
            </a:endParaRPr>
          </a:p>
        </p:txBody>
      </p:sp>
      <p:sp>
        <p:nvSpPr>
          <p:cNvPr id="3" name="文字方塊 2"/>
          <p:cNvSpPr txBox="1"/>
          <p:nvPr/>
        </p:nvSpPr>
        <p:spPr>
          <a:xfrm>
            <a:off x="6156176" y="4653136"/>
            <a:ext cx="2520280" cy="369332"/>
          </a:xfrm>
          <a:prstGeom prst="rect">
            <a:avLst/>
          </a:prstGeom>
          <a:noFill/>
        </p:spPr>
        <p:txBody>
          <a:bodyPr wrap="square" rtlCol="0">
            <a:spAutoFit/>
          </a:bodyPr>
          <a:lstStyle/>
          <a:p>
            <a:endParaRPr lang="zh-TW" altLang="en-US">
              <a:latin typeface="標楷體" panose="03000509000000000000" pitchFamily="65" charset="-120"/>
              <a:ea typeface="標楷體" panose="03000509000000000000" pitchFamily="65" charset="-120"/>
            </a:endParaRPr>
          </a:p>
        </p:txBody>
      </p:sp>
      <p:sp>
        <p:nvSpPr>
          <p:cNvPr id="13" name="矩形 12"/>
          <p:cNvSpPr/>
          <p:nvPr/>
        </p:nvSpPr>
        <p:spPr>
          <a:xfrm>
            <a:off x="4489450" y="4039467"/>
            <a:ext cx="3185366" cy="61366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a:t>二階繳費作業方式</a:t>
            </a:r>
            <a:r>
              <a:rPr lang="zh-TW" altLang="en-US" sz="1600" dirty="0" smtClean="0">
                <a:latin typeface="標楷體" panose="03000509000000000000" pitchFamily="65" charset="-120"/>
                <a:ea typeface="標楷體" panose="03000509000000000000" pitchFamily="65" charset="-120"/>
              </a:rPr>
              <a:t>：</a:t>
            </a:r>
            <a:endParaRPr lang="en-US" altLang="zh-TW" sz="2400" dirty="0" smtClean="0">
              <a:solidFill>
                <a:schemeClr val="accent1">
                  <a:lumMod val="75000"/>
                </a:schemeClr>
              </a:solidFill>
              <a:latin typeface="標楷體" panose="03000509000000000000" pitchFamily="65" charset="-120"/>
              <a:ea typeface="標楷體" panose="03000509000000000000" pitchFamily="65" charset="-120"/>
            </a:endParaRPr>
          </a:p>
          <a:p>
            <a:pPr algn="ctr"/>
            <a:r>
              <a:rPr lang="zh-TW" altLang="en-US" sz="2400" dirty="0">
                <a:solidFill>
                  <a:schemeClr val="accent1">
                    <a:lumMod val="75000"/>
                  </a:schemeClr>
                </a:solidFill>
                <a:latin typeface="標楷體" panose="03000509000000000000" pitchFamily="65" charset="-120"/>
                <a:ea typeface="標楷體" panose="03000509000000000000" pitchFamily="65" charset="-120"/>
              </a:rPr>
              <a:t>由考生個別繳費</a:t>
            </a:r>
          </a:p>
        </p:txBody>
      </p:sp>
      <p:sp>
        <p:nvSpPr>
          <p:cNvPr id="11" name="矩形 10"/>
          <p:cNvSpPr/>
          <p:nvPr/>
        </p:nvSpPr>
        <p:spPr>
          <a:xfrm>
            <a:off x="164457" y="4027429"/>
            <a:ext cx="2967383" cy="62570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a:t>二階繳費作業方式</a:t>
            </a:r>
            <a:r>
              <a:rPr lang="zh-TW" altLang="en-US" sz="1600" dirty="0" smtClean="0">
                <a:latin typeface="標楷體" panose="03000509000000000000" pitchFamily="65" charset="-120"/>
                <a:ea typeface="標楷體" panose="03000509000000000000" pitchFamily="65" charset="-120"/>
              </a:rPr>
              <a:t>：</a:t>
            </a:r>
            <a:endParaRPr lang="en-US" altLang="zh-TW" sz="1600" dirty="0" smtClean="0">
              <a:latin typeface="標楷體" panose="03000509000000000000" pitchFamily="65" charset="-120"/>
              <a:ea typeface="標楷體" panose="03000509000000000000" pitchFamily="65" charset="-120"/>
            </a:endParaRPr>
          </a:p>
          <a:p>
            <a:pPr algn="ctr"/>
            <a:r>
              <a:rPr lang="zh-TW" altLang="en-US" sz="2400" dirty="0" smtClean="0">
                <a:solidFill>
                  <a:schemeClr val="accent1">
                    <a:lumMod val="75000"/>
                  </a:schemeClr>
                </a:solidFill>
                <a:latin typeface="標楷體" panose="03000509000000000000" pitchFamily="65" charset="-120"/>
                <a:ea typeface="標楷體" panose="03000509000000000000" pitchFamily="65" charset="-120"/>
              </a:rPr>
              <a:t>由</a:t>
            </a:r>
            <a:r>
              <a:rPr lang="zh-TW" altLang="en-US" sz="2400" dirty="0">
                <a:solidFill>
                  <a:schemeClr val="accent1">
                    <a:lumMod val="75000"/>
                  </a:schemeClr>
                </a:solidFill>
                <a:latin typeface="標楷體" panose="03000509000000000000" pitchFamily="65" charset="-120"/>
                <a:ea typeface="標楷體" panose="03000509000000000000" pitchFamily="65" charset="-120"/>
              </a:rPr>
              <a:t>學校集體</a:t>
            </a:r>
            <a:r>
              <a:rPr lang="zh-TW" altLang="en-US" sz="2400" dirty="0" smtClean="0">
                <a:solidFill>
                  <a:schemeClr val="accent1">
                    <a:lumMod val="75000"/>
                  </a:schemeClr>
                </a:solidFill>
                <a:latin typeface="標楷體" panose="03000509000000000000" pitchFamily="65" charset="-120"/>
                <a:ea typeface="標楷體" panose="03000509000000000000" pitchFamily="65" charset="-120"/>
              </a:rPr>
              <a:t>繳費</a:t>
            </a:r>
            <a:endParaRPr lang="en-US" altLang="zh-TW" sz="2400" dirty="0">
              <a:solidFill>
                <a:schemeClr val="accent1">
                  <a:lumMod val="75000"/>
                </a:schemeClr>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991163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6</a:t>
            </a:fld>
            <a:endParaRPr lang="en-US" altLang="zh-TW" dirty="0"/>
          </a:p>
        </p:txBody>
      </p:sp>
      <p:sp>
        <p:nvSpPr>
          <p:cNvPr id="3" name="Rectangle 2"/>
          <p:cNvSpPr>
            <a:spLocks noChangeArrowheads="1"/>
          </p:cNvSpPr>
          <p:nvPr/>
        </p:nvSpPr>
        <p:spPr bwMode="auto">
          <a:xfrm>
            <a:off x="107504" y="188640"/>
            <a:ext cx="7993509" cy="539750"/>
          </a:xfrm>
          <a:prstGeom prst="rect">
            <a:avLst/>
          </a:prstGeom>
          <a:noFill/>
          <a:ln w="9525">
            <a:noFill/>
            <a:miter lim="800000"/>
            <a:headEnd/>
            <a:tailEnd/>
          </a:ln>
        </p:spPr>
        <p:txBody>
          <a:bodyPr lIns="0" rIns="0" bIns="0" anchor="b"/>
          <a:lstStyle/>
          <a:p>
            <a:pPr eaLnBrk="0" hangingPunct="0"/>
            <a:r>
              <a:rPr kumimoji="0" lang="zh-TW" altLang="en-US" sz="3200" dirty="0" smtClean="0">
                <a:latin typeface="標楷體" panose="03000509000000000000" pitchFamily="65" charset="-120"/>
                <a:ea typeface="標楷體" panose="03000509000000000000" pitchFamily="65" charset="-120"/>
                <a:cs typeface="+mj-cs"/>
              </a:rPr>
              <a:t>五、簡章修正公告</a:t>
            </a:r>
            <a:endParaRPr kumimoji="0" lang="zh-TW" altLang="en-US" sz="3200" dirty="0">
              <a:latin typeface="標楷體" panose="03000509000000000000" pitchFamily="65" charset="-120"/>
              <a:ea typeface="標楷體" panose="03000509000000000000" pitchFamily="65" charset="-120"/>
              <a:cs typeface="+mj-cs"/>
            </a:endParaRPr>
          </a:p>
        </p:txBody>
      </p:sp>
      <p:sp>
        <p:nvSpPr>
          <p:cNvPr id="4" name="矩形 3"/>
          <p:cNvSpPr/>
          <p:nvPr/>
        </p:nvSpPr>
        <p:spPr>
          <a:xfrm>
            <a:off x="251520" y="908720"/>
            <a:ext cx="8712968" cy="3269869"/>
          </a:xfrm>
          <a:prstGeom prst="rect">
            <a:avLst/>
          </a:prstGeom>
        </p:spPr>
        <p:txBody>
          <a:bodyPr wrap="square">
            <a:spAutoFit/>
          </a:bodyPr>
          <a:lstStyle/>
          <a:p>
            <a:pPr marL="381000" lvl="0" indent="-381000">
              <a:lnSpc>
                <a:spcPct val="150000"/>
              </a:lnSpc>
              <a:buFont typeface="+mj-ea"/>
              <a:buAutoNum type="ea1ChtPeriod"/>
            </a:pPr>
            <a:r>
              <a:rPr lang="zh-TW" altLang="zh-TW" sz="2000" dirty="0" smtClean="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全國高級中等學校專業群科專題</a:t>
            </a:r>
            <a:r>
              <a:rPr lang="zh-TW" altLang="zh-TW" sz="2000" b="1" u="sng" dirty="0">
                <a:latin typeface="標楷體" panose="03000509000000000000" pitchFamily="65" charset="-120"/>
                <a:ea typeface="標楷體" panose="03000509000000000000" pitchFamily="65" charset="-120"/>
              </a:rPr>
              <a:t>暨</a:t>
            </a:r>
            <a:r>
              <a:rPr lang="zh-TW" altLang="zh-TW" sz="2000" dirty="0">
                <a:latin typeface="標楷體" panose="03000509000000000000" pitchFamily="65" charset="-120"/>
                <a:ea typeface="標楷體" panose="03000509000000000000" pitchFamily="65" charset="-120"/>
              </a:rPr>
              <a:t>創意製作競賽」更改名稱為「全國高級中等學校專業群科</a:t>
            </a:r>
            <a:r>
              <a:rPr lang="zh-TW" altLang="zh-TW" sz="2000" dirty="0" smtClean="0">
                <a:latin typeface="標楷體" panose="03000509000000000000" pitchFamily="65" charset="-120"/>
                <a:ea typeface="標楷體" panose="03000509000000000000" pitchFamily="65" charset="-120"/>
              </a:rPr>
              <a:t>專題</a:t>
            </a:r>
            <a:r>
              <a:rPr lang="zh-TW" altLang="zh-TW" sz="2000" b="1" u="sng" dirty="0">
                <a:latin typeface="標楷體" panose="03000509000000000000" pitchFamily="65" charset="-120"/>
                <a:ea typeface="標楷體" panose="03000509000000000000" pitchFamily="65" charset="-120"/>
              </a:rPr>
              <a:t>及</a:t>
            </a:r>
            <a:r>
              <a:rPr lang="zh-TW" altLang="zh-TW" sz="2000" dirty="0">
                <a:latin typeface="標楷體" panose="03000509000000000000" pitchFamily="65" charset="-120"/>
                <a:ea typeface="標楷體" panose="03000509000000000000" pitchFamily="65" charset="-120"/>
              </a:rPr>
              <a:t>創意製作競賽</a:t>
            </a:r>
            <a:r>
              <a:rPr lang="zh-TW" altLang="zh-TW" sz="2000" dirty="0" smtClean="0">
                <a:latin typeface="標楷體" panose="03000509000000000000" pitchFamily="65" charset="-120"/>
                <a:ea typeface="標楷體" panose="03000509000000000000" pitchFamily="65" charset="-120"/>
              </a:rPr>
              <a:t>」</a:t>
            </a:r>
            <a:endParaRPr lang="en-US" altLang="zh-TW" sz="2000" dirty="0" smtClean="0">
              <a:latin typeface="標楷體" panose="03000509000000000000" pitchFamily="65" charset="-120"/>
              <a:ea typeface="標楷體" panose="03000509000000000000" pitchFamily="65" charset="-120"/>
            </a:endParaRPr>
          </a:p>
          <a:p>
            <a:pPr marL="381000" lvl="0" indent="-381000">
              <a:lnSpc>
                <a:spcPct val="150000"/>
              </a:lnSpc>
              <a:buFont typeface="+mj-ea"/>
              <a:buAutoNum type="ea1ChtPeriod"/>
            </a:pPr>
            <a:r>
              <a:rPr lang="en-US" altLang="zh-TW" sz="2000" dirty="0" smtClean="0">
                <a:latin typeface="標楷體" panose="03000509000000000000" pitchFamily="65" charset="-120"/>
                <a:ea typeface="標楷體" panose="03000509000000000000" pitchFamily="65" charset="-120"/>
              </a:rPr>
              <a:t>106</a:t>
            </a:r>
            <a:r>
              <a:rPr lang="zh-TW" altLang="zh-TW" sz="2000" dirty="0">
                <a:latin typeface="標楷體" panose="03000509000000000000" pitchFamily="65" charset="-120"/>
                <a:ea typeface="標楷體" panose="03000509000000000000" pitchFamily="65" charset="-120"/>
              </a:rPr>
              <a:t>學年度四技二專專案</a:t>
            </a:r>
            <a:r>
              <a:rPr lang="zh-TW" altLang="zh-TW" sz="2000" dirty="0" smtClean="0">
                <a:latin typeface="標楷體" panose="03000509000000000000" pitchFamily="65" charset="-120"/>
                <a:ea typeface="標楷體" panose="03000509000000000000" pitchFamily="65" charset="-120"/>
              </a:rPr>
              <a:t>調高</a:t>
            </a:r>
            <a:r>
              <a:rPr lang="en-US" altLang="zh-TW" sz="2000" dirty="0">
                <a:latin typeface="標楷體" panose="03000509000000000000" pitchFamily="65" charset="-120"/>
                <a:ea typeface="標楷體" panose="03000509000000000000" pitchFamily="65" charset="-120"/>
              </a:rPr>
              <a:t>8</a:t>
            </a:r>
            <a:r>
              <a:rPr lang="zh-TW" altLang="en-US" sz="2000" dirty="0">
                <a:latin typeface="標楷體" panose="03000509000000000000" pitchFamily="65" charset="-120"/>
                <a:ea typeface="標楷體" panose="03000509000000000000" pitchFamily="65" charset="-120"/>
              </a:rPr>
              <a:t>校</a:t>
            </a:r>
            <a:r>
              <a:rPr lang="zh-TW" altLang="zh-TW" sz="2000" dirty="0" smtClean="0">
                <a:latin typeface="標楷體" panose="03000509000000000000" pitchFamily="65" charset="-120"/>
                <a:ea typeface="標楷體" panose="03000509000000000000" pitchFamily="65" charset="-120"/>
              </a:rPr>
              <a:t>原住民</a:t>
            </a:r>
            <a:r>
              <a:rPr lang="zh-TW" altLang="zh-TW" sz="2000" dirty="0">
                <a:latin typeface="標楷體" panose="03000509000000000000" pitchFamily="65" charset="-120"/>
                <a:ea typeface="標楷體" panose="03000509000000000000" pitchFamily="65" charset="-120"/>
              </a:rPr>
              <a:t>學生外加</a:t>
            </a:r>
            <a:r>
              <a:rPr lang="zh-TW" altLang="zh-TW" sz="2000" dirty="0" smtClean="0">
                <a:latin typeface="標楷體" panose="03000509000000000000" pitchFamily="65" charset="-120"/>
                <a:ea typeface="標楷體" panose="03000509000000000000" pitchFamily="65" charset="-120"/>
              </a:rPr>
              <a:t>名額</a:t>
            </a:r>
            <a:endParaRPr lang="en-US" altLang="zh-TW" sz="2000" dirty="0" smtClean="0">
              <a:latin typeface="標楷體" panose="03000509000000000000" pitchFamily="65" charset="-120"/>
              <a:ea typeface="標楷體" panose="03000509000000000000" pitchFamily="65" charset="-120"/>
            </a:endParaRPr>
          </a:p>
          <a:p>
            <a:pPr marL="381000" lvl="0" indent="-381000">
              <a:lnSpc>
                <a:spcPct val="150000"/>
              </a:lnSpc>
              <a:buFont typeface="+mj-ea"/>
              <a:buAutoNum type="ea1ChtPeriod"/>
            </a:pPr>
            <a:r>
              <a:rPr lang="zh-TW" altLang="zh-TW" sz="2000" b="1" u="sng" kern="0" dirty="0" smtClean="0">
                <a:solidFill>
                  <a:srgbClr val="FF0000"/>
                </a:solidFill>
                <a:latin typeface="標楷體" panose="03000509000000000000" pitchFamily="65" charset="-120"/>
                <a:ea typeface="標楷體" panose="03000509000000000000" pitchFamily="65" charset="-120"/>
                <a:cs typeface="Times New Roman" panose="02020603050405020304" pitchFamily="18" charset="0"/>
              </a:rPr>
              <a:t>醒</a:t>
            </a:r>
            <a:r>
              <a:rPr lang="zh-TW" altLang="zh-TW" sz="2000" b="1" u="sng" kern="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吾科技大學</a:t>
            </a:r>
            <a:r>
              <a:rPr lang="zh-TW" altLang="zh-TW" sz="2000" kern="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得招收入學大學同等學力認定標準第七</a:t>
            </a:r>
            <a:r>
              <a:rPr lang="zh-TW" altLang="zh-TW" sz="2000" kern="0" dirty="0" smtClean="0">
                <a:solidFill>
                  <a:srgbClr val="000000"/>
                </a:solidFill>
                <a:latin typeface="標楷體" panose="03000509000000000000" pitchFamily="65" charset="-120"/>
                <a:ea typeface="標楷體" panose="03000509000000000000" pitchFamily="65" charset="-120"/>
                <a:cs typeface="Times New Roman" panose="02020603050405020304" pitchFamily="18" charset="0"/>
              </a:rPr>
              <a:t>條</a:t>
            </a:r>
            <a:endParaRPr lang="en-US" altLang="zh-TW" sz="2000" kern="0" dirty="0" smtClean="0">
              <a:solidFill>
                <a:srgbClr val="000000"/>
              </a:solidFill>
              <a:latin typeface="標楷體" panose="03000509000000000000" pitchFamily="65" charset="-120"/>
              <a:ea typeface="標楷體" panose="03000509000000000000" pitchFamily="65" charset="-120"/>
              <a:cs typeface="Times New Roman" panose="02020603050405020304" pitchFamily="18" charset="0"/>
            </a:endParaRPr>
          </a:p>
          <a:p>
            <a:pPr marL="381000" lvl="0" indent="-381000">
              <a:lnSpc>
                <a:spcPct val="150000"/>
              </a:lnSpc>
              <a:buFont typeface="+mj-ea"/>
              <a:buAutoNum type="ea1ChtPeriod"/>
            </a:pPr>
            <a:r>
              <a:rPr lang="zh-TW" altLang="zh-TW" sz="2000" kern="0" dirty="0" smtClean="0">
                <a:solidFill>
                  <a:srgbClr val="000000"/>
                </a:solidFill>
                <a:latin typeface="標楷體" panose="03000509000000000000" pitchFamily="65" charset="-120"/>
                <a:ea typeface="標楷體" panose="03000509000000000000" pitchFamily="65" charset="-120"/>
                <a:cs typeface="Times New Roman" panose="02020603050405020304" pitchFamily="18" charset="0"/>
              </a:rPr>
              <a:t>校</a:t>
            </a:r>
            <a:r>
              <a:rPr lang="zh-TW" altLang="zh-TW" sz="2000" kern="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系科組學程代碼：</a:t>
            </a:r>
            <a:r>
              <a:rPr lang="en-US" altLang="zh-TW" sz="2000" kern="0" dirty="0" smtClean="0">
                <a:solidFill>
                  <a:srgbClr val="000000"/>
                </a:solidFill>
                <a:latin typeface="標楷體" panose="03000509000000000000" pitchFamily="65" charset="-120"/>
                <a:ea typeface="標楷體" panose="03000509000000000000" pitchFamily="65" charset="-120"/>
                <a:cs typeface="Times New Roman" panose="02020603050405020304" pitchFamily="18" charset="0"/>
              </a:rPr>
              <a:t>738023</a:t>
            </a:r>
            <a:r>
              <a:rPr lang="en-US" altLang="zh-TW" sz="2000" kern="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
            </a:r>
            <a:br>
              <a:rPr lang="en-US" altLang="zh-TW" sz="2000" kern="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br>
            <a:r>
              <a:rPr lang="zh-TW" altLang="zh-TW" sz="2000" kern="0" dirty="0" smtClean="0">
                <a:solidFill>
                  <a:srgbClr val="000000"/>
                </a:solidFill>
                <a:latin typeface="標楷體" panose="03000509000000000000" pitchFamily="65" charset="-120"/>
                <a:ea typeface="標楷體" panose="03000509000000000000" pitchFamily="65" charset="-120"/>
                <a:cs typeface="Times New Roman" panose="02020603050405020304" pitchFamily="18" charset="0"/>
              </a:rPr>
              <a:t>校</a:t>
            </a:r>
            <a:r>
              <a:rPr lang="zh-TW" altLang="zh-TW" sz="2000" kern="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系科組學程名稱：國立屏東大學電腦與智慧型機器人學士學位學</a:t>
            </a:r>
            <a:r>
              <a:rPr lang="zh-TW" altLang="zh-TW" sz="2000" kern="0" dirty="0" smtClean="0">
                <a:solidFill>
                  <a:srgbClr val="000000"/>
                </a:solidFill>
                <a:latin typeface="標楷體" panose="03000509000000000000" pitchFamily="65" charset="-120"/>
                <a:ea typeface="標楷體" panose="03000509000000000000" pitchFamily="65" charset="-120"/>
                <a:cs typeface="Times New Roman" panose="02020603050405020304" pitchFamily="18" charset="0"/>
              </a:rPr>
              <a:t>程</a:t>
            </a:r>
            <a:r>
              <a:rPr lang="en-US" altLang="zh-TW" sz="2000" kern="0" dirty="0" smtClean="0">
                <a:solidFill>
                  <a:srgbClr val="000000"/>
                </a:solidFill>
                <a:latin typeface="標楷體" panose="03000509000000000000" pitchFamily="65" charset="-120"/>
                <a:ea typeface="標楷體" panose="03000509000000000000" pitchFamily="65" charset="-120"/>
                <a:cs typeface="Times New Roman" panose="02020603050405020304" pitchFamily="18" charset="0"/>
              </a:rPr>
              <a:t/>
            </a:r>
            <a:br>
              <a:rPr lang="en-US" altLang="zh-TW" sz="2000" kern="0" dirty="0" smtClean="0">
                <a:solidFill>
                  <a:srgbClr val="000000"/>
                </a:solidFill>
                <a:latin typeface="標楷體" panose="03000509000000000000" pitchFamily="65" charset="-120"/>
                <a:ea typeface="標楷體" panose="03000509000000000000" pitchFamily="65" charset="-120"/>
                <a:cs typeface="Times New Roman" panose="02020603050405020304" pitchFamily="18" charset="0"/>
              </a:rPr>
            </a:br>
            <a:r>
              <a:rPr lang="zh-TW" altLang="zh-TW" sz="2000" kern="0" dirty="0" smtClean="0">
                <a:solidFill>
                  <a:srgbClr val="000000"/>
                </a:solidFill>
                <a:latin typeface="標楷體" panose="03000509000000000000" pitchFamily="65" charset="-120"/>
                <a:ea typeface="標楷體" panose="03000509000000000000" pitchFamily="65" charset="-120"/>
                <a:cs typeface="Times New Roman" panose="02020603050405020304" pitchFamily="18" charset="0"/>
              </a:rPr>
              <a:t>招生</a:t>
            </a:r>
            <a:r>
              <a:rPr lang="zh-TW" altLang="zh-TW" sz="2000" kern="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群</a:t>
            </a:r>
            <a:r>
              <a:rPr lang="en-US" altLang="zh-TW" sz="2000" kern="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a:t>
            </a:r>
            <a:r>
              <a:rPr lang="zh-TW" altLang="zh-TW" sz="2000" kern="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類</a:t>
            </a:r>
            <a:r>
              <a:rPr lang="en-US" altLang="zh-TW" sz="2000" kern="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a:t>
            </a:r>
            <a:r>
              <a:rPr lang="zh-TW" altLang="zh-TW" sz="2000" kern="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別：</a:t>
            </a:r>
            <a:r>
              <a:rPr lang="en-US" altLang="zh-TW" sz="2000" kern="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03</a:t>
            </a:r>
            <a:r>
              <a:rPr lang="zh-TW" altLang="zh-TW" sz="2000" kern="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電機與電子群電機</a:t>
            </a:r>
            <a:r>
              <a:rPr lang="zh-TW" altLang="zh-TW" sz="2000" kern="0" dirty="0" smtClean="0">
                <a:solidFill>
                  <a:srgbClr val="000000"/>
                </a:solidFill>
                <a:latin typeface="標楷體" panose="03000509000000000000" pitchFamily="65" charset="-120"/>
                <a:ea typeface="標楷體" panose="03000509000000000000" pitchFamily="65" charset="-120"/>
                <a:cs typeface="Times New Roman" panose="02020603050405020304" pitchFamily="18" charset="0"/>
              </a:rPr>
              <a:t>類，</a:t>
            </a:r>
            <a:r>
              <a:rPr lang="zh-TW" altLang="zh-TW" sz="2000" kern="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甄試日期為</a:t>
            </a:r>
            <a:r>
              <a:rPr lang="en-US" altLang="zh-TW" sz="2000" b="1" u="sng" kern="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106</a:t>
            </a:r>
            <a:r>
              <a:rPr lang="zh-TW" altLang="zh-TW" sz="2000" b="1" u="sng" kern="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2000" b="1" u="sng" kern="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6</a:t>
            </a:r>
            <a:r>
              <a:rPr lang="zh-TW" altLang="zh-TW" sz="2000" b="1" u="sng" kern="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000" b="1" u="sng" kern="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17</a:t>
            </a:r>
            <a:r>
              <a:rPr lang="zh-TW" altLang="zh-TW" sz="2000" b="1" u="sng" kern="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日</a:t>
            </a:r>
            <a:r>
              <a:rPr lang="en-US" altLang="zh-TW" sz="2000" b="1" u="sng" kern="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a:t>
            </a:r>
            <a:r>
              <a:rPr lang="zh-TW" altLang="zh-TW" sz="2000" b="1" u="sng" kern="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六</a:t>
            </a:r>
            <a:r>
              <a:rPr lang="en-US" altLang="zh-TW" sz="2000" b="1" u="sng" kern="0" dirty="0" smtClean="0">
                <a:solidFill>
                  <a:srgbClr val="FF0000"/>
                </a:solidFill>
                <a:latin typeface="標楷體" panose="03000509000000000000" pitchFamily="65" charset="-120"/>
                <a:ea typeface="標楷體" panose="03000509000000000000" pitchFamily="65" charset="-120"/>
                <a:cs typeface="Times New Roman" panose="02020603050405020304" pitchFamily="18" charset="0"/>
              </a:rPr>
              <a:t>)</a:t>
            </a:r>
            <a:endParaRPr lang="zh-TW" alt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5587227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79512" y="1222394"/>
            <a:ext cx="8784976" cy="4150821"/>
          </a:xfrm>
          <a:prstGeom prst="rect">
            <a:avLst/>
          </a:prstGeom>
        </p:spPr>
      </p:pic>
      <p:sp>
        <p:nvSpPr>
          <p:cNvPr id="296965" name="Rectangle 3"/>
          <p:cNvSpPr>
            <a:spLocks noGrp="1" noChangeArrowheads="1"/>
          </p:cNvSpPr>
          <p:nvPr>
            <p:ph type="title" idx="4294967295"/>
          </p:nvPr>
        </p:nvSpPr>
        <p:spPr>
          <a:xfrm>
            <a:off x="374650" y="214313"/>
            <a:ext cx="8229600" cy="795337"/>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一階報名</a:t>
            </a:r>
            <a:r>
              <a:rPr lang="en-US" altLang="zh-TW" sz="3200" kern="1200" dirty="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報名單位確認</a:t>
            </a:r>
          </a:p>
        </p:txBody>
      </p:sp>
      <p:sp>
        <p:nvSpPr>
          <p:cNvPr id="346118" name="AutoShape 6"/>
          <p:cNvSpPr>
            <a:spLocks noChangeArrowheads="1"/>
          </p:cNvSpPr>
          <p:nvPr/>
        </p:nvSpPr>
        <p:spPr bwMode="auto">
          <a:xfrm>
            <a:off x="251520" y="1340768"/>
            <a:ext cx="4592885" cy="952376"/>
          </a:xfrm>
          <a:prstGeom prst="wedgeRectCallout">
            <a:avLst>
              <a:gd name="adj1" fmla="val -20016"/>
              <a:gd name="adj2" fmla="val 76987"/>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smtClean="0">
                <a:solidFill>
                  <a:srgbClr val="000000"/>
                </a:solidFill>
                <a:latin typeface="標楷體" panose="03000509000000000000" pitchFamily="65" charset="-120"/>
                <a:ea typeface="標楷體" panose="03000509000000000000" pitchFamily="65" charset="-120"/>
              </a:rPr>
              <a:t>系統</a:t>
            </a:r>
            <a:r>
              <a:rPr kumimoji="0" lang="zh-TW" altLang="en-US" dirty="0">
                <a:solidFill>
                  <a:srgbClr val="000000"/>
                </a:solidFill>
                <a:latin typeface="標楷體" panose="03000509000000000000" pitchFamily="65" charset="-120"/>
                <a:ea typeface="標楷體" panose="03000509000000000000" pitchFamily="65" charset="-120"/>
              </a:rPr>
              <a:t>若有未完成資料，</a:t>
            </a:r>
            <a:r>
              <a:rPr kumimoji="0" lang="zh-TW" altLang="en-US" dirty="0" smtClean="0">
                <a:solidFill>
                  <a:srgbClr val="000000"/>
                </a:solidFill>
                <a:latin typeface="標楷體" panose="03000509000000000000" pitchFamily="65" charset="-120"/>
                <a:ea typeface="標楷體" panose="03000509000000000000" pitchFamily="65" charset="-120"/>
              </a:rPr>
              <a:t>則無法進行單位確定送出，</a:t>
            </a:r>
            <a:r>
              <a:rPr kumimoji="0" lang="zh-TW" altLang="en-US" dirty="0">
                <a:solidFill>
                  <a:srgbClr val="000000"/>
                </a:solidFill>
                <a:latin typeface="標楷體" panose="03000509000000000000" pitchFamily="65" charset="-120"/>
                <a:ea typeface="標楷體" panose="03000509000000000000" pitchFamily="65" charset="-120"/>
              </a:rPr>
              <a:t>請承辦人員務必</a:t>
            </a:r>
            <a:r>
              <a:rPr kumimoji="0" lang="zh-TW" altLang="en-US" dirty="0" smtClean="0">
                <a:solidFill>
                  <a:srgbClr val="000000"/>
                </a:solidFill>
                <a:latin typeface="標楷體" panose="03000509000000000000" pitchFamily="65" charset="-120"/>
                <a:ea typeface="標楷體" panose="03000509000000000000" pitchFamily="65" charset="-120"/>
              </a:rPr>
              <a:t>於「一階報名」、「三、檢核考生報名資料」</a:t>
            </a:r>
            <a:r>
              <a:rPr kumimoji="0" lang="zh-TW" altLang="en-US" dirty="0">
                <a:solidFill>
                  <a:srgbClr val="000000"/>
                </a:solidFill>
                <a:latin typeface="標楷體" panose="03000509000000000000" pitchFamily="65" charset="-120"/>
                <a:ea typeface="標楷體" panose="03000509000000000000" pitchFamily="65" charset="-120"/>
              </a:rPr>
              <a:t>檢核報名</a:t>
            </a:r>
            <a:r>
              <a:rPr kumimoji="0" lang="zh-TW" altLang="en-US" dirty="0" smtClean="0">
                <a:solidFill>
                  <a:srgbClr val="000000"/>
                </a:solidFill>
                <a:latin typeface="標楷體" panose="03000509000000000000" pitchFamily="65" charset="-120"/>
                <a:ea typeface="標楷體" panose="03000509000000000000" pitchFamily="65" charset="-120"/>
              </a:rPr>
              <a:t>資料</a:t>
            </a:r>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346116" name="AutoShape 4"/>
          <p:cNvSpPr>
            <a:spLocks noChangeArrowheads="1"/>
          </p:cNvSpPr>
          <p:nvPr/>
        </p:nvSpPr>
        <p:spPr bwMode="auto">
          <a:xfrm>
            <a:off x="251520" y="5430167"/>
            <a:ext cx="4006775" cy="879154"/>
          </a:xfrm>
          <a:prstGeom prst="wedgeRectCallout">
            <a:avLst>
              <a:gd name="adj1" fmla="val 40152"/>
              <a:gd name="adj2" fmla="val -87810"/>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a:solidFill>
                  <a:srgbClr val="000000"/>
                </a:solidFill>
                <a:latin typeface="標楷體" panose="03000509000000000000" pitchFamily="65" charset="-120"/>
                <a:ea typeface="標楷體" panose="03000509000000000000" pitchFamily="65" charset="-120"/>
              </a:rPr>
              <a:t>最後完成報名確認，請仔細閱讀注意事項，</a:t>
            </a:r>
            <a:r>
              <a:rPr kumimoji="0" lang="zh-TW" altLang="en-US" dirty="0" smtClean="0">
                <a:solidFill>
                  <a:srgbClr val="000000"/>
                </a:solidFill>
                <a:latin typeface="標楷體" panose="03000509000000000000" pitchFamily="65" charset="-120"/>
                <a:ea typeface="標楷體" panose="03000509000000000000" pitchFamily="65" charset="-120"/>
              </a:rPr>
              <a:t>一經確定送出送出，即</a:t>
            </a:r>
            <a:r>
              <a:rPr kumimoji="0" lang="zh-TW" altLang="en-US" dirty="0">
                <a:solidFill>
                  <a:srgbClr val="000000"/>
                </a:solidFill>
                <a:latin typeface="標楷體" panose="03000509000000000000" pitchFamily="65" charset="-120"/>
                <a:ea typeface="標楷體" panose="03000509000000000000" pitchFamily="65" charset="-120"/>
              </a:rPr>
              <a:t>無法再修改任何報名資料， 也不予以退費</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60</a:t>
            </a:fld>
            <a:endParaRPr lang="en-US" altLang="zh-TW" dirty="0">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a:blip r:embed="rId4"/>
          <a:stretch>
            <a:fillRect/>
          </a:stretch>
        </p:blipFill>
        <p:spPr>
          <a:xfrm>
            <a:off x="5382038" y="3092901"/>
            <a:ext cx="3304762" cy="1847619"/>
          </a:xfrm>
          <a:prstGeom prst="rect">
            <a:avLst/>
          </a:prstGeom>
        </p:spPr>
      </p:pic>
      <p:sp>
        <p:nvSpPr>
          <p:cNvPr id="3" name="文字方塊 2"/>
          <p:cNvSpPr txBox="1"/>
          <p:nvPr/>
        </p:nvSpPr>
        <p:spPr>
          <a:xfrm>
            <a:off x="4498578" y="5472615"/>
            <a:ext cx="4321894" cy="977507"/>
          </a:xfrm>
          <a:prstGeom prst="rect">
            <a:avLst/>
          </a:prstGeom>
          <a:solidFill>
            <a:srgbClr val="FF0000"/>
          </a:solidFill>
          <a:ln w="9525" algn="ctr">
            <a:solidFill>
              <a:srgbClr val="78C85D"/>
            </a:solidFill>
            <a:miter lim="800000"/>
            <a:headEnd/>
            <a:tailEnd/>
          </a:ln>
          <a:effectLst>
            <a:outerShdw dist="20000" dir="5400000" rotWithShape="0">
              <a:srgbClr val="000000">
                <a:alpha val="37999"/>
              </a:srgbClr>
            </a:outerShdw>
          </a:effectLst>
        </p:spPr>
        <p:txBody>
          <a:bodyPr/>
          <a:lstStyle>
            <a:defPPr>
              <a:defRPr lang="zh-TW"/>
            </a:defPPr>
            <a:lvl1pPr>
              <a:defRPr kumimoji="0">
                <a:solidFill>
                  <a:srgbClr val="000000"/>
                </a:solidFill>
                <a:latin typeface="微軟正黑體" pitchFamily="34" charset="-120"/>
                <a:ea typeface="微軟正黑體" pitchFamily="34" charset="-120"/>
              </a:defRPr>
            </a:lvl1pPr>
          </a:lstStyle>
          <a:p>
            <a:r>
              <a:rPr lang="zh-TW" altLang="zh-TW" dirty="0">
                <a:solidFill>
                  <a:schemeClr val="bg1"/>
                </a:solidFill>
                <a:latin typeface="標楷體" panose="03000509000000000000" pitchFamily="65" charset="-120"/>
                <a:ea typeface="標楷體" panose="03000509000000000000" pitchFamily="65" charset="-120"/>
              </a:rPr>
              <a:t>因申請統一入學測驗成績複查而獲成績異動之考生，得</a:t>
            </a:r>
            <a:r>
              <a:rPr lang="zh-TW" altLang="en-US" dirty="0">
                <a:solidFill>
                  <a:schemeClr val="bg1"/>
                </a:solidFill>
                <a:latin typeface="標楷體" panose="03000509000000000000" pitchFamily="65" charset="-120"/>
                <a:ea typeface="標楷體" panose="03000509000000000000" pitchFamily="65" charset="-120"/>
              </a:rPr>
              <a:t>向本會</a:t>
            </a:r>
            <a:r>
              <a:rPr lang="zh-TW" altLang="zh-TW" dirty="0">
                <a:solidFill>
                  <a:schemeClr val="bg1"/>
                </a:solidFill>
                <a:latin typeface="標楷體" panose="03000509000000000000" pitchFamily="65" charset="-120"/>
                <a:ea typeface="標楷體" panose="03000509000000000000" pitchFamily="65" charset="-120"/>
              </a:rPr>
              <a:t>申請變更第一階段報名校系科（組）、學</a:t>
            </a:r>
            <a:r>
              <a:rPr lang="zh-TW" altLang="zh-TW" dirty="0" smtClean="0">
                <a:solidFill>
                  <a:schemeClr val="bg1"/>
                </a:solidFill>
                <a:latin typeface="標楷體" panose="03000509000000000000" pitchFamily="65" charset="-120"/>
                <a:ea typeface="標楷體" panose="03000509000000000000" pitchFamily="65" charset="-120"/>
              </a:rPr>
              <a:t>程</a:t>
            </a:r>
            <a:r>
              <a:rPr lang="en-US" altLang="zh-TW" dirty="0" smtClean="0">
                <a:solidFill>
                  <a:schemeClr val="bg1"/>
                </a:solidFill>
                <a:latin typeface="標楷體" panose="03000509000000000000" pitchFamily="65" charset="-120"/>
                <a:ea typeface="標楷體" panose="03000509000000000000" pitchFamily="65" charset="-120"/>
              </a:rPr>
              <a:t>(106.6.2)</a:t>
            </a:r>
            <a:endParaRPr lang="zh-TW" altLang="en-US" dirty="0">
              <a:solidFill>
                <a:schemeClr val="bg1"/>
              </a:solidFill>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79512" y="1194517"/>
            <a:ext cx="8798615" cy="3448920"/>
          </a:xfrm>
          <a:prstGeom prst="rect">
            <a:avLst/>
          </a:prstGeom>
        </p:spPr>
      </p:pic>
      <p:sp>
        <p:nvSpPr>
          <p:cNvPr id="300036" name="Rectangle 3"/>
          <p:cNvSpPr>
            <a:spLocks noGrp="1" noChangeArrowheads="1"/>
          </p:cNvSpPr>
          <p:nvPr>
            <p:ph type="title" idx="4294967295"/>
          </p:nvPr>
        </p:nvSpPr>
        <p:spPr>
          <a:xfrm>
            <a:off x="0" y="204788"/>
            <a:ext cx="8229600" cy="795337"/>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報名資料</a:t>
            </a:r>
            <a:r>
              <a:rPr kumimoji="0" lang="zh-TW" altLang="en-US" sz="3600" kern="1200" dirty="0" smtClean="0">
                <a:solidFill>
                  <a:schemeClr val="tx1"/>
                </a:solidFill>
                <a:latin typeface="標楷體" panose="03000509000000000000" pitchFamily="65" charset="-120"/>
                <a:ea typeface="標楷體" panose="03000509000000000000" pitchFamily="65" charset="-120"/>
              </a:rPr>
              <a:t>查詢</a:t>
            </a:r>
            <a:r>
              <a:rPr lang="en-US" altLang="zh-TW" sz="3200" kern="1200" dirty="0" smtClean="0">
                <a:solidFill>
                  <a:srgbClr val="FF0000"/>
                </a:solidFill>
                <a:latin typeface="標楷體" panose="03000509000000000000" pitchFamily="65" charset="-120"/>
                <a:ea typeface="標楷體" panose="03000509000000000000" pitchFamily="65" charset="-120"/>
              </a:rPr>
              <a:t>-</a:t>
            </a:r>
            <a:r>
              <a:rPr lang="zh-TW" altLang="en-US" sz="3200" kern="1200" dirty="0" smtClean="0">
                <a:solidFill>
                  <a:srgbClr val="FF0000"/>
                </a:solidFill>
                <a:latin typeface="標楷體" panose="03000509000000000000" pitchFamily="65" charset="-120"/>
                <a:ea typeface="標楷體" panose="03000509000000000000" pitchFamily="65" charset="-120"/>
              </a:rPr>
              <a:t>學校</a:t>
            </a:r>
            <a:r>
              <a:rPr lang="zh-TW" altLang="en-US" sz="3200" kern="1200" dirty="0">
                <a:solidFill>
                  <a:srgbClr val="FF0000"/>
                </a:solidFill>
                <a:latin typeface="標楷體" panose="03000509000000000000" pitchFamily="65" charset="-120"/>
                <a:ea typeface="標楷體" panose="03000509000000000000" pitchFamily="65" charset="-120"/>
              </a:rPr>
              <a:t>報名</a:t>
            </a:r>
            <a:r>
              <a:rPr lang="zh-TW" altLang="en-US" sz="3200" kern="1200" dirty="0" smtClean="0">
                <a:solidFill>
                  <a:srgbClr val="FF0000"/>
                </a:solidFill>
                <a:latin typeface="標楷體" panose="03000509000000000000" pitchFamily="65" charset="-120"/>
                <a:ea typeface="標楷體" panose="03000509000000000000" pitchFamily="65" charset="-120"/>
              </a:rPr>
              <a:t>人數</a:t>
            </a:r>
            <a:endParaRPr lang="zh-TW" altLang="en-US" sz="3200" kern="1200" dirty="0">
              <a:solidFill>
                <a:srgbClr val="FF0000"/>
              </a:solidFill>
              <a:latin typeface="標楷體" panose="03000509000000000000" pitchFamily="65" charset="-120"/>
              <a:ea typeface="標楷體" panose="03000509000000000000" pitchFamily="65" charset="-120"/>
            </a:endParaRPr>
          </a:p>
        </p:txBody>
      </p:sp>
      <p:sp>
        <p:nvSpPr>
          <p:cNvPr id="348164" name="AutoShape 4"/>
          <p:cNvSpPr>
            <a:spLocks noChangeArrowheads="1"/>
          </p:cNvSpPr>
          <p:nvPr/>
        </p:nvSpPr>
        <p:spPr bwMode="auto">
          <a:xfrm>
            <a:off x="467544" y="1844824"/>
            <a:ext cx="2848201" cy="447675"/>
          </a:xfrm>
          <a:prstGeom prst="wedgeRectCallout">
            <a:avLst>
              <a:gd name="adj1" fmla="val 22213"/>
              <a:gd name="adj2" fmla="val 110914"/>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a:solidFill>
                  <a:srgbClr val="000000"/>
                </a:solidFill>
                <a:latin typeface="標楷體" panose="03000509000000000000" pitchFamily="65" charset="-120"/>
                <a:ea typeface="標楷體" panose="03000509000000000000" pitchFamily="65" charset="-120"/>
              </a:rPr>
              <a:t>顯示該校各班級報名</a:t>
            </a:r>
            <a:r>
              <a:rPr kumimoji="0" lang="zh-TW" altLang="en-US" dirty="0" smtClean="0">
                <a:solidFill>
                  <a:srgbClr val="000000"/>
                </a:solidFill>
                <a:latin typeface="標楷體" panose="03000509000000000000" pitchFamily="65" charset="-120"/>
                <a:ea typeface="標楷體" panose="03000509000000000000" pitchFamily="65" charset="-120"/>
              </a:rPr>
              <a:t>人數</a:t>
            </a:r>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61</a:t>
            </a:fld>
            <a:endParaRPr lang="en-US" altLang="zh-TW"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07504" y="1556792"/>
            <a:ext cx="9238801" cy="4082051"/>
          </a:xfrm>
          <a:prstGeom prst="rect">
            <a:avLst/>
          </a:prstGeom>
        </p:spPr>
      </p:pic>
      <p:sp>
        <p:nvSpPr>
          <p:cNvPr id="301060" name="Rectangle 3"/>
          <p:cNvSpPr>
            <a:spLocks noGrp="1" noChangeArrowheads="1"/>
          </p:cNvSpPr>
          <p:nvPr>
            <p:ph type="title" idx="4294967295"/>
          </p:nvPr>
        </p:nvSpPr>
        <p:spPr>
          <a:xfrm>
            <a:off x="0" y="141288"/>
            <a:ext cx="8229600" cy="938212"/>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報名資料查詢</a:t>
            </a:r>
            <a:r>
              <a:rPr lang="en-US" altLang="zh-TW" sz="3200" kern="1200" dirty="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學生報名系科</a:t>
            </a:r>
          </a:p>
        </p:txBody>
      </p:sp>
      <p:sp>
        <p:nvSpPr>
          <p:cNvPr id="349188" name="AutoShape 4"/>
          <p:cNvSpPr>
            <a:spLocks noChangeArrowheads="1"/>
          </p:cNvSpPr>
          <p:nvPr/>
        </p:nvSpPr>
        <p:spPr bwMode="auto">
          <a:xfrm>
            <a:off x="6512130" y="3933056"/>
            <a:ext cx="1839913" cy="736600"/>
          </a:xfrm>
          <a:prstGeom prst="wedgeRectCallout">
            <a:avLst>
              <a:gd name="adj1" fmla="val -68098"/>
              <a:gd name="adj2" fmla="val -90987"/>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a:solidFill>
                  <a:srgbClr val="000000"/>
                </a:solidFill>
                <a:latin typeface="標楷體" panose="03000509000000000000" pitchFamily="65" charset="-120"/>
                <a:ea typeface="標楷體" panose="03000509000000000000" pitchFamily="65" charset="-120"/>
              </a:rPr>
              <a:t>顯示學生報名相關資料</a:t>
            </a:r>
          </a:p>
        </p:txBody>
      </p:sp>
      <p:sp>
        <p:nvSpPr>
          <p:cNvPr id="349189" name="AutoShape 5"/>
          <p:cNvSpPr>
            <a:spLocks noChangeArrowheads="1"/>
          </p:cNvSpPr>
          <p:nvPr/>
        </p:nvSpPr>
        <p:spPr bwMode="auto">
          <a:xfrm>
            <a:off x="5785465" y="1863601"/>
            <a:ext cx="3043460" cy="349250"/>
          </a:xfrm>
          <a:prstGeom prst="wedgeRectCallout">
            <a:avLst>
              <a:gd name="adj1" fmla="val -62594"/>
              <a:gd name="adj2" fmla="val 90545"/>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a:solidFill>
                  <a:srgbClr val="000000"/>
                </a:solidFill>
                <a:latin typeface="標楷體" panose="03000509000000000000" pitchFamily="65" charset="-120"/>
                <a:ea typeface="標楷體" panose="03000509000000000000" pitchFamily="65" charset="-120"/>
              </a:rPr>
              <a:t>可將查詢結果匯出</a:t>
            </a:r>
            <a:r>
              <a:rPr kumimoji="0" lang="en-US" altLang="zh-TW" dirty="0">
                <a:solidFill>
                  <a:srgbClr val="000000"/>
                </a:solidFill>
                <a:latin typeface="標楷體" panose="03000509000000000000" pitchFamily="65" charset="-120"/>
                <a:ea typeface="標楷體" panose="03000509000000000000" pitchFamily="65" charset="-120"/>
              </a:rPr>
              <a:t>Excel</a:t>
            </a:r>
            <a:r>
              <a:rPr kumimoji="0" lang="zh-TW" altLang="en-US" dirty="0">
                <a:solidFill>
                  <a:srgbClr val="000000"/>
                </a:solidFill>
                <a:latin typeface="標楷體" panose="03000509000000000000" pitchFamily="65" charset="-120"/>
                <a:ea typeface="標楷體" panose="03000509000000000000" pitchFamily="65" charset="-120"/>
              </a:rPr>
              <a:t>名單</a:t>
            </a:r>
          </a:p>
        </p:txBody>
      </p:sp>
      <p:sp>
        <p:nvSpPr>
          <p:cNvPr id="349190" name="AutoShape 6"/>
          <p:cNvSpPr>
            <a:spLocks noChangeArrowheads="1"/>
          </p:cNvSpPr>
          <p:nvPr/>
        </p:nvSpPr>
        <p:spPr bwMode="auto">
          <a:xfrm>
            <a:off x="528881" y="2132856"/>
            <a:ext cx="2028825" cy="414337"/>
          </a:xfrm>
          <a:prstGeom prst="wedgeRectCallout">
            <a:avLst>
              <a:gd name="adj1" fmla="val 64243"/>
              <a:gd name="adj2" fmla="val 56163"/>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a:solidFill>
                  <a:srgbClr val="000000"/>
                </a:solidFill>
                <a:latin typeface="標楷體" panose="03000509000000000000" pitchFamily="65" charset="-120"/>
                <a:ea typeface="標楷體" panose="03000509000000000000" pitchFamily="65" charset="-120"/>
              </a:rPr>
              <a:t>可依班級查詢</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62</a:t>
            </a:fld>
            <a:endParaRPr lang="en-US" altLang="zh-TW"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a:srcRect l="1558" r="2718"/>
          <a:stretch/>
        </p:blipFill>
        <p:spPr>
          <a:xfrm>
            <a:off x="35496" y="1200534"/>
            <a:ext cx="8856984" cy="4752381"/>
          </a:xfrm>
          <a:prstGeom prst="rect">
            <a:avLst/>
          </a:prstGeom>
        </p:spPr>
      </p:pic>
      <p:sp>
        <p:nvSpPr>
          <p:cNvPr id="303108" name="Rectangle 3"/>
          <p:cNvSpPr>
            <a:spLocks noGrp="1" noChangeArrowheads="1"/>
          </p:cNvSpPr>
          <p:nvPr>
            <p:ph type="title" idx="4294967295"/>
          </p:nvPr>
        </p:nvSpPr>
        <p:spPr>
          <a:xfrm>
            <a:off x="0" y="214313"/>
            <a:ext cx="8229600" cy="866775"/>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報名資料查詢</a:t>
            </a:r>
            <a:r>
              <a:rPr lang="en-US" altLang="zh-TW" sz="3200" kern="1200" dirty="0" smtClean="0">
                <a:solidFill>
                  <a:srgbClr val="FF0000"/>
                </a:solidFill>
                <a:latin typeface="標楷體" panose="03000509000000000000" pitchFamily="65" charset="-120"/>
                <a:ea typeface="標楷體" panose="03000509000000000000" pitchFamily="65" charset="-120"/>
              </a:rPr>
              <a:t>-</a:t>
            </a:r>
            <a:r>
              <a:rPr lang="zh-TW" altLang="en-US" sz="3200" kern="1200" dirty="0" smtClean="0">
                <a:solidFill>
                  <a:srgbClr val="FF0000"/>
                </a:solidFill>
                <a:latin typeface="標楷體" panose="03000509000000000000" pitchFamily="65" charset="-120"/>
                <a:ea typeface="標楷體" panose="03000509000000000000" pitchFamily="65" charset="-120"/>
              </a:rPr>
              <a:t>學生基本資料</a:t>
            </a:r>
            <a:endParaRPr lang="zh-TW" altLang="en-US" sz="3200" kern="1200" dirty="0">
              <a:solidFill>
                <a:srgbClr val="FF0000"/>
              </a:solidFill>
              <a:latin typeface="標楷體" panose="03000509000000000000" pitchFamily="65" charset="-120"/>
              <a:ea typeface="標楷體" panose="03000509000000000000" pitchFamily="65" charset="-120"/>
            </a:endParaRPr>
          </a:p>
        </p:txBody>
      </p:sp>
      <p:sp>
        <p:nvSpPr>
          <p:cNvPr id="352260" name="AutoShape 4"/>
          <p:cNvSpPr>
            <a:spLocks noChangeArrowheads="1"/>
          </p:cNvSpPr>
          <p:nvPr/>
        </p:nvSpPr>
        <p:spPr bwMode="auto">
          <a:xfrm>
            <a:off x="5436097" y="1268760"/>
            <a:ext cx="3250704" cy="406400"/>
          </a:xfrm>
          <a:prstGeom prst="wedgeRectCallout">
            <a:avLst>
              <a:gd name="adj1" fmla="val -28237"/>
              <a:gd name="adj2" fmla="val 136578"/>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a:solidFill>
                  <a:srgbClr val="000000"/>
                </a:solidFill>
                <a:latin typeface="標楷體" panose="03000509000000000000" pitchFamily="65" charset="-120"/>
                <a:ea typeface="標楷體" panose="03000509000000000000" pitchFamily="65" charset="-120"/>
              </a:rPr>
              <a:t>可將查詢結果匯出</a:t>
            </a:r>
            <a:r>
              <a:rPr kumimoji="0" lang="en-US" altLang="zh-TW" dirty="0">
                <a:solidFill>
                  <a:srgbClr val="000000"/>
                </a:solidFill>
                <a:latin typeface="標楷體" panose="03000509000000000000" pitchFamily="65" charset="-120"/>
                <a:ea typeface="標楷體" panose="03000509000000000000" pitchFamily="65" charset="-120"/>
              </a:rPr>
              <a:t>Excel</a:t>
            </a:r>
            <a:r>
              <a:rPr kumimoji="0" lang="zh-TW" altLang="en-US" dirty="0">
                <a:solidFill>
                  <a:srgbClr val="000000"/>
                </a:solidFill>
                <a:latin typeface="標楷體" panose="03000509000000000000" pitchFamily="65" charset="-120"/>
                <a:ea typeface="標楷體" panose="03000509000000000000" pitchFamily="65" charset="-120"/>
              </a:rPr>
              <a:t>名單</a:t>
            </a:r>
          </a:p>
        </p:txBody>
      </p:sp>
      <p:sp>
        <p:nvSpPr>
          <p:cNvPr id="352261" name="AutoShape 5"/>
          <p:cNvSpPr>
            <a:spLocks noChangeArrowheads="1"/>
          </p:cNvSpPr>
          <p:nvPr/>
        </p:nvSpPr>
        <p:spPr bwMode="auto">
          <a:xfrm>
            <a:off x="683568" y="1844824"/>
            <a:ext cx="2198688" cy="312738"/>
          </a:xfrm>
          <a:prstGeom prst="wedgeRectCallout">
            <a:avLst>
              <a:gd name="adj1" fmla="val 68852"/>
              <a:gd name="adj2" fmla="val 55214"/>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a:solidFill>
                  <a:srgbClr val="000000"/>
                </a:solidFill>
                <a:latin typeface="標楷體" panose="03000509000000000000" pitchFamily="65" charset="-120"/>
                <a:ea typeface="標楷體" panose="03000509000000000000" pitchFamily="65" charset="-120"/>
              </a:rPr>
              <a:t>可依班級查詢</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63</a:t>
            </a:fld>
            <a:endParaRPr lang="en-US" altLang="zh-TW"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07504" y="1069975"/>
            <a:ext cx="8964066" cy="4827486"/>
          </a:xfrm>
          <a:prstGeom prst="rect">
            <a:avLst/>
          </a:prstGeom>
        </p:spPr>
      </p:pic>
      <p:sp>
        <p:nvSpPr>
          <p:cNvPr id="297988" name="Rectangle 3"/>
          <p:cNvSpPr>
            <a:spLocks noGrp="1" noChangeArrowheads="1"/>
          </p:cNvSpPr>
          <p:nvPr>
            <p:ph type="title" idx="4294967295"/>
          </p:nvPr>
        </p:nvSpPr>
        <p:spPr>
          <a:xfrm>
            <a:off x="374650" y="141288"/>
            <a:ext cx="8229600" cy="928687"/>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一階報名</a:t>
            </a:r>
            <a:r>
              <a:rPr lang="en-US" altLang="zh-TW" sz="3200" kern="1200" dirty="0">
                <a:solidFill>
                  <a:srgbClr val="FF0000"/>
                </a:solidFill>
                <a:latin typeface="標楷體" panose="03000509000000000000" pitchFamily="65" charset="-120"/>
                <a:ea typeface="標楷體" panose="03000509000000000000" pitchFamily="65" charset="-120"/>
              </a:rPr>
              <a:t>-</a:t>
            </a:r>
            <a:r>
              <a:rPr lang="zh-TW" altLang="en-US" sz="3200" kern="1200" dirty="0">
                <a:solidFill>
                  <a:srgbClr val="FF0000"/>
                </a:solidFill>
                <a:latin typeface="標楷體" panose="03000509000000000000" pitchFamily="65" charset="-120"/>
                <a:ea typeface="標楷體" panose="03000509000000000000" pitchFamily="65" charset="-120"/>
              </a:rPr>
              <a:t>報表列印</a:t>
            </a:r>
          </a:p>
        </p:txBody>
      </p:sp>
      <p:sp>
        <p:nvSpPr>
          <p:cNvPr id="297990" name="Text Box 5"/>
          <p:cNvSpPr txBox="1">
            <a:spLocks noChangeArrowheads="1"/>
          </p:cNvSpPr>
          <p:nvPr/>
        </p:nvSpPr>
        <p:spPr bwMode="auto">
          <a:xfrm>
            <a:off x="5508104" y="332656"/>
            <a:ext cx="3456384" cy="1532727"/>
          </a:xfrm>
          <a:prstGeom prst="rect">
            <a:avLst/>
          </a:prstGeom>
          <a:solidFill>
            <a:srgbClr val="FFCC99"/>
          </a:solidFill>
          <a:ln w="9525">
            <a:solidFill>
              <a:srgbClr val="800000"/>
            </a:solidFill>
            <a:miter lim="800000"/>
            <a:headEnd/>
            <a:tailEnd/>
          </a:ln>
        </p:spPr>
        <p:txBody>
          <a:bodyPr wrap="square">
            <a:spAutoFit/>
          </a:bodyPr>
          <a:lstStyle/>
          <a:p>
            <a:pPr marL="209550" indent="-209550">
              <a:lnSpc>
                <a:spcPct val="130000"/>
              </a:lnSpc>
            </a:pPr>
            <a:r>
              <a:rPr kumimoji="0" lang="en-US" altLang="zh-TW" dirty="0" smtClean="0">
                <a:solidFill>
                  <a:srgbClr val="000000"/>
                </a:solidFill>
                <a:latin typeface="標楷體" panose="03000509000000000000" pitchFamily="65" charset="-120"/>
                <a:ea typeface="標楷體" panose="03000509000000000000" pitchFamily="65" charset="-120"/>
              </a:rPr>
              <a:t>1.A3-1</a:t>
            </a:r>
            <a:r>
              <a:rPr kumimoji="0" lang="zh-TW" altLang="en-US" dirty="0" smtClean="0">
                <a:solidFill>
                  <a:srgbClr val="000000"/>
                </a:solidFill>
                <a:latin typeface="標楷體" panose="03000509000000000000" pitchFamily="65" charset="-120"/>
                <a:ea typeface="標楷體" panose="03000509000000000000" pitchFamily="65" charset="-120"/>
              </a:rPr>
              <a:t>、</a:t>
            </a:r>
            <a:r>
              <a:rPr kumimoji="0" lang="en-US" altLang="zh-TW" dirty="0" smtClean="0">
                <a:solidFill>
                  <a:srgbClr val="000000"/>
                </a:solidFill>
                <a:latin typeface="標楷體" panose="03000509000000000000" pitchFamily="65" charset="-120"/>
                <a:ea typeface="標楷體" panose="03000509000000000000" pitchFamily="65" charset="-120"/>
              </a:rPr>
              <a:t>A3-2</a:t>
            </a:r>
            <a:r>
              <a:rPr kumimoji="0" lang="zh-TW" altLang="en-US" dirty="0" smtClean="0">
                <a:solidFill>
                  <a:srgbClr val="000000"/>
                </a:solidFill>
                <a:latin typeface="標楷體" panose="03000509000000000000" pitchFamily="65" charset="-120"/>
                <a:ea typeface="標楷體" panose="03000509000000000000" pitchFamily="65" charset="-120"/>
              </a:rPr>
              <a:t>、</a:t>
            </a:r>
            <a:r>
              <a:rPr kumimoji="0" lang="en-US" altLang="zh-TW" dirty="0" smtClean="0">
                <a:solidFill>
                  <a:srgbClr val="000000"/>
                </a:solidFill>
                <a:latin typeface="標楷體" panose="03000509000000000000" pitchFamily="65" charset="-120"/>
                <a:ea typeface="標楷體" panose="03000509000000000000" pitchFamily="65" charset="-120"/>
              </a:rPr>
              <a:t>A11</a:t>
            </a:r>
            <a:r>
              <a:rPr kumimoji="0" lang="zh-TW" altLang="en-US" dirty="0" smtClean="0">
                <a:solidFill>
                  <a:srgbClr val="000000"/>
                </a:solidFill>
                <a:latin typeface="標楷體" panose="03000509000000000000" pitchFamily="65" charset="-120"/>
                <a:ea typeface="標楷體" panose="03000509000000000000" pitchFamily="65" charset="-120"/>
              </a:rPr>
              <a:t>需寄回本委員會</a:t>
            </a:r>
            <a:r>
              <a:rPr kumimoji="0" lang="en-US" altLang="zh-TW" dirty="0" smtClean="0">
                <a:solidFill>
                  <a:srgbClr val="000000"/>
                </a:solidFill>
                <a:latin typeface="標楷體" panose="03000509000000000000" pitchFamily="65" charset="-120"/>
                <a:ea typeface="標楷體" panose="03000509000000000000" pitchFamily="65" charset="-120"/>
              </a:rPr>
              <a:t>(A11</a:t>
            </a:r>
            <a:r>
              <a:rPr kumimoji="0" lang="zh-TW" altLang="en-US" dirty="0" smtClean="0">
                <a:solidFill>
                  <a:srgbClr val="000000"/>
                </a:solidFill>
                <a:latin typeface="標楷體" panose="03000509000000000000" pitchFamily="65" charset="-120"/>
                <a:ea typeface="標楷體" panose="03000509000000000000" pitchFamily="65" charset="-120"/>
              </a:rPr>
              <a:t>先傳真並來電確認</a:t>
            </a:r>
            <a:r>
              <a:rPr kumimoji="0" lang="en-US" altLang="zh-TW" dirty="0" smtClean="0">
                <a:solidFill>
                  <a:srgbClr val="000000"/>
                </a:solidFill>
                <a:latin typeface="標楷體" panose="03000509000000000000" pitchFamily="65" charset="-120"/>
                <a:ea typeface="標楷體" panose="03000509000000000000" pitchFamily="65" charset="-120"/>
              </a:rPr>
              <a:t>)</a:t>
            </a:r>
            <a:endParaRPr kumimoji="0" lang="zh-TW" altLang="en-US" dirty="0" smtClean="0">
              <a:solidFill>
                <a:srgbClr val="000000"/>
              </a:solidFill>
              <a:latin typeface="標楷體" panose="03000509000000000000" pitchFamily="65" charset="-120"/>
              <a:ea typeface="標楷體" panose="03000509000000000000" pitchFamily="65" charset="-120"/>
            </a:endParaRPr>
          </a:p>
          <a:p>
            <a:pPr marL="209550" indent="-209550">
              <a:lnSpc>
                <a:spcPct val="130000"/>
              </a:lnSpc>
            </a:pPr>
            <a:r>
              <a:rPr kumimoji="0" lang="en-US" altLang="zh-TW" dirty="0" smtClean="0">
                <a:solidFill>
                  <a:srgbClr val="000000"/>
                </a:solidFill>
                <a:latin typeface="標楷體" panose="03000509000000000000" pitchFamily="65" charset="-120"/>
                <a:ea typeface="標楷體" panose="03000509000000000000" pitchFamily="65" charset="-120"/>
              </a:rPr>
              <a:t>2.A14</a:t>
            </a:r>
            <a:r>
              <a:rPr kumimoji="0" lang="zh-TW" altLang="en-US" dirty="0" smtClean="0">
                <a:solidFill>
                  <a:srgbClr val="000000"/>
                </a:solidFill>
                <a:latin typeface="標楷體" panose="03000509000000000000" pitchFamily="65" charset="-120"/>
                <a:ea typeface="標楷體" panose="03000509000000000000" pitchFamily="65" charset="-120"/>
              </a:rPr>
              <a:t>發給考生</a:t>
            </a:r>
            <a:endParaRPr kumimoji="0" lang="en-US" altLang="zh-TW" dirty="0" smtClean="0">
              <a:solidFill>
                <a:srgbClr val="000000"/>
              </a:solidFill>
              <a:latin typeface="標楷體" panose="03000509000000000000" pitchFamily="65" charset="-120"/>
              <a:ea typeface="標楷體" panose="03000509000000000000" pitchFamily="65" charset="-120"/>
            </a:endParaRPr>
          </a:p>
          <a:p>
            <a:pPr marL="209550" indent="-209550">
              <a:lnSpc>
                <a:spcPct val="130000"/>
              </a:lnSpc>
            </a:pPr>
            <a:r>
              <a:rPr kumimoji="0" lang="en-US" altLang="zh-TW" dirty="0" smtClean="0">
                <a:solidFill>
                  <a:srgbClr val="000000"/>
                </a:solidFill>
                <a:latin typeface="標楷體" panose="03000509000000000000" pitchFamily="65" charset="-120"/>
                <a:ea typeface="標楷體" panose="03000509000000000000" pitchFamily="65" charset="-120"/>
              </a:rPr>
              <a:t>3.</a:t>
            </a:r>
            <a:r>
              <a:rPr kumimoji="0" lang="zh-TW" altLang="en-US" dirty="0" smtClean="0">
                <a:solidFill>
                  <a:srgbClr val="000000"/>
                </a:solidFill>
                <a:latin typeface="標楷體" panose="03000509000000000000" pitchFamily="65" charset="-120"/>
                <a:ea typeface="標楷體" panose="03000509000000000000" pitchFamily="65" charset="-120"/>
              </a:rPr>
              <a:t>其餘報表自行留存</a:t>
            </a:r>
            <a:endParaRPr kumimoji="0" lang="en-US" altLang="zh-TW" dirty="0" smtClean="0">
              <a:solidFill>
                <a:srgbClr val="000000"/>
              </a:solidFill>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64</a:t>
            </a:fld>
            <a:endParaRPr lang="en-US" altLang="zh-TW" dirty="0">
              <a:latin typeface="標楷體" panose="03000509000000000000" pitchFamily="65" charset="-120"/>
              <a:ea typeface="標楷體" panose="03000509000000000000" pitchFamily="65" charset="-120"/>
            </a:endParaRPr>
          </a:p>
        </p:txBody>
      </p:sp>
      <p:sp>
        <p:nvSpPr>
          <p:cNvPr id="6" name="矩形 5"/>
          <p:cNvSpPr/>
          <p:nvPr/>
        </p:nvSpPr>
        <p:spPr>
          <a:xfrm>
            <a:off x="4576909" y="4437112"/>
            <a:ext cx="3096344"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7" name="文字方塊 6"/>
          <p:cNvSpPr txBox="1"/>
          <p:nvPr/>
        </p:nvSpPr>
        <p:spPr>
          <a:xfrm>
            <a:off x="223582" y="5809837"/>
            <a:ext cx="8568951" cy="276999"/>
          </a:xfrm>
          <a:prstGeom prst="rect">
            <a:avLst/>
          </a:prstGeom>
          <a:solidFill>
            <a:srgbClr val="FF0000"/>
          </a:solidFill>
          <a:ln w="15875">
            <a:solidFill>
              <a:srgbClr val="C00000"/>
            </a:solidFill>
          </a:ln>
        </p:spPr>
        <p:txBody>
          <a:bodyPr wrap="square" rtlCol="0">
            <a:spAutoFit/>
          </a:bodyPr>
          <a:lstStyle/>
          <a:p>
            <a:pPr algn="ctr"/>
            <a:r>
              <a:rPr lang="zh-TW" altLang="en-US" sz="1200" b="1" dirty="0" smtClean="0">
                <a:solidFill>
                  <a:schemeClr val="bg1"/>
                </a:solidFill>
                <a:latin typeface="標楷體" panose="03000509000000000000" pitchFamily="65" charset="-120"/>
                <a:ea typeface="標楷體" panose="03000509000000000000" pitchFamily="65" charset="-120"/>
              </a:rPr>
              <a:t>考生使用本招生各系統查詢或登錄資料均須通行碼，請務必通知考生領取，並囑妥善保存，切勿遺失或交付他人使用。</a:t>
            </a:r>
            <a:endParaRPr lang="en-US" altLang="zh-TW" sz="1200" b="1" dirty="0" smtClean="0">
              <a:solidFill>
                <a:schemeClr val="bg1"/>
              </a:solidFill>
              <a:latin typeface="標楷體" panose="03000509000000000000" pitchFamily="65" charset="-120"/>
              <a:ea typeface="標楷體" panose="03000509000000000000" pitchFamily="65" charset="-120"/>
            </a:endParaRPr>
          </a:p>
        </p:txBody>
      </p:sp>
      <p:sp>
        <p:nvSpPr>
          <p:cNvPr id="8" name="向右箭號 7"/>
          <p:cNvSpPr/>
          <p:nvPr/>
        </p:nvSpPr>
        <p:spPr>
          <a:xfrm>
            <a:off x="611560" y="2420888"/>
            <a:ext cx="936104" cy="432048"/>
          </a:xfrm>
          <a:prstGeom prst="rightArrow">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rPr>
              <a:t>寄回</a:t>
            </a:r>
            <a:endParaRPr lang="zh-TW" altLang="en-US" dirty="0">
              <a:solidFill>
                <a:schemeClr val="tx1"/>
              </a:solidFill>
            </a:endParaRPr>
          </a:p>
        </p:txBody>
      </p:sp>
      <p:sp>
        <p:nvSpPr>
          <p:cNvPr id="9" name="向右箭號 8"/>
          <p:cNvSpPr/>
          <p:nvPr/>
        </p:nvSpPr>
        <p:spPr>
          <a:xfrm>
            <a:off x="611560" y="2885875"/>
            <a:ext cx="936104" cy="432048"/>
          </a:xfrm>
          <a:prstGeom prst="rightArrow">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rPr>
              <a:t>寄回</a:t>
            </a:r>
            <a:endParaRPr lang="zh-TW" altLang="en-US" dirty="0">
              <a:solidFill>
                <a:schemeClr val="tx1"/>
              </a:solidFill>
            </a:endParaRPr>
          </a:p>
        </p:txBody>
      </p:sp>
      <p:sp>
        <p:nvSpPr>
          <p:cNvPr id="10" name="向右箭號 9"/>
          <p:cNvSpPr/>
          <p:nvPr/>
        </p:nvSpPr>
        <p:spPr>
          <a:xfrm>
            <a:off x="3743908" y="4037989"/>
            <a:ext cx="936104" cy="432048"/>
          </a:xfrm>
          <a:prstGeom prst="rightArrow">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rPr>
              <a:t>寄回</a:t>
            </a:r>
            <a:endParaRPr lang="zh-TW" altLang="en-US" dirty="0">
              <a:solidFill>
                <a:schemeClr val="tx1"/>
              </a:solidFill>
            </a:endParaRPr>
          </a:p>
        </p:txBody>
      </p:sp>
      <p:sp>
        <p:nvSpPr>
          <p:cNvPr id="11" name="向右箭號 10"/>
          <p:cNvSpPr/>
          <p:nvPr/>
        </p:nvSpPr>
        <p:spPr>
          <a:xfrm>
            <a:off x="3774216" y="4961526"/>
            <a:ext cx="936104" cy="432048"/>
          </a:xfrm>
          <a:prstGeom prst="rightArrow">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rPr>
              <a:t>寄回</a:t>
            </a:r>
            <a:endParaRPr lang="zh-TW" altLang="en-US" dirty="0">
              <a:solidFill>
                <a:schemeClr val="tx1"/>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284170" y="1141930"/>
            <a:ext cx="8681932" cy="5042453"/>
          </a:xfrm>
          <a:prstGeom prst="rect">
            <a:avLst/>
          </a:prstGeom>
        </p:spPr>
      </p:pic>
      <p:sp>
        <p:nvSpPr>
          <p:cNvPr id="299012" name="Rectangle 3"/>
          <p:cNvSpPr>
            <a:spLocks noGrp="1" noChangeArrowheads="1"/>
          </p:cNvSpPr>
          <p:nvPr>
            <p:ph type="title" idx="4294967295"/>
          </p:nvPr>
        </p:nvSpPr>
        <p:spPr>
          <a:xfrm>
            <a:off x="0" y="285750"/>
            <a:ext cx="8229600" cy="795338"/>
          </a:xfrm>
        </p:spPr>
        <p:txBody>
          <a:bodyPr/>
          <a:lstStyle/>
          <a:p>
            <a:pPr eaLnBrk="1" hangingPunct="1"/>
            <a:r>
              <a:rPr kumimoji="0" lang="zh-TW" altLang="en-US" sz="3600" kern="1200" dirty="0">
                <a:solidFill>
                  <a:schemeClr val="tx1"/>
                </a:solidFill>
                <a:latin typeface="標楷體" panose="03000509000000000000" pitchFamily="65" charset="-120"/>
                <a:ea typeface="標楷體" panose="03000509000000000000" pitchFamily="65" charset="-120"/>
              </a:rPr>
              <a:t>一階報表列印</a:t>
            </a:r>
            <a:r>
              <a:rPr lang="zh-TW" altLang="en-US" sz="3200" kern="1200" dirty="0">
                <a:solidFill>
                  <a:srgbClr val="FF0000"/>
                </a:solidFill>
                <a:latin typeface="標楷體" panose="03000509000000000000" pitchFamily="65" charset="-120"/>
                <a:ea typeface="標楷體" panose="03000509000000000000" pitchFamily="65" charset="-120"/>
              </a:rPr>
              <a:t>－繳費單列印</a:t>
            </a:r>
          </a:p>
        </p:txBody>
      </p:sp>
      <p:sp>
        <p:nvSpPr>
          <p:cNvPr id="347142" name="AutoShape 6"/>
          <p:cNvSpPr>
            <a:spLocks noChangeArrowheads="1"/>
          </p:cNvSpPr>
          <p:nvPr/>
        </p:nvSpPr>
        <p:spPr bwMode="auto">
          <a:xfrm>
            <a:off x="5220072" y="1800073"/>
            <a:ext cx="1120653" cy="425450"/>
          </a:xfrm>
          <a:prstGeom prst="wedgeRectCallout">
            <a:avLst>
              <a:gd name="adj1" fmla="val -74255"/>
              <a:gd name="adj2" fmla="val 107088"/>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smtClean="0">
                <a:solidFill>
                  <a:srgbClr val="000000"/>
                </a:solidFill>
                <a:latin typeface="標楷體" panose="03000509000000000000" pitchFamily="65" charset="-120"/>
                <a:ea typeface="標楷體" panose="03000509000000000000" pitchFamily="65" charset="-120"/>
              </a:rPr>
              <a:t>繳費資訊</a:t>
            </a:r>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347144" name="AutoShape 8"/>
          <p:cNvSpPr>
            <a:spLocks noChangeArrowheads="1"/>
          </p:cNvSpPr>
          <p:nvPr/>
        </p:nvSpPr>
        <p:spPr bwMode="auto">
          <a:xfrm>
            <a:off x="2825184" y="6130408"/>
            <a:ext cx="2425700" cy="360363"/>
          </a:xfrm>
          <a:prstGeom prst="wedgeRectCallout">
            <a:avLst>
              <a:gd name="adj1" fmla="val 89368"/>
              <a:gd name="adj2" fmla="val -116352"/>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a:solidFill>
                  <a:srgbClr val="000000"/>
                </a:solidFill>
                <a:latin typeface="標楷體" panose="03000509000000000000" pitchFamily="65" charset="-120"/>
                <a:ea typeface="標楷體" panose="03000509000000000000" pitchFamily="65" charset="-120"/>
              </a:rPr>
              <a:t>請於此下載繳費單</a:t>
            </a:r>
          </a:p>
        </p:txBody>
      </p:sp>
      <p:sp>
        <p:nvSpPr>
          <p:cNvPr id="347145" name="AutoShape 9"/>
          <p:cNvSpPr>
            <a:spLocks noChangeArrowheads="1"/>
          </p:cNvSpPr>
          <p:nvPr/>
        </p:nvSpPr>
        <p:spPr bwMode="auto">
          <a:xfrm>
            <a:off x="7434196" y="5373216"/>
            <a:ext cx="1590808" cy="334962"/>
          </a:xfrm>
          <a:prstGeom prst="wedgeRectCallout">
            <a:avLst>
              <a:gd name="adj1" fmla="val -65671"/>
              <a:gd name="adj2" fmla="val 41696"/>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smtClean="0">
                <a:solidFill>
                  <a:srgbClr val="000000"/>
                </a:solidFill>
                <a:latin typeface="標楷體" panose="03000509000000000000" pitchFamily="65" charset="-120"/>
                <a:ea typeface="標楷體" panose="03000509000000000000" pitchFamily="65" charset="-120"/>
              </a:rPr>
              <a:t>顯示繳費情形</a:t>
            </a:r>
            <a:endParaRPr kumimoji="0" lang="zh-TW" altLang="en-US" dirty="0">
              <a:solidFill>
                <a:srgbClr val="000000"/>
              </a:solidFill>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latin typeface="標楷體" panose="03000509000000000000" pitchFamily="65" charset="-120"/>
                <a:ea typeface="標楷體" panose="03000509000000000000" pitchFamily="65" charset="-120"/>
              </a:rPr>
              <a:pPr>
                <a:defRPr/>
              </a:pPr>
              <a:t>65</a:t>
            </a:fld>
            <a:endParaRPr lang="en-US" altLang="zh-TW" dirty="0">
              <a:latin typeface="標楷體" panose="03000509000000000000" pitchFamily="65" charset="-120"/>
              <a:ea typeface="標楷體" panose="03000509000000000000" pitchFamily="65" charset="-120"/>
            </a:endParaRPr>
          </a:p>
        </p:txBody>
      </p:sp>
      <p:sp>
        <p:nvSpPr>
          <p:cNvPr id="3" name="矩形 2"/>
          <p:cNvSpPr/>
          <p:nvPr/>
        </p:nvSpPr>
        <p:spPr>
          <a:xfrm>
            <a:off x="1089129" y="1844824"/>
            <a:ext cx="3536007" cy="449512"/>
          </a:xfrm>
          <a:prstGeom prst="rect">
            <a:avLst/>
          </a:prstGeom>
          <a:solidFill>
            <a:srgbClr val="FDF2BA">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6" name="矩形 5"/>
          <p:cNvSpPr/>
          <p:nvPr/>
        </p:nvSpPr>
        <p:spPr>
          <a:xfrm>
            <a:off x="5098444" y="2883666"/>
            <a:ext cx="3867658" cy="147188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000" dirty="0">
                <a:solidFill>
                  <a:schemeClr val="bg1"/>
                </a:solidFill>
                <a:latin typeface="標楷體" panose="03000509000000000000" pitchFamily="65" charset="-120"/>
                <a:ea typeface="標楷體" panose="03000509000000000000" pitchFamily="65" charset="-120"/>
              </a:rPr>
              <a:t>重要作業說明：</a:t>
            </a:r>
            <a:endParaRPr lang="en-US" altLang="zh-TW" sz="2000" dirty="0">
              <a:solidFill>
                <a:schemeClr val="bg1"/>
              </a:solidFill>
              <a:latin typeface="標楷體" panose="03000509000000000000" pitchFamily="65" charset="-120"/>
              <a:ea typeface="標楷體" panose="03000509000000000000" pitchFamily="65" charset="-120"/>
            </a:endParaRPr>
          </a:p>
          <a:p>
            <a:r>
              <a:rPr lang="en-US" altLang="zh-TW" sz="2000" dirty="0">
                <a:solidFill>
                  <a:schemeClr val="bg1"/>
                </a:solidFill>
                <a:latin typeface="標楷體" panose="03000509000000000000" pitchFamily="65" charset="-120"/>
                <a:ea typeface="標楷體" panose="03000509000000000000" pitchFamily="65" charset="-120"/>
              </a:rPr>
              <a:t>1.</a:t>
            </a:r>
            <a:r>
              <a:rPr lang="zh-TW" altLang="en-US" sz="2000" dirty="0">
                <a:solidFill>
                  <a:schemeClr val="bg1"/>
                </a:solidFill>
                <a:latin typeface="標楷體" panose="03000509000000000000" pitchFamily="65" charset="-120"/>
                <a:ea typeface="標楷體" panose="03000509000000000000" pitchFamily="65" charset="-120"/>
              </a:rPr>
              <a:t>中低收入戶減免</a:t>
            </a:r>
            <a:r>
              <a:rPr lang="en-US" altLang="zh-TW" sz="2000" dirty="0">
                <a:solidFill>
                  <a:schemeClr val="bg1"/>
                </a:solidFill>
                <a:latin typeface="標楷體" panose="03000509000000000000" pitchFamily="65" charset="-120"/>
                <a:ea typeface="標楷體" panose="03000509000000000000" pitchFamily="65" charset="-120"/>
              </a:rPr>
              <a:t>60%</a:t>
            </a:r>
            <a:r>
              <a:rPr lang="zh-TW" altLang="en-US" sz="2000" dirty="0">
                <a:solidFill>
                  <a:schemeClr val="bg1"/>
                </a:solidFill>
                <a:latin typeface="標楷體" panose="03000509000000000000" pitchFamily="65" charset="-120"/>
                <a:ea typeface="標楷體" panose="03000509000000000000" pitchFamily="65" charset="-120"/>
              </a:rPr>
              <a:t>之報名費</a:t>
            </a:r>
            <a:endParaRPr lang="en-US" altLang="zh-TW" sz="2000" dirty="0">
              <a:solidFill>
                <a:schemeClr val="bg1"/>
              </a:solidFill>
              <a:latin typeface="標楷體" panose="03000509000000000000" pitchFamily="65" charset="-120"/>
              <a:ea typeface="標楷體" panose="03000509000000000000" pitchFamily="65" charset="-120"/>
            </a:endParaRPr>
          </a:p>
          <a:p>
            <a:r>
              <a:rPr lang="en-US" altLang="zh-TW" sz="2000" dirty="0">
                <a:solidFill>
                  <a:schemeClr val="bg1"/>
                </a:solidFill>
                <a:latin typeface="標楷體" panose="03000509000000000000" pitchFamily="65" charset="-120"/>
                <a:ea typeface="標楷體" panose="03000509000000000000" pitchFamily="65" charset="-120"/>
              </a:rPr>
              <a:t>2.</a:t>
            </a:r>
            <a:r>
              <a:rPr lang="zh-TW" altLang="en-US" sz="2000" dirty="0">
                <a:solidFill>
                  <a:schemeClr val="bg1"/>
                </a:solidFill>
                <a:latin typeface="標楷體" panose="03000509000000000000" pitchFamily="65" charset="-120"/>
                <a:ea typeface="標楷體" panose="03000509000000000000" pitchFamily="65" charset="-120"/>
              </a:rPr>
              <a:t>作業費</a:t>
            </a:r>
            <a:r>
              <a:rPr lang="zh-TW" altLang="en-US" sz="2000" dirty="0" smtClean="0">
                <a:solidFill>
                  <a:schemeClr val="bg1"/>
                </a:solidFill>
                <a:latin typeface="標楷體" panose="03000509000000000000" pitchFamily="65" charset="-120"/>
                <a:ea typeface="標楷體" panose="03000509000000000000" pitchFamily="65" charset="-120"/>
              </a:rPr>
              <a:t>每名考生</a:t>
            </a:r>
            <a:r>
              <a:rPr lang="en-US" altLang="zh-TW" sz="2000" dirty="0" smtClean="0">
                <a:solidFill>
                  <a:schemeClr val="bg1"/>
                </a:solidFill>
                <a:latin typeface="標楷體" panose="03000509000000000000" pitchFamily="65" charset="-120"/>
                <a:ea typeface="標楷體" panose="03000509000000000000" pitchFamily="65" charset="-120"/>
              </a:rPr>
              <a:t>60</a:t>
            </a:r>
            <a:r>
              <a:rPr lang="zh-TW" altLang="en-US" sz="2000" dirty="0">
                <a:solidFill>
                  <a:schemeClr val="bg1"/>
                </a:solidFill>
                <a:latin typeface="標楷體" panose="03000509000000000000" pitchFamily="65" charset="-120"/>
                <a:ea typeface="標楷體" panose="03000509000000000000" pitchFamily="65" charset="-120"/>
              </a:rPr>
              <a:t>元</a:t>
            </a:r>
            <a:r>
              <a:rPr lang="zh-TW" altLang="en-US" sz="2000" dirty="0" smtClean="0">
                <a:solidFill>
                  <a:schemeClr val="bg1"/>
                </a:solidFill>
                <a:latin typeface="標楷體" panose="03000509000000000000" pitchFamily="65" charset="-120"/>
                <a:ea typeface="標楷體" panose="03000509000000000000" pitchFamily="65" charset="-120"/>
              </a:rPr>
              <a:t>整</a:t>
            </a:r>
            <a:endParaRPr lang="en-US" altLang="zh-TW" sz="2000" dirty="0" smtClean="0">
              <a:solidFill>
                <a:schemeClr val="bg1"/>
              </a:solidFill>
              <a:latin typeface="標楷體" panose="03000509000000000000" pitchFamily="65" charset="-120"/>
              <a:ea typeface="標楷體" panose="03000509000000000000" pitchFamily="65" charset="-120"/>
            </a:endParaRPr>
          </a:p>
          <a:p>
            <a:pPr marL="0" lvl="4"/>
            <a:r>
              <a:rPr lang="en-US" altLang="zh-TW" sz="2000" dirty="0" smtClean="0">
                <a:solidFill>
                  <a:schemeClr val="bg1"/>
                </a:solidFill>
                <a:latin typeface="標楷體" panose="03000509000000000000" pitchFamily="65" charset="-120"/>
                <a:ea typeface="標楷體" panose="03000509000000000000" pitchFamily="65" charset="-120"/>
              </a:rPr>
              <a:t>3.</a:t>
            </a:r>
            <a:r>
              <a:rPr lang="zh-TW" altLang="en-US" sz="2000" dirty="0">
                <a:solidFill>
                  <a:schemeClr val="bg1"/>
                </a:solidFill>
                <a:latin typeface="標楷體" panose="03000509000000000000" pitchFamily="65" charset="-120"/>
                <a:ea typeface="標楷體" panose="03000509000000000000" pitchFamily="65" charset="-120"/>
              </a:rPr>
              <a:t>報名費匯款</a:t>
            </a:r>
            <a:r>
              <a:rPr lang="en-US" altLang="zh-TW" sz="2000" dirty="0">
                <a:solidFill>
                  <a:schemeClr val="bg1"/>
                </a:solidFill>
                <a:latin typeface="標楷體" panose="03000509000000000000" pitchFamily="65" charset="-120"/>
                <a:ea typeface="標楷體" panose="03000509000000000000" pitchFamily="65" charset="-120"/>
              </a:rPr>
              <a:t>(106/6/2 24:00</a:t>
            </a:r>
            <a:r>
              <a:rPr lang="zh-TW" altLang="en-US" sz="2000" dirty="0">
                <a:solidFill>
                  <a:schemeClr val="bg1"/>
                </a:solidFill>
                <a:latin typeface="標楷體" panose="03000509000000000000" pitchFamily="65" charset="-120"/>
                <a:ea typeface="標楷體" panose="03000509000000000000" pitchFamily="65" charset="-120"/>
              </a:rPr>
              <a:t>前</a:t>
            </a:r>
            <a:r>
              <a:rPr lang="en-US" altLang="zh-TW" sz="2000" dirty="0" smtClean="0">
                <a:solidFill>
                  <a:schemeClr val="bg1"/>
                </a:solidFill>
                <a:latin typeface="標楷體" panose="03000509000000000000" pitchFamily="65" charset="-120"/>
                <a:ea typeface="標楷體" panose="03000509000000000000" pitchFamily="65" charset="-120"/>
              </a:rPr>
              <a:t>)</a:t>
            </a:r>
            <a:endParaRPr lang="zh-TW" altLang="en-US" sz="2000" dirty="0">
              <a:solidFill>
                <a:schemeClr val="bg1"/>
              </a:solidFill>
              <a:latin typeface="標楷體" panose="03000509000000000000" pitchFamily="65" charset="-120"/>
              <a:ea typeface="標楷體" panose="03000509000000000000" pitchFamily="65" charset="-120"/>
            </a:endParaRPr>
          </a:p>
        </p:txBody>
      </p:sp>
      <p:sp>
        <p:nvSpPr>
          <p:cNvPr id="4" name="矩形 3"/>
          <p:cNvSpPr/>
          <p:nvPr/>
        </p:nvSpPr>
        <p:spPr>
          <a:xfrm>
            <a:off x="5202488" y="5606824"/>
            <a:ext cx="864096" cy="1189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7" name="矩形 6"/>
          <p:cNvSpPr/>
          <p:nvPr/>
        </p:nvSpPr>
        <p:spPr>
          <a:xfrm>
            <a:off x="1619672" y="3088010"/>
            <a:ext cx="2736304"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手繪多邊形 68"/>
          <p:cNvSpPr/>
          <p:nvPr/>
        </p:nvSpPr>
        <p:spPr>
          <a:xfrm>
            <a:off x="4457179" y="2066295"/>
            <a:ext cx="4291285" cy="2189051"/>
          </a:xfrm>
          <a:custGeom>
            <a:avLst/>
            <a:gdLst>
              <a:gd name="connsiteX0" fmla="*/ 2221992 w 4654296"/>
              <a:gd name="connsiteY0" fmla="*/ 0 h 2331720"/>
              <a:gd name="connsiteX1" fmla="*/ 4654296 w 4654296"/>
              <a:gd name="connsiteY1" fmla="*/ 0 h 2331720"/>
              <a:gd name="connsiteX2" fmla="*/ 4654296 w 4654296"/>
              <a:gd name="connsiteY2" fmla="*/ 2331720 h 2331720"/>
              <a:gd name="connsiteX3" fmla="*/ 1197864 w 4654296"/>
              <a:gd name="connsiteY3" fmla="*/ 2331720 h 2331720"/>
              <a:gd name="connsiteX4" fmla="*/ 1197864 w 4654296"/>
              <a:gd name="connsiteY4" fmla="*/ 1490472 h 2331720"/>
              <a:gd name="connsiteX5" fmla="*/ 0 w 4654296"/>
              <a:gd name="connsiteY5" fmla="*/ 1490472 h 2331720"/>
              <a:gd name="connsiteX6" fmla="*/ 0 w 4654296"/>
              <a:gd name="connsiteY6" fmla="*/ 813816 h 2331720"/>
              <a:gd name="connsiteX7" fmla="*/ 2295144 w 4654296"/>
              <a:gd name="connsiteY7" fmla="*/ 813816 h 2331720"/>
              <a:gd name="connsiteX8" fmla="*/ 2295144 w 4654296"/>
              <a:gd name="connsiteY8" fmla="*/ 9144 h 2331720"/>
              <a:gd name="connsiteX9" fmla="*/ 2322576 w 4654296"/>
              <a:gd name="connsiteY9" fmla="*/ 9144 h 233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54296" h="2331720">
                <a:moveTo>
                  <a:pt x="2221992" y="0"/>
                </a:moveTo>
                <a:lnTo>
                  <a:pt x="4654296" y="0"/>
                </a:lnTo>
                <a:lnTo>
                  <a:pt x="4654296" y="2331720"/>
                </a:lnTo>
                <a:lnTo>
                  <a:pt x="1197864" y="2331720"/>
                </a:lnTo>
                <a:lnTo>
                  <a:pt x="1197864" y="1490472"/>
                </a:lnTo>
                <a:lnTo>
                  <a:pt x="0" y="1490472"/>
                </a:lnTo>
                <a:lnTo>
                  <a:pt x="0" y="813816"/>
                </a:lnTo>
                <a:lnTo>
                  <a:pt x="2295144" y="813816"/>
                </a:lnTo>
                <a:lnTo>
                  <a:pt x="2295144" y="9144"/>
                </a:lnTo>
                <a:lnTo>
                  <a:pt x="2322576" y="9144"/>
                </a:lnTo>
              </a:path>
            </a:pathLst>
          </a:custGeom>
          <a:solidFill>
            <a:schemeClr val="accent5">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63" name="手繪多邊形 62"/>
          <p:cNvSpPr/>
          <p:nvPr/>
        </p:nvSpPr>
        <p:spPr>
          <a:xfrm>
            <a:off x="3942465" y="2133721"/>
            <a:ext cx="2558397" cy="2140538"/>
          </a:xfrm>
          <a:custGeom>
            <a:avLst/>
            <a:gdLst>
              <a:gd name="connsiteX0" fmla="*/ 8708 w 2786743"/>
              <a:gd name="connsiteY0" fmla="*/ 0 h 2133600"/>
              <a:gd name="connsiteX1" fmla="*/ 2786743 w 2786743"/>
              <a:gd name="connsiteY1" fmla="*/ 0 h 2133600"/>
              <a:gd name="connsiteX2" fmla="*/ 2786743 w 2786743"/>
              <a:gd name="connsiteY2" fmla="*/ 740228 h 2133600"/>
              <a:gd name="connsiteX3" fmla="*/ 531223 w 2786743"/>
              <a:gd name="connsiteY3" fmla="*/ 740228 h 2133600"/>
              <a:gd name="connsiteX4" fmla="*/ 531223 w 2786743"/>
              <a:gd name="connsiteY4" fmla="*/ 1428205 h 2133600"/>
              <a:gd name="connsiteX5" fmla="*/ 1680754 w 2786743"/>
              <a:gd name="connsiteY5" fmla="*/ 1428205 h 2133600"/>
              <a:gd name="connsiteX6" fmla="*/ 1680754 w 2786743"/>
              <a:gd name="connsiteY6" fmla="*/ 2133600 h 2133600"/>
              <a:gd name="connsiteX7" fmla="*/ 0 w 2786743"/>
              <a:gd name="connsiteY7" fmla="*/ 2133600 h 2133600"/>
              <a:gd name="connsiteX8" fmla="*/ 0 w 2786743"/>
              <a:gd name="connsiteY8" fmla="*/ 8708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6743" h="2133600">
                <a:moveTo>
                  <a:pt x="8708" y="0"/>
                </a:moveTo>
                <a:lnTo>
                  <a:pt x="2786743" y="0"/>
                </a:lnTo>
                <a:lnTo>
                  <a:pt x="2786743" y="740228"/>
                </a:lnTo>
                <a:lnTo>
                  <a:pt x="531223" y="740228"/>
                </a:lnTo>
                <a:lnTo>
                  <a:pt x="531223" y="1428205"/>
                </a:lnTo>
                <a:lnTo>
                  <a:pt x="1680754" y="1428205"/>
                </a:lnTo>
                <a:lnTo>
                  <a:pt x="1680754" y="2133600"/>
                </a:lnTo>
                <a:lnTo>
                  <a:pt x="0" y="2133600"/>
                </a:lnTo>
                <a:lnTo>
                  <a:pt x="0" y="8708"/>
                </a:lnTo>
              </a:path>
            </a:pathLst>
          </a:custGeom>
          <a:solidFill>
            <a:schemeClr val="accent2">
              <a:lumMod val="20000"/>
              <a:lumOff val="80000"/>
            </a:schemeClr>
          </a:solidFill>
          <a:ln w="38100">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 name="Rectangle 3"/>
          <p:cNvSpPr txBox="1">
            <a:spLocks noChangeArrowheads="1"/>
          </p:cNvSpPr>
          <p:nvPr/>
        </p:nvSpPr>
        <p:spPr>
          <a:xfrm>
            <a:off x="35496" y="183857"/>
            <a:ext cx="8566209" cy="535781"/>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kumimoji="0" lang="zh-TW" altLang="en-US" sz="3000" dirty="0">
                <a:solidFill>
                  <a:prstClr val="black"/>
                </a:solidFill>
                <a:latin typeface="標楷體" panose="03000509000000000000" pitchFamily="65" charset="-120"/>
                <a:ea typeface="標楷體" panose="03000509000000000000" pitchFamily="65" charset="-120"/>
              </a:rPr>
              <a:t>集體報名作業</a:t>
            </a:r>
            <a:r>
              <a:rPr kumimoji="0" lang="en-US" altLang="zh-TW" sz="3000" dirty="0">
                <a:solidFill>
                  <a:prstClr val="black"/>
                </a:solidFill>
                <a:latin typeface="標楷體" panose="03000509000000000000" pitchFamily="65" charset="-120"/>
                <a:ea typeface="標楷體" panose="03000509000000000000" pitchFamily="65" charset="-120"/>
              </a:rPr>
              <a:t>-</a:t>
            </a:r>
            <a:r>
              <a:rPr kumimoji="0" lang="zh-TW" altLang="en-US" sz="3000" dirty="0">
                <a:solidFill>
                  <a:prstClr val="black"/>
                </a:solidFill>
                <a:latin typeface="標楷體" panose="03000509000000000000" pitchFamily="65" charset="-120"/>
                <a:ea typeface="標楷體" panose="03000509000000000000" pitchFamily="65" charset="-120"/>
              </a:rPr>
              <a:t>二階報名</a:t>
            </a:r>
          </a:p>
        </p:txBody>
      </p:sp>
      <p:sp>
        <p:nvSpPr>
          <p:cNvPr id="2" name="圓角矩形 1"/>
          <p:cNvSpPr/>
          <p:nvPr/>
        </p:nvSpPr>
        <p:spPr>
          <a:xfrm>
            <a:off x="417463" y="1364220"/>
            <a:ext cx="3223835" cy="352730"/>
          </a:xfrm>
          <a:prstGeom prst="roundRect">
            <a:avLst/>
          </a:prstGeom>
          <a:solidFill>
            <a:schemeClr val="accent2">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vert="horz" rtlCol="0" anchor="ctr"/>
          <a:lstStyle/>
          <a:p>
            <a:pPr algn="ctr" fontAlgn="auto">
              <a:spcBef>
                <a:spcPts val="0"/>
              </a:spcBef>
              <a:spcAft>
                <a:spcPts val="0"/>
              </a:spcAft>
            </a:pPr>
            <a:r>
              <a:rPr kumimoji="0" lang="zh-TW" altLang="en-US" dirty="0">
                <a:solidFill>
                  <a:prstClr val="black"/>
                </a:solidFill>
              </a:rPr>
              <a:t>下載一階篩選通過名單</a:t>
            </a:r>
          </a:p>
        </p:txBody>
      </p:sp>
      <p:sp>
        <p:nvSpPr>
          <p:cNvPr id="5" name="圓角矩形 4"/>
          <p:cNvSpPr/>
          <p:nvPr/>
        </p:nvSpPr>
        <p:spPr>
          <a:xfrm>
            <a:off x="5690341" y="1579620"/>
            <a:ext cx="2190111" cy="360925"/>
          </a:xfrm>
          <a:prstGeom prst="round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vert="horz" rtlCol="0" anchor="ctr"/>
          <a:lstStyle/>
          <a:p>
            <a:pPr algn="ctr" fontAlgn="auto">
              <a:spcBef>
                <a:spcPts val="0"/>
              </a:spcBef>
              <a:spcAft>
                <a:spcPts val="0"/>
              </a:spcAft>
            </a:pPr>
            <a:r>
              <a:rPr kumimoji="0" lang="zh-TW" altLang="en-US" b="1" dirty="0" smtClean="0">
                <a:solidFill>
                  <a:prstClr val="white"/>
                </a:solidFill>
              </a:rPr>
              <a:t>考生二階報名作業</a:t>
            </a:r>
            <a:endParaRPr kumimoji="0" lang="zh-TW" altLang="en-US" b="1" dirty="0">
              <a:solidFill>
                <a:prstClr val="white"/>
              </a:solidFill>
            </a:endParaRPr>
          </a:p>
        </p:txBody>
      </p:sp>
      <p:sp>
        <p:nvSpPr>
          <p:cNvPr id="6" name="圓角矩形 5"/>
          <p:cNvSpPr/>
          <p:nvPr/>
        </p:nvSpPr>
        <p:spPr>
          <a:xfrm>
            <a:off x="5016200" y="2309082"/>
            <a:ext cx="1484663" cy="308225"/>
          </a:xfrm>
          <a:prstGeom prst="roundRect">
            <a:avLst/>
          </a:prstGeom>
          <a:solidFill>
            <a:schemeClr val="accent6">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vert="horz" rtlCol="0" anchor="ctr"/>
          <a:lstStyle/>
          <a:p>
            <a:pPr algn="ctr" fontAlgn="auto">
              <a:spcBef>
                <a:spcPts val="0"/>
              </a:spcBef>
              <a:spcAft>
                <a:spcPts val="0"/>
              </a:spcAft>
            </a:pPr>
            <a:r>
              <a:rPr kumimoji="0" lang="zh-TW" altLang="en-US" dirty="0" smtClean="0">
                <a:solidFill>
                  <a:prstClr val="white"/>
                </a:solidFill>
              </a:rPr>
              <a:t>集體繳費</a:t>
            </a:r>
            <a:endParaRPr kumimoji="0" lang="zh-TW" altLang="en-US" dirty="0">
              <a:solidFill>
                <a:prstClr val="white"/>
              </a:solidFill>
            </a:endParaRPr>
          </a:p>
        </p:txBody>
      </p:sp>
      <p:sp>
        <p:nvSpPr>
          <p:cNvPr id="7" name="圓角矩形 6"/>
          <p:cNvSpPr/>
          <p:nvPr/>
        </p:nvSpPr>
        <p:spPr>
          <a:xfrm>
            <a:off x="6995942" y="2309082"/>
            <a:ext cx="1350001" cy="308225"/>
          </a:xfrm>
          <a:prstGeom prst="round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vert="horz" rtlCol="0" anchor="ctr"/>
          <a:lstStyle/>
          <a:p>
            <a:pPr algn="ctr" fontAlgn="auto">
              <a:spcBef>
                <a:spcPts val="0"/>
              </a:spcBef>
              <a:spcAft>
                <a:spcPts val="0"/>
              </a:spcAft>
            </a:pPr>
            <a:r>
              <a:rPr kumimoji="0" lang="zh-TW" altLang="en-US" dirty="0" smtClean="0">
                <a:solidFill>
                  <a:prstClr val="white"/>
                </a:solidFill>
              </a:rPr>
              <a:t>個別繳費</a:t>
            </a:r>
            <a:endParaRPr kumimoji="0" lang="zh-TW" altLang="en-US" dirty="0">
              <a:solidFill>
                <a:prstClr val="white"/>
              </a:solidFill>
            </a:endParaRPr>
          </a:p>
        </p:txBody>
      </p:sp>
      <p:sp>
        <p:nvSpPr>
          <p:cNvPr id="8" name="圓角矩形 7"/>
          <p:cNvSpPr/>
          <p:nvPr/>
        </p:nvSpPr>
        <p:spPr>
          <a:xfrm>
            <a:off x="7002472" y="3390947"/>
            <a:ext cx="1350000" cy="753438"/>
          </a:xfrm>
          <a:prstGeom prst="round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vert="horz" rtlCol="0" anchor="ctr"/>
          <a:lstStyle/>
          <a:p>
            <a:pPr algn="ctr" fontAlgn="auto">
              <a:spcBef>
                <a:spcPts val="0"/>
              </a:spcBef>
              <a:spcAft>
                <a:spcPts val="0"/>
              </a:spcAft>
            </a:pPr>
            <a:r>
              <a:rPr kumimoji="0" lang="zh-TW" altLang="en-US" dirty="0" smtClean="0">
                <a:solidFill>
                  <a:prstClr val="white"/>
                </a:solidFill>
              </a:rPr>
              <a:t>網路上傳</a:t>
            </a:r>
            <a:endParaRPr kumimoji="0" lang="zh-TW" altLang="en-US" dirty="0">
              <a:solidFill>
                <a:prstClr val="white"/>
              </a:solidFill>
            </a:endParaRPr>
          </a:p>
        </p:txBody>
      </p:sp>
      <p:sp>
        <p:nvSpPr>
          <p:cNvPr id="9" name="圓角矩形 8"/>
          <p:cNvSpPr/>
          <p:nvPr/>
        </p:nvSpPr>
        <p:spPr>
          <a:xfrm>
            <a:off x="5016199" y="2985844"/>
            <a:ext cx="1484663" cy="30880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fontAlgn="auto">
              <a:spcBef>
                <a:spcPts val="0"/>
              </a:spcBef>
              <a:spcAft>
                <a:spcPts val="0"/>
              </a:spcAft>
            </a:pPr>
            <a:r>
              <a:rPr kumimoji="0" lang="zh-TW" altLang="en-US" dirty="0" smtClean="0">
                <a:solidFill>
                  <a:prstClr val="white"/>
                </a:solidFill>
              </a:rPr>
              <a:t>紙本寄件</a:t>
            </a:r>
            <a:endParaRPr kumimoji="0" lang="zh-TW" altLang="en-US" dirty="0">
              <a:solidFill>
                <a:prstClr val="white"/>
              </a:solidFill>
            </a:endParaRPr>
          </a:p>
        </p:txBody>
      </p:sp>
      <p:sp>
        <p:nvSpPr>
          <p:cNvPr id="11" name="圓角矩形 10"/>
          <p:cNvSpPr/>
          <p:nvPr/>
        </p:nvSpPr>
        <p:spPr>
          <a:xfrm>
            <a:off x="5872172" y="5528587"/>
            <a:ext cx="2190111" cy="302514"/>
          </a:xfrm>
          <a:prstGeom prst="round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vert="horz" rtlCol="0" anchor="ctr"/>
          <a:lstStyle/>
          <a:p>
            <a:pPr algn="ctr" fontAlgn="auto">
              <a:spcBef>
                <a:spcPts val="0"/>
              </a:spcBef>
              <a:spcAft>
                <a:spcPts val="0"/>
              </a:spcAft>
            </a:pPr>
            <a:r>
              <a:rPr kumimoji="0" lang="zh-TW" altLang="en-US" dirty="0" smtClean="0">
                <a:solidFill>
                  <a:prstClr val="white"/>
                </a:solidFill>
              </a:rPr>
              <a:t>參加二階複試</a:t>
            </a:r>
            <a:endParaRPr kumimoji="0" lang="zh-TW" altLang="en-US" dirty="0">
              <a:solidFill>
                <a:prstClr val="white"/>
              </a:solidFill>
            </a:endParaRPr>
          </a:p>
        </p:txBody>
      </p:sp>
      <p:sp>
        <p:nvSpPr>
          <p:cNvPr id="14" name="圓角矩形 13"/>
          <p:cNvSpPr/>
          <p:nvPr/>
        </p:nvSpPr>
        <p:spPr>
          <a:xfrm>
            <a:off x="417462" y="1885832"/>
            <a:ext cx="3223835" cy="360925"/>
          </a:xfrm>
          <a:prstGeom prst="roundRect">
            <a:avLst/>
          </a:prstGeom>
          <a:solidFill>
            <a:schemeClr val="accent2">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vert="horz" rtlCol="0" anchor="ctr"/>
          <a:lstStyle/>
          <a:p>
            <a:pPr algn="ctr" fontAlgn="auto">
              <a:spcBef>
                <a:spcPts val="0"/>
              </a:spcBef>
              <a:spcAft>
                <a:spcPts val="0"/>
              </a:spcAft>
            </a:pPr>
            <a:r>
              <a:rPr kumimoji="0" lang="zh-TW" altLang="en-US" dirty="0">
                <a:solidFill>
                  <a:prstClr val="black"/>
                </a:solidFill>
              </a:rPr>
              <a:t>追蹤考生二階報名作業進度</a:t>
            </a:r>
          </a:p>
        </p:txBody>
      </p:sp>
      <p:sp>
        <p:nvSpPr>
          <p:cNvPr id="15" name="文字方塊 14"/>
          <p:cNvSpPr txBox="1"/>
          <p:nvPr/>
        </p:nvSpPr>
        <p:spPr>
          <a:xfrm>
            <a:off x="971599" y="867953"/>
            <a:ext cx="2031325" cy="369332"/>
          </a:xfrm>
          <a:prstGeom prst="rect">
            <a:avLst/>
          </a:prstGeom>
          <a:noFill/>
        </p:spPr>
        <p:txBody>
          <a:bodyPr wrap="none" rtlCol="0">
            <a:spAutoFit/>
          </a:bodyPr>
          <a:lstStyle/>
          <a:p>
            <a:pPr fontAlgn="auto">
              <a:spcBef>
                <a:spcPts val="0"/>
              </a:spcBef>
              <a:spcAft>
                <a:spcPts val="0"/>
              </a:spcAft>
            </a:pPr>
            <a:r>
              <a:rPr kumimoji="0" lang="zh-TW" altLang="en-US" dirty="0">
                <a:solidFill>
                  <a:srgbClr val="ED7D31">
                    <a:lumMod val="50000"/>
                  </a:srgbClr>
                </a:solidFill>
                <a:latin typeface="標楷體" panose="03000509000000000000" pitchFamily="65" charset="-120"/>
                <a:ea typeface="標楷體" panose="03000509000000000000" pitchFamily="65" charset="-120"/>
              </a:rPr>
              <a:t>高職學校作業重點</a:t>
            </a:r>
          </a:p>
        </p:txBody>
      </p:sp>
      <p:sp>
        <p:nvSpPr>
          <p:cNvPr id="16" name="文字方塊 15"/>
          <p:cNvSpPr txBox="1"/>
          <p:nvPr/>
        </p:nvSpPr>
        <p:spPr>
          <a:xfrm>
            <a:off x="5872172" y="867953"/>
            <a:ext cx="1569660" cy="369332"/>
          </a:xfrm>
          <a:prstGeom prst="rect">
            <a:avLst/>
          </a:prstGeom>
          <a:noFill/>
        </p:spPr>
        <p:txBody>
          <a:bodyPr wrap="none" rtlCol="0">
            <a:spAutoFit/>
          </a:bodyPr>
          <a:lstStyle/>
          <a:p>
            <a:pPr fontAlgn="auto">
              <a:spcBef>
                <a:spcPts val="0"/>
              </a:spcBef>
              <a:spcAft>
                <a:spcPts val="0"/>
              </a:spcAft>
            </a:pPr>
            <a:r>
              <a:rPr kumimoji="0" lang="zh-TW" altLang="en-US" dirty="0">
                <a:solidFill>
                  <a:srgbClr val="70AD47">
                    <a:lumMod val="50000"/>
                  </a:srgbClr>
                </a:solidFill>
                <a:latin typeface="標楷體" panose="03000509000000000000" pitchFamily="65" charset="-120"/>
                <a:ea typeface="標楷體" panose="03000509000000000000" pitchFamily="65" charset="-120"/>
              </a:rPr>
              <a:t>考生作業重點</a:t>
            </a:r>
          </a:p>
        </p:txBody>
      </p:sp>
      <p:cxnSp>
        <p:nvCxnSpPr>
          <p:cNvPr id="21" name="肘形接點 20"/>
          <p:cNvCxnSpPr>
            <a:stCxn id="5" idx="2"/>
            <a:endCxn id="6" idx="0"/>
          </p:cNvCxnSpPr>
          <p:nvPr/>
        </p:nvCxnSpPr>
        <p:spPr>
          <a:xfrm rot="5400000">
            <a:off x="6087697" y="1611381"/>
            <a:ext cx="368537" cy="1026865"/>
          </a:xfrm>
          <a:prstGeom prst="bentConnector3">
            <a:avLst>
              <a:gd name="adj1" fmla="val 50000"/>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肘形接點 22"/>
          <p:cNvCxnSpPr>
            <a:stCxn id="5" idx="2"/>
            <a:endCxn id="7" idx="0"/>
          </p:cNvCxnSpPr>
          <p:nvPr/>
        </p:nvCxnSpPr>
        <p:spPr>
          <a:xfrm rot="16200000" flipH="1">
            <a:off x="7043902" y="1682040"/>
            <a:ext cx="368537" cy="885546"/>
          </a:xfrm>
          <a:prstGeom prst="bentConnector3">
            <a:avLst>
              <a:gd name="adj1" fmla="val 50000"/>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圓角矩形 35"/>
          <p:cNvSpPr/>
          <p:nvPr/>
        </p:nvSpPr>
        <p:spPr>
          <a:xfrm>
            <a:off x="5872172" y="4775150"/>
            <a:ext cx="2190111" cy="360925"/>
          </a:xfrm>
          <a:prstGeom prst="round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vert="horz" rtlCol="0" anchor="ctr"/>
          <a:lstStyle/>
          <a:p>
            <a:pPr algn="ctr" fontAlgn="auto">
              <a:spcBef>
                <a:spcPts val="0"/>
              </a:spcBef>
              <a:spcAft>
                <a:spcPts val="0"/>
              </a:spcAft>
            </a:pPr>
            <a:r>
              <a:rPr kumimoji="0" lang="zh-TW" altLang="en-US" b="1" dirty="0" smtClean="0">
                <a:solidFill>
                  <a:prstClr val="white"/>
                </a:solidFill>
              </a:rPr>
              <a:t>完成二階報名作業</a:t>
            </a:r>
            <a:endParaRPr kumimoji="0" lang="zh-TW" altLang="en-US" b="1" dirty="0">
              <a:solidFill>
                <a:prstClr val="white"/>
              </a:solidFill>
            </a:endParaRPr>
          </a:p>
        </p:txBody>
      </p:sp>
      <p:sp>
        <p:nvSpPr>
          <p:cNvPr id="12" name="圓角矩形 11"/>
          <p:cNvSpPr/>
          <p:nvPr/>
        </p:nvSpPr>
        <p:spPr>
          <a:xfrm>
            <a:off x="4201054" y="3812299"/>
            <a:ext cx="1311994" cy="3510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vert="horz" rtlCol="0" anchor="ctr"/>
          <a:lstStyle/>
          <a:p>
            <a:pPr algn="ctr" fontAlgn="auto">
              <a:spcBef>
                <a:spcPts val="0"/>
              </a:spcBef>
              <a:spcAft>
                <a:spcPts val="0"/>
              </a:spcAft>
            </a:pPr>
            <a:r>
              <a:rPr kumimoji="0" lang="zh-TW" altLang="en-US" dirty="0">
                <a:solidFill>
                  <a:prstClr val="black"/>
                </a:solidFill>
              </a:rPr>
              <a:t>集體寄件</a:t>
            </a:r>
          </a:p>
        </p:txBody>
      </p:sp>
      <p:sp>
        <p:nvSpPr>
          <p:cNvPr id="13" name="圓角矩形 12"/>
          <p:cNvSpPr/>
          <p:nvPr/>
        </p:nvSpPr>
        <p:spPr>
          <a:xfrm>
            <a:off x="5605107" y="3812300"/>
            <a:ext cx="1279037" cy="351000"/>
          </a:xfrm>
          <a:prstGeom prst="roundRect">
            <a:avLst/>
          </a:prstGeom>
          <a:solidFill>
            <a:schemeClr val="accent6">
              <a:lumMod val="60000"/>
              <a:lumOff val="40000"/>
            </a:schemeClr>
          </a:solidFill>
          <a:ln w="38100">
            <a:solidFill>
              <a:schemeClr val="accent6">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vert="horz" rtlCol="0" anchor="ctr"/>
          <a:lstStyle/>
          <a:p>
            <a:pPr algn="ctr" fontAlgn="auto">
              <a:spcBef>
                <a:spcPts val="0"/>
              </a:spcBef>
              <a:spcAft>
                <a:spcPts val="0"/>
              </a:spcAft>
            </a:pPr>
            <a:r>
              <a:rPr kumimoji="0" lang="zh-TW" altLang="en-US" dirty="0" smtClean="0">
                <a:solidFill>
                  <a:prstClr val="black"/>
                </a:solidFill>
              </a:rPr>
              <a:t>個別寄件</a:t>
            </a:r>
            <a:endParaRPr kumimoji="0" lang="zh-TW" altLang="en-US" dirty="0">
              <a:solidFill>
                <a:prstClr val="black"/>
              </a:solidFill>
            </a:endParaRPr>
          </a:p>
        </p:txBody>
      </p:sp>
      <p:cxnSp>
        <p:nvCxnSpPr>
          <p:cNvPr id="39" name="肘形接點 38"/>
          <p:cNvCxnSpPr>
            <a:stCxn id="5" idx="2"/>
            <a:endCxn id="9" idx="0"/>
          </p:cNvCxnSpPr>
          <p:nvPr/>
        </p:nvCxnSpPr>
        <p:spPr>
          <a:xfrm rot="5400000">
            <a:off x="5749315" y="1949761"/>
            <a:ext cx="1045299" cy="1026866"/>
          </a:xfrm>
          <a:prstGeom prst="bentConnector3">
            <a:avLst>
              <a:gd name="adj1" fmla="val 70677"/>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肘形接點 40"/>
          <p:cNvCxnSpPr>
            <a:stCxn id="5" idx="2"/>
            <a:endCxn id="8" idx="0"/>
          </p:cNvCxnSpPr>
          <p:nvPr/>
        </p:nvCxnSpPr>
        <p:spPr>
          <a:xfrm rot="16200000" flipH="1">
            <a:off x="6506233" y="2219708"/>
            <a:ext cx="1450402" cy="892075"/>
          </a:xfrm>
          <a:prstGeom prst="bentConnector3">
            <a:avLst>
              <a:gd name="adj1" fmla="val 51146"/>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肘形接點 47"/>
          <p:cNvCxnSpPr>
            <a:stCxn id="9" idx="2"/>
            <a:endCxn id="12" idx="0"/>
          </p:cNvCxnSpPr>
          <p:nvPr/>
        </p:nvCxnSpPr>
        <p:spPr>
          <a:xfrm rot="5400000">
            <a:off x="5048968" y="3102735"/>
            <a:ext cx="517647" cy="901480"/>
          </a:xfrm>
          <a:prstGeom prst="bentConnector3">
            <a:avLst>
              <a:gd name="adj1" fmla="val 50000"/>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肘形接點 49"/>
          <p:cNvCxnSpPr>
            <a:stCxn id="9" idx="2"/>
            <a:endCxn id="13" idx="0"/>
          </p:cNvCxnSpPr>
          <p:nvPr/>
        </p:nvCxnSpPr>
        <p:spPr>
          <a:xfrm rot="16200000" flipH="1">
            <a:off x="5742754" y="3310428"/>
            <a:ext cx="517648" cy="486095"/>
          </a:xfrm>
          <a:prstGeom prst="bentConnector3">
            <a:avLst>
              <a:gd name="adj1" fmla="val 50000"/>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肘形接點 51"/>
          <p:cNvCxnSpPr>
            <a:stCxn id="12" idx="2"/>
            <a:endCxn id="36" idx="0"/>
          </p:cNvCxnSpPr>
          <p:nvPr/>
        </p:nvCxnSpPr>
        <p:spPr>
          <a:xfrm rot="16200000" flipH="1">
            <a:off x="5606214" y="3414135"/>
            <a:ext cx="611851" cy="2110177"/>
          </a:xfrm>
          <a:prstGeom prst="bentConnector3">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肘形接點 53"/>
          <p:cNvCxnSpPr>
            <a:stCxn id="13" idx="2"/>
            <a:endCxn id="36" idx="0"/>
          </p:cNvCxnSpPr>
          <p:nvPr/>
        </p:nvCxnSpPr>
        <p:spPr>
          <a:xfrm rot="16200000" flipH="1">
            <a:off x="6300002" y="4107924"/>
            <a:ext cx="611850" cy="722602"/>
          </a:xfrm>
          <a:prstGeom prst="bentConnector3">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肘形接點 55"/>
          <p:cNvCxnSpPr>
            <a:stCxn id="8" idx="2"/>
            <a:endCxn id="36" idx="0"/>
          </p:cNvCxnSpPr>
          <p:nvPr/>
        </p:nvCxnSpPr>
        <p:spPr>
          <a:xfrm rot="5400000">
            <a:off x="7006968" y="4104645"/>
            <a:ext cx="630765" cy="710244"/>
          </a:xfrm>
          <a:prstGeom prst="bentConnector3">
            <a:avLst>
              <a:gd name="adj1" fmla="val 50000"/>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9" name="圓角矩形 58"/>
          <p:cNvSpPr/>
          <p:nvPr/>
        </p:nvSpPr>
        <p:spPr>
          <a:xfrm>
            <a:off x="423407" y="2828074"/>
            <a:ext cx="3217891" cy="360925"/>
          </a:xfrm>
          <a:prstGeom prst="roundRect">
            <a:avLst/>
          </a:prstGeom>
          <a:solidFill>
            <a:schemeClr val="accent2">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vert="horz" rtlCol="0" anchor="ctr"/>
          <a:lstStyle/>
          <a:p>
            <a:pPr algn="ctr" fontAlgn="auto">
              <a:spcBef>
                <a:spcPts val="0"/>
              </a:spcBef>
              <a:spcAft>
                <a:spcPts val="0"/>
              </a:spcAft>
            </a:pPr>
            <a:r>
              <a:rPr kumimoji="0" lang="zh-TW" altLang="en-US" dirty="0" smtClean="0">
                <a:solidFill>
                  <a:prstClr val="black"/>
                </a:solidFill>
              </a:rPr>
              <a:t>協助考生辦理集體繳費及寄件</a:t>
            </a:r>
            <a:endParaRPr kumimoji="0" lang="zh-TW" altLang="en-US" dirty="0">
              <a:solidFill>
                <a:prstClr val="black"/>
              </a:solidFill>
            </a:endParaRPr>
          </a:p>
        </p:txBody>
      </p:sp>
      <p:cxnSp>
        <p:nvCxnSpPr>
          <p:cNvPr id="65" name="直線單箭頭接點 64"/>
          <p:cNvCxnSpPr>
            <a:stCxn id="36" idx="2"/>
            <a:endCxn id="11" idx="0"/>
          </p:cNvCxnSpPr>
          <p:nvPr/>
        </p:nvCxnSpPr>
        <p:spPr>
          <a:xfrm>
            <a:off x="6967228" y="5136075"/>
            <a:ext cx="0" cy="392512"/>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8" name="圓角矩形 67"/>
          <p:cNvSpPr/>
          <p:nvPr/>
        </p:nvSpPr>
        <p:spPr>
          <a:xfrm>
            <a:off x="405047" y="4160877"/>
            <a:ext cx="3223835" cy="360925"/>
          </a:xfrm>
          <a:prstGeom prst="roundRect">
            <a:avLst/>
          </a:prstGeom>
          <a:solidFill>
            <a:schemeClr val="accent5">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vert="horz" rtlCol="0" anchor="ctr"/>
          <a:lstStyle/>
          <a:p>
            <a:pPr algn="ctr" fontAlgn="auto">
              <a:spcBef>
                <a:spcPts val="0"/>
              </a:spcBef>
              <a:spcAft>
                <a:spcPts val="0"/>
              </a:spcAft>
            </a:pPr>
            <a:r>
              <a:rPr kumimoji="0" lang="zh-TW" altLang="en-US" dirty="0" smtClean="0">
                <a:solidFill>
                  <a:prstClr val="black"/>
                </a:solidFill>
              </a:rPr>
              <a:t>輔導考生完成作業程序</a:t>
            </a:r>
            <a:endParaRPr kumimoji="0" lang="zh-TW" altLang="en-US" dirty="0">
              <a:solidFill>
                <a:prstClr val="black"/>
              </a:solidFill>
            </a:endParaRPr>
          </a:p>
        </p:txBody>
      </p:sp>
      <p:sp>
        <p:nvSpPr>
          <p:cNvPr id="27" name="投影片編號版面配置區 26"/>
          <p:cNvSpPr>
            <a:spLocks noGrp="1"/>
          </p:cNvSpPr>
          <p:nvPr>
            <p:ph type="sldNum" sz="quarter" idx="12"/>
          </p:nvPr>
        </p:nvSpPr>
        <p:spPr/>
        <p:txBody>
          <a:bodyPr/>
          <a:lstStyle/>
          <a:p>
            <a:fld id="{34EC34A2-0CEA-4579-984D-7DD7EB565D05}" type="slidenum">
              <a:rPr lang="zh-TW" altLang="en-US" smtClean="0">
                <a:solidFill>
                  <a:prstClr val="black"/>
                </a:solidFill>
              </a:rPr>
              <a:pPr/>
              <a:t>66</a:t>
            </a:fld>
            <a:endParaRPr lang="zh-TW" altLang="en-US">
              <a:solidFill>
                <a:prstClr val="black"/>
              </a:solidFill>
            </a:endParaRPr>
          </a:p>
        </p:txBody>
      </p:sp>
    </p:spTree>
    <p:extLst>
      <p:ext uri="{BB962C8B-B14F-4D97-AF65-F5344CB8AC3E}">
        <p14:creationId xmlns:p14="http://schemas.microsoft.com/office/powerpoint/2010/main" val="326753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up)">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up)">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up)">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wipe(up)">
                                      <p:cBhvr>
                                        <p:cTn id="47" dur="5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up)">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wipe(up)">
                                      <p:cBhvr>
                                        <p:cTn id="57" dur="500"/>
                                        <p:tgtEl>
                                          <p:spTgt spid="4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up)">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wipe(up)">
                                      <p:cBhvr>
                                        <p:cTn id="67" dur="500"/>
                                        <p:tgtEl>
                                          <p:spTgt spid="5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wipe(up)">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52"/>
                                        </p:tgtEl>
                                        <p:attrNameLst>
                                          <p:attrName>style.visibility</p:attrName>
                                        </p:attrNameLst>
                                      </p:cBhvr>
                                      <p:to>
                                        <p:strVal val="visible"/>
                                      </p:to>
                                    </p:set>
                                    <p:animEffect transition="in" filter="wipe(up)">
                                      <p:cBhvr>
                                        <p:cTn id="77" dur="500"/>
                                        <p:tgtEl>
                                          <p:spTgt spid="5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wipe(up)">
                                      <p:cBhvr>
                                        <p:cTn id="82" dur="500"/>
                                        <p:tgtEl>
                                          <p:spTgt spid="54"/>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nodeType="clickEffect">
                                  <p:stCondLst>
                                    <p:cond delay="0"/>
                                  </p:stCondLst>
                                  <p:childTnLst>
                                    <p:set>
                                      <p:cBhvr>
                                        <p:cTn id="86" dur="1" fill="hold">
                                          <p:stCondLst>
                                            <p:cond delay="0"/>
                                          </p:stCondLst>
                                        </p:cTn>
                                        <p:tgtEl>
                                          <p:spTgt spid="56"/>
                                        </p:tgtEl>
                                        <p:attrNameLst>
                                          <p:attrName>style.visibility</p:attrName>
                                        </p:attrNameLst>
                                      </p:cBhvr>
                                      <p:to>
                                        <p:strVal val="visible"/>
                                      </p:to>
                                    </p:set>
                                    <p:animEffect transition="in" filter="wipe(up)">
                                      <p:cBhvr>
                                        <p:cTn id="87" dur="500"/>
                                        <p:tgtEl>
                                          <p:spTgt spid="56"/>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wipe(up)">
                                      <p:cBhvr>
                                        <p:cTn id="92" dur="500"/>
                                        <p:tgtEl>
                                          <p:spTgt spid="36"/>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nodeType="clickEffect">
                                  <p:stCondLst>
                                    <p:cond delay="0"/>
                                  </p:stCondLst>
                                  <p:childTnLst>
                                    <p:set>
                                      <p:cBhvr>
                                        <p:cTn id="96" dur="1" fill="hold">
                                          <p:stCondLst>
                                            <p:cond delay="0"/>
                                          </p:stCondLst>
                                        </p:cTn>
                                        <p:tgtEl>
                                          <p:spTgt spid="65"/>
                                        </p:tgtEl>
                                        <p:attrNameLst>
                                          <p:attrName>style.visibility</p:attrName>
                                        </p:attrNameLst>
                                      </p:cBhvr>
                                      <p:to>
                                        <p:strVal val="visible"/>
                                      </p:to>
                                    </p:set>
                                    <p:animEffect transition="in" filter="wipe(up)">
                                      <p:cBhvr>
                                        <p:cTn id="97" dur="500"/>
                                        <p:tgtEl>
                                          <p:spTgt spid="65"/>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grpId="0" nodeType="clickEffect">
                                  <p:stCondLst>
                                    <p:cond delay="0"/>
                                  </p:stCondLst>
                                  <p:childTnLst>
                                    <p:set>
                                      <p:cBhvr>
                                        <p:cTn id="101" dur="1" fill="hold">
                                          <p:stCondLst>
                                            <p:cond delay="0"/>
                                          </p:stCondLst>
                                        </p:cTn>
                                        <p:tgtEl>
                                          <p:spTgt spid="11"/>
                                        </p:tgtEl>
                                        <p:attrNameLst>
                                          <p:attrName>style.visibility</p:attrName>
                                        </p:attrNameLst>
                                      </p:cBhvr>
                                      <p:to>
                                        <p:strVal val="visible"/>
                                      </p:to>
                                    </p:set>
                                    <p:animEffect transition="in" filter="wipe(up)">
                                      <p:cBhvr>
                                        <p:cTn id="102" dur="500"/>
                                        <p:tgtEl>
                                          <p:spTgt spid="11"/>
                                        </p:tgtEl>
                                      </p:cBhvr>
                                    </p:animEffect>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15"/>
                                        </p:tgtEl>
                                        <p:attrNameLst>
                                          <p:attrName>style.visibility</p:attrName>
                                        </p:attrNameLst>
                                      </p:cBhvr>
                                      <p:to>
                                        <p:strVal val="visible"/>
                                      </p:to>
                                    </p:set>
                                    <p:anim calcmode="lin" valueType="num">
                                      <p:cBhvr additive="base">
                                        <p:cTn id="107" dur="500" fill="hold"/>
                                        <p:tgtEl>
                                          <p:spTgt spid="15"/>
                                        </p:tgtEl>
                                        <p:attrNameLst>
                                          <p:attrName>ppt_x</p:attrName>
                                        </p:attrNameLst>
                                      </p:cBhvr>
                                      <p:tavLst>
                                        <p:tav tm="0">
                                          <p:val>
                                            <p:strVal val="#ppt_x"/>
                                          </p:val>
                                        </p:tav>
                                        <p:tav tm="100000">
                                          <p:val>
                                            <p:strVal val="#ppt_x"/>
                                          </p:val>
                                        </p:tav>
                                      </p:tavLst>
                                    </p:anim>
                                    <p:anim calcmode="lin" valueType="num">
                                      <p:cBhvr additive="base">
                                        <p:cTn id="10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2"/>
                                        </p:tgtEl>
                                        <p:attrNameLst>
                                          <p:attrName>style.visibility</p:attrName>
                                        </p:attrNameLst>
                                      </p:cBhvr>
                                      <p:to>
                                        <p:strVal val="visible"/>
                                      </p:to>
                                    </p:set>
                                    <p:anim calcmode="lin" valueType="num">
                                      <p:cBhvr additive="base">
                                        <p:cTn id="113" dur="500" fill="hold"/>
                                        <p:tgtEl>
                                          <p:spTgt spid="2"/>
                                        </p:tgtEl>
                                        <p:attrNameLst>
                                          <p:attrName>ppt_x</p:attrName>
                                        </p:attrNameLst>
                                      </p:cBhvr>
                                      <p:tavLst>
                                        <p:tav tm="0">
                                          <p:val>
                                            <p:strVal val="#ppt_x"/>
                                          </p:val>
                                        </p:tav>
                                        <p:tav tm="100000">
                                          <p:val>
                                            <p:strVal val="#ppt_x"/>
                                          </p:val>
                                        </p:tav>
                                      </p:tavLst>
                                    </p:anim>
                                    <p:anim calcmode="lin" valueType="num">
                                      <p:cBhvr additive="base">
                                        <p:cTn id="1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14"/>
                                        </p:tgtEl>
                                        <p:attrNameLst>
                                          <p:attrName>style.visibility</p:attrName>
                                        </p:attrNameLst>
                                      </p:cBhvr>
                                      <p:to>
                                        <p:strVal val="visible"/>
                                      </p:to>
                                    </p:set>
                                    <p:anim calcmode="lin" valueType="num">
                                      <p:cBhvr additive="base">
                                        <p:cTn id="119" dur="500" fill="hold"/>
                                        <p:tgtEl>
                                          <p:spTgt spid="14"/>
                                        </p:tgtEl>
                                        <p:attrNameLst>
                                          <p:attrName>ppt_x</p:attrName>
                                        </p:attrNameLst>
                                      </p:cBhvr>
                                      <p:tavLst>
                                        <p:tav tm="0">
                                          <p:val>
                                            <p:strVal val="#ppt_x"/>
                                          </p:val>
                                        </p:tav>
                                        <p:tav tm="100000">
                                          <p:val>
                                            <p:strVal val="#ppt_x"/>
                                          </p:val>
                                        </p:tav>
                                      </p:tavLst>
                                    </p:anim>
                                    <p:anim calcmode="lin" valueType="num">
                                      <p:cBhvr additive="base">
                                        <p:cTn id="1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59"/>
                                        </p:tgtEl>
                                        <p:attrNameLst>
                                          <p:attrName>style.visibility</p:attrName>
                                        </p:attrNameLst>
                                      </p:cBhvr>
                                      <p:to>
                                        <p:strVal val="visible"/>
                                      </p:to>
                                    </p:set>
                                    <p:anim calcmode="lin" valueType="num">
                                      <p:cBhvr additive="base">
                                        <p:cTn id="125" dur="500" fill="hold"/>
                                        <p:tgtEl>
                                          <p:spTgt spid="59"/>
                                        </p:tgtEl>
                                        <p:attrNameLst>
                                          <p:attrName>ppt_x</p:attrName>
                                        </p:attrNameLst>
                                      </p:cBhvr>
                                      <p:tavLst>
                                        <p:tav tm="0">
                                          <p:val>
                                            <p:strVal val="#ppt_x"/>
                                          </p:val>
                                        </p:tav>
                                        <p:tav tm="100000">
                                          <p:val>
                                            <p:strVal val="#ppt_x"/>
                                          </p:val>
                                        </p:tav>
                                      </p:tavLst>
                                    </p:anim>
                                    <p:anim calcmode="lin" valueType="num">
                                      <p:cBhvr additive="base">
                                        <p:cTn id="126" dur="500" fill="hold"/>
                                        <p:tgtEl>
                                          <p:spTgt spid="59"/>
                                        </p:tgtEl>
                                        <p:attrNameLst>
                                          <p:attrName>ppt_y</p:attrName>
                                        </p:attrNameLst>
                                      </p:cBhvr>
                                      <p:tavLst>
                                        <p:tav tm="0">
                                          <p:val>
                                            <p:strVal val="1+#ppt_h/2"/>
                                          </p:val>
                                        </p:tav>
                                        <p:tav tm="100000">
                                          <p:val>
                                            <p:strVal val="#ppt_y"/>
                                          </p:val>
                                        </p:tav>
                                      </p:tavLst>
                                    </p:anim>
                                  </p:childTnLst>
                                </p:cTn>
                              </p:par>
                            </p:childTnLst>
                          </p:cTn>
                        </p:par>
                        <p:par>
                          <p:cTn id="127" fill="hold">
                            <p:stCondLst>
                              <p:cond delay="500"/>
                            </p:stCondLst>
                            <p:childTnLst>
                              <p:par>
                                <p:cTn id="128" presetID="16" presetClass="entr" presetSubtype="21" fill="hold" grpId="0" nodeType="afterEffect">
                                  <p:stCondLst>
                                    <p:cond delay="0"/>
                                  </p:stCondLst>
                                  <p:childTnLst>
                                    <p:set>
                                      <p:cBhvr>
                                        <p:cTn id="129" dur="1" fill="hold">
                                          <p:stCondLst>
                                            <p:cond delay="0"/>
                                          </p:stCondLst>
                                        </p:cTn>
                                        <p:tgtEl>
                                          <p:spTgt spid="63"/>
                                        </p:tgtEl>
                                        <p:attrNameLst>
                                          <p:attrName>style.visibility</p:attrName>
                                        </p:attrNameLst>
                                      </p:cBhvr>
                                      <p:to>
                                        <p:strVal val="visible"/>
                                      </p:to>
                                    </p:set>
                                    <p:animEffect transition="in" filter="barn(inVertical)">
                                      <p:cBhvr>
                                        <p:cTn id="130" dur="500"/>
                                        <p:tgtEl>
                                          <p:spTgt spid="63"/>
                                        </p:tgtEl>
                                      </p:cBhvr>
                                    </p:animEffect>
                                  </p:childTnLst>
                                </p:cTn>
                              </p:par>
                            </p:childTnLst>
                          </p:cTn>
                        </p:par>
                      </p:childTnLst>
                    </p:cTn>
                  </p:par>
                  <p:par>
                    <p:cTn id="131" fill="hold">
                      <p:stCondLst>
                        <p:cond delay="indefinite"/>
                      </p:stCondLst>
                      <p:childTnLst>
                        <p:par>
                          <p:cTn id="132" fill="hold">
                            <p:stCondLst>
                              <p:cond delay="0"/>
                            </p:stCondLst>
                            <p:childTnLst>
                              <p:par>
                                <p:cTn id="133" presetID="2" presetClass="entr" presetSubtype="4" fill="hold" grpId="0" nodeType="clickEffect">
                                  <p:stCondLst>
                                    <p:cond delay="0"/>
                                  </p:stCondLst>
                                  <p:childTnLst>
                                    <p:set>
                                      <p:cBhvr>
                                        <p:cTn id="134" dur="1" fill="hold">
                                          <p:stCondLst>
                                            <p:cond delay="0"/>
                                          </p:stCondLst>
                                        </p:cTn>
                                        <p:tgtEl>
                                          <p:spTgt spid="68"/>
                                        </p:tgtEl>
                                        <p:attrNameLst>
                                          <p:attrName>style.visibility</p:attrName>
                                        </p:attrNameLst>
                                      </p:cBhvr>
                                      <p:to>
                                        <p:strVal val="visible"/>
                                      </p:to>
                                    </p:set>
                                    <p:anim calcmode="lin" valueType="num">
                                      <p:cBhvr additive="base">
                                        <p:cTn id="135" dur="500" fill="hold"/>
                                        <p:tgtEl>
                                          <p:spTgt spid="68"/>
                                        </p:tgtEl>
                                        <p:attrNameLst>
                                          <p:attrName>ppt_x</p:attrName>
                                        </p:attrNameLst>
                                      </p:cBhvr>
                                      <p:tavLst>
                                        <p:tav tm="0">
                                          <p:val>
                                            <p:strVal val="#ppt_x"/>
                                          </p:val>
                                        </p:tav>
                                        <p:tav tm="100000">
                                          <p:val>
                                            <p:strVal val="#ppt_x"/>
                                          </p:val>
                                        </p:tav>
                                      </p:tavLst>
                                    </p:anim>
                                    <p:anim calcmode="lin" valueType="num">
                                      <p:cBhvr additive="base">
                                        <p:cTn id="136" dur="500" fill="hold"/>
                                        <p:tgtEl>
                                          <p:spTgt spid="68"/>
                                        </p:tgtEl>
                                        <p:attrNameLst>
                                          <p:attrName>ppt_y</p:attrName>
                                        </p:attrNameLst>
                                      </p:cBhvr>
                                      <p:tavLst>
                                        <p:tav tm="0">
                                          <p:val>
                                            <p:strVal val="1+#ppt_h/2"/>
                                          </p:val>
                                        </p:tav>
                                        <p:tav tm="100000">
                                          <p:val>
                                            <p:strVal val="#ppt_y"/>
                                          </p:val>
                                        </p:tav>
                                      </p:tavLst>
                                    </p:anim>
                                  </p:childTnLst>
                                </p:cTn>
                              </p:par>
                            </p:childTnLst>
                          </p:cTn>
                        </p:par>
                        <p:par>
                          <p:cTn id="137" fill="hold">
                            <p:stCondLst>
                              <p:cond delay="500"/>
                            </p:stCondLst>
                            <p:childTnLst>
                              <p:par>
                                <p:cTn id="138" presetID="22" presetClass="entr" presetSubtype="2" fill="hold" grpId="0" nodeType="afterEffect">
                                  <p:stCondLst>
                                    <p:cond delay="0"/>
                                  </p:stCondLst>
                                  <p:childTnLst>
                                    <p:set>
                                      <p:cBhvr>
                                        <p:cTn id="139" dur="1" fill="hold">
                                          <p:stCondLst>
                                            <p:cond delay="0"/>
                                          </p:stCondLst>
                                        </p:cTn>
                                        <p:tgtEl>
                                          <p:spTgt spid="69"/>
                                        </p:tgtEl>
                                        <p:attrNameLst>
                                          <p:attrName>style.visibility</p:attrName>
                                        </p:attrNameLst>
                                      </p:cBhvr>
                                      <p:to>
                                        <p:strVal val="visible"/>
                                      </p:to>
                                    </p:set>
                                    <p:animEffect transition="in" filter="wipe(right)">
                                      <p:cBhvr>
                                        <p:cTn id="140"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63" grpId="0" animBg="1"/>
      <p:bldP spid="2" grpId="0" animBg="1"/>
      <p:bldP spid="5" grpId="0" animBg="1"/>
      <p:bldP spid="6" grpId="0" animBg="1"/>
      <p:bldP spid="7" grpId="0" animBg="1"/>
      <p:bldP spid="8" grpId="0" animBg="1"/>
      <p:bldP spid="9" grpId="0" animBg="1"/>
      <p:bldP spid="11" grpId="0" animBg="1"/>
      <p:bldP spid="14" grpId="0" animBg="1"/>
      <p:bldP spid="15" grpId="0"/>
      <p:bldP spid="16" grpId="0"/>
      <p:bldP spid="36" grpId="0" animBg="1"/>
      <p:bldP spid="12" grpId="0" animBg="1"/>
      <p:bldP spid="13" grpId="0" animBg="1"/>
      <p:bldP spid="59" grpId="0" animBg="1"/>
      <p:bldP spid="6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 Box 14"/>
          <p:cNvSpPr txBox="1">
            <a:spLocks noChangeArrowheads="1"/>
          </p:cNvSpPr>
          <p:nvPr/>
        </p:nvSpPr>
        <p:spPr bwMode="auto">
          <a:xfrm>
            <a:off x="239713" y="4626552"/>
            <a:ext cx="4510087" cy="396875"/>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r>
              <a:rPr lang="zh-TW" altLang="en-US" sz="1600" dirty="0">
                <a:solidFill>
                  <a:srgbClr val="000000"/>
                </a:solidFill>
                <a:latin typeface="標楷體" panose="03000509000000000000" pitchFamily="65" charset="-120"/>
                <a:ea typeface="標楷體" panose="03000509000000000000" pitchFamily="65" charset="-120"/>
              </a:rPr>
              <a:t>各甄選學校公告錄取正、備取生</a:t>
            </a:r>
            <a:r>
              <a:rPr lang="zh-TW" altLang="en-US" sz="1600" dirty="0" smtClean="0">
                <a:solidFill>
                  <a:srgbClr val="000000"/>
                </a:solidFill>
                <a:latin typeface="標楷體" panose="03000509000000000000" pitchFamily="65" charset="-120"/>
                <a:ea typeface="標楷體" panose="03000509000000000000" pitchFamily="65" charset="-120"/>
              </a:rPr>
              <a:t>名單</a:t>
            </a:r>
            <a:r>
              <a:rPr lang="en-US" altLang="zh-TW" sz="1600" dirty="0">
                <a:solidFill>
                  <a:srgbClr val="FF0000"/>
                </a:solidFill>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使用通行碼</a:t>
            </a:r>
            <a:r>
              <a:rPr lang="en-US" altLang="zh-TW" sz="1600" dirty="0">
                <a:solidFill>
                  <a:srgbClr val="FF0000"/>
                </a:solidFill>
                <a:latin typeface="標楷體" panose="03000509000000000000" pitchFamily="65" charset="-120"/>
                <a:ea typeface="標楷體" panose="03000509000000000000" pitchFamily="65" charset="-120"/>
              </a:rPr>
              <a:t>)</a:t>
            </a:r>
            <a:endParaRPr lang="zh-TW" altLang="en-US" sz="1600" dirty="0">
              <a:solidFill>
                <a:srgbClr val="000000"/>
              </a:solidFill>
              <a:latin typeface="標楷體" panose="03000509000000000000" pitchFamily="65" charset="-120"/>
              <a:ea typeface="標楷體" panose="03000509000000000000" pitchFamily="65" charset="-120"/>
            </a:endParaRPr>
          </a:p>
        </p:txBody>
      </p:sp>
      <p:sp>
        <p:nvSpPr>
          <p:cNvPr id="44" name="Text Box 17"/>
          <p:cNvSpPr txBox="1">
            <a:spLocks noChangeArrowheads="1"/>
          </p:cNvSpPr>
          <p:nvPr/>
        </p:nvSpPr>
        <p:spPr bwMode="auto">
          <a:xfrm>
            <a:off x="239713" y="5159032"/>
            <a:ext cx="4510087" cy="396875"/>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sz="1300" dirty="0">
                <a:solidFill>
                  <a:schemeClr val="tx1"/>
                </a:solidFill>
                <a:latin typeface="標楷體" panose="03000509000000000000" pitchFamily="65" charset="-120"/>
                <a:ea typeface="標楷體" panose="03000509000000000000" pitchFamily="65" charset="-120"/>
              </a:rPr>
              <a:t>正取生及備取生至本委員會</a:t>
            </a:r>
            <a:r>
              <a:rPr lang="zh-TW" altLang="en-US" sz="1300" dirty="0" smtClean="0">
                <a:solidFill>
                  <a:schemeClr val="tx1"/>
                </a:solidFill>
                <a:latin typeface="標楷體" panose="03000509000000000000" pitchFamily="65" charset="-120"/>
                <a:ea typeface="標楷體" panose="03000509000000000000" pitchFamily="65" charset="-120"/>
              </a:rPr>
              <a:t>網路登記就讀</a:t>
            </a:r>
            <a:r>
              <a:rPr lang="zh-TW" altLang="en-US" sz="1300" dirty="0">
                <a:solidFill>
                  <a:schemeClr val="tx1"/>
                </a:solidFill>
                <a:latin typeface="標楷體" panose="03000509000000000000" pitchFamily="65" charset="-120"/>
                <a:ea typeface="標楷體" panose="03000509000000000000" pitchFamily="65" charset="-120"/>
              </a:rPr>
              <a:t>志願</a:t>
            </a:r>
            <a:r>
              <a:rPr lang="zh-TW" altLang="en-US" sz="1300" dirty="0" smtClean="0">
                <a:solidFill>
                  <a:schemeClr val="tx1"/>
                </a:solidFill>
                <a:latin typeface="標楷體" panose="03000509000000000000" pitchFamily="65" charset="-120"/>
                <a:ea typeface="標楷體" panose="03000509000000000000" pitchFamily="65" charset="-120"/>
              </a:rPr>
              <a:t>序</a:t>
            </a:r>
            <a:r>
              <a:rPr lang="en-US" altLang="zh-TW" sz="1300" dirty="0">
                <a:solidFill>
                  <a:schemeClr val="tx1"/>
                </a:solidFill>
                <a:latin typeface="標楷體" panose="03000509000000000000" pitchFamily="65" charset="-120"/>
                <a:ea typeface="標楷體" panose="03000509000000000000" pitchFamily="65" charset="-120"/>
              </a:rPr>
              <a:t>(</a:t>
            </a:r>
            <a:r>
              <a:rPr lang="zh-TW" altLang="en-US" sz="1300" dirty="0">
                <a:solidFill>
                  <a:schemeClr val="tx1"/>
                </a:solidFill>
                <a:latin typeface="標楷體" panose="03000509000000000000" pitchFamily="65" charset="-120"/>
                <a:ea typeface="標楷體" panose="03000509000000000000" pitchFamily="65" charset="-120"/>
              </a:rPr>
              <a:t>使用通行碼</a:t>
            </a:r>
            <a:r>
              <a:rPr lang="en-US" altLang="zh-TW" sz="1300" dirty="0">
                <a:solidFill>
                  <a:schemeClr val="tx1"/>
                </a:solidFill>
                <a:latin typeface="標楷體" panose="03000509000000000000" pitchFamily="65" charset="-120"/>
                <a:ea typeface="標楷體" panose="03000509000000000000" pitchFamily="65" charset="-120"/>
              </a:rPr>
              <a:t>)</a:t>
            </a:r>
            <a:endParaRPr lang="zh-TW" altLang="en-US" sz="1300" dirty="0">
              <a:solidFill>
                <a:schemeClr val="tx1"/>
              </a:solidFill>
              <a:latin typeface="標楷體" panose="03000509000000000000" pitchFamily="65" charset="-120"/>
              <a:ea typeface="標楷體" panose="03000509000000000000" pitchFamily="65" charset="-120"/>
            </a:endParaRPr>
          </a:p>
        </p:txBody>
      </p:sp>
      <p:sp>
        <p:nvSpPr>
          <p:cNvPr id="47" name="Text Box 19"/>
          <p:cNvSpPr txBox="1">
            <a:spLocks noChangeArrowheads="1"/>
          </p:cNvSpPr>
          <p:nvPr/>
        </p:nvSpPr>
        <p:spPr bwMode="auto">
          <a:xfrm>
            <a:off x="239713" y="1970504"/>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dirty="0">
                <a:solidFill>
                  <a:srgbClr val="000000"/>
                </a:solidFill>
                <a:latin typeface="標楷體" panose="03000509000000000000" pitchFamily="65" charset="-120"/>
                <a:ea typeface="標楷體" panose="03000509000000000000" pitchFamily="65" charset="-120"/>
              </a:rPr>
              <a:t>本委員會網站</a:t>
            </a:r>
            <a:r>
              <a:rPr lang="zh-TW" altLang="en-US" dirty="0" smtClean="0">
                <a:solidFill>
                  <a:srgbClr val="000000"/>
                </a:solidFill>
                <a:latin typeface="標楷體" panose="03000509000000000000" pitchFamily="65" charset="-120"/>
                <a:ea typeface="標楷體" panose="03000509000000000000" pitchFamily="65" charset="-120"/>
              </a:rPr>
              <a:t>公告資格審查結果</a:t>
            </a:r>
            <a:endParaRPr lang="zh-TW" altLang="en-US" dirty="0">
              <a:solidFill>
                <a:srgbClr val="000000"/>
              </a:solidFill>
              <a:latin typeface="標楷體" panose="03000509000000000000" pitchFamily="65" charset="-120"/>
              <a:ea typeface="標楷體" panose="03000509000000000000" pitchFamily="65" charset="-120"/>
            </a:endParaRPr>
          </a:p>
        </p:txBody>
      </p:sp>
      <p:sp>
        <p:nvSpPr>
          <p:cNvPr id="49" name="Text Box 20"/>
          <p:cNvSpPr txBox="1">
            <a:spLocks noChangeArrowheads="1"/>
          </p:cNvSpPr>
          <p:nvPr/>
        </p:nvSpPr>
        <p:spPr bwMode="auto">
          <a:xfrm>
            <a:off x="239713" y="2501396"/>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dirty="0">
                <a:solidFill>
                  <a:srgbClr val="000000"/>
                </a:solidFill>
                <a:latin typeface="標楷體" panose="03000509000000000000" pitchFamily="65" charset="-120"/>
                <a:ea typeface="標楷體" panose="03000509000000000000" pitchFamily="65" charset="-120"/>
              </a:rPr>
              <a:t>第一階段報名</a:t>
            </a:r>
          </a:p>
        </p:txBody>
      </p:sp>
      <p:sp>
        <p:nvSpPr>
          <p:cNvPr id="53" name="Text Box 24"/>
          <p:cNvSpPr txBox="1">
            <a:spLocks noChangeArrowheads="1"/>
          </p:cNvSpPr>
          <p:nvPr/>
        </p:nvSpPr>
        <p:spPr bwMode="auto">
          <a:xfrm>
            <a:off x="239713" y="3032288"/>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dirty="0">
                <a:solidFill>
                  <a:srgbClr val="000000"/>
                </a:solidFill>
                <a:latin typeface="標楷體" panose="03000509000000000000" pitchFamily="65" charset="-120"/>
                <a:ea typeface="標楷體" panose="03000509000000000000" pitchFamily="65" charset="-120"/>
              </a:rPr>
              <a:t>本委員會網站公告第一階段篩選結果</a:t>
            </a:r>
          </a:p>
        </p:txBody>
      </p:sp>
      <p:sp>
        <p:nvSpPr>
          <p:cNvPr id="55" name="Text Box 25"/>
          <p:cNvSpPr txBox="1">
            <a:spLocks noChangeArrowheads="1"/>
          </p:cNvSpPr>
          <p:nvPr/>
        </p:nvSpPr>
        <p:spPr bwMode="auto">
          <a:xfrm>
            <a:off x="239713" y="3563180"/>
            <a:ext cx="4510087" cy="395287"/>
          </a:xfrm>
          <a:prstGeom prst="rect">
            <a:avLst/>
          </a:prstGeom>
          <a:solidFill>
            <a:srgbClr val="FF0000"/>
          </a:solidFill>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defPPr>
              <a:defRPr lang="zh-TW"/>
            </a:defPPr>
            <a:lvl1pPr algn="ctr">
              <a:defRPr>
                <a:solidFill>
                  <a:srgbClr val="000000"/>
                </a:solidFill>
                <a:latin typeface="+mn-ea"/>
              </a:defRPr>
            </a:lvl1pPr>
          </a:lstStyle>
          <a:p>
            <a:pPr algn="r"/>
            <a:r>
              <a:rPr lang="zh-TW" altLang="en-US" sz="1600" dirty="0">
                <a:solidFill>
                  <a:schemeClr val="bg1"/>
                </a:solidFill>
                <a:latin typeface="標楷體" panose="03000509000000000000" pitchFamily="65" charset="-120"/>
                <a:ea typeface="標楷體" panose="03000509000000000000" pitchFamily="65" charset="-120"/>
              </a:rPr>
              <a:t>第二階段</a:t>
            </a:r>
            <a:r>
              <a:rPr lang="zh-TW" altLang="en-US" sz="1600" dirty="0" smtClean="0">
                <a:solidFill>
                  <a:schemeClr val="bg1"/>
                </a:solidFill>
                <a:latin typeface="標楷體" panose="03000509000000000000" pitchFamily="65" charset="-120"/>
                <a:ea typeface="標楷體" panose="03000509000000000000" pitchFamily="65" charset="-120"/>
              </a:rPr>
              <a:t>報名</a:t>
            </a:r>
            <a:r>
              <a:rPr lang="en-US" altLang="zh-TW" sz="1600" dirty="0">
                <a:solidFill>
                  <a:schemeClr val="bg1"/>
                </a:solidFill>
                <a:latin typeface="標楷體" panose="03000509000000000000" pitchFamily="65" charset="-120"/>
                <a:ea typeface="標楷體" panose="03000509000000000000" pitchFamily="65" charset="-120"/>
              </a:rPr>
              <a:t>(</a:t>
            </a:r>
            <a:r>
              <a:rPr lang="zh-TW" altLang="en-US" sz="1600" dirty="0" smtClean="0">
                <a:solidFill>
                  <a:schemeClr val="bg1"/>
                </a:solidFill>
                <a:latin typeface="標楷體" panose="03000509000000000000" pitchFamily="65" charset="-120"/>
                <a:ea typeface="標楷體" panose="03000509000000000000" pitchFamily="65" charset="-120"/>
              </a:rPr>
              <a:t>含</a:t>
            </a:r>
            <a:r>
              <a:rPr lang="zh-TW" altLang="en-US" sz="1600" dirty="0">
                <a:solidFill>
                  <a:schemeClr val="bg1"/>
                </a:solidFill>
                <a:latin typeface="標楷體" panose="03000509000000000000" pitchFamily="65" charset="-120"/>
                <a:ea typeface="標楷體" panose="03000509000000000000" pitchFamily="65" charset="-120"/>
              </a:rPr>
              <a:t>備審資料上</a:t>
            </a:r>
            <a:r>
              <a:rPr lang="zh-TW" altLang="en-US" sz="1600" dirty="0" smtClean="0">
                <a:solidFill>
                  <a:schemeClr val="bg1"/>
                </a:solidFill>
                <a:latin typeface="標楷體" panose="03000509000000000000" pitchFamily="65" charset="-120"/>
                <a:ea typeface="標楷體" panose="03000509000000000000" pitchFamily="65" charset="-120"/>
              </a:rPr>
              <a:t>傳</a:t>
            </a:r>
            <a:r>
              <a:rPr lang="en-US" altLang="zh-TW" sz="1600" dirty="0" smtClean="0">
                <a:solidFill>
                  <a:schemeClr val="bg1"/>
                </a:solidFill>
                <a:latin typeface="標楷體" panose="03000509000000000000" pitchFamily="65" charset="-120"/>
                <a:ea typeface="標楷體" panose="03000509000000000000" pitchFamily="65" charset="-120"/>
              </a:rPr>
              <a:t>)</a:t>
            </a:r>
            <a:r>
              <a:rPr lang="en-US" altLang="zh-TW" sz="1600" dirty="0" smtClean="0">
                <a:solidFill>
                  <a:srgbClr val="FFFF00"/>
                </a:solidFill>
                <a:latin typeface="標楷體" panose="03000509000000000000" pitchFamily="65" charset="-120"/>
                <a:ea typeface="標楷體" panose="03000509000000000000" pitchFamily="65" charset="-120"/>
              </a:rPr>
              <a:t>(</a:t>
            </a:r>
            <a:r>
              <a:rPr lang="zh-TW" altLang="en-US" sz="1600" dirty="0" smtClean="0">
                <a:solidFill>
                  <a:srgbClr val="FFFF00"/>
                </a:solidFill>
                <a:latin typeface="標楷體" panose="03000509000000000000" pitchFamily="65" charset="-120"/>
                <a:ea typeface="標楷體" panose="03000509000000000000" pitchFamily="65" charset="-120"/>
              </a:rPr>
              <a:t>使用通行碼</a:t>
            </a:r>
            <a:r>
              <a:rPr lang="en-US" altLang="zh-TW" sz="1600" dirty="0" smtClean="0">
                <a:solidFill>
                  <a:srgbClr val="FFFF00"/>
                </a:solidFill>
                <a:latin typeface="標楷體" panose="03000509000000000000" pitchFamily="65" charset="-120"/>
                <a:ea typeface="標楷體" panose="03000509000000000000" pitchFamily="65" charset="-120"/>
              </a:rPr>
              <a:t>)</a:t>
            </a:r>
            <a:endParaRPr lang="zh-TW" altLang="en-US" sz="1600" dirty="0">
              <a:solidFill>
                <a:srgbClr val="FFFF00"/>
              </a:solidFill>
              <a:latin typeface="標楷體" panose="03000509000000000000" pitchFamily="65" charset="-120"/>
              <a:ea typeface="標楷體" panose="03000509000000000000" pitchFamily="65" charset="-120"/>
            </a:endParaRPr>
          </a:p>
        </p:txBody>
      </p:sp>
      <p:sp>
        <p:nvSpPr>
          <p:cNvPr id="57" name="Text Box 28"/>
          <p:cNvSpPr txBox="1">
            <a:spLocks noChangeArrowheads="1"/>
          </p:cNvSpPr>
          <p:nvPr/>
        </p:nvSpPr>
        <p:spPr bwMode="auto">
          <a:xfrm>
            <a:off x="239713" y="4094072"/>
            <a:ext cx="4510087" cy="396875"/>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sz="1600" dirty="0" smtClean="0">
                <a:solidFill>
                  <a:srgbClr val="000000"/>
                </a:solidFill>
                <a:latin typeface="標楷體" panose="03000509000000000000" pitchFamily="65" charset="-120"/>
                <a:ea typeface="標楷體" panose="03000509000000000000" pitchFamily="65" charset="-120"/>
              </a:rPr>
              <a:t>本</a:t>
            </a:r>
            <a:r>
              <a:rPr lang="zh-TW" altLang="en-US" sz="1600" dirty="0">
                <a:solidFill>
                  <a:srgbClr val="000000"/>
                </a:solidFill>
                <a:latin typeface="標楷體" panose="03000509000000000000" pitchFamily="65" charset="-120"/>
                <a:ea typeface="標楷體" panose="03000509000000000000" pitchFamily="65" charset="-120"/>
              </a:rPr>
              <a:t>委員會網站</a:t>
            </a:r>
            <a:r>
              <a:rPr lang="zh-TW" altLang="en-US" sz="1600" dirty="0">
                <a:solidFill>
                  <a:schemeClr val="tx1"/>
                </a:solidFill>
                <a:latin typeface="標楷體" panose="03000509000000000000" pitchFamily="65" charset="-120"/>
                <a:ea typeface="標楷體" panose="03000509000000000000" pitchFamily="65" charset="-120"/>
              </a:rPr>
              <a:t>提供甄選總成績</a:t>
            </a:r>
            <a:r>
              <a:rPr lang="zh-TW" altLang="en-US" sz="1600" dirty="0" smtClean="0">
                <a:solidFill>
                  <a:schemeClr val="tx1"/>
                </a:solidFill>
                <a:latin typeface="標楷體" panose="03000509000000000000" pitchFamily="65" charset="-120"/>
                <a:ea typeface="標楷體" panose="03000509000000000000" pitchFamily="65" charset="-120"/>
              </a:rPr>
              <a:t>查詢</a:t>
            </a:r>
            <a:r>
              <a:rPr lang="en-US" altLang="zh-TW" sz="1600" dirty="0">
                <a:solidFill>
                  <a:srgbClr val="FF0000"/>
                </a:solidFill>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使用通行碼</a:t>
            </a:r>
            <a:r>
              <a:rPr lang="en-US" altLang="zh-TW" sz="1600" dirty="0" smtClean="0">
                <a:solidFill>
                  <a:srgbClr val="FF0000"/>
                </a:solidFill>
                <a:latin typeface="標楷體" panose="03000509000000000000" pitchFamily="65" charset="-120"/>
                <a:ea typeface="標楷體" panose="03000509000000000000" pitchFamily="65" charset="-120"/>
              </a:rPr>
              <a:t>)</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59" name="Text Box 30"/>
          <p:cNvSpPr txBox="1">
            <a:spLocks noChangeArrowheads="1"/>
          </p:cNvSpPr>
          <p:nvPr/>
        </p:nvSpPr>
        <p:spPr bwMode="auto">
          <a:xfrm>
            <a:off x="239713" y="5691512"/>
            <a:ext cx="4510087" cy="395288"/>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r>
              <a:rPr lang="zh-TW" altLang="en-US" dirty="0">
                <a:solidFill>
                  <a:srgbClr val="000000"/>
                </a:solidFill>
                <a:latin typeface="標楷體" panose="03000509000000000000" pitchFamily="65" charset="-120"/>
                <a:ea typeface="標楷體" panose="03000509000000000000" pitchFamily="65" charset="-120"/>
              </a:rPr>
              <a:t>就讀志願序統一分發放榜</a:t>
            </a:r>
          </a:p>
        </p:txBody>
      </p:sp>
      <p:sp>
        <p:nvSpPr>
          <p:cNvPr id="60" name="Text Box 32"/>
          <p:cNvSpPr txBox="1">
            <a:spLocks noChangeArrowheads="1"/>
          </p:cNvSpPr>
          <p:nvPr/>
        </p:nvSpPr>
        <p:spPr bwMode="auto">
          <a:xfrm>
            <a:off x="239713" y="908720"/>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defPPr>
              <a:defRPr lang="zh-TW"/>
            </a:defPPr>
            <a:lvl1pPr algn="ctr">
              <a:defRPr>
                <a:solidFill>
                  <a:srgbClr val="000000"/>
                </a:solidFill>
                <a:latin typeface="微軟正黑體" pitchFamily="34" charset="-120"/>
                <a:ea typeface="微軟正黑體" pitchFamily="34" charset="-120"/>
              </a:defRPr>
            </a:lvl1pPr>
          </a:lstStyle>
          <a:p>
            <a:r>
              <a:rPr lang="zh-TW" altLang="en-US" dirty="0" smtClean="0">
                <a:latin typeface="標楷體" panose="03000509000000000000" pitchFamily="65" charset="-120"/>
                <a:ea typeface="標楷體" panose="03000509000000000000" pitchFamily="65" charset="-120"/>
              </a:rPr>
              <a:t>登錄</a:t>
            </a:r>
            <a:r>
              <a:rPr lang="zh-TW" altLang="en-US" dirty="0">
                <a:latin typeface="標楷體" panose="03000509000000000000" pitchFamily="65" charset="-120"/>
                <a:ea typeface="標楷體" panose="03000509000000000000" pitchFamily="65" charset="-120"/>
              </a:rPr>
              <a:t>基本資料及繳交報名資格文件</a:t>
            </a:r>
          </a:p>
        </p:txBody>
      </p:sp>
      <p:sp>
        <p:nvSpPr>
          <p:cNvPr id="61" name="Text Box 16"/>
          <p:cNvSpPr txBox="1">
            <a:spLocks noChangeArrowheads="1"/>
          </p:cNvSpPr>
          <p:nvPr/>
        </p:nvSpPr>
        <p:spPr bwMode="auto">
          <a:xfrm>
            <a:off x="4788024" y="964282"/>
            <a:ext cx="4314001" cy="307777"/>
          </a:xfrm>
          <a:prstGeom prst="rect">
            <a:avLst/>
          </a:prstGeom>
          <a:noFill/>
          <a:ln w="9525">
            <a:noFill/>
            <a:miter lim="800000"/>
            <a:headEnd/>
            <a:tailEnd/>
          </a:ln>
        </p:spPr>
        <p:txBody>
          <a:bodyPr wrap="none">
            <a:spAutoFit/>
          </a:bodyPr>
          <a:lstStyle/>
          <a:p>
            <a:pPr algn="dist"/>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en-US" altLang="zh-TW" sz="1400" dirty="0" smtClean="0">
                <a:latin typeface="標楷體" panose="03000509000000000000" pitchFamily="65" charset="-120"/>
                <a:ea typeface="標楷體" panose="03000509000000000000" pitchFamily="65" charset="-120"/>
                <a:cs typeface="華康楷書體W3" pitchFamily="65" charset="-120"/>
              </a:rPr>
              <a:t>106.4.19(</a:t>
            </a:r>
            <a:r>
              <a:rPr lang="zh-TW" altLang="en-US" sz="1400" dirty="0" smtClean="0">
                <a:latin typeface="標楷體" panose="03000509000000000000" pitchFamily="65" charset="-120"/>
                <a:ea typeface="標楷體" panose="03000509000000000000" pitchFamily="65" charset="-120"/>
                <a:cs typeface="華康楷書體W3" pitchFamily="65" charset="-120"/>
              </a:rPr>
              <a:t>三</a:t>
            </a:r>
            <a:r>
              <a:rPr lang="en-US" altLang="zh-TW" sz="1400" dirty="0" smtClean="0">
                <a:latin typeface="標楷體" panose="03000509000000000000" pitchFamily="65" charset="-120"/>
                <a:ea typeface="標楷體" panose="03000509000000000000" pitchFamily="65" charset="-120"/>
                <a:cs typeface="華康楷書體W3" pitchFamily="65" charset="-120"/>
              </a:rPr>
              <a:t>)~106.5.11(</a:t>
            </a:r>
            <a:r>
              <a:rPr lang="zh-TW" altLang="en-US" sz="1400" dirty="0" smtClean="0">
                <a:latin typeface="標楷體" panose="03000509000000000000" pitchFamily="65" charset="-120"/>
                <a:ea typeface="標楷體" panose="03000509000000000000" pitchFamily="65" charset="-120"/>
                <a:cs typeface="華康楷書體W3" pitchFamily="65" charset="-120"/>
              </a:rPr>
              <a:t>四</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zh-TW" altLang="en-US" sz="1400" dirty="0" smtClean="0">
                <a:latin typeface="標楷體" panose="03000509000000000000" pitchFamily="65" charset="-120"/>
                <a:ea typeface="標楷體" panose="03000509000000000000" pitchFamily="65" charset="-120"/>
                <a:cs typeface="華康楷書體W3" pitchFamily="65" charset="-120"/>
              </a:rPr>
              <a:t>前</a:t>
            </a:r>
            <a:r>
              <a:rPr lang="zh-TW" altLang="en-US" sz="1400" dirty="0">
                <a:latin typeface="標楷體" panose="03000509000000000000" pitchFamily="65" charset="-120"/>
                <a:ea typeface="標楷體" panose="03000509000000000000" pitchFamily="65" charset="-120"/>
                <a:cs typeface="華康楷書體W3" pitchFamily="65" charset="-120"/>
              </a:rPr>
              <a:t>郵戳為憑</a:t>
            </a:r>
          </a:p>
        </p:txBody>
      </p:sp>
      <p:sp>
        <p:nvSpPr>
          <p:cNvPr id="62" name="Text Box 19"/>
          <p:cNvSpPr txBox="1">
            <a:spLocks noChangeArrowheads="1"/>
          </p:cNvSpPr>
          <p:nvPr/>
        </p:nvSpPr>
        <p:spPr bwMode="auto">
          <a:xfrm>
            <a:off x="4788024" y="2521527"/>
            <a:ext cx="4134465"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en-US" altLang="zh-TW" sz="1400" dirty="0" smtClean="0">
                <a:latin typeface="標楷體" panose="03000509000000000000" pitchFamily="65" charset="-120"/>
                <a:ea typeface="標楷體" panose="03000509000000000000" pitchFamily="65" charset="-120"/>
                <a:cs typeface="華康楷書體W3" pitchFamily="65" charset="-120"/>
              </a:rPr>
              <a:t>106.5.25(</a:t>
            </a:r>
            <a:r>
              <a:rPr lang="zh-TW" altLang="en-US" sz="1400" dirty="0" smtClean="0">
                <a:latin typeface="標楷體" panose="03000509000000000000" pitchFamily="65" charset="-120"/>
                <a:ea typeface="標楷體" panose="03000509000000000000" pitchFamily="65" charset="-120"/>
                <a:cs typeface="華康楷書體W3" pitchFamily="65" charset="-120"/>
              </a:rPr>
              <a:t>四</a:t>
            </a:r>
            <a:r>
              <a:rPr lang="en-US" altLang="zh-TW" sz="1400" dirty="0" smtClean="0">
                <a:latin typeface="標楷體" panose="03000509000000000000" pitchFamily="65" charset="-120"/>
                <a:ea typeface="標楷體" panose="03000509000000000000" pitchFamily="65" charset="-120"/>
                <a:cs typeface="華康楷書體W3" pitchFamily="65" charset="-120"/>
              </a:rPr>
              <a:t>)10:00~106.6.2(</a:t>
            </a:r>
            <a:r>
              <a:rPr lang="zh-TW" altLang="en-US" sz="1400" dirty="0" smtClean="0">
                <a:latin typeface="標楷體" panose="03000509000000000000" pitchFamily="65" charset="-120"/>
                <a:ea typeface="標楷體" panose="03000509000000000000" pitchFamily="65" charset="-120"/>
                <a:cs typeface="華康楷書體W3" pitchFamily="65" charset="-120"/>
              </a:rPr>
              <a:t>五</a:t>
            </a:r>
            <a:r>
              <a:rPr lang="en-US" altLang="zh-TW" sz="1400" dirty="0" smtClean="0">
                <a:latin typeface="標楷體" panose="03000509000000000000" pitchFamily="65" charset="-120"/>
                <a:ea typeface="標楷體" panose="03000509000000000000" pitchFamily="65" charset="-120"/>
                <a:cs typeface="華康楷書體W3" pitchFamily="65" charset="-120"/>
              </a:rPr>
              <a:t>)17:00</a:t>
            </a:r>
            <a:endParaRPr lang="en-US" altLang="zh-TW" sz="1400" dirty="0">
              <a:latin typeface="標楷體" panose="03000509000000000000" pitchFamily="65" charset="-120"/>
              <a:ea typeface="標楷體" panose="03000509000000000000" pitchFamily="65" charset="-120"/>
              <a:cs typeface="華康楷書體W3" pitchFamily="65" charset="-120"/>
            </a:endParaRPr>
          </a:p>
        </p:txBody>
      </p:sp>
      <p:sp>
        <p:nvSpPr>
          <p:cNvPr id="63" name="Text Box 20"/>
          <p:cNvSpPr txBox="1">
            <a:spLocks noChangeArrowheads="1"/>
          </p:cNvSpPr>
          <p:nvPr/>
        </p:nvSpPr>
        <p:spPr bwMode="auto">
          <a:xfrm>
            <a:off x="4788024" y="4136517"/>
            <a:ext cx="3685624" cy="307777"/>
          </a:xfrm>
          <a:prstGeom prst="rect">
            <a:avLst/>
          </a:prstGeom>
          <a:noFill/>
          <a:ln w="9525">
            <a:noFill/>
            <a:miter lim="800000"/>
            <a:headEnd/>
            <a:tailEnd/>
          </a:ln>
        </p:spPr>
        <p:txBody>
          <a:bodyPr wrap="none">
            <a:spAutoFit/>
          </a:bodyPr>
          <a:lstStyle>
            <a:defPPr>
              <a:defRPr lang="zh-TW"/>
            </a:defPPr>
            <a:lvl1pPr algn="dist">
              <a:defRPr sz="1400">
                <a:latin typeface="標楷體" panose="03000509000000000000" pitchFamily="65" charset="-120"/>
                <a:ea typeface="標楷體" panose="03000509000000000000" pitchFamily="65" charset="-120"/>
                <a:cs typeface="華康楷書體W3" pitchFamily="65" charset="-120"/>
              </a:defRPr>
            </a:lvl1pPr>
          </a:lstStyle>
          <a:p>
            <a:r>
              <a:rPr lang="zh-TW" altLang="en-US" dirty="0"/>
              <a:t>開放時間：</a:t>
            </a:r>
            <a:r>
              <a:rPr lang="en-US" altLang="zh-TW" dirty="0"/>
              <a:t>106.6.30</a:t>
            </a:r>
            <a:r>
              <a:rPr lang="en-US" altLang="zh-TW" dirty="0" smtClean="0"/>
              <a:t>(</a:t>
            </a:r>
            <a:r>
              <a:rPr lang="zh-TW" altLang="en-US" dirty="0" smtClean="0"/>
              <a:t>五</a:t>
            </a:r>
            <a:r>
              <a:rPr lang="en-US" altLang="zh-TW" dirty="0" smtClean="0"/>
              <a:t>)~106.7.4(</a:t>
            </a:r>
            <a:r>
              <a:rPr lang="zh-TW" altLang="en-US" dirty="0" smtClean="0"/>
              <a:t>二</a:t>
            </a:r>
            <a:r>
              <a:rPr lang="en-US" altLang="zh-TW" dirty="0" smtClean="0"/>
              <a:t>)</a:t>
            </a:r>
            <a:r>
              <a:rPr lang="en-US" altLang="zh-TW" dirty="0"/>
              <a:t>10:00</a:t>
            </a:r>
          </a:p>
        </p:txBody>
      </p:sp>
      <p:sp>
        <p:nvSpPr>
          <p:cNvPr id="64" name="Text Box 21"/>
          <p:cNvSpPr txBox="1">
            <a:spLocks noChangeArrowheads="1"/>
          </p:cNvSpPr>
          <p:nvPr/>
        </p:nvSpPr>
        <p:spPr bwMode="auto">
          <a:xfrm>
            <a:off x="4788024" y="4654009"/>
            <a:ext cx="3595856" cy="307777"/>
          </a:xfrm>
          <a:prstGeom prst="rect">
            <a:avLst/>
          </a:prstGeom>
          <a:noFill/>
          <a:ln w="9525">
            <a:noFill/>
            <a:miter lim="800000"/>
            <a:headEnd/>
            <a:tailEnd/>
          </a:ln>
        </p:spPr>
        <p:txBody>
          <a:bodyPr wrap="none">
            <a:spAutoFit/>
          </a:bodyPr>
          <a:lstStyle>
            <a:defPPr>
              <a:defRPr lang="zh-TW"/>
            </a:defPPr>
            <a:lvl1pPr algn="dist">
              <a:defRPr sz="1400">
                <a:latin typeface="標楷體" panose="03000509000000000000" pitchFamily="65" charset="-120"/>
                <a:ea typeface="標楷體" panose="03000509000000000000" pitchFamily="65" charset="-120"/>
                <a:cs typeface="華康楷書體W3" pitchFamily="65" charset="-120"/>
              </a:defRPr>
            </a:lvl1pPr>
          </a:lstStyle>
          <a:p>
            <a:r>
              <a:rPr lang="zh-TW" altLang="en-US" dirty="0"/>
              <a:t>開放時間：</a:t>
            </a:r>
            <a:r>
              <a:rPr lang="en-US" altLang="zh-TW" dirty="0"/>
              <a:t>106.7.3</a:t>
            </a:r>
            <a:r>
              <a:rPr lang="en-US" altLang="zh-TW" dirty="0" smtClean="0"/>
              <a:t>(</a:t>
            </a:r>
            <a:r>
              <a:rPr lang="zh-TW" altLang="en-US" dirty="0" smtClean="0"/>
              <a:t>三</a:t>
            </a:r>
            <a:r>
              <a:rPr lang="en-US" altLang="zh-TW" dirty="0" smtClean="0"/>
              <a:t>)~106.7.6(</a:t>
            </a:r>
            <a:r>
              <a:rPr lang="zh-TW" altLang="en-US" dirty="0" smtClean="0"/>
              <a:t>四</a:t>
            </a:r>
            <a:r>
              <a:rPr lang="en-US" altLang="zh-TW" dirty="0" smtClean="0"/>
              <a:t>)</a:t>
            </a:r>
            <a:r>
              <a:rPr lang="en-US" altLang="zh-TW" dirty="0"/>
              <a:t>10:00</a:t>
            </a:r>
          </a:p>
        </p:txBody>
      </p:sp>
      <p:sp>
        <p:nvSpPr>
          <p:cNvPr id="65" name="Text Box 21"/>
          <p:cNvSpPr txBox="1">
            <a:spLocks noChangeArrowheads="1"/>
          </p:cNvSpPr>
          <p:nvPr/>
        </p:nvSpPr>
        <p:spPr bwMode="auto">
          <a:xfrm>
            <a:off x="4788024" y="5233142"/>
            <a:ext cx="4314001"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en-US" altLang="zh-TW" sz="1400" dirty="0" smtClean="0">
                <a:latin typeface="標楷體" panose="03000509000000000000" pitchFamily="65" charset="-120"/>
                <a:ea typeface="標楷體" panose="03000509000000000000" pitchFamily="65" charset="-120"/>
                <a:cs typeface="華康楷書體W3" pitchFamily="65" charset="-120"/>
              </a:rPr>
              <a:t>106.7.6(</a:t>
            </a:r>
            <a:r>
              <a:rPr lang="zh-TW" altLang="en-US" sz="1400" dirty="0" smtClean="0">
                <a:latin typeface="標楷體" panose="03000509000000000000" pitchFamily="65" charset="-120"/>
                <a:ea typeface="標楷體" panose="03000509000000000000" pitchFamily="65" charset="-120"/>
                <a:cs typeface="華康楷書體W3" pitchFamily="65" charset="-120"/>
              </a:rPr>
              <a:t>四</a:t>
            </a:r>
            <a:r>
              <a:rPr lang="en-US" altLang="zh-TW" sz="1400" dirty="0" smtClean="0">
                <a:latin typeface="標楷體" panose="03000509000000000000" pitchFamily="65" charset="-120"/>
                <a:ea typeface="標楷體" panose="03000509000000000000" pitchFamily="65" charset="-120"/>
                <a:cs typeface="華康楷書體W3" pitchFamily="65" charset="-120"/>
              </a:rPr>
              <a:t>)10:00~106.7.10 </a:t>
            </a:r>
            <a:r>
              <a:rPr lang="en-US" altLang="zh-TW" sz="1400" dirty="0">
                <a:latin typeface="標楷體" panose="03000509000000000000" pitchFamily="65" charset="-120"/>
                <a:ea typeface="標楷體" panose="03000509000000000000" pitchFamily="65" charset="-120"/>
                <a:cs typeface="華康楷書體W3" pitchFamily="65" charset="-120"/>
              </a:rPr>
              <a:t>(</a:t>
            </a:r>
            <a:r>
              <a:rPr lang="zh-TW" altLang="en-US" sz="1400" dirty="0">
                <a:latin typeface="標楷體" panose="03000509000000000000" pitchFamily="65" charset="-120"/>
                <a:ea typeface="標楷體" panose="03000509000000000000" pitchFamily="65" charset="-120"/>
                <a:cs typeface="華康楷書體W3" pitchFamily="65" charset="-120"/>
              </a:rPr>
              <a:t>一</a:t>
            </a:r>
            <a:r>
              <a:rPr lang="en-US" altLang="zh-TW" sz="1400" dirty="0">
                <a:latin typeface="標楷體" panose="03000509000000000000" pitchFamily="65" charset="-120"/>
                <a:ea typeface="標楷體" panose="03000509000000000000" pitchFamily="65" charset="-120"/>
                <a:cs typeface="華康楷書體W3" pitchFamily="65" charset="-120"/>
              </a:rPr>
              <a:t>)17:00</a:t>
            </a:r>
          </a:p>
        </p:txBody>
      </p:sp>
      <p:sp>
        <p:nvSpPr>
          <p:cNvPr id="68" name="Text Box 19"/>
          <p:cNvSpPr txBox="1">
            <a:spLocks noChangeArrowheads="1"/>
          </p:cNvSpPr>
          <p:nvPr/>
        </p:nvSpPr>
        <p:spPr bwMode="auto">
          <a:xfrm>
            <a:off x="4788024" y="1997770"/>
            <a:ext cx="2608406"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公告時間：</a:t>
            </a:r>
            <a:r>
              <a:rPr lang="en-US" altLang="zh-TW" sz="1400" dirty="0" smtClean="0">
                <a:latin typeface="標楷體" panose="03000509000000000000" pitchFamily="65" charset="-120"/>
                <a:ea typeface="標楷體" panose="03000509000000000000" pitchFamily="65" charset="-120"/>
                <a:cs typeface="華康楷書體W3" pitchFamily="65" charset="-120"/>
              </a:rPr>
              <a:t>106.5.24(</a:t>
            </a:r>
            <a:r>
              <a:rPr lang="zh-TW" altLang="en-US" sz="1400" dirty="0" smtClean="0">
                <a:latin typeface="標楷體" panose="03000509000000000000" pitchFamily="65" charset="-120"/>
                <a:ea typeface="標楷體" panose="03000509000000000000" pitchFamily="65" charset="-120"/>
                <a:cs typeface="華康楷書體W3" pitchFamily="65" charset="-120"/>
              </a:rPr>
              <a:t>三</a:t>
            </a:r>
            <a:r>
              <a:rPr lang="en-US" altLang="zh-TW" sz="1400" dirty="0" smtClean="0">
                <a:latin typeface="標楷體" panose="03000509000000000000" pitchFamily="65" charset="-120"/>
                <a:ea typeface="標楷體" panose="03000509000000000000" pitchFamily="65" charset="-120"/>
                <a:cs typeface="華康楷書體W3" pitchFamily="65" charset="-120"/>
              </a:rPr>
              <a:t>)10:00</a:t>
            </a:r>
            <a:endParaRPr lang="zh-TW" altLang="en-US" sz="1400" dirty="0">
              <a:latin typeface="標楷體" panose="03000509000000000000" pitchFamily="65" charset="-120"/>
              <a:ea typeface="標楷體" panose="03000509000000000000" pitchFamily="65" charset="-120"/>
              <a:cs typeface="華康楷書體W3" pitchFamily="65" charset="-120"/>
            </a:endParaRPr>
          </a:p>
        </p:txBody>
      </p:sp>
      <p:cxnSp>
        <p:nvCxnSpPr>
          <p:cNvPr id="75" name="肘形接點 74"/>
          <p:cNvCxnSpPr>
            <a:stCxn id="60" idx="2"/>
            <a:endCxn id="91" idx="0"/>
          </p:cNvCxnSpPr>
          <p:nvPr/>
        </p:nvCxnSpPr>
        <p:spPr>
          <a:xfrm rot="5400000">
            <a:off x="2426955" y="137180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6" name="肘形接點 75"/>
          <p:cNvCxnSpPr>
            <a:stCxn id="47" idx="2"/>
            <a:endCxn id="49" idx="0"/>
          </p:cNvCxnSpPr>
          <p:nvPr/>
        </p:nvCxnSpPr>
        <p:spPr>
          <a:xfrm rot="5400000">
            <a:off x="2426955" y="2433593"/>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7" name="肘形接點 76"/>
          <p:cNvCxnSpPr>
            <a:stCxn id="49" idx="2"/>
            <a:endCxn id="53" idx="0"/>
          </p:cNvCxnSpPr>
          <p:nvPr/>
        </p:nvCxnSpPr>
        <p:spPr>
          <a:xfrm rot="5400000">
            <a:off x="2426955" y="2964485"/>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8" name="肘形接點 77"/>
          <p:cNvCxnSpPr>
            <a:stCxn id="53" idx="2"/>
            <a:endCxn id="55" idx="0"/>
          </p:cNvCxnSpPr>
          <p:nvPr/>
        </p:nvCxnSpPr>
        <p:spPr>
          <a:xfrm rot="5400000">
            <a:off x="2426955" y="3495377"/>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9" name="肘形接點 78"/>
          <p:cNvCxnSpPr>
            <a:stCxn id="55" idx="2"/>
            <a:endCxn id="57" idx="0"/>
          </p:cNvCxnSpPr>
          <p:nvPr/>
        </p:nvCxnSpPr>
        <p:spPr>
          <a:xfrm rot="5400000">
            <a:off x="2426955" y="402626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0" name="肘形接點 79"/>
          <p:cNvCxnSpPr>
            <a:stCxn id="57" idx="2"/>
            <a:endCxn id="43" idx="0"/>
          </p:cNvCxnSpPr>
          <p:nvPr/>
        </p:nvCxnSpPr>
        <p:spPr>
          <a:xfrm rot="5400000">
            <a:off x="2426955" y="455874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1" name="肘形接點 80"/>
          <p:cNvCxnSpPr>
            <a:stCxn id="43" idx="2"/>
            <a:endCxn id="44" idx="0"/>
          </p:cNvCxnSpPr>
          <p:nvPr/>
        </p:nvCxnSpPr>
        <p:spPr>
          <a:xfrm rot="5400000">
            <a:off x="2426955" y="509122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2" name="肘形接點 81"/>
          <p:cNvCxnSpPr>
            <a:stCxn id="44" idx="2"/>
            <a:endCxn id="59" idx="0"/>
          </p:cNvCxnSpPr>
          <p:nvPr/>
        </p:nvCxnSpPr>
        <p:spPr>
          <a:xfrm rot="5400000">
            <a:off x="2426955" y="5623709"/>
            <a:ext cx="135605" cy="12700"/>
          </a:xfrm>
          <a:prstGeom prst="bentConnector3">
            <a:avLst>
              <a:gd name="adj1" fmla="val 50000"/>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83" name="Text Box 19"/>
          <p:cNvSpPr txBox="1">
            <a:spLocks noChangeArrowheads="1"/>
          </p:cNvSpPr>
          <p:nvPr/>
        </p:nvSpPr>
        <p:spPr bwMode="auto">
          <a:xfrm>
            <a:off x="4788024" y="3059554"/>
            <a:ext cx="2608406"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rPr>
              <a:t>開放時間：</a:t>
            </a:r>
            <a:r>
              <a:rPr lang="en-US" altLang="zh-TW" sz="1400" dirty="0" smtClean="0">
                <a:latin typeface="標楷體" panose="03000509000000000000" pitchFamily="65" charset="-120"/>
                <a:ea typeface="標楷體" panose="03000509000000000000" pitchFamily="65" charset="-120"/>
                <a:cs typeface="華康楷書體W3" pitchFamily="65" charset="-120"/>
              </a:rPr>
              <a:t>106.6.5(</a:t>
            </a:r>
            <a:r>
              <a:rPr lang="zh-TW" altLang="en-US" sz="1400" dirty="0" smtClean="0">
                <a:latin typeface="標楷體" panose="03000509000000000000" pitchFamily="65" charset="-120"/>
                <a:ea typeface="標楷體" panose="03000509000000000000" pitchFamily="65" charset="-120"/>
                <a:cs typeface="華康楷書體W3" pitchFamily="65" charset="-120"/>
              </a:rPr>
              <a:t>一</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smtClean="0">
                <a:latin typeface="標楷體" panose="03000509000000000000" pitchFamily="65" charset="-120"/>
                <a:ea typeface="標楷體" panose="03000509000000000000" pitchFamily="65" charset="-120"/>
              </a:rPr>
              <a:t>10:00</a:t>
            </a:r>
            <a:endParaRPr lang="en-US" altLang="zh-TW" sz="1400" dirty="0">
              <a:latin typeface="標楷體" panose="03000509000000000000" pitchFamily="65" charset="-120"/>
              <a:ea typeface="標楷體" panose="03000509000000000000" pitchFamily="65" charset="-120"/>
            </a:endParaRPr>
          </a:p>
        </p:txBody>
      </p:sp>
      <p:sp>
        <p:nvSpPr>
          <p:cNvPr id="84" name="Text Box 19"/>
          <p:cNvSpPr txBox="1">
            <a:spLocks noChangeArrowheads="1"/>
          </p:cNvSpPr>
          <p:nvPr/>
        </p:nvSpPr>
        <p:spPr bwMode="auto">
          <a:xfrm>
            <a:off x="4788024" y="3608673"/>
            <a:ext cx="4134465"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en-US" altLang="zh-TW" sz="1400" dirty="0" smtClean="0">
                <a:latin typeface="標楷體" panose="03000509000000000000" pitchFamily="65" charset="-120"/>
                <a:ea typeface="標楷體" panose="03000509000000000000" pitchFamily="65" charset="-120"/>
                <a:cs typeface="華康楷書體W3" pitchFamily="65" charset="-120"/>
              </a:rPr>
              <a:t>106.6.5(</a:t>
            </a:r>
            <a:r>
              <a:rPr lang="zh-TW" altLang="en-US" sz="1400" dirty="0" smtClean="0">
                <a:latin typeface="標楷體" panose="03000509000000000000" pitchFamily="65" charset="-120"/>
                <a:ea typeface="標楷體" panose="03000509000000000000" pitchFamily="65" charset="-120"/>
                <a:cs typeface="華康楷書體W3" pitchFamily="65" charset="-120"/>
              </a:rPr>
              <a:t>一</a:t>
            </a:r>
            <a:r>
              <a:rPr lang="en-US" altLang="zh-TW" sz="1400" dirty="0" smtClean="0">
                <a:latin typeface="標楷體" panose="03000509000000000000" pitchFamily="65" charset="-120"/>
                <a:ea typeface="標楷體" panose="03000509000000000000" pitchFamily="65" charset="-120"/>
                <a:cs typeface="華康楷書體W3" pitchFamily="65" charset="-120"/>
              </a:rPr>
              <a:t>)10:00~106.6.9 (</a:t>
            </a:r>
            <a:r>
              <a:rPr lang="zh-TW" altLang="en-US" sz="1400" dirty="0" smtClean="0">
                <a:latin typeface="標楷體" panose="03000509000000000000" pitchFamily="65" charset="-120"/>
                <a:ea typeface="標楷體" panose="03000509000000000000" pitchFamily="65" charset="-120"/>
                <a:cs typeface="華康楷書體W3" pitchFamily="65" charset="-120"/>
              </a:rPr>
              <a:t>五</a:t>
            </a:r>
            <a:r>
              <a:rPr lang="en-US" altLang="zh-TW" sz="1400" dirty="0" smtClean="0">
                <a:latin typeface="標楷體" panose="03000509000000000000" pitchFamily="65" charset="-120"/>
                <a:ea typeface="標楷體" panose="03000509000000000000" pitchFamily="65" charset="-120"/>
                <a:cs typeface="華康楷書體W3" pitchFamily="65" charset="-120"/>
              </a:rPr>
              <a:t>)17:00</a:t>
            </a:r>
            <a:endParaRPr lang="en-US" altLang="zh-TW" sz="1400" dirty="0">
              <a:latin typeface="標楷體" panose="03000509000000000000" pitchFamily="65" charset="-120"/>
              <a:ea typeface="標楷體" panose="03000509000000000000" pitchFamily="65" charset="-120"/>
              <a:cs typeface="華康楷書體W3" pitchFamily="65" charset="-120"/>
            </a:endParaRPr>
          </a:p>
        </p:txBody>
      </p:sp>
      <p:sp>
        <p:nvSpPr>
          <p:cNvPr id="85" name="Text Box 21"/>
          <p:cNvSpPr txBox="1">
            <a:spLocks noChangeArrowheads="1"/>
          </p:cNvSpPr>
          <p:nvPr/>
        </p:nvSpPr>
        <p:spPr bwMode="auto">
          <a:xfrm>
            <a:off x="4788024" y="5717381"/>
            <a:ext cx="2608406"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en-US" altLang="zh-TW" sz="1400" dirty="0" smtClean="0">
                <a:latin typeface="標楷體" panose="03000509000000000000" pitchFamily="65" charset="-120"/>
                <a:ea typeface="標楷體" panose="03000509000000000000" pitchFamily="65" charset="-120"/>
                <a:cs typeface="華康楷書體W3" pitchFamily="65" charset="-120"/>
              </a:rPr>
              <a:t>106.7.13(</a:t>
            </a:r>
            <a:r>
              <a:rPr lang="zh-TW" altLang="en-US" sz="1400" dirty="0" smtClean="0">
                <a:latin typeface="標楷體" panose="03000509000000000000" pitchFamily="65" charset="-120"/>
                <a:ea typeface="標楷體" panose="03000509000000000000" pitchFamily="65" charset="-120"/>
                <a:cs typeface="華康楷書體W3" pitchFamily="65" charset="-120"/>
              </a:rPr>
              <a:t>四</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en-US" altLang="zh-TW" sz="1400" dirty="0">
                <a:latin typeface="標楷體" panose="03000509000000000000" pitchFamily="65" charset="-120"/>
                <a:ea typeface="標楷體" panose="03000509000000000000" pitchFamily="65" charset="-120"/>
                <a:cs typeface="華康楷書體W3" pitchFamily="65" charset="-120"/>
              </a:rPr>
              <a:t>10:00</a:t>
            </a:r>
          </a:p>
        </p:txBody>
      </p:sp>
      <p:sp>
        <p:nvSpPr>
          <p:cNvPr id="86" name="Text Box 30"/>
          <p:cNvSpPr txBox="1">
            <a:spLocks noChangeArrowheads="1"/>
          </p:cNvSpPr>
          <p:nvPr/>
        </p:nvSpPr>
        <p:spPr bwMode="auto">
          <a:xfrm>
            <a:off x="239713" y="6222404"/>
            <a:ext cx="4510087" cy="395288"/>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r>
              <a:rPr lang="zh-TW" altLang="en-US" dirty="0">
                <a:solidFill>
                  <a:srgbClr val="000000"/>
                </a:solidFill>
                <a:latin typeface="標楷體" panose="03000509000000000000" pitchFamily="65" charset="-120"/>
                <a:ea typeface="標楷體" panose="03000509000000000000" pitchFamily="65" charset="-120"/>
              </a:rPr>
              <a:t>就讀志願序統一</a:t>
            </a:r>
            <a:r>
              <a:rPr lang="zh-TW" altLang="en-US" dirty="0" smtClean="0">
                <a:solidFill>
                  <a:srgbClr val="000000"/>
                </a:solidFill>
                <a:latin typeface="標楷體" panose="03000509000000000000" pitchFamily="65" charset="-120"/>
                <a:ea typeface="標楷體" panose="03000509000000000000" pitchFamily="65" charset="-120"/>
              </a:rPr>
              <a:t>分發報到</a:t>
            </a:r>
            <a:endParaRPr lang="zh-TW" altLang="en-US" dirty="0">
              <a:solidFill>
                <a:srgbClr val="000000"/>
              </a:solidFill>
              <a:latin typeface="標楷體" panose="03000509000000000000" pitchFamily="65" charset="-120"/>
              <a:ea typeface="標楷體" panose="03000509000000000000" pitchFamily="65" charset="-120"/>
            </a:endParaRPr>
          </a:p>
        </p:txBody>
      </p:sp>
      <p:sp>
        <p:nvSpPr>
          <p:cNvPr id="88" name="Text Box 21"/>
          <p:cNvSpPr txBox="1">
            <a:spLocks noChangeArrowheads="1"/>
          </p:cNvSpPr>
          <p:nvPr/>
        </p:nvSpPr>
        <p:spPr bwMode="auto">
          <a:xfrm>
            <a:off x="4788024" y="6270029"/>
            <a:ext cx="2787943" cy="307777"/>
          </a:xfrm>
          <a:prstGeom prst="rect">
            <a:avLst/>
          </a:prstGeom>
          <a:noFill/>
          <a:ln w="9525">
            <a:noFill/>
            <a:miter lim="800000"/>
            <a:headEnd/>
            <a:tailEnd/>
          </a:ln>
        </p:spPr>
        <p:txBody>
          <a:bodyPr wrap="none">
            <a:spAutoFit/>
          </a:bodyPr>
          <a:lstStyle/>
          <a:p>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en-US" altLang="zh-TW" sz="1400" dirty="0" smtClean="0">
                <a:latin typeface="標楷體" panose="03000509000000000000" pitchFamily="65" charset="-120"/>
                <a:ea typeface="標楷體" panose="03000509000000000000" pitchFamily="65" charset="-120"/>
                <a:cs typeface="華康楷書體W3" pitchFamily="65" charset="-120"/>
              </a:rPr>
              <a:t>106.7.19(</a:t>
            </a:r>
            <a:r>
              <a:rPr lang="zh-TW" altLang="en-US" sz="1400" dirty="0" smtClean="0">
                <a:latin typeface="標楷體" panose="03000509000000000000" pitchFamily="65" charset="-120"/>
                <a:ea typeface="標楷體" panose="03000509000000000000" pitchFamily="65" charset="-120"/>
                <a:cs typeface="華康楷書體W3" pitchFamily="65" charset="-120"/>
              </a:rPr>
              <a:t>三</a:t>
            </a:r>
            <a:r>
              <a:rPr lang="en-US" altLang="zh-TW" sz="1400" dirty="0" smtClean="0">
                <a:latin typeface="標楷體" panose="03000509000000000000" pitchFamily="65" charset="-120"/>
                <a:ea typeface="標楷體" panose="03000509000000000000" pitchFamily="65" charset="-120"/>
                <a:cs typeface="華康楷書體W3" pitchFamily="65" charset="-120"/>
              </a:rPr>
              <a:t>)12:00</a:t>
            </a:r>
            <a:r>
              <a:rPr lang="zh-TW" altLang="en-US" sz="1400" dirty="0" smtClean="0">
                <a:latin typeface="標楷體" panose="03000509000000000000" pitchFamily="65" charset="-120"/>
                <a:ea typeface="標楷體" panose="03000509000000000000" pitchFamily="65" charset="-120"/>
                <a:cs typeface="華康楷書體W3" pitchFamily="65" charset="-120"/>
              </a:rPr>
              <a:t>前</a:t>
            </a:r>
            <a:endParaRPr lang="en-US" altLang="zh-TW" sz="1400" dirty="0">
              <a:latin typeface="標楷體" panose="03000509000000000000" pitchFamily="65" charset="-120"/>
              <a:ea typeface="標楷體" panose="03000509000000000000" pitchFamily="65" charset="-120"/>
              <a:cs typeface="華康楷書體W3" pitchFamily="65" charset="-120"/>
            </a:endParaRPr>
          </a:p>
        </p:txBody>
      </p:sp>
      <p:cxnSp>
        <p:nvCxnSpPr>
          <p:cNvPr id="89" name="直線單箭頭接點 88"/>
          <p:cNvCxnSpPr>
            <a:stCxn id="59" idx="2"/>
            <a:endCxn id="86" idx="0"/>
          </p:cNvCxnSpPr>
          <p:nvPr/>
        </p:nvCxnSpPr>
        <p:spPr>
          <a:xfrm>
            <a:off x="2494757" y="6086800"/>
            <a:ext cx="0" cy="135604"/>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1" name="Text Box 32"/>
          <p:cNvSpPr txBox="1">
            <a:spLocks noChangeArrowheads="1"/>
          </p:cNvSpPr>
          <p:nvPr/>
        </p:nvSpPr>
        <p:spPr bwMode="auto">
          <a:xfrm>
            <a:off x="239713" y="1439612"/>
            <a:ext cx="4510087" cy="395287"/>
          </a:xfrm>
          <a:prstGeom prst="rect">
            <a:avLst/>
          </a:prstGeom>
          <a:solidFill>
            <a:schemeClr val="accent2">
              <a:lumMod val="20000"/>
              <a:lumOff val="80000"/>
            </a:schemeClr>
          </a:solidFill>
          <a:ln>
            <a:noFill/>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defPPr>
              <a:defRPr lang="zh-TW"/>
            </a:defPPr>
            <a:lvl1pPr algn="ctr">
              <a:defRPr>
                <a:solidFill>
                  <a:srgbClr val="000000"/>
                </a:solidFill>
                <a:latin typeface="微軟正黑體" pitchFamily="34" charset="-120"/>
                <a:ea typeface="微軟正黑體" pitchFamily="34" charset="-120"/>
              </a:defRPr>
            </a:lvl1pPr>
          </a:lstStyle>
          <a:p>
            <a:r>
              <a:rPr lang="zh-TW" altLang="en-US" dirty="0" smtClean="0">
                <a:latin typeface="標楷體" panose="03000509000000000000" pitchFamily="65" charset="-120"/>
                <a:ea typeface="標楷體" panose="03000509000000000000" pitchFamily="65" charset="-120"/>
              </a:rPr>
              <a:t>應屆生確認在校學業成績證明文件</a:t>
            </a:r>
            <a:endParaRPr lang="zh-TW" altLang="en-US" dirty="0">
              <a:latin typeface="標楷體" panose="03000509000000000000" pitchFamily="65" charset="-120"/>
              <a:ea typeface="標楷體" panose="03000509000000000000" pitchFamily="65" charset="-120"/>
            </a:endParaRPr>
          </a:p>
        </p:txBody>
      </p:sp>
      <p:sp>
        <p:nvSpPr>
          <p:cNvPr id="92" name="Text Box 16"/>
          <p:cNvSpPr txBox="1">
            <a:spLocks noChangeArrowheads="1"/>
          </p:cNvSpPr>
          <p:nvPr/>
        </p:nvSpPr>
        <p:spPr bwMode="auto">
          <a:xfrm>
            <a:off x="4788024" y="1450688"/>
            <a:ext cx="3595856" cy="307777"/>
          </a:xfrm>
          <a:prstGeom prst="rect">
            <a:avLst/>
          </a:prstGeom>
          <a:noFill/>
          <a:ln w="9525">
            <a:noFill/>
            <a:miter lim="800000"/>
            <a:headEnd/>
            <a:tailEnd/>
          </a:ln>
        </p:spPr>
        <p:txBody>
          <a:bodyPr wrap="none">
            <a:spAutoFit/>
          </a:bodyPr>
          <a:lstStyle/>
          <a:p>
            <a:pPr algn="dist"/>
            <a:r>
              <a:rPr lang="zh-TW" altLang="en-US" sz="1400" dirty="0">
                <a:latin typeface="標楷體" panose="03000509000000000000" pitchFamily="65" charset="-120"/>
                <a:ea typeface="標楷體" panose="03000509000000000000" pitchFamily="65" charset="-120"/>
                <a:cs typeface="華康楷書體W3" pitchFamily="65" charset="-120"/>
              </a:rPr>
              <a:t>開放時間：</a:t>
            </a:r>
            <a:r>
              <a:rPr lang="en-US" altLang="zh-TW" sz="1400" dirty="0" smtClean="0">
                <a:latin typeface="標楷體" panose="03000509000000000000" pitchFamily="65" charset="-120"/>
                <a:ea typeface="標楷體" panose="03000509000000000000" pitchFamily="65" charset="-120"/>
                <a:cs typeface="華康楷書體W3" pitchFamily="65" charset="-120"/>
              </a:rPr>
              <a:t>106.5.12(</a:t>
            </a:r>
            <a:r>
              <a:rPr lang="zh-TW" altLang="en-US" sz="1400" dirty="0" smtClean="0">
                <a:latin typeface="標楷體" panose="03000509000000000000" pitchFamily="65" charset="-120"/>
                <a:ea typeface="標楷體" panose="03000509000000000000" pitchFamily="65" charset="-120"/>
                <a:cs typeface="華康楷書體W3" pitchFamily="65" charset="-120"/>
              </a:rPr>
              <a:t>五</a:t>
            </a:r>
            <a:r>
              <a:rPr lang="en-US" altLang="zh-TW" sz="1400" dirty="0" smtClean="0">
                <a:latin typeface="標楷體" panose="03000509000000000000" pitchFamily="65" charset="-120"/>
                <a:ea typeface="標楷體" panose="03000509000000000000" pitchFamily="65" charset="-120"/>
                <a:cs typeface="華康楷書體W3" pitchFamily="65" charset="-120"/>
              </a:rPr>
              <a:t>)~106.5.24(</a:t>
            </a:r>
            <a:r>
              <a:rPr lang="zh-TW" altLang="en-US" sz="1400" dirty="0" smtClean="0">
                <a:latin typeface="標楷體" panose="03000509000000000000" pitchFamily="65" charset="-120"/>
                <a:ea typeface="標楷體" panose="03000509000000000000" pitchFamily="65" charset="-120"/>
                <a:cs typeface="華康楷書體W3" pitchFamily="65" charset="-120"/>
              </a:rPr>
              <a:t>三</a:t>
            </a:r>
            <a:r>
              <a:rPr lang="en-US" altLang="zh-TW" sz="1400" dirty="0" smtClean="0">
                <a:latin typeface="標楷體" panose="03000509000000000000" pitchFamily="65" charset="-120"/>
                <a:ea typeface="標楷體" panose="03000509000000000000" pitchFamily="65" charset="-120"/>
                <a:cs typeface="華康楷書體W3" pitchFamily="65" charset="-120"/>
              </a:rPr>
              <a:t>)</a:t>
            </a:r>
            <a:r>
              <a:rPr lang="zh-TW" altLang="en-US" sz="1400" dirty="0" smtClean="0">
                <a:latin typeface="標楷體" panose="03000509000000000000" pitchFamily="65" charset="-120"/>
                <a:ea typeface="標楷體" panose="03000509000000000000" pitchFamily="65" charset="-120"/>
                <a:cs typeface="華康楷書體W3" pitchFamily="65" charset="-120"/>
              </a:rPr>
              <a:t>前</a:t>
            </a:r>
            <a:endParaRPr lang="zh-TW" altLang="en-US" sz="1400" dirty="0">
              <a:latin typeface="標楷體" panose="03000509000000000000" pitchFamily="65" charset="-120"/>
              <a:ea typeface="標楷體" panose="03000509000000000000" pitchFamily="65" charset="-120"/>
              <a:cs typeface="華康楷書體W3" pitchFamily="65" charset="-120"/>
            </a:endParaRPr>
          </a:p>
        </p:txBody>
      </p:sp>
      <p:cxnSp>
        <p:nvCxnSpPr>
          <p:cNvPr id="93" name="直線單箭頭接點 92"/>
          <p:cNvCxnSpPr>
            <a:stCxn id="91" idx="2"/>
            <a:endCxn id="47" idx="0"/>
          </p:cNvCxnSpPr>
          <p:nvPr/>
        </p:nvCxnSpPr>
        <p:spPr>
          <a:xfrm>
            <a:off x="2494757" y="1834899"/>
            <a:ext cx="0" cy="135605"/>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4" name="十角星形 93"/>
          <p:cNvSpPr/>
          <p:nvPr/>
        </p:nvSpPr>
        <p:spPr>
          <a:xfrm>
            <a:off x="133350" y="1445962"/>
            <a:ext cx="478210" cy="388937"/>
          </a:xfrm>
          <a:prstGeom prst="star10">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rgbClr val="CC0000"/>
                </a:solidFill>
              </a:rPr>
              <a:t>新</a:t>
            </a:r>
            <a:endParaRPr lang="zh-TW" altLang="en-US" dirty="0">
              <a:solidFill>
                <a:srgbClr val="CC0000"/>
              </a:solidFill>
            </a:endParaRPr>
          </a:p>
        </p:txBody>
      </p:sp>
      <p:sp>
        <p:nvSpPr>
          <p:cNvPr id="95" name="十角星形 94"/>
          <p:cNvSpPr/>
          <p:nvPr/>
        </p:nvSpPr>
        <p:spPr>
          <a:xfrm>
            <a:off x="133350" y="3566354"/>
            <a:ext cx="478210" cy="388937"/>
          </a:xfrm>
          <a:prstGeom prst="star10">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rgbClr val="CC0000"/>
                </a:solidFill>
              </a:rPr>
              <a:t>新</a:t>
            </a:r>
            <a:endParaRPr lang="zh-TW" altLang="en-US" dirty="0">
              <a:solidFill>
                <a:srgbClr val="CC0000"/>
              </a:solidFill>
            </a:endParaRPr>
          </a:p>
        </p:txBody>
      </p:sp>
      <p:sp>
        <p:nvSpPr>
          <p:cNvPr id="96" name="標題 1"/>
          <p:cNvSpPr txBox="1">
            <a:spLocks/>
          </p:cNvSpPr>
          <p:nvPr/>
        </p:nvSpPr>
        <p:spPr bwMode="auto">
          <a:xfrm>
            <a:off x="133350" y="260648"/>
            <a:ext cx="86868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lang="zh-TW" altLang="en-US" sz="4200" kern="0" smtClean="0">
                <a:solidFill>
                  <a:srgbClr val="161645"/>
                </a:solidFill>
                <a:latin typeface="標楷體" panose="03000509000000000000" pitchFamily="65" charset="-120"/>
                <a:ea typeface="標楷體" panose="03000509000000000000" pitchFamily="65" charset="-120"/>
              </a:rPr>
              <a:t>甄選入學招生報名流程</a:t>
            </a:r>
            <a:endParaRPr lang="zh-TW" altLang="en-US" sz="4200" kern="0" dirty="0" smtClean="0">
              <a:solidFill>
                <a:srgbClr val="161645"/>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83482201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260352"/>
            <a:ext cx="9036496" cy="633413"/>
          </a:xfrm>
        </p:spPr>
        <p:txBody>
          <a:bodyPr/>
          <a:lstStyle/>
          <a:p>
            <a:r>
              <a:rPr lang="zh-TW" altLang="en-US" sz="3600" kern="1200" dirty="0">
                <a:solidFill>
                  <a:srgbClr val="002060"/>
                </a:solidFill>
                <a:latin typeface="標楷體" panose="03000509000000000000" pitchFamily="65" charset="-120"/>
                <a:ea typeface="標楷體" panose="03000509000000000000" pitchFamily="65" charset="-120"/>
              </a:rPr>
              <a:t>甄選入學招生第二階段報名系統</a:t>
            </a:r>
            <a:r>
              <a:rPr lang="en-US" altLang="zh-TW" sz="3600" kern="1200" dirty="0">
                <a:solidFill>
                  <a:srgbClr val="002060"/>
                </a:solidFill>
                <a:latin typeface="標楷體" panose="03000509000000000000" pitchFamily="65" charset="-120"/>
                <a:ea typeface="標楷體" panose="03000509000000000000" pitchFamily="65" charset="-120"/>
              </a:rPr>
              <a:t>-</a:t>
            </a:r>
            <a:r>
              <a:rPr lang="zh-TW" altLang="en-US" sz="3600" kern="1200" dirty="0">
                <a:solidFill>
                  <a:srgbClr val="FF0000"/>
                </a:solidFill>
                <a:latin typeface="標楷體" panose="03000509000000000000" pitchFamily="65" charset="-120"/>
                <a:ea typeface="標楷體" panose="03000509000000000000" pitchFamily="65" charset="-120"/>
              </a:rPr>
              <a:t>作業流程</a:t>
            </a:r>
          </a:p>
        </p:txBody>
      </p:sp>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solidFill>
                  <a:prstClr val="black"/>
                </a:solidFill>
              </a:rPr>
              <a:pPr>
                <a:defRPr/>
              </a:pPr>
              <a:t>68</a:t>
            </a:fld>
            <a:endParaRPr lang="en-US" altLang="zh-TW" dirty="0">
              <a:solidFill>
                <a:prstClr val="black"/>
              </a:solidFill>
            </a:endParaRPr>
          </a:p>
        </p:txBody>
      </p:sp>
      <p:sp>
        <p:nvSpPr>
          <p:cNvPr id="5" name="文字方塊 4"/>
          <p:cNvSpPr txBox="1"/>
          <p:nvPr/>
        </p:nvSpPr>
        <p:spPr>
          <a:xfrm>
            <a:off x="185848" y="1471414"/>
            <a:ext cx="461665" cy="4536000"/>
          </a:xfrm>
          <a:prstGeom prst="rect">
            <a:avLst/>
          </a:prstGeom>
          <a:solidFill>
            <a:schemeClr val="accent6">
              <a:lumMod val="20000"/>
              <a:lumOff val="80000"/>
            </a:schemeClr>
          </a:solidFill>
          <a:ln>
            <a:noFill/>
          </a:ln>
        </p:spPr>
        <p:txBody>
          <a:bodyPr vert="eaVert">
            <a:spAutoFit/>
          </a:bodyPr>
          <a:lstStyle/>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登入二階報名系統</a:t>
            </a:r>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841862" y="1471414"/>
            <a:ext cx="461665" cy="4536000"/>
          </a:xfrm>
          <a:prstGeom prst="rect">
            <a:avLst/>
          </a:prstGeom>
          <a:solidFill>
            <a:schemeClr val="accent6">
              <a:lumMod val="20000"/>
              <a:lumOff val="80000"/>
            </a:schemeClr>
          </a:solidFill>
          <a:ln>
            <a:noFill/>
          </a:ln>
        </p:spPr>
        <p:txBody>
          <a:bodyPr vert="eaVert">
            <a:spAutoFit/>
          </a:bodyPr>
          <a:lstStyle/>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變更通行碼</a:t>
            </a:r>
            <a:endParaRPr lang="zh-TW" altLang="en-US" dirty="0">
              <a:solidFill>
                <a:srgbClr val="FF0000"/>
              </a:solidFill>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3555942" y="1471416"/>
            <a:ext cx="461665" cy="4537075"/>
          </a:xfrm>
          <a:prstGeom prst="rect">
            <a:avLst/>
          </a:prstGeom>
          <a:solidFill>
            <a:schemeClr val="accent6">
              <a:lumMod val="20000"/>
              <a:lumOff val="80000"/>
            </a:schemeClr>
          </a:solidFill>
          <a:ln>
            <a:noFill/>
          </a:ln>
        </p:spPr>
        <p:txBody>
          <a:bodyPr vert="eaVert">
            <a:spAutoFit/>
          </a:bodyPr>
          <a:lstStyle/>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顯示一階篩選通過校系（科）組學程</a:t>
            </a:r>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2183898" y="1471414"/>
            <a:ext cx="491673" cy="4536000"/>
          </a:xfrm>
          <a:prstGeom prst="rect">
            <a:avLst/>
          </a:prstGeom>
          <a:solidFill>
            <a:schemeClr val="accent6">
              <a:lumMod val="20000"/>
              <a:lumOff val="80000"/>
            </a:schemeClr>
          </a:solidFill>
          <a:ln>
            <a:noFill/>
          </a:ln>
        </p:spPr>
        <p:txBody>
          <a:bodyPr vert="eaVert">
            <a:spAutoFit/>
          </a:bodyPr>
          <a:lstStyle/>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上傳證照或得獎加分證明</a:t>
            </a:r>
            <a:r>
              <a:rPr lang="zh-TW" altLang="en-US" dirty="0" smtClean="0">
                <a:solidFill>
                  <a:srgbClr val="FF0000"/>
                </a:solidFill>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表</a:t>
            </a:r>
            <a:r>
              <a:rPr lang="zh-TW" altLang="en-US" dirty="0" smtClean="0">
                <a:solidFill>
                  <a:srgbClr val="FF0000"/>
                </a:solidFill>
                <a:latin typeface="微軟正黑體" panose="020B0604030504040204" pitchFamily="34" charset="-120"/>
                <a:ea typeface="微軟正黑體" panose="020B0604030504040204" pitchFamily="34" charset="-120"/>
              </a:rPr>
              <a:t>Ａ</a:t>
            </a:r>
            <a:r>
              <a:rPr lang="en-US" altLang="zh-TW" dirty="0" smtClean="0">
                <a:solidFill>
                  <a:srgbClr val="FF0000"/>
                </a:solidFill>
                <a:latin typeface="微軟正黑體" panose="020B0604030504040204" pitchFamily="34" charset="-120"/>
                <a:ea typeface="微軟正黑體" panose="020B0604030504040204" pitchFamily="34" charset="-120"/>
              </a:rPr>
              <a:t>22</a:t>
            </a:r>
            <a:r>
              <a:rPr lang="zh-TW" altLang="en-US" dirty="0" smtClean="0">
                <a:solidFill>
                  <a:srgbClr val="FF0000"/>
                </a:solidFill>
                <a:latin typeface="微軟正黑體" panose="020B0604030504040204" pitchFamily="34" charset="-120"/>
                <a:ea typeface="微軟正黑體" panose="020B0604030504040204" pitchFamily="34" charset="-120"/>
              </a:rPr>
              <a:t>）</a:t>
            </a:r>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5338928" y="3356992"/>
            <a:ext cx="446276" cy="2664296"/>
          </a:xfrm>
          <a:prstGeom prst="rect">
            <a:avLst/>
          </a:prstGeom>
          <a:solidFill>
            <a:schemeClr val="accent2">
              <a:lumMod val="20000"/>
              <a:lumOff val="80000"/>
            </a:schemeClr>
          </a:solidFill>
          <a:ln>
            <a:noFill/>
          </a:ln>
        </p:spPr>
        <p:txBody>
          <a:bodyPr vert="eaVert" wrap="square">
            <a:spAutoFit/>
          </a:bodyPr>
          <a:lstStyle/>
          <a:p>
            <a:pPr algn="ctr">
              <a:defRPr/>
            </a:pPr>
            <a:r>
              <a:rPr lang="zh-TW" altLang="en-US" sz="1700" dirty="0" smtClean="0">
                <a:solidFill>
                  <a:prstClr val="black"/>
                </a:solidFill>
                <a:latin typeface="微軟正黑體" panose="020B0604030504040204" pitchFamily="34" charset="-120"/>
                <a:ea typeface="微軟正黑體" panose="020B0604030504040204" pitchFamily="34" charset="-120"/>
              </a:rPr>
              <a:t>分校系上傳審查項目</a:t>
            </a:r>
            <a:r>
              <a:rPr lang="en-US" altLang="zh-TW" sz="1700" dirty="0" smtClean="0">
                <a:solidFill>
                  <a:prstClr val="black"/>
                </a:solidFill>
                <a:latin typeface="微軟正黑體" panose="020B0604030504040204" pitchFamily="34" charset="-120"/>
                <a:ea typeface="微軟正黑體" panose="020B0604030504040204" pitchFamily="34" charset="-120"/>
              </a:rPr>
              <a:t>PDF</a:t>
            </a:r>
            <a:r>
              <a:rPr lang="zh-TW" altLang="en-US" sz="1700" dirty="0" smtClean="0">
                <a:solidFill>
                  <a:prstClr val="black"/>
                </a:solidFill>
                <a:latin typeface="微軟正黑體" panose="020B0604030504040204" pitchFamily="34" charset="-120"/>
                <a:ea typeface="微軟正黑體" panose="020B0604030504040204" pitchFamily="34" charset="-120"/>
              </a:rPr>
              <a:t>檔</a:t>
            </a:r>
            <a:endParaRPr lang="zh-TW" altLang="en-US" sz="1700" dirty="0">
              <a:solidFill>
                <a:prstClr val="black"/>
              </a:solidFill>
              <a:latin typeface="微軟正黑體" panose="020B0604030504040204" pitchFamily="34" charset="-120"/>
              <a:ea typeface="微軟正黑體" panose="020B0604030504040204" pitchFamily="34" charset="-120"/>
            </a:endParaRPr>
          </a:p>
        </p:txBody>
      </p:sp>
      <p:sp>
        <p:nvSpPr>
          <p:cNvPr id="26" name="文字方塊 25"/>
          <p:cNvSpPr txBox="1"/>
          <p:nvPr/>
        </p:nvSpPr>
        <p:spPr>
          <a:xfrm>
            <a:off x="1497876" y="1471414"/>
            <a:ext cx="491673" cy="4536000"/>
          </a:xfrm>
          <a:prstGeom prst="rect">
            <a:avLst/>
          </a:prstGeom>
          <a:solidFill>
            <a:schemeClr val="accent6">
              <a:lumMod val="20000"/>
              <a:lumOff val="80000"/>
            </a:schemeClr>
          </a:solidFill>
          <a:ln>
            <a:noFill/>
          </a:ln>
        </p:spPr>
        <p:txBody>
          <a:bodyPr vert="eaVert">
            <a:spAutoFit/>
          </a:bodyPr>
          <a:lstStyle/>
          <a:p>
            <a:pPr algn="ctr">
              <a:defRPr/>
            </a:pPr>
            <a:r>
              <a:rPr lang="zh-TW" altLang="en-US" dirty="0">
                <a:solidFill>
                  <a:prstClr val="black"/>
                </a:solidFill>
                <a:latin typeface="微軟正黑體" panose="020B0604030504040204" pitchFamily="34" charset="-120"/>
                <a:ea typeface="微軟正黑體" panose="020B0604030504040204" pitchFamily="34" charset="-120"/>
              </a:rPr>
              <a:t>上傳</a:t>
            </a:r>
            <a:r>
              <a:rPr lang="zh-TW" altLang="en-US" dirty="0" smtClean="0">
                <a:solidFill>
                  <a:prstClr val="black"/>
                </a:solidFill>
                <a:latin typeface="微軟正黑體" panose="020B0604030504040204" pitchFamily="34" charset="-120"/>
                <a:ea typeface="微軟正黑體" panose="020B0604030504040204" pitchFamily="34" charset="-120"/>
              </a:rPr>
              <a:t>在校歷年學業成績證明</a:t>
            </a:r>
            <a:r>
              <a:rPr lang="zh-TW" altLang="en-US" dirty="0" smtClean="0">
                <a:solidFill>
                  <a:srgbClr val="FF0000"/>
                </a:solidFill>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表</a:t>
            </a:r>
            <a:r>
              <a:rPr lang="zh-TW" altLang="en-US" dirty="0" smtClean="0">
                <a:solidFill>
                  <a:srgbClr val="FF0000"/>
                </a:solidFill>
                <a:latin typeface="微軟正黑體" panose="020B0604030504040204" pitchFamily="34" charset="-120"/>
                <a:ea typeface="微軟正黑體" panose="020B0604030504040204" pitchFamily="34" charset="-120"/>
              </a:rPr>
              <a:t>Ａ</a:t>
            </a:r>
            <a:r>
              <a:rPr lang="en-US" altLang="zh-TW" dirty="0" smtClean="0">
                <a:solidFill>
                  <a:srgbClr val="FF0000"/>
                </a:solidFill>
                <a:latin typeface="微軟正黑體" panose="020B0604030504040204" pitchFamily="34" charset="-120"/>
                <a:ea typeface="微軟正黑體" panose="020B0604030504040204" pitchFamily="34" charset="-120"/>
              </a:rPr>
              <a:t>21</a:t>
            </a:r>
            <a:r>
              <a:rPr lang="zh-TW" altLang="en-US" dirty="0" smtClean="0">
                <a:solidFill>
                  <a:srgbClr val="FF0000"/>
                </a:solidFill>
                <a:latin typeface="微軟正黑體" panose="020B0604030504040204" pitchFamily="34" charset="-120"/>
                <a:ea typeface="微軟正黑體" panose="020B0604030504040204" pitchFamily="34" charset="-120"/>
              </a:rPr>
              <a:t>）</a:t>
            </a:r>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28" name="文字方塊 27"/>
          <p:cNvSpPr txBox="1"/>
          <p:nvPr/>
        </p:nvSpPr>
        <p:spPr>
          <a:xfrm>
            <a:off x="4211958" y="1471416"/>
            <a:ext cx="461665" cy="4537075"/>
          </a:xfrm>
          <a:prstGeom prst="rect">
            <a:avLst/>
          </a:prstGeom>
          <a:solidFill>
            <a:schemeClr val="accent6">
              <a:lumMod val="20000"/>
              <a:lumOff val="80000"/>
            </a:schemeClr>
          </a:solidFill>
          <a:ln>
            <a:noFill/>
          </a:ln>
        </p:spPr>
        <p:txBody>
          <a:bodyPr vert="eaVert">
            <a:spAutoFit/>
          </a:bodyPr>
          <a:lstStyle/>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選擇二</a:t>
            </a:r>
            <a:r>
              <a:rPr lang="zh-TW" altLang="en-US" dirty="0">
                <a:solidFill>
                  <a:prstClr val="black"/>
                </a:solidFill>
                <a:latin typeface="微軟正黑體" panose="020B0604030504040204" pitchFamily="34" charset="-120"/>
                <a:ea typeface="微軟正黑體" panose="020B0604030504040204" pitchFamily="34" charset="-120"/>
              </a:rPr>
              <a:t>階報名校系（科）組學</a:t>
            </a:r>
            <a:r>
              <a:rPr lang="zh-TW" altLang="en-US" dirty="0" smtClean="0">
                <a:solidFill>
                  <a:prstClr val="black"/>
                </a:solidFill>
                <a:latin typeface="微軟正黑體" panose="020B0604030504040204" pitchFamily="34" charset="-120"/>
                <a:ea typeface="微軟正黑體" panose="020B0604030504040204" pitchFamily="34" charset="-120"/>
              </a:rPr>
              <a:t>程</a:t>
            </a:r>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44" name="文字方塊 43"/>
          <p:cNvSpPr txBox="1"/>
          <p:nvPr/>
        </p:nvSpPr>
        <p:spPr>
          <a:xfrm>
            <a:off x="5508104" y="1471415"/>
            <a:ext cx="768672" cy="1741562"/>
          </a:xfrm>
          <a:prstGeom prst="rect">
            <a:avLst/>
          </a:prstGeom>
          <a:solidFill>
            <a:schemeClr val="accent5">
              <a:lumMod val="20000"/>
              <a:lumOff val="80000"/>
            </a:schemeClr>
          </a:solidFill>
          <a:ln>
            <a:noFill/>
          </a:ln>
        </p:spPr>
        <p:txBody>
          <a:bodyPr vert="eaVert" wrap="square">
            <a:spAutoFit/>
          </a:bodyPr>
          <a:lstStyle/>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確定送出</a:t>
            </a:r>
            <a:r>
              <a:rPr lang="en-US" altLang="zh-TW" dirty="0" smtClean="0">
                <a:solidFill>
                  <a:prstClr val="black"/>
                </a:solidFill>
                <a:latin typeface="微軟正黑體" panose="020B0604030504040204" pitchFamily="34" charset="-120"/>
                <a:ea typeface="微軟正黑體" panose="020B0604030504040204" pitchFamily="34" charset="-120"/>
              </a:rPr>
              <a:t/>
            </a:r>
            <a:br>
              <a:rPr lang="en-US" altLang="zh-TW" dirty="0" smtClean="0">
                <a:solidFill>
                  <a:prstClr val="black"/>
                </a:solidFill>
                <a:latin typeface="微軟正黑體" panose="020B0604030504040204" pitchFamily="34" charset="-120"/>
                <a:ea typeface="微軟正黑體" panose="020B0604030504040204" pitchFamily="34" charset="-120"/>
              </a:rPr>
            </a:br>
            <a:r>
              <a:rPr lang="en-US" altLang="zh-TW" dirty="0" smtClean="0">
                <a:solidFill>
                  <a:prstClr val="black"/>
                </a:solidFill>
                <a:latin typeface="微軟正黑體" panose="020B0604030504040204" pitchFamily="34" charset="-120"/>
                <a:ea typeface="微軟正黑體" panose="020B0604030504040204" pitchFamily="34" charset="-120"/>
              </a:rPr>
              <a:t>(</a:t>
            </a:r>
            <a:r>
              <a:rPr lang="zh-TW" altLang="en-US" dirty="0" smtClean="0">
                <a:solidFill>
                  <a:prstClr val="black"/>
                </a:solidFill>
                <a:latin typeface="微軟正黑體" panose="020B0604030504040204" pitchFamily="34" charset="-120"/>
                <a:ea typeface="微軟正黑體" panose="020B0604030504040204" pitchFamily="34" charset="-120"/>
              </a:rPr>
              <a:t>僅能</a:t>
            </a:r>
            <a:r>
              <a:rPr lang="en-US" altLang="zh-TW" dirty="0" smtClean="0">
                <a:solidFill>
                  <a:prstClr val="black"/>
                </a:solidFill>
                <a:latin typeface="微軟正黑體" panose="020B0604030504040204" pitchFamily="34" charset="-120"/>
                <a:ea typeface="微軟正黑體" panose="020B0604030504040204" pitchFamily="34" charset="-120"/>
              </a:rPr>
              <a:t>1</a:t>
            </a:r>
            <a:r>
              <a:rPr lang="zh-TW" altLang="en-US" dirty="0" smtClean="0">
                <a:solidFill>
                  <a:prstClr val="black"/>
                </a:solidFill>
                <a:latin typeface="微軟正黑體" panose="020B0604030504040204" pitchFamily="34" charset="-120"/>
                <a:ea typeface="微軟正黑體" panose="020B0604030504040204" pitchFamily="34" charset="-120"/>
              </a:rPr>
              <a:t>次</a:t>
            </a:r>
            <a:r>
              <a:rPr lang="en-US" altLang="zh-TW" dirty="0" smtClean="0">
                <a:solidFill>
                  <a:prstClr val="black"/>
                </a:solidFill>
                <a:latin typeface="微軟正黑體" panose="020B0604030504040204" pitchFamily="34" charset="-120"/>
                <a:ea typeface="微軟正黑體" panose="020B0604030504040204" pitchFamily="34" charset="-120"/>
              </a:rPr>
              <a:t>)</a:t>
            </a:r>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45" name="文字方塊 44"/>
          <p:cNvSpPr txBox="1"/>
          <p:nvPr/>
        </p:nvSpPr>
        <p:spPr>
          <a:xfrm>
            <a:off x="6563959" y="1471417"/>
            <a:ext cx="461665" cy="1722921"/>
          </a:xfrm>
          <a:prstGeom prst="rect">
            <a:avLst/>
          </a:prstGeom>
          <a:solidFill>
            <a:schemeClr val="accent5">
              <a:lumMod val="20000"/>
              <a:lumOff val="80000"/>
            </a:schemeClr>
          </a:solidFill>
          <a:ln>
            <a:noFill/>
          </a:ln>
        </p:spPr>
        <p:txBody>
          <a:bodyPr vert="eaVert" wrap="square">
            <a:spAutoFit/>
          </a:bodyPr>
          <a:lstStyle/>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列印報表</a:t>
            </a:r>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46" name="文字方塊 45"/>
          <p:cNvSpPr txBox="1"/>
          <p:nvPr/>
        </p:nvSpPr>
        <p:spPr>
          <a:xfrm>
            <a:off x="7174643" y="1471417"/>
            <a:ext cx="461665" cy="1730005"/>
          </a:xfrm>
          <a:prstGeom prst="rect">
            <a:avLst/>
          </a:prstGeom>
          <a:solidFill>
            <a:schemeClr val="accent5">
              <a:lumMod val="20000"/>
              <a:lumOff val="80000"/>
            </a:schemeClr>
          </a:solidFill>
          <a:ln>
            <a:noFill/>
          </a:ln>
        </p:spPr>
        <p:txBody>
          <a:bodyPr vert="eaVert" wrap="square">
            <a:spAutoFit/>
          </a:bodyPr>
          <a:lstStyle/>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繳      費</a:t>
            </a:r>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47" name="文字方塊 46"/>
          <p:cNvSpPr txBox="1"/>
          <p:nvPr/>
        </p:nvSpPr>
        <p:spPr>
          <a:xfrm>
            <a:off x="7802730" y="1471417"/>
            <a:ext cx="461665" cy="1730005"/>
          </a:xfrm>
          <a:prstGeom prst="rect">
            <a:avLst/>
          </a:prstGeom>
          <a:solidFill>
            <a:schemeClr val="accent5">
              <a:lumMod val="20000"/>
              <a:lumOff val="80000"/>
            </a:schemeClr>
          </a:solidFill>
          <a:ln>
            <a:noFill/>
          </a:ln>
        </p:spPr>
        <p:txBody>
          <a:bodyPr vert="eaVert" wrap="square">
            <a:spAutoFit/>
          </a:bodyPr>
          <a:lstStyle/>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寄       件</a:t>
            </a:r>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48" name="文字方塊 47"/>
          <p:cNvSpPr txBox="1"/>
          <p:nvPr/>
        </p:nvSpPr>
        <p:spPr>
          <a:xfrm>
            <a:off x="5940574" y="3356854"/>
            <a:ext cx="461665" cy="2661770"/>
          </a:xfrm>
          <a:prstGeom prst="rect">
            <a:avLst/>
          </a:prstGeom>
          <a:solidFill>
            <a:schemeClr val="accent2">
              <a:lumMod val="20000"/>
              <a:lumOff val="80000"/>
            </a:schemeClr>
          </a:solidFill>
          <a:ln>
            <a:noFill/>
          </a:ln>
        </p:spPr>
        <p:txBody>
          <a:bodyPr vert="eaVert" wrap="square">
            <a:spAutoFit/>
          </a:bodyPr>
          <a:lstStyle/>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分校系確定送出</a:t>
            </a:r>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49" name="文字方塊 48"/>
          <p:cNvSpPr txBox="1"/>
          <p:nvPr/>
        </p:nvSpPr>
        <p:spPr>
          <a:xfrm>
            <a:off x="6557609" y="3356854"/>
            <a:ext cx="461665" cy="2661770"/>
          </a:xfrm>
          <a:prstGeom prst="rect">
            <a:avLst/>
          </a:prstGeom>
          <a:solidFill>
            <a:schemeClr val="accent2">
              <a:lumMod val="20000"/>
              <a:lumOff val="80000"/>
            </a:schemeClr>
          </a:solidFill>
          <a:ln>
            <a:noFill/>
          </a:ln>
        </p:spPr>
        <p:txBody>
          <a:bodyPr vert="eaVert" wrap="square">
            <a:spAutoFit/>
          </a:bodyPr>
          <a:lstStyle/>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檢視並儲存上傳</a:t>
            </a:r>
            <a:r>
              <a:rPr lang="en-US" altLang="zh-TW" dirty="0">
                <a:solidFill>
                  <a:prstClr val="black"/>
                </a:solidFill>
                <a:latin typeface="微軟正黑體" panose="020B0604030504040204" pitchFamily="34" charset="-120"/>
                <a:ea typeface="微軟正黑體" panose="020B0604030504040204" pitchFamily="34" charset="-120"/>
              </a:rPr>
              <a:t>PDF</a:t>
            </a:r>
            <a:r>
              <a:rPr lang="zh-TW" altLang="en-US" dirty="0">
                <a:solidFill>
                  <a:prstClr val="black"/>
                </a:solidFill>
                <a:latin typeface="微軟正黑體" panose="020B0604030504040204" pitchFamily="34" charset="-120"/>
                <a:ea typeface="微軟正黑體" panose="020B0604030504040204" pitchFamily="34" charset="-120"/>
              </a:rPr>
              <a:t>檔</a:t>
            </a:r>
          </a:p>
        </p:txBody>
      </p:sp>
      <p:sp>
        <p:nvSpPr>
          <p:cNvPr id="50" name="文字方塊 49"/>
          <p:cNvSpPr txBox="1"/>
          <p:nvPr/>
        </p:nvSpPr>
        <p:spPr>
          <a:xfrm>
            <a:off x="7174643" y="3356854"/>
            <a:ext cx="461665" cy="2661770"/>
          </a:xfrm>
          <a:prstGeom prst="rect">
            <a:avLst/>
          </a:prstGeom>
          <a:solidFill>
            <a:schemeClr val="accent2">
              <a:lumMod val="20000"/>
              <a:lumOff val="80000"/>
            </a:schemeClr>
          </a:solidFill>
          <a:ln>
            <a:noFill/>
          </a:ln>
        </p:spPr>
        <p:txBody>
          <a:bodyPr vert="eaVert" wrap="square">
            <a:spAutoFit/>
          </a:bodyPr>
          <a:lstStyle/>
          <a:p>
            <a:pPr algn="ctr">
              <a:defRPr/>
            </a:pPr>
            <a:r>
              <a:rPr lang="zh-TW" altLang="en-US" dirty="0">
                <a:solidFill>
                  <a:prstClr val="black"/>
                </a:solidFill>
                <a:latin typeface="微軟正黑體" panose="020B0604030504040204" pitchFamily="34" charset="-120"/>
                <a:ea typeface="微軟正黑體" panose="020B0604030504040204" pitchFamily="34" charset="-120"/>
              </a:rPr>
              <a:t>列印</a:t>
            </a:r>
            <a:r>
              <a:rPr lang="zh-TW" altLang="en-US" dirty="0" smtClean="0">
                <a:solidFill>
                  <a:prstClr val="black"/>
                </a:solidFill>
                <a:latin typeface="微軟正黑體" panose="020B0604030504040204" pitchFamily="34" charset="-120"/>
                <a:ea typeface="微軟正黑體" panose="020B0604030504040204" pitchFamily="34" charset="-120"/>
              </a:rPr>
              <a:t>報表</a:t>
            </a:r>
            <a:r>
              <a:rPr lang="en-US" altLang="zh-TW" dirty="0" smtClean="0">
                <a:solidFill>
                  <a:prstClr val="black"/>
                </a:solidFill>
                <a:latin typeface="微軟正黑體" panose="020B0604030504040204" pitchFamily="34" charset="-120"/>
                <a:ea typeface="微軟正黑體" panose="020B0604030504040204" pitchFamily="34" charset="-120"/>
              </a:rPr>
              <a:t>(</a:t>
            </a:r>
            <a:r>
              <a:rPr lang="zh-TW" altLang="en-US" dirty="0" smtClean="0">
                <a:solidFill>
                  <a:prstClr val="black"/>
                </a:solidFill>
                <a:latin typeface="微軟正黑體" panose="020B0604030504040204" pitchFamily="34" charset="-120"/>
                <a:ea typeface="微軟正黑體" panose="020B0604030504040204" pitchFamily="34" charset="-120"/>
              </a:rPr>
              <a:t>繳費</a:t>
            </a:r>
            <a:r>
              <a:rPr lang="en-US" altLang="zh-TW" dirty="0" smtClean="0">
                <a:solidFill>
                  <a:prstClr val="black"/>
                </a:solidFill>
                <a:latin typeface="微軟正黑體" panose="020B0604030504040204" pitchFamily="34" charset="-120"/>
                <a:ea typeface="微軟正黑體" panose="020B0604030504040204" pitchFamily="34" charset="-120"/>
              </a:rPr>
              <a:t>)</a:t>
            </a:r>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51" name="文字方塊 50"/>
          <p:cNvSpPr txBox="1"/>
          <p:nvPr/>
        </p:nvSpPr>
        <p:spPr>
          <a:xfrm>
            <a:off x="8430817" y="1482627"/>
            <a:ext cx="461665" cy="4537075"/>
          </a:xfrm>
          <a:prstGeom prst="rect">
            <a:avLst/>
          </a:prstGeom>
          <a:solidFill>
            <a:schemeClr val="accent6">
              <a:lumMod val="20000"/>
              <a:lumOff val="80000"/>
            </a:schemeClr>
          </a:solidFill>
          <a:ln>
            <a:noFill/>
          </a:ln>
        </p:spPr>
        <p:txBody>
          <a:bodyPr vert="eaVert">
            <a:spAutoFit/>
          </a:bodyPr>
          <a:lstStyle/>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各招生委員學校進行</a:t>
            </a:r>
            <a:r>
              <a:rPr lang="zh-TW" altLang="en-US" dirty="0">
                <a:solidFill>
                  <a:prstClr val="black"/>
                </a:solidFill>
                <a:latin typeface="微軟正黑體" panose="020B0604030504040204" pitchFamily="34" charset="-120"/>
                <a:ea typeface="微軟正黑體" panose="020B0604030504040204" pitchFamily="34" charset="-120"/>
              </a:rPr>
              <a:t>第二階段指定項目甄試</a:t>
            </a:r>
          </a:p>
        </p:txBody>
      </p:sp>
      <p:cxnSp>
        <p:nvCxnSpPr>
          <p:cNvPr id="53" name="直線單箭頭接點 52"/>
          <p:cNvCxnSpPr>
            <a:stCxn id="5" idx="3"/>
            <a:endCxn id="6" idx="1"/>
          </p:cNvCxnSpPr>
          <p:nvPr/>
        </p:nvCxnSpPr>
        <p:spPr>
          <a:xfrm>
            <a:off x="647513" y="3739414"/>
            <a:ext cx="194349"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p:cNvCxnSpPr>
            <a:stCxn id="26" idx="3"/>
            <a:endCxn id="8" idx="1"/>
          </p:cNvCxnSpPr>
          <p:nvPr/>
        </p:nvCxnSpPr>
        <p:spPr>
          <a:xfrm>
            <a:off x="1989549" y="3739414"/>
            <a:ext cx="194349"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58"/>
          <p:cNvCxnSpPr>
            <a:stCxn id="8" idx="3"/>
            <a:endCxn id="43" idx="1"/>
          </p:cNvCxnSpPr>
          <p:nvPr/>
        </p:nvCxnSpPr>
        <p:spPr>
          <a:xfrm>
            <a:off x="2675571" y="3739414"/>
            <a:ext cx="194349" cy="1175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單箭頭接點 60"/>
          <p:cNvCxnSpPr>
            <a:stCxn id="7" idx="3"/>
            <a:endCxn id="28" idx="1"/>
          </p:cNvCxnSpPr>
          <p:nvPr/>
        </p:nvCxnSpPr>
        <p:spPr>
          <a:xfrm>
            <a:off x="4017607" y="3739954"/>
            <a:ext cx="194351"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線單箭頭接點 64"/>
          <p:cNvCxnSpPr/>
          <p:nvPr/>
        </p:nvCxnSpPr>
        <p:spPr>
          <a:xfrm flipV="1">
            <a:off x="4673623" y="2332879"/>
            <a:ext cx="834483" cy="9319"/>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單箭頭接點 66"/>
          <p:cNvCxnSpPr>
            <a:endCxn id="9" idx="1"/>
          </p:cNvCxnSpPr>
          <p:nvPr/>
        </p:nvCxnSpPr>
        <p:spPr>
          <a:xfrm>
            <a:off x="4635522" y="4689140"/>
            <a:ext cx="703406" cy="0"/>
          </a:xfrm>
          <a:prstGeom prst="straightConnector1">
            <a:avLst/>
          </a:prstGeom>
          <a:ln>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單箭頭接點 68"/>
          <p:cNvCxnSpPr>
            <a:stCxn id="9" idx="3"/>
            <a:endCxn id="48" idx="1"/>
          </p:cNvCxnSpPr>
          <p:nvPr/>
        </p:nvCxnSpPr>
        <p:spPr>
          <a:xfrm flipV="1">
            <a:off x="5785204" y="4687739"/>
            <a:ext cx="155370" cy="1401"/>
          </a:xfrm>
          <a:prstGeom prst="straightConnector1">
            <a:avLst/>
          </a:prstGeom>
          <a:ln>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線單箭頭接點 69"/>
          <p:cNvCxnSpPr>
            <a:stCxn id="48" idx="3"/>
            <a:endCxn id="49" idx="1"/>
          </p:cNvCxnSpPr>
          <p:nvPr/>
        </p:nvCxnSpPr>
        <p:spPr>
          <a:xfrm>
            <a:off x="6402239" y="4687739"/>
            <a:ext cx="155370" cy="0"/>
          </a:xfrm>
          <a:prstGeom prst="straightConnector1">
            <a:avLst/>
          </a:prstGeom>
          <a:ln>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70"/>
          <p:cNvCxnSpPr>
            <a:stCxn id="49" idx="3"/>
            <a:endCxn id="50" idx="1"/>
          </p:cNvCxnSpPr>
          <p:nvPr/>
        </p:nvCxnSpPr>
        <p:spPr>
          <a:xfrm>
            <a:off x="7019274" y="4687739"/>
            <a:ext cx="155369" cy="0"/>
          </a:xfrm>
          <a:prstGeom prst="straightConnector1">
            <a:avLst/>
          </a:prstGeom>
          <a:ln>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2" name="圓角矩形 61"/>
          <p:cNvSpPr/>
          <p:nvPr/>
        </p:nvSpPr>
        <p:spPr>
          <a:xfrm>
            <a:off x="4861773" y="3356854"/>
            <a:ext cx="288000" cy="2650560"/>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TW" altLang="en-US" dirty="0" smtClean="0">
                <a:solidFill>
                  <a:prstClr val="white"/>
                </a:solidFill>
              </a:rPr>
              <a:t>網路上傳</a:t>
            </a:r>
            <a:r>
              <a:rPr lang="en-US" altLang="zh-TW" dirty="0" smtClean="0">
                <a:solidFill>
                  <a:prstClr val="white"/>
                </a:solidFill>
              </a:rPr>
              <a:t>(6</a:t>
            </a:r>
            <a:r>
              <a:rPr lang="zh-TW" altLang="en-US" dirty="0" smtClean="0">
                <a:solidFill>
                  <a:prstClr val="white"/>
                </a:solidFill>
              </a:rPr>
              <a:t>群類</a:t>
            </a:r>
            <a:r>
              <a:rPr lang="en-US" altLang="zh-TW" dirty="0" smtClean="0">
                <a:solidFill>
                  <a:prstClr val="white"/>
                </a:solidFill>
              </a:rPr>
              <a:t>)</a:t>
            </a:r>
            <a:endParaRPr lang="zh-TW" altLang="en-US" dirty="0">
              <a:solidFill>
                <a:prstClr val="white"/>
              </a:solidFill>
            </a:endParaRPr>
          </a:p>
        </p:txBody>
      </p:sp>
      <p:sp>
        <p:nvSpPr>
          <p:cNvPr id="63" name="圓角矩形 62"/>
          <p:cNvSpPr/>
          <p:nvPr/>
        </p:nvSpPr>
        <p:spPr>
          <a:xfrm>
            <a:off x="4870604" y="1471416"/>
            <a:ext cx="288000" cy="1741563"/>
          </a:xfrm>
          <a:prstGeom prst="round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TW" altLang="en-US" dirty="0" smtClean="0">
                <a:solidFill>
                  <a:prstClr val="white"/>
                </a:solidFill>
              </a:rPr>
              <a:t>紙本寄送</a:t>
            </a:r>
            <a:endParaRPr lang="zh-TW" altLang="en-US" dirty="0">
              <a:solidFill>
                <a:prstClr val="white"/>
              </a:solidFill>
            </a:endParaRPr>
          </a:p>
        </p:txBody>
      </p:sp>
      <p:cxnSp>
        <p:nvCxnSpPr>
          <p:cNvPr id="75" name="直線單箭頭接點 74"/>
          <p:cNvCxnSpPr/>
          <p:nvPr/>
        </p:nvCxnSpPr>
        <p:spPr>
          <a:xfrm flipV="1">
            <a:off x="6276778" y="2332876"/>
            <a:ext cx="287181" cy="9320"/>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單箭頭接點 75"/>
          <p:cNvCxnSpPr/>
          <p:nvPr/>
        </p:nvCxnSpPr>
        <p:spPr>
          <a:xfrm>
            <a:off x="7025624" y="2332876"/>
            <a:ext cx="149019" cy="3542"/>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單箭頭接點 76"/>
          <p:cNvCxnSpPr/>
          <p:nvPr/>
        </p:nvCxnSpPr>
        <p:spPr>
          <a:xfrm>
            <a:off x="7636306" y="2332876"/>
            <a:ext cx="180000" cy="0"/>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線單箭頭接點 77"/>
          <p:cNvCxnSpPr/>
          <p:nvPr/>
        </p:nvCxnSpPr>
        <p:spPr>
          <a:xfrm>
            <a:off x="8264392" y="2332876"/>
            <a:ext cx="180000" cy="0"/>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7" name="直線單箭頭接點 86"/>
          <p:cNvCxnSpPr/>
          <p:nvPr/>
        </p:nvCxnSpPr>
        <p:spPr>
          <a:xfrm>
            <a:off x="7636306" y="4682134"/>
            <a:ext cx="180000" cy="0"/>
          </a:xfrm>
          <a:prstGeom prst="straightConnector1">
            <a:avLst/>
          </a:prstGeom>
          <a:ln>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文字方塊 37"/>
          <p:cNvSpPr txBox="1"/>
          <p:nvPr/>
        </p:nvSpPr>
        <p:spPr>
          <a:xfrm>
            <a:off x="7813782" y="3356854"/>
            <a:ext cx="461665" cy="2661770"/>
          </a:xfrm>
          <a:prstGeom prst="rect">
            <a:avLst/>
          </a:prstGeom>
          <a:solidFill>
            <a:schemeClr val="accent2">
              <a:lumMod val="20000"/>
              <a:lumOff val="80000"/>
            </a:schemeClr>
          </a:solidFill>
          <a:ln>
            <a:noFill/>
          </a:ln>
        </p:spPr>
        <p:txBody>
          <a:bodyPr vert="eaVert" wrap="square">
            <a:spAutoFit/>
          </a:bodyPr>
          <a:lstStyle/>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上傳繳費證明</a:t>
            </a:r>
            <a:endParaRPr lang="zh-TW" altLang="en-US" dirty="0">
              <a:solidFill>
                <a:prstClr val="black"/>
              </a:solidFill>
              <a:latin typeface="微軟正黑體" panose="020B0604030504040204" pitchFamily="34" charset="-120"/>
              <a:ea typeface="微軟正黑體" panose="020B0604030504040204" pitchFamily="34" charset="-120"/>
            </a:endParaRPr>
          </a:p>
        </p:txBody>
      </p:sp>
      <p:cxnSp>
        <p:nvCxnSpPr>
          <p:cNvPr id="39" name="直線單箭頭接點 38"/>
          <p:cNvCxnSpPr/>
          <p:nvPr/>
        </p:nvCxnSpPr>
        <p:spPr>
          <a:xfrm>
            <a:off x="8234187" y="4682134"/>
            <a:ext cx="180000" cy="0"/>
          </a:xfrm>
          <a:prstGeom prst="straightConnector1">
            <a:avLst/>
          </a:prstGeom>
          <a:ln>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41"/>
          <p:cNvCxnSpPr>
            <a:stCxn id="6" idx="3"/>
            <a:endCxn id="26" idx="1"/>
          </p:cNvCxnSpPr>
          <p:nvPr/>
        </p:nvCxnSpPr>
        <p:spPr>
          <a:xfrm>
            <a:off x="1303527" y="3739414"/>
            <a:ext cx="194349"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文字方塊 42"/>
          <p:cNvSpPr txBox="1"/>
          <p:nvPr/>
        </p:nvSpPr>
        <p:spPr>
          <a:xfrm>
            <a:off x="2869920" y="1483164"/>
            <a:ext cx="491673" cy="4536000"/>
          </a:xfrm>
          <a:prstGeom prst="rect">
            <a:avLst/>
          </a:prstGeom>
          <a:solidFill>
            <a:schemeClr val="accent6">
              <a:lumMod val="20000"/>
              <a:lumOff val="80000"/>
            </a:schemeClr>
          </a:solidFill>
          <a:ln>
            <a:noFill/>
          </a:ln>
        </p:spPr>
        <p:txBody>
          <a:bodyPr vert="eaVert">
            <a:spAutoFit/>
          </a:bodyPr>
          <a:lstStyle/>
          <a:p>
            <a:pPr algn="ctr">
              <a:defRPr/>
            </a:pPr>
            <a:r>
              <a:rPr lang="zh-TW" altLang="en-US" dirty="0">
                <a:solidFill>
                  <a:prstClr val="black"/>
                </a:solidFill>
                <a:latin typeface="微軟正黑體" panose="020B0604030504040204" pitchFamily="34" charset="-120"/>
                <a:ea typeface="微軟正黑體" panose="020B0604030504040204" pitchFamily="34" charset="-120"/>
              </a:rPr>
              <a:t>確認基本資料</a:t>
            </a:r>
            <a:r>
              <a:rPr lang="zh-TW" altLang="en-US" dirty="0">
                <a:solidFill>
                  <a:srgbClr val="FF0000"/>
                </a:solidFill>
                <a:latin typeface="微軟正黑體" panose="020B0604030504040204" pitchFamily="34" charset="-120"/>
                <a:ea typeface="微軟正黑體" panose="020B0604030504040204" pitchFamily="34" charset="-120"/>
              </a:rPr>
              <a:t>（表Ａ</a:t>
            </a:r>
            <a:r>
              <a:rPr lang="en-US" altLang="zh-TW" dirty="0">
                <a:solidFill>
                  <a:srgbClr val="FF0000"/>
                </a:solidFill>
                <a:latin typeface="微軟正黑體" panose="020B0604030504040204" pitchFamily="34" charset="-120"/>
                <a:ea typeface="微軟正黑體" panose="020B0604030504040204" pitchFamily="34" charset="-120"/>
              </a:rPr>
              <a:t>20</a:t>
            </a:r>
            <a:r>
              <a:rPr lang="zh-TW" altLang="en-US" dirty="0">
                <a:solidFill>
                  <a:srgbClr val="FF0000"/>
                </a:solidFill>
                <a:latin typeface="微軟正黑體" panose="020B0604030504040204" pitchFamily="34" charset="-120"/>
                <a:ea typeface="微軟正黑體" panose="020B0604030504040204" pitchFamily="34" charset="-120"/>
              </a:rPr>
              <a:t>）</a:t>
            </a:r>
          </a:p>
        </p:txBody>
      </p:sp>
      <p:cxnSp>
        <p:nvCxnSpPr>
          <p:cNvPr id="15" name="直線單箭頭接點 14"/>
          <p:cNvCxnSpPr>
            <a:stCxn id="43" idx="3"/>
            <a:endCxn id="7" idx="1"/>
          </p:cNvCxnSpPr>
          <p:nvPr/>
        </p:nvCxnSpPr>
        <p:spPr>
          <a:xfrm flipV="1">
            <a:off x="3361593" y="3739954"/>
            <a:ext cx="194349"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841862" y="1124744"/>
            <a:ext cx="461665" cy="28803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rPr>
              <a:t>一</a:t>
            </a:r>
            <a:endParaRPr lang="zh-TW" altLang="en-US" dirty="0">
              <a:solidFill>
                <a:schemeClr val="tx1"/>
              </a:solidFill>
            </a:endParaRPr>
          </a:p>
        </p:txBody>
      </p:sp>
      <p:sp>
        <p:nvSpPr>
          <p:cNvPr id="41" name="矩形 40"/>
          <p:cNvSpPr/>
          <p:nvPr/>
        </p:nvSpPr>
        <p:spPr>
          <a:xfrm>
            <a:off x="1495971" y="1124744"/>
            <a:ext cx="461665" cy="28803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rPr>
              <a:t>三</a:t>
            </a:r>
            <a:endParaRPr lang="zh-TW" altLang="en-US" dirty="0">
              <a:solidFill>
                <a:schemeClr val="tx1"/>
              </a:solidFill>
            </a:endParaRPr>
          </a:p>
        </p:txBody>
      </p:sp>
      <p:sp>
        <p:nvSpPr>
          <p:cNvPr id="52" name="矩形 51"/>
          <p:cNvSpPr/>
          <p:nvPr/>
        </p:nvSpPr>
        <p:spPr>
          <a:xfrm>
            <a:off x="2183898" y="1124744"/>
            <a:ext cx="461665" cy="28803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rPr>
              <a:t>四</a:t>
            </a:r>
            <a:endParaRPr lang="zh-TW" altLang="en-US" dirty="0">
              <a:solidFill>
                <a:schemeClr val="tx1"/>
              </a:solidFill>
            </a:endParaRPr>
          </a:p>
        </p:txBody>
      </p:sp>
      <p:sp>
        <p:nvSpPr>
          <p:cNvPr id="54" name="矩形 53"/>
          <p:cNvSpPr/>
          <p:nvPr/>
        </p:nvSpPr>
        <p:spPr>
          <a:xfrm>
            <a:off x="2899928" y="1124744"/>
            <a:ext cx="1773695" cy="28803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rPr>
              <a:t>五</a:t>
            </a:r>
            <a:endParaRPr lang="zh-TW" altLang="en-US" dirty="0">
              <a:solidFill>
                <a:schemeClr val="tx1"/>
              </a:solidFill>
            </a:endParaRPr>
          </a:p>
        </p:txBody>
      </p:sp>
      <p:sp>
        <p:nvSpPr>
          <p:cNvPr id="55" name="矩形 54"/>
          <p:cNvSpPr/>
          <p:nvPr/>
        </p:nvSpPr>
        <p:spPr>
          <a:xfrm>
            <a:off x="5508104" y="1124744"/>
            <a:ext cx="2721496" cy="28803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rPr>
              <a:t>六</a:t>
            </a:r>
            <a:endParaRPr lang="zh-TW" altLang="en-US" dirty="0">
              <a:solidFill>
                <a:schemeClr val="tx1"/>
              </a:solidFill>
            </a:endParaRPr>
          </a:p>
        </p:txBody>
      </p:sp>
      <p:sp>
        <p:nvSpPr>
          <p:cNvPr id="56" name="矩形 55"/>
          <p:cNvSpPr/>
          <p:nvPr/>
        </p:nvSpPr>
        <p:spPr>
          <a:xfrm>
            <a:off x="185848" y="6069840"/>
            <a:ext cx="4487775" cy="28803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dirty="0">
                <a:solidFill>
                  <a:schemeClr val="tx1"/>
                </a:solidFill>
              </a:rPr>
              <a:t>所有甄選群類考生</a:t>
            </a:r>
            <a:r>
              <a:rPr lang="zh-TW" altLang="en-US" sz="2000" b="1" dirty="0" smtClean="0">
                <a:solidFill>
                  <a:srgbClr val="FF0000"/>
                </a:solidFill>
              </a:rPr>
              <a:t>共同</a:t>
            </a:r>
            <a:r>
              <a:rPr lang="zh-TW" altLang="en-US" sz="1400" dirty="0">
                <a:solidFill>
                  <a:schemeClr val="tx1"/>
                </a:solidFill>
              </a:rPr>
              <a:t>應辦項目</a:t>
            </a:r>
          </a:p>
        </p:txBody>
      </p:sp>
      <p:sp>
        <p:nvSpPr>
          <p:cNvPr id="58" name="矩形 57"/>
          <p:cNvSpPr/>
          <p:nvPr/>
        </p:nvSpPr>
        <p:spPr>
          <a:xfrm>
            <a:off x="5338928" y="6069840"/>
            <a:ext cx="2935621" cy="28803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0000"/>
                </a:solidFill>
              </a:rPr>
              <a:t>分流</a:t>
            </a:r>
            <a:r>
              <a:rPr lang="zh-TW" altLang="en-US" sz="1400" dirty="0" smtClean="0">
                <a:solidFill>
                  <a:schemeClr val="tx1"/>
                </a:solidFill>
              </a:rPr>
              <a:t>應辦項目</a:t>
            </a:r>
            <a:endParaRPr lang="zh-TW" altLang="en-US" sz="1400" dirty="0">
              <a:solidFill>
                <a:schemeClr val="tx1"/>
              </a:solidFill>
            </a:endParaRPr>
          </a:p>
        </p:txBody>
      </p:sp>
    </p:spTree>
    <p:extLst>
      <p:ext uri="{BB962C8B-B14F-4D97-AF65-F5344CB8AC3E}">
        <p14:creationId xmlns:p14="http://schemas.microsoft.com/office/powerpoint/2010/main" val="2588872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251520" y="1033785"/>
            <a:ext cx="8352928" cy="5483107"/>
          </a:xfrm>
          <a:prstGeom prst="rect">
            <a:avLst/>
          </a:prstGeom>
        </p:spPr>
      </p:pic>
      <p:sp>
        <p:nvSpPr>
          <p:cNvPr id="2" name="投影片編號版面配置區 1"/>
          <p:cNvSpPr>
            <a:spLocks noGrp="1"/>
          </p:cNvSpPr>
          <p:nvPr>
            <p:ph type="sldNum" sz="quarter" idx="12"/>
          </p:nvPr>
        </p:nvSpPr>
        <p:spPr/>
        <p:txBody>
          <a:bodyPr/>
          <a:lstStyle/>
          <a:p>
            <a:fld id="{76931394-9201-4FD2-AD95-612509AEFBAD}" type="slidenum">
              <a:rPr lang="zh-TW" altLang="en-US" smtClean="0">
                <a:solidFill>
                  <a:prstClr val="black"/>
                </a:solidFill>
              </a:rPr>
              <a:pPr/>
              <a:t>69</a:t>
            </a:fld>
            <a:endParaRPr lang="zh-TW" altLang="en-US">
              <a:solidFill>
                <a:prstClr val="black"/>
              </a:solidFill>
            </a:endParaRPr>
          </a:p>
        </p:txBody>
      </p:sp>
      <p:pic>
        <p:nvPicPr>
          <p:cNvPr id="12" name="圖片 11"/>
          <p:cNvPicPr>
            <a:picLocks noChangeAspect="1"/>
          </p:cNvPicPr>
          <p:nvPr/>
        </p:nvPicPr>
        <p:blipFill rotWithShape="1">
          <a:blip r:embed="rId3"/>
          <a:srcRect l="27005" t="25948" r="24911" b="56074"/>
          <a:stretch/>
        </p:blipFill>
        <p:spPr>
          <a:xfrm>
            <a:off x="4283968" y="2924944"/>
            <a:ext cx="4451321" cy="1193137"/>
          </a:xfrm>
          <a:prstGeom prst="rect">
            <a:avLst/>
          </a:prstGeom>
        </p:spPr>
      </p:pic>
      <p:sp>
        <p:nvSpPr>
          <p:cNvPr id="6" name="標題 1"/>
          <p:cNvSpPr txBox="1">
            <a:spLocks/>
          </p:cNvSpPr>
          <p:nvPr/>
        </p:nvSpPr>
        <p:spPr>
          <a:xfrm>
            <a:off x="34925" y="260350"/>
            <a:ext cx="8784976" cy="60481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zh-TW" altLang="en-US" sz="2400" dirty="0">
                <a:solidFill>
                  <a:srgbClr val="002060"/>
                </a:solidFill>
                <a:latin typeface="標楷體" panose="03000509000000000000" pitchFamily="65" charset="-120"/>
                <a:ea typeface="標楷體" panose="03000509000000000000" pitchFamily="65" charset="-120"/>
              </a:rPr>
              <a:t>甄選入學招生第二階段報名系統</a:t>
            </a:r>
            <a:r>
              <a:rPr lang="en-US" altLang="zh-TW" sz="2800" dirty="0">
                <a:solidFill>
                  <a:srgbClr val="FF0000"/>
                </a:solidFill>
                <a:latin typeface="標楷體" panose="03000509000000000000" pitchFamily="65" charset="-120"/>
                <a:ea typeface="標楷體" panose="03000509000000000000" pitchFamily="65" charset="-120"/>
              </a:rPr>
              <a:t>-</a:t>
            </a:r>
            <a:r>
              <a:rPr kumimoji="0" lang="zh-TW" altLang="en-US" sz="2800" dirty="0" smtClean="0">
                <a:solidFill>
                  <a:srgbClr val="FF0000"/>
                </a:solidFill>
                <a:latin typeface="標楷體" panose="03000509000000000000" pitchFamily="65" charset="-120"/>
                <a:ea typeface="標楷體" panose="03000509000000000000" pitchFamily="65" charset="-120"/>
              </a:rPr>
              <a:t>登入頁</a:t>
            </a:r>
            <a:endParaRPr kumimoji="0" lang="zh-TW" altLang="en-US" sz="2800" dirty="0">
              <a:solidFill>
                <a:srgbClr val="FF0000"/>
              </a:solidFill>
              <a:latin typeface="標楷體" panose="03000509000000000000" pitchFamily="65" charset="-120"/>
              <a:ea typeface="標楷體" panose="03000509000000000000" pitchFamily="65" charset="-120"/>
            </a:endParaRPr>
          </a:p>
        </p:txBody>
      </p:sp>
      <p:sp>
        <p:nvSpPr>
          <p:cNvPr id="5" name="圓角矩形 4"/>
          <p:cNvSpPr/>
          <p:nvPr/>
        </p:nvSpPr>
        <p:spPr>
          <a:xfrm>
            <a:off x="5652120" y="4437112"/>
            <a:ext cx="3278038" cy="140187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chemeClr val="tx1"/>
                </a:solidFill>
                <a:latin typeface="標楷體" panose="03000509000000000000" pitchFamily="65" charset="-120"/>
                <a:ea typeface="標楷體" panose="03000509000000000000" pitchFamily="65" charset="-120"/>
              </a:rPr>
              <a:t>本</a:t>
            </a:r>
            <a:r>
              <a:rPr lang="zh-TW" altLang="en-US" sz="2800" dirty="0" smtClean="0">
                <a:solidFill>
                  <a:schemeClr val="tx1"/>
                </a:solidFill>
                <a:latin typeface="標楷體" panose="03000509000000000000" pitchFamily="65" charset="-120"/>
                <a:ea typeface="標楷體" panose="03000509000000000000" pitchFamily="65" charset="-120"/>
              </a:rPr>
              <a:t>系統</a:t>
            </a:r>
            <a:endParaRPr lang="en-US" altLang="zh-TW" sz="2800" dirty="0" smtClean="0">
              <a:solidFill>
                <a:schemeClr val="tx1"/>
              </a:solidFill>
              <a:latin typeface="標楷體" panose="03000509000000000000" pitchFamily="65" charset="-120"/>
              <a:ea typeface="標楷體" panose="03000509000000000000" pitchFamily="65" charset="-120"/>
            </a:endParaRPr>
          </a:p>
          <a:p>
            <a:pPr algn="ctr"/>
            <a:r>
              <a:rPr lang="zh-TW" altLang="en-US" sz="2800" dirty="0" smtClean="0">
                <a:solidFill>
                  <a:schemeClr val="tx1"/>
                </a:solidFill>
                <a:latin typeface="標楷體" panose="03000509000000000000" pitchFamily="65" charset="-120"/>
                <a:ea typeface="標楷體" panose="03000509000000000000" pitchFamily="65" charset="-120"/>
              </a:rPr>
              <a:t>僅</a:t>
            </a:r>
            <a:r>
              <a:rPr lang="zh-TW" altLang="en-US" sz="2800" dirty="0">
                <a:solidFill>
                  <a:schemeClr val="tx1"/>
                </a:solidFill>
                <a:latin typeface="標楷體" panose="03000509000000000000" pitchFamily="65" charset="-120"/>
                <a:ea typeface="標楷體" panose="03000509000000000000" pitchFamily="65" charset="-120"/>
              </a:rPr>
              <a:t>限</a:t>
            </a:r>
            <a:r>
              <a:rPr lang="zh-TW" altLang="en-US" sz="2800" dirty="0" smtClean="0">
                <a:solidFill>
                  <a:schemeClr val="tx1"/>
                </a:solidFill>
                <a:latin typeface="標楷體" panose="03000509000000000000" pitchFamily="65" charset="-120"/>
                <a:ea typeface="標楷體" panose="03000509000000000000" pitchFamily="65" charset="-120"/>
              </a:rPr>
              <a:t>使用</a:t>
            </a:r>
            <a:r>
              <a:rPr lang="en-US" altLang="zh-TW" sz="2800" dirty="0" smtClean="0">
                <a:solidFill>
                  <a:schemeClr val="tx1"/>
                </a:solidFill>
                <a:latin typeface="標楷體" panose="03000509000000000000" pitchFamily="65" charset="-120"/>
                <a:ea typeface="標楷體" panose="03000509000000000000" pitchFamily="65" charset="-120"/>
              </a:rPr>
              <a:t>Chrome</a:t>
            </a:r>
          </a:p>
          <a:p>
            <a:pPr algn="ctr"/>
            <a:r>
              <a:rPr lang="zh-TW" altLang="en-US" sz="2800" dirty="0" smtClean="0">
                <a:solidFill>
                  <a:schemeClr val="tx1"/>
                </a:solidFill>
                <a:latin typeface="標楷體" panose="03000509000000000000" pitchFamily="65" charset="-120"/>
                <a:ea typeface="標楷體" panose="03000509000000000000" pitchFamily="65" charset="-120"/>
              </a:rPr>
              <a:t>瀏覽器</a:t>
            </a:r>
            <a:r>
              <a:rPr lang="zh-TW" altLang="en-US" sz="2800" dirty="0">
                <a:solidFill>
                  <a:schemeClr val="tx1"/>
                </a:solidFill>
                <a:latin typeface="標楷體" panose="03000509000000000000" pitchFamily="65" charset="-120"/>
                <a:ea typeface="標楷體" panose="03000509000000000000" pitchFamily="65" charset="-120"/>
              </a:rPr>
              <a:t>的無痕</a:t>
            </a:r>
            <a:r>
              <a:rPr lang="zh-TW" altLang="en-US" sz="2800" dirty="0" smtClean="0">
                <a:solidFill>
                  <a:schemeClr val="tx1"/>
                </a:solidFill>
                <a:latin typeface="標楷體" panose="03000509000000000000" pitchFamily="65" charset="-120"/>
                <a:ea typeface="標楷體" panose="03000509000000000000" pitchFamily="65" charset="-120"/>
              </a:rPr>
              <a:t>視窗</a:t>
            </a:r>
            <a:endParaRPr lang="zh-TW" altLang="en-US" sz="2800" dirty="0">
              <a:solidFill>
                <a:schemeClr val="tx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4490770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7504" y="2060848"/>
            <a:ext cx="8928992"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252934" name="Rectangle 3"/>
          <p:cNvSpPr>
            <a:spLocks noChangeArrowheads="1"/>
          </p:cNvSpPr>
          <p:nvPr/>
        </p:nvSpPr>
        <p:spPr bwMode="auto">
          <a:xfrm>
            <a:off x="-5680" y="1412875"/>
            <a:ext cx="9144000" cy="5445125"/>
          </a:xfrm>
          <a:prstGeom prst="rect">
            <a:avLst/>
          </a:prstGeom>
          <a:solidFill>
            <a:schemeClr val="accent1">
              <a:lumMod val="40000"/>
              <a:lumOff val="60000"/>
              <a:alpha val="50000"/>
            </a:schemeClr>
          </a:solidFill>
          <a:ln w="9525">
            <a:noFill/>
            <a:miter lim="800000"/>
            <a:headEnd/>
            <a:tailEnd/>
          </a:ln>
        </p:spPr>
        <p:txBody>
          <a:bodyPr/>
          <a:lstStyle/>
          <a:p>
            <a:pPr marL="1344613" indent="-447675" eaLnBrk="1" hangingPunct="1">
              <a:lnSpc>
                <a:spcPct val="150000"/>
              </a:lnSpc>
              <a:spcBef>
                <a:spcPts val="0"/>
              </a:spcBef>
              <a:buClr>
                <a:schemeClr val="tx1"/>
              </a:buClr>
              <a:buFont typeface="華康超明體" pitchFamily="49" charset="-120"/>
              <a:buNone/>
            </a:pPr>
            <a:r>
              <a:rPr lang="zh-TW" altLang="en-US" sz="2200" dirty="0" smtClean="0">
                <a:latin typeface="標楷體" panose="03000509000000000000" pitchFamily="65" charset="-120"/>
                <a:ea typeface="標楷體" panose="03000509000000000000" pitchFamily="65" charset="-120"/>
              </a:rPr>
              <a:t>六、</a:t>
            </a:r>
            <a:r>
              <a:rPr lang="zh-TW" altLang="en-US" sz="2200" dirty="0">
                <a:latin typeface="標楷體" panose="03000509000000000000" pitchFamily="65" charset="-120"/>
                <a:ea typeface="標楷體" panose="03000509000000000000" pitchFamily="65" charset="-120"/>
              </a:rPr>
              <a:t>甄選入學招生</a:t>
            </a:r>
            <a:r>
              <a:rPr lang="zh-TW" altLang="en-US" sz="2200" dirty="0">
                <a:solidFill>
                  <a:srgbClr val="FF0000"/>
                </a:solidFill>
                <a:latin typeface="標楷體" panose="03000509000000000000" pitchFamily="65" charset="-120"/>
                <a:ea typeface="標楷體" panose="03000509000000000000" pitchFamily="65" charset="-120"/>
              </a:rPr>
              <a:t>集體報名</a:t>
            </a:r>
            <a:r>
              <a:rPr lang="zh-TW" altLang="en-US" sz="2200" dirty="0">
                <a:latin typeface="標楷體" panose="03000509000000000000" pitchFamily="65" charset="-120"/>
                <a:ea typeface="標楷體" panose="03000509000000000000" pitchFamily="65" charset="-120"/>
              </a:rPr>
              <a:t>系統操作</a:t>
            </a:r>
            <a:r>
              <a:rPr lang="zh-TW" altLang="en-US" sz="2200" dirty="0" smtClean="0">
                <a:latin typeface="標楷體" panose="03000509000000000000" pitchFamily="65" charset="-120"/>
                <a:ea typeface="標楷體" panose="03000509000000000000" pitchFamily="65" charset="-120"/>
              </a:rPr>
              <a:t>說明</a:t>
            </a:r>
            <a:endParaRPr lang="en-US" altLang="zh-TW" sz="2200" dirty="0" smtClean="0">
              <a:latin typeface="標楷體" panose="03000509000000000000" pitchFamily="65" charset="-120"/>
              <a:ea typeface="標楷體" panose="03000509000000000000" pitchFamily="65" charset="-120"/>
            </a:endParaRPr>
          </a:p>
          <a:p>
            <a:pPr marL="2241550" indent="-1344613" eaLnBrk="1" hangingPunct="1">
              <a:lnSpc>
                <a:spcPct val="150000"/>
              </a:lnSpc>
              <a:spcBef>
                <a:spcPts val="0"/>
              </a:spcBef>
              <a:buClr>
                <a:schemeClr val="tx1"/>
              </a:buClr>
              <a:buFont typeface="華康超明體" pitchFamily="49" charset="-120"/>
              <a:buNone/>
            </a:pPr>
            <a:r>
              <a:rPr lang="zh-TW" altLang="en-US" sz="2200" dirty="0" smtClean="0">
                <a:latin typeface="標楷體" panose="03000509000000000000" pitchFamily="65" charset="-120"/>
                <a:ea typeface="標楷體" panose="03000509000000000000" pitchFamily="65" charset="-120"/>
              </a:rPr>
              <a:t>七、</a:t>
            </a:r>
            <a:r>
              <a:rPr lang="zh-TW" altLang="en-US" sz="2200" dirty="0">
                <a:latin typeface="標楷體" panose="03000509000000000000" pitchFamily="65" charset="-120"/>
                <a:ea typeface="標楷體" panose="03000509000000000000" pitchFamily="65" charset="-120"/>
              </a:rPr>
              <a:t>甄選入學招生</a:t>
            </a:r>
            <a:r>
              <a:rPr lang="zh-TW" altLang="en-US" sz="2200" dirty="0" smtClean="0">
                <a:solidFill>
                  <a:srgbClr val="FF0000"/>
                </a:solidFill>
                <a:latin typeface="標楷體" panose="03000509000000000000" pitchFamily="65" charset="-120"/>
                <a:ea typeface="標楷體" panose="03000509000000000000" pitchFamily="65" charset="-120"/>
              </a:rPr>
              <a:t>個別操作</a:t>
            </a:r>
            <a:r>
              <a:rPr lang="zh-TW" altLang="en-US" sz="2200" dirty="0" smtClean="0">
                <a:latin typeface="標楷體" panose="03000509000000000000" pitchFamily="65" charset="-120"/>
                <a:ea typeface="標楷體" panose="03000509000000000000" pitchFamily="65" charset="-120"/>
              </a:rPr>
              <a:t>系統</a:t>
            </a:r>
            <a:r>
              <a:rPr lang="zh-TW" altLang="en-US" sz="2200" dirty="0">
                <a:latin typeface="標楷體" panose="03000509000000000000" pitchFamily="65" charset="-120"/>
                <a:ea typeface="標楷體" panose="03000509000000000000" pitchFamily="65" charset="-120"/>
              </a:rPr>
              <a:t>操作</a:t>
            </a:r>
            <a:r>
              <a:rPr lang="zh-TW" altLang="en-US" sz="2200" dirty="0" smtClean="0">
                <a:latin typeface="標楷體" panose="03000509000000000000" pitchFamily="65" charset="-120"/>
                <a:ea typeface="標楷體" panose="03000509000000000000" pitchFamily="65" charset="-120"/>
              </a:rPr>
              <a:t>說明</a:t>
            </a:r>
            <a:endParaRPr lang="en-US" altLang="zh-TW" sz="2200" dirty="0" smtClean="0">
              <a:latin typeface="標楷體" panose="03000509000000000000" pitchFamily="65" charset="-120"/>
              <a:ea typeface="標楷體" panose="03000509000000000000" pitchFamily="65" charset="-120"/>
            </a:endParaRPr>
          </a:p>
          <a:p>
            <a:pPr marL="1801813" lvl="1" indent="-447675">
              <a:lnSpc>
                <a:spcPct val="150000"/>
              </a:lnSpc>
              <a:spcBef>
                <a:spcPts val="0"/>
              </a:spcBef>
              <a:buClr>
                <a:schemeClr val="tx1"/>
              </a:buClr>
            </a:pPr>
            <a:r>
              <a:rPr lang="en-US" altLang="zh-TW" sz="2200" dirty="0">
                <a:latin typeface="標楷體" panose="03000509000000000000" pitchFamily="65" charset="-120"/>
                <a:ea typeface="標楷體" panose="03000509000000000000" pitchFamily="65" charset="-120"/>
              </a:rPr>
              <a:t>1.</a:t>
            </a:r>
            <a:r>
              <a:rPr lang="zh-TW" altLang="en-US" sz="2200" dirty="0">
                <a:latin typeface="標楷體" panose="03000509000000000000" pitchFamily="65" charset="-120"/>
                <a:ea typeface="標楷體" panose="03000509000000000000" pitchFamily="65" charset="-120"/>
              </a:rPr>
              <a:t>應屆</a:t>
            </a:r>
            <a:r>
              <a:rPr lang="zh-TW" altLang="en-US" sz="2200" dirty="0" smtClean="0">
                <a:latin typeface="標楷體" panose="03000509000000000000" pitchFamily="65" charset="-120"/>
                <a:ea typeface="標楷體" panose="03000509000000000000" pitchFamily="65" charset="-120"/>
              </a:rPr>
              <a:t>畢業生在校學業成績證明查詢</a:t>
            </a:r>
            <a:r>
              <a:rPr lang="zh-TW" altLang="en-US" sz="2200" dirty="0">
                <a:latin typeface="標楷體" panose="03000509000000000000" pitchFamily="65" charset="-120"/>
                <a:ea typeface="標楷體" panose="03000509000000000000" pitchFamily="65" charset="-120"/>
              </a:rPr>
              <a:t>系統</a:t>
            </a:r>
            <a:endParaRPr lang="en-US" altLang="zh-TW" sz="2200" dirty="0">
              <a:latin typeface="標楷體" panose="03000509000000000000" pitchFamily="65" charset="-120"/>
              <a:ea typeface="標楷體" panose="03000509000000000000" pitchFamily="65" charset="-120"/>
            </a:endParaRPr>
          </a:p>
          <a:p>
            <a:pPr marL="1617663" lvl="2" indent="-263525">
              <a:lnSpc>
                <a:spcPct val="150000"/>
              </a:lnSpc>
              <a:spcBef>
                <a:spcPts val="0"/>
              </a:spcBef>
              <a:buClr>
                <a:schemeClr val="tx1"/>
              </a:buClr>
              <a:buFont typeface="華康超明體" pitchFamily="49" charset="-120"/>
              <a:buNone/>
            </a:pPr>
            <a:r>
              <a:rPr lang="en-US" altLang="zh-TW" sz="2200" dirty="0" smtClean="0">
                <a:latin typeface="標楷體" panose="03000509000000000000" pitchFamily="65" charset="-120"/>
                <a:ea typeface="標楷體" panose="03000509000000000000" pitchFamily="65" charset="-120"/>
              </a:rPr>
              <a:t>2.</a:t>
            </a:r>
            <a:r>
              <a:rPr lang="zh-TW" altLang="en-US" sz="2200" dirty="0" smtClean="0">
                <a:latin typeface="標楷體" panose="03000509000000000000" pitchFamily="65" charset="-120"/>
                <a:ea typeface="標楷體" panose="03000509000000000000" pitchFamily="65" charset="-120"/>
              </a:rPr>
              <a:t>報名</a:t>
            </a:r>
            <a:r>
              <a:rPr lang="zh-TW" altLang="en-US" sz="2200" dirty="0">
                <a:latin typeface="標楷體" panose="03000509000000000000" pitchFamily="65" charset="-120"/>
                <a:ea typeface="標楷體" panose="03000509000000000000" pitchFamily="65" charset="-120"/>
              </a:rPr>
              <a:t>資格登錄系統</a:t>
            </a:r>
            <a:endParaRPr lang="en-US" altLang="zh-TW" sz="2200" dirty="0">
              <a:latin typeface="標楷體" panose="03000509000000000000" pitchFamily="65" charset="-120"/>
              <a:ea typeface="標楷體" panose="03000509000000000000" pitchFamily="65" charset="-120"/>
            </a:endParaRPr>
          </a:p>
          <a:p>
            <a:pPr marL="1617663" lvl="2" indent="-263525">
              <a:lnSpc>
                <a:spcPct val="150000"/>
              </a:lnSpc>
              <a:spcBef>
                <a:spcPts val="0"/>
              </a:spcBef>
              <a:buClr>
                <a:schemeClr val="tx1"/>
              </a:buClr>
              <a:buFont typeface="華康超明體" pitchFamily="49" charset="-120"/>
              <a:buNone/>
            </a:pPr>
            <a:r>
              <a:rPr lang="en-US" altLang="zh-TW" sz="2200" dirty="0" smtClean="0">
                <a:latin typeface="標楷體" panose="03000509000000000000" pitchFamily="65" charset="-120"/>
                <a:ea typeface="標楷體" panose="03000509000000000000" pitchFamily="65" charset="-120"/>
              </a:rPr>
              <a:t>3.</a:t>
            </a:r>
            <a:r>
              <a:rPr lang="zh-TW" altLang="en-US" sz="2200" dirty="0">
                <a:latin typeface="標楷體" panose="03000509000000000000" pitchFamily="65" charset="-120"/>
                <a:ea typeface="標楷體" panose="03000509000000000000" pitchFamily="65" charset="-120"/>
              </a:rPr>
              <a:t>第一階段個別報名</a:t>
            </a:r>
            <a:r>
              <a:rPr lang="zh-TW" altLang="en-US" sz="2200" dirty="0" smtClean="0">
                <a:latin typeface="標楷體" panose="03000509000000000000" pitchFamily="65" charset="-120"/>
                <a:ea typeface="標楷體" panose="03000509000000000000" pitchFamily="65" charset="-120"/>
              </a:rPr>
              <a:t>系統</a:t>
            </a:r>
            <a:endParaRPr lang="en-US" altLang="zh-TW" sz="2200" dirty="0" smtClean="0">
              <a:latin typeface="標楷體" panose="03000509000000000000" pitchFamily="65" charset="-120"/>
              <a:ea typeface="標楷體" panose="03000509000000000000" pitchFamily="65" charset="-120"/>
            </a:endParaRPr>
          </a:p>
          <a:p>
            <a:pPr marL="1617663" lvl="2" indent="-263525">
              <a:lnSpc>
                <a:spcPct val="150000"/>
              </a:lnSpc>
              <a:spcBef>
                <a:spcPts val="0"/>
              </a:spcBef>
              <a:buClr>
                <a:schemeClr val="tx1"/>
              </a:buClr>
            </a:pPr>
            <a:r>
              <a:rPr lang="en-US" altLang="zh-TW" sz="2200" dirty="0" smtClean="0">
                <a:latin typeface="標楷體" panose="03000509000000000000" pitchFamily="65" charset="-120"/>
                <a:ea typeface="標楷體" panose="03000509000000000000" pitchFamily="65" charset="-120"/>
              </a:rPr>
              <a:t>4.</a:t>
            </a:r>
            <a:r>
              <a:rPr lang="zh-TW" altLang="en-US" sz="2200" dirty="0">
                <a:latin typeface="標楷體" panose="03000509000000000000" pitchFamily="65" charset="-120"/>
                <a:ea typeface="標楷體" panose="03000509000000000000" pitchFamily="65" charset="-120"/>
              </a:rPr>
              <a:t>第二階段報名系統</a:t>
            </a:r>
            <a:endParaRPr lang="en-US" altLang="zh-TW" sz="2200" dirty="0">
              <a:latin typeface="標楷體" panose="03000509000000000000" pitchFamily="65" charset="-120"/>
              <a:ea typeface="標楷體" panose="03000509000000000000" pitchFamily="65" charset="-120"/>
            </a:endParaRPr>
          </a:p>
          <a:p>
            <a:pPr marL="1617663" lvl="2" indent="-263525">
              <a:lnSpc>
                <a:spcPct val="150000"/>
              </a:lnSpc>
              <a:spcBef>
                <a:spcPts val="0"/>
              </a:spcBef>
              <a:buClr>
                <a:schemeClr val="tx1"/>
              </a:buClr>
              <a:buFont typeface="華康超明體" pitchFamily="49" charset="-120"/>
              <a:buNone/>
            </a:pPr>
            <a:r>
              <a:rPr lang="en-US" altLang="zh-TW" sz="2200" dirty="0" smtClean="0">
                <a:latin typeface="標楷體" panose="03000509000000000000" pitchFamily="65" charset="-120"/>
                <a:ea typeface="標楷體" panose="03000509000000000000" pitchFamily="65" charset="-120"/>
              </a:rPr>
              <a:t>5.</a:t>
            </a:r>
            <a:r>
              <a:rPr lang="zh-TW" altLang="en-US" sz="2200" dirty="0">
                <a:latin typeface="標楷體" panose="03000509000000000000" pitchFamily="65" charset="-120"/>
                <a:ea typeface="標楷體" panose="03000509000000000000" pitchFamily="65" charset="-120"/>
              </a:rPr>
              <a:t>就讀志願序登錄</a:t>
            </a:r>
            <a:r>
              <a:rPr lang="zh-TW" altLang="en-US" sz="2200" dirty="0" smtClean="0">
                <a:latin typeface="標楷體" panose="03000509000000000000" pitchFamily="65" charset="-120"/>
                <a:ea typeface="標楷體" panose="03000509000000000000" pitchFamily="65" charset="-120"/>
              </a:rPr>
              <a:t>系統</a:t>
            </a:r>
            <a:endParaRPr lang="zh-TW" altLang="en-US" sz="2000" dirty="0">
              <a:latin typeface="標楷體" panose="03000509000000000000" pitchFamily="65" charset="-120"/>
              <a:ea typeface="標楷體" panose="03000509000000000000" pitchFamily="65" charset="-120"/>
            </a:endParaRPr>
          </a:p>
        </p:txBody>
      </p:sp>
      <p:sp>
        <p:nvSpPr>
          <p:cNvPr id="6" name="矩形 5"/>
          <p:cNvSpPr/>
          <p:nvPr/>
        </p:nvSpPr>
        <p:spPr>
          <a:xfrm>
            <a:off x="611560" y="1268760"/>
            <a:ext cx="8064896"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8" name="Rectangle 2"/>
          <p:cNvSpPr txBox="1">
            <a:spLocks noChangeArrowheads="1"/>
          </p:cNvSpPr>
          <p:nvPr/>
        </p:nvSpPr>
        <p:spPr bwMode="auto">
          <a:xfrm>
            <a:off x="611560" y="404664"/>
            <a:ext cx="8038851" cy="7588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zh-TW" altLang="en-US" sz="3600" dirty="0">
                <a:solidFill>
                  <a:srgbClr val="161645"/>
                </a:solidFill>
                <a:latin typeface="標楷體" panose="03000509000000000000" pitchFamily="65" charset="-120"/>
                <a:ea typeface="標楷體" panose="03000509000000000000" pitchFamily="65" charset="-120"/>
              </a:rPr>
              <a:t>四技二專甄選</a:t>
            </a:r>
            <a:r>
              <a:rPr lang="zh-TW" altLang="en-US" sz="3600" dirty="0" smtClean="0">
                <a:solidFill>
                  <a:srgbClr val="161645"/>
                </a:solidFill>
                <a:latin typeface="標楷體" panose="03000509000000000000" pitchFamily="65" charset="-120"/>
                <a:ea typeface="標楷體" panose="03000509000000000000" pitchFamily="65" charset="-120"/>
              </a:rPr>
              <a:t>入學作業流程說明</a:t>
            </a:r>
            <a:endParaRPr kumimoji="1" lang="zh-TW" altLang="en-US" sz="3600" b="0" i="0" u="none" strike="noStrike" kern="0" cap="none" spc="0" normalizeH="0" baseline="0" noProof="0" dirty="0" smtClean="0">
              <a:ln>
                <a:noFill/>
              </a:ln>
              <a:solidFill>
                <a:srgbClr val="161645"/>
              </a:solidFill>
              <a:effectLst/>
              <a:uLnTx/>
              <a:uFillTx/>
              <a:latin typeface="標楷體" panose="03000509000000000000" pitchFamily="65" charset="-120"/>
              <a:ea typeface="標楷體" panose="03000509000000000000" pitchFamily="65" charset="-120"/>
              <a:cs typeface="+mj-cs"/>
            </a:endParaRPr>
          </a:p>
        </p:txBody>
      </p:sp>
      <p:sp>
        <p:nvSpPr>
          <p:cNvPr id="3" name="投影片編號版面配置區 2"/>
          <p:cNvSpPr>
            <a:spLocks noGrp="1"/>
          </p:cNvSpPr>
          <p:nvPr>
            <p:ph type="sldNum" sz="quarter" idx="12"/>
          </p:nvPr>
        </p:nvSpPr>
        <p:spPr/>
        <p:txBody>
          <a:bodyPr/>
          <a:lstStyle/>
          <a:p>
            <a:pPr>
              <a:defRPr/>
            </a:pPr>
            <a:fld id="{EBE3EE61-3F3D-47FA-8BA5-6513F9B77B0A}" type="slidenum">
              <a:rPr lang="zh-TW" altLang="en-US" smtClean="0">
                <a:latin typeface="標楷體" panose="03000509000000000000" pitchFamily="65" charset="-120"/>
                <a:ea typeface="標楷體" panose="03000509000000000000" pitchFamily="65" charset="-120"/>
              </a:rPr>
              <a:pPr>
                <a:defRPr/>
              </a:pPr>
              <a:t>7</a:t>
            </a:fld>
            <a:endParaRPr lang="en-US" altLang="zh-TW" dirty="0">
              <a:latin typeface="標楷體" panose="03000509000000000000" pitchFamily="65" charset="-120"/>
              <a:ea typeface="標楷體" panose="03000509000000000000" pitchFamily="65" charset="-120"/>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字方塊 19"/>
          <p:cNvSpPr txBox="1"/>
          <p:nvPr/>
        </p:nvSpPr>
        <p:spPr>
          <a:xfrm>
            <a:off x="165557" y="866650"/>
            <a:ext cx="6624736" cy="480131"/>
          </a:xfrm>
          <a:prstGeom prst="rect">
            <a:avLst/>
          </a:prstGeom>
          <a:noFill/>
        </p:spPr>
        <p:txBody>
          <a:bodyPr wrap="square" rtlCol="0">
            <a:spAutoFit/>
          </a:bodyPr>
          <a:lstStyle/>
          <a:p>
            <a:pPr defTabSz="685800" fontAlgn="auto">
              <a:lnSpc>
                <a:spcPct val="90000"/>
              </a:lnSpc>
              <a:spcAft>
                <a:spcPts val="0"/>
              </a:spcAft>
            </a:pPr>
            <a:r>
              <a:rPr lang="zh-TW" altLang="en-US" sz="2800" dirty="0">
                <a:solidFill>
                  <a:srgbClr val="FF0000"/>
                </a:solidFill>
                <a:latin typeface="標楷體" panose="03000509000000000000" pitchFamily="65" charset="-120"/>
                <a:ea typeface="標楷體" panose="03000509000000000000" pitchFamily="65" charset="-120"/>
                <a:cs typeface="+mj-cs"/>
              </a:rPr>
              <a:t>非屬</a:t>
            </a:r>
            <a:r>
              <a:rPr lang="zh-TW" altLang="en-US" sz="2800" dirty="0">
                <a:solidFill>
                  <a:schemeClr val="accent2">
                    <a:lumMod val="75000"/>
                  </a:schemeClr>
                </a:solidFill>
                <a:latin typeface="標楷體" panose="03000509000000000000" pitchFamily="65" charset="-120"/>
                <a:ea typeface="標楷體" panose="03000509000000000000" pitchFamily="65" charset="-120"/>
                <a:cs typeface="+mj-cs"/>
              </a:rPr>
              <a:t>試辦網路上傳備審資料考生</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221" t="27909" r="14846" b="50958"/>
          <a:stretch/>
        </p:blipFill>
        <p:spPr bwMode="auto">
          <a:xfrm>
            <a:off x="527502" y="1405791"/>
            <a:ext cx="8490148" cy="2170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流程圖: 程序 1"/>
          <p:cNvSpPr/>
          <p:nvPr/>
        </p:nvSpPr>
        <p:spPr>
          <a:xfrm>
            <a:off x="7575191" y="1393566"/>
            <a:ext cx="1442458" cy="195030"/>
          </a:xfrm>
          <a:prstGeom prst="flowChartProcess">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17" name="矩形 16"/>
          <p:cNvSpPr/>
          <p:nvPr/>
        </p:nvSpPr>
        <p:spPr>
          <a:xfrm>
            <a:off x="527502" y="1620244"/>
            <a:ext cx="8490147" cy="1955620"/>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16" name="橢圓形圖說文字 15"/>
          <p:cNvSpPr/>
          <p:nvPr/>
        </p:nvSpPr>
        <p:spPr>
          <a:xfrm>
            <a:off x="7329502" y="1813425"/>
            <a:ext cx="1080283" cy="951040"/>
          </a:xfrm>
          <a:prstGeom prst="wedgeEllipseCallout">
            <a:avLst>
              <a:gd name="adj1" fmla="val 32350"/>
              <a:gd name="adj2" fmla="val -666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4290" rIns="0" bIns="34290" numCol="1" spcCol="0" rtlCol="0" fromWordArt="0" anchor="ctr" anchorCtr="0" forceAA="0" compatLnSpc="1">
            <a:prstTxWarp prst="textNoShape">
              <a:avLst/>
            </a:prstTxWarp>
            <a:noAutofit/>
          </a:bodyPr>
          <a:lstStyle/>
          <a:p>
            <a:pPr algn="ctr" fontAlgn="auto">
              <a:spcBef>
                <a:spcPts val="0"/>
              </a:spcBef>
              <a:spcAft>
                <a:spcPts val="0"/>
              </a:spcAft>
            </a:pPr>
            <a:r>
              <a:rPr kumimoji="0" lang="zh-TW" altLang="en-US" sz="2250" b="1" dirty="0">
                <a:solidFill>
                  <a:srgbClr val="FFFF00"/>
                </a:solidFill>
                <a:latin typeface="微軟正黑體" panose="020B0604030504040204" pitchFamily="34" charset="-120"/>
                <a:ea typeface="微軟正黑體" panose="020B0604030504040204" pitchFamily="34" charset="-120"/>
              </a:rPr>
              <a:t>紙本寄件</a:t>
            </a:r>
          </a:p>
        </p:txBody>
      </p:sp>
      <p:sp>
        <p:nvSpPr>
          <p:cNvPr id="3" name="投影片編號版面配置區 2"/>
          <p:cNvSpPr>
            <a:spLocks noGrp="1"/>
          </p:cNvSpPr>
          <p:nvPr>
            <p:ph type="sldNum" sz="quarter" idx="12"/>
          </p:nvPr>
        </p:nvSpPr>
        <p:spPr/>
        <p:txBody>
          <a:bodyPr/>
          <a:lstStyle/>
          <a:p>
            <a:fld id="{76931394-9201-4FD2-AD95-612509AEFBAD}" type="slidenum">
              <a:rPr lang="zh-TW" altLang="en-US" smtClean="0">
                <a:solidFill>
                  <a:prstClr val="black"/>
                </a:solidFill>
              </a:rPr>
              <a:pPr/>
              <a:t>70</a:t>
            </a:fld>
            <a:endParaRPr lang="zh-TW" altLang="en-US">
              <a:solidFill>
                <a:prstClr val="black"/>
              </a:solidFill>
            </a:endParaRPr>
          </a:p>
        </p:txBody>
      </p:sp>
      <p:pic>
        <p:nvPicPr>
          <p:cNvPr id="27" name="圖片 26"/>
          <p:cNvPicPr>
            <a:picLocks noChangeAspect="1"/>
          </p:cNvPicPr>
          <p:nvPr/>
        </p:nvPicPr>
        <p:blipFill rotWithShape="1">
          <a:blip r:embed="rId3"/>
          <a:srcRect t="28036" b="42157"/>
          <a:stretch/>
        </p:blipFill>
        <p:spPr>
          <a:xfrm>
            <a:off x="539552" y="4221088"/>
            <a:ext cx="8462049" cy="2088232"/>
          </a:xfrm>
          <a:prstGeom prst="rect">
            <a:avLst/>
          </a:prstGeom>
          <a:ln>
            <a:noFill/>
          </a:ln>
        </p:spPr>
      </p:pic>
      <p:sp>
        <p:nvSpPr>
          <p:cNvPr id="28" name="文字方塊 27"/>
          <p:cNvSpPr txBox="1"/>
          <p:nvPr/>
        </p:nvSpPr>
        <p:spPr>
          <a:xfrm>
            <a:off x="165557" y="3732214"/>
            <a:ext cx="8570857" cy="480131"/>
          </a:xfrm>
          <a:prstGeom prst="rect">
            <a:avLst/>
          </a:prstGeom>
          <a:noFill/>
        </p:spPr>
        <p:txBody>
          <a:bodyPr wrap="square" rtlCol="0">
            <a:spAutoFit/>
          </a:bodyPr>
          <a:lstStyle/>
          <a:p>
            <a:pPr defTabSz="685800" fontAlgn="auto">
              <a:lnSpc>
                <a:spcPct val="90000"/>
              </a:lnSpc>
              <a:spcAft>
                <a:spcPts val="0"/>
              </a:spcAft>
            </a:pPr>
            <a:r>
              <a:rPr lang="zh-TW" altLang="en-US" sz="2800" dirty="0">
                <a:solidFill>
                  <a:srgbClr val="FF0000"/>
                </a:solidFill>
                <a:latin typeface="標楷體" panose="03000509000000000000" pitchFamily="65" charset="-120"/>
                <a:ea typeface="標楷體" panose="03000509000000000000" pitchFamily="65" charset="-120"/>
                <a:cs typeface="+mj-cs"/>
              </a:rPr>
              <a:t>屬</a:t>
            </a:r>
            <a:r>
              <a:rPr lang="zh-TW" altLang="en-US" sz="2800" dirty="0">
                <a:solidFill>
                  <a:schemeClr val="accent2">
                    <a:lumMod val="75000"/>
                  </a:schemeClr>
                </a:solidFill>
                <a:latin typeface="標楷體" panose="03000509000000000000" pitchFamily="65" charset="-120"/>
                <a:ea typeface="標楷體" panose="03000509000000000000" pitchFamily="65" charset="-120"/>
                <a:cs typeface="+mj-cs"/>
              </a:rPr>
              <a:t>試辦網路上傳備審資料考生</a:t>
            </a:r>
          </a:p>
        </p:txBody>
      </p:sp>
      <p:sp>
        <p:nvSpPr>
          <p:cNvPr id="29" name="流程圖: 程序 28"/>
          <p:cNvSpPr/>
          <p:nvPr/>
        </p:nvSpPr>
        <p:spPr>
          <a:xfrm>
            <a:off x="7542595" y="4203603"/>
            <a:ext cx="1399816" cy="214557"/>
          </a:xfrm>
          <a:prstGeom prst="flowChartProcess">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30" name="矩形 29"/>
          <p:cNvSpPr/>
          <p:nvPr/>
        </p:nvSpPr>
        <p:spPr>
          <a:xfrm>
            <a:off x="533454" y="4435645"/>
            <a:ext cx="8474244" cy="1873675"/>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31" name="橢圓形圖說文字 30"/>
          <p:cNvSpPr/>
          <p:nvPr/>
        </p:nvSpPr>
        <p:spPr>
          <a:xfrm>
            <a:off x="7527496" y="4691604"/>
            <a:ext cx="861706" cy="951040"/>
          </a:xfrm>
          <a:prstGeom prst="wedgeEllipseCallout">
            <a:avLst>
              <a:gd name="adj1" fmla="val 25786"/>
              <a:gd name="adj2" fmla="val -7330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fontAlgn="auto">
              <a:spcBef>
                <a:spcPts val="0"/>
              </a:spcBef>
              <a:spcAft>
                <a:spcPts val="0"/>
              </a:spcAft>
            </a:pPr>
            <a:r>
              <a:rPr kumimoji="0" lang="zh-TW" altLang="en-US" b="1" dirty="0">
                <a:solidFill>
                  <a:srgbClr val="FFFF00"/>
                </a:solidFill>
                <a:latin typeface="微軟正黑體" panose="020B0604030504040204" pitchFamily="34" charset="-120"/>
                <a:ea typeface="微軟正黑體" panose="020B0604030504040204" pitchFamily="34" charset="-120"/>
              </a:rPr>
              <a:t>兩電</a:t>
            </a:r>
            <a:endParaRPr kumimoji="0" lang="en-US" altLang="zh-TW" b="1" dirty="0">
              <a:solidFill>
                <a:srgbClr val="FFFF00"/>
              </a:solidFill>
              <a:latin typeface="微軟正黑體" panose="020B0604030504040204" pitchFamily="34" charset="-120"/>
              <a:ea typeface="微軟正黑體" panose="020B0604030504040204" pitchFamily="34" charset="-120"/>
            </a:endParaRPr>
          </a:p>
          <a:p>
            <a:pPr algn="ctr" fontAlgn="auto">
              <a:spcBef>
                <a:spcPts val="0"/>
              </a:spcBef>
              <a:spcAft>
                <a:spcPts val="0"/>
              </a:spcAft>
            </a:pPr>
            <a:r>
              <a:rPr kumimoji="0" lang="zh-TW" altLang="en-US" b="1" dirty="0">
                <a:solidFill>
                  <a:srgbClr val="FFFF00"/>
                </a:solidFill>
                <a:latin typeface="微軟正黑體" panose="020B0604030504040204" pitchFamily="34" charset="-120"/>
                <a:ea typeface="微軟正黑體" panose="020B0604030504040204" pitchFamily="34" charset="-120"/>
              </a:rPr>
              <a:t>兩管</a:t>
            </a:r>
            <a:endParaRPr kumimoji="0" lang="en-US" altLang="zh-TW" b="1" dirty="0">
              <a:solidFill>
                <a:srgbClr val="FFFF00"/>
              </a:solidFill>
              <a:latin typeface="微軟正黑體" panose="020B0604030504040204" pitchFamily="34" charset="-120"/>
              <a:ea typeface="微軟正黑體" panose="020B0604030504040204" pitchFamily="34" charset="-120"/>
            </a:endParaRPr>
          </a:p>
          <a:p>
            <a:pPr algn="ctr" fontAlgn="auto">
              <a:spcBef>
                <a:spcPts val="0"/>
              </a:spcBef>
              <a:spcAft>
                <a:spcPts val="0"/>
              </a:spcAft>
            </a:pPr>
            <a:r>
              <a:rPr kumimoji="0" lang="zh-TW" altLang="en-US" b="1" dirty="0">
                <a:solidFill>
                  <a:srgbClr val="FFFF00"/>
                </a:solidFill>
                <a:latin typeface="微軟正黑體" panose="020B0604030504040204" pitchFamily="34" charset="-120"/>
                <a:ea typeface="微軟正黑體" panose="020B0604030504040204" pitchFamily="34" charset="-120"/>
              </a:rPr>
              <a:t>兩語</a:t>
            </a:r>
            <a:endParaRPr kumimoji="0" lang="zh-TW" altLang="en-US" dirty="0">
              <a:solidFill>
                <a:srgbClr val="FFFF00"/>
              </a:solidFill>
              <a:latin typeface="微軟正黑體" panose="020B0604030504040204" pitchFamily="34" charset="-120"/>
              <a:ea typeface="微軟正黑體" panose="020B0604030504040204" pitchFamily="34" charset="-120"/>
            </a:endParaRPr>
          </a:p>
        </p:txBody>
      </p:sp>
      <p:sp>
        <p:nvSpPr>
          <p:cNvPr id="4" name="矩形 3"/>
          <p:cNvSpPr/>
          <p:nvPr/>
        </p:nvSpPr>
        <p:spPr>
          <a:xfrm>
            <a:off x="34925" y="315161"/>
            <a:ext cx="5878532" cy="461665"/>
          </a:xfrm>
          <a:prstGeom prst="rect">
            <a:avLst/>
          </a:prstGeom>
        </p:spPr>
        <p:txBody>
          <a:bodyPr wrap="none">
            <a:spAutoFit/>
          </a:bodyPr>
          <a:lstStyle/>
          <a:p>
            <a:r>
              <a:rPr lang="zh-TW" altLang="en-US" sz="2400" dirty="0">
                <a:solidFill>
                  <a:srgbClr val="002060"/>
                </a:solidFill>
                <a:latin typeface="標楷體" panose="03000509000000000000" pitchFamily="65" charset="-120"/>
                <a:ea typeface="標楷體" panose="03000509000000000000" pitchFamily="65" charset="-120"/>
              </a:rPr>
              <a:t>甄選入學招生第二階段報名</a:t>
            </a:r>
            <a:r>
              <a:rPr lang="zh-TW" altLang="en-US" sz="2400" dirty="0" smtClean="0">
                <a:solidFill>
                  <a:srgbClr val="002060"/>
                </a:solidFill>
                <a:latin typeface="標楷體" panose="03000509000000000000" pitchFamily="65" charset="-120"/>
                <a:ea typeface="標楷體" panose="03000509000000000000" pitchFamily="65" charset="-120"/>
              </a:rPr>
              <a:t>系統</a:t>
            </a:r>
            <a:r>
              <a:rPr lang="en-US" altLang="zh-TW" sz="2400" dirty="0" smtClean="0">
                <a:solidFill>
                  <a:srgbClr val="002060"/>
                </a:solidFill>
                <a:latin typeface="標楷體" panose="03000509000000000000" pitchFamily="65" charset="-120"/>
                <a:ea typeface="標楷體" panose="03000509000000000000" pitchFamily="65" charset="-120"/>
              </a:rPr>
              <a:t>-</a:t>
            </a:r>
            <a:r>
              <a:rPr lang="zh-TW" altLang="en-US" sz="2400" dirty="0" smtClean="0">
                <a:solidFill>
                  <a:srgbClr val="002060"/>
                </a:solidFill>
                <a:latin typeface="標楷體" panose="03000509000000000000" pitchFamily="65" charset="-120"/>
                <a:ea typeface="標楷體" panose="03000509000000000000" pitchFamily="65" charset="-120"/>
              </a:rPr>
              <a:t>功能流程</a:t>
            </a:r>
            <a:endParaRPr lang="zh-TW" altLang="en-US" sz="2400" dirty="0"/>
          </a:p>
        </p:txBody>
      </p:sp>
    </p:spTree>
    <p:extLst>
      <p:ext uri="{BB962C8B-B14F-4D97-AF65-F5344CB8AC3E}">
        <p14:creationId xmlns:p14="http://schemas.microsoft.com/office/powerpoint/2010/main" val="399164749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683568" y="885669"/>
            <a:ext cx="8236303" cy="5653244"/>
          </a:xfrm>
          <a:prstGeom prst="rect">
            <a:avLst/>
          </a:prstGeom>
        </p:spPr>
      </p:pic>
      <p:sp>
        <p:nvSpPr>
          <p:cNvPr id="10" name="標題 1"/>
          <p:cNvSpPr>
            <a:spLocks noGrp="1"/>
          </p:cNvSpPr>
          <p:nvPr>
            <p:ph type="title"/>
          </p:nvPr>
        </p:nvSpPr>
        <p:spPr>
          <a:xfrm>
            <a:off x="35496" y="260350"/>
            <a:ext cx="9577064" cy="604818"/>
          </a:xfrm>
        </p:spPr>
        <p:txBody>
          <a:bodyPr>
            <a:noAutofit/>
          </a:bodyPr>
          <a:lstStyle/>
          <a:p>
            <a:r>
              <a:rPr lang="zh-TW" altLang="en-US" sz="2400" dirty="0" smtClean="0">
                <a:solidFill>
                  <a:srgbClr val="002060"/>
                </a:solidFill>
                <a:latin typeface="標楷體" panose="03000509000000000000" pitchFamily="65" charset="-120"/>
                <a:ea typeface="標楷體" panose="03000509000000000000" pitchFamily="65" charset="-120"/>
              </a:rPr>
              <a:t>甄選入學招生第二階段報名系統</a:t>
            </a:r>
            <a:r>
              <a:rPr lang="en-US" altLang="zh-TW" sz="2400" dirty="0" smtClean="0">
                <a:solidFill>
                  <a:srgbClr val="002060"/>
                </a:solidFill>
                <a:latin typeface="標楷體" panose="03000509000000000000" pitchFamily="65" charset="-120"/>
                <a:ea typeface="標楷體" panose="03000509000000000000" pitchFamily="65" charset="-120"/>
              </a:rPr>
              <a:t>-</a:t>
            </a:r>
            <a:r>
              <a:rPr kumimoji="1" lang="zh-TW" altLang="en-US" sz="2800" dirty="0">
                <a:solidFill>
                  <a:srgbClr val="FF0000"/>
                </a:solidFill>
                <a:latin typeface="標楷體" panose="03000509000000000000" pitchFamily="65" charset="-120"/>
                <a:ea typeface="標楷體" panose="03000509000000000000" pitchFamily="65" charset="-120"/>
              </a:rPr>
              <a:t>修改通行碼</a:t>
            </a:r>
          </a:p>
        </p:txBody>
      </p:sp>
      <p:sp>
        <p:nvSpPr>
          <p:cNvPr id="2" name="投影片編號版面配置區 1"/>
          <p:cNvSpPr>
            <a:spLocks noGrp="1"/>
          </p:cNvSpPr>
          <p:nvPr>
            <p:ph type="sldNum" sz="quarter" idx="12"/>
          </p:nvPr>
        </p:nvSpPr>
        <p:spPr/>
        <p:txBody>
          <a:bodyPr/>
          <a:lstStyle/>
          <a:p>
            <a:fld id="{76931394-9201-4FD2-AD95-612509AEFBAD}" type="slidenum">
              <a:rPr lang="zh-TW" altLang="en-US" smtClean="0">
                <a:solidFill>
                  <a:prstClr val="black"/>
                </a:solidFill>
              </a:rPr>
              <a:pPr/>
              <a:t>71</a:t>
            </a:fld>
            <a:endParaRPr lang="zh-TW" altLang="en-US">
              <a:solidFill>
                <a:prstClr val="black"/>
              </a:solidFill>
            </a:endParaRPr>
          </a:p>
        </p:txBody>
      </p:sp>
      <p:sp>
        <p:nvSpPr>
          <p:cNvPr id="19" name="矩形 18"/>
          <p:cNvSpPr/>
          <p:nvPr/>
        </p:nvSpPr>
        <p:spPr>
          <a:xfrm>
            <a:off x="5220072" y="2265055"/>
            <a:ext cx="720080" cy="1410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0" name="矩形 19"/>
          <p:cNvSpPr/>
          <p:nvPr/>
        </p:nvSpPr>
        <p:spPr>
          <a:xfrm>
            <a:off x="3368819" y="2265055"/>
            <a:ext cx="410135" cy="10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1" name="Freeform 2"/>
          <p:cNvSpPr>
            <a:spLocks/>
          </p:cNvSpPr>
          <p:nvPr/>
        </p:nvSpPr>
        <p:spPr bwMode="gray">
          <a:xfrm>
            <a:off x="3761129" y="4047004"/>
            <a:ext cx="435613" cy="408980"/>
          </a:xfrm>
          <a:custGeom>
            <a:avLst/>
            <a:gdLst/>
            <a:ahLst/>
            <a:cxnLst>
              <a:cxn ang="0">
                <a:pos x="0" y="1406"/>
              </a:cxn>
              <a:cxn ang="0">
                <a:pos x="476" y="933"/>
              </a:cxn>
              <a:cxn ang="0">
                <a:pos x="622" y="1207"/>
              </a:cxn>
              <a:cxn ang="0">
                <a:pos x="817" y="1542"/>
              </a:cxn>
              <a:cxn ang="0">
                <a:pos x="2041" y="0"/>
              </a:cxn>
              <a:cxn ang="0">
                <a:pos x="2404" y="317"/>
              </a:cxn>
              <a:cxn ang="0">
                <a:pos x="2121" y="503"/>
              </a:cxn>
              <a:cxn ang="0">
                <a:pos x="1929" y="686"/>
              </a:cxn>
              <a:cxn ang="0">
                <a:pos x="1633" y="997"/>
              </a:cxn>
              <a:cxn ang="0">
                <a:pos x="1180" y="1542"/>
              </a:cxn>
              <a:cxn ang="0">
                <a:pos x="860" y="1966"/>
              </a:cxn>
              <a:cxn ang="0">
                <a:pos x="726" y="2222"/>
              </a:cxn>
              <a:cxn ang="0">
                <a:pos x="412" y="1847"/>
              </a:cxn>
              <a:cxn ang="0">
                <a:pos x="174" y="1573"/>
              </a:cxn>
              <a:cxn ang="0">
                <a:pos x="0" y="1406"/>
              </a:cxn>
            </a:cxnLst>
            <a:rect l="0" t="0" r="r" b="b"/>
            <a:pathLst>
              <a:path w="2404" h="2222">
                <a:moveTo>
                  <a:pt x="0" y="1406"/>
                </a:moveTo>
                <a:lnTo>
                  <a:pt x="476" y="933"/>
                </a:lnTo>
                <a:lnTo>
                  <a:pt x="622" y="1207"/>
                </a:lnTo>
                <a:lnTo>
                  <a:pt x="817" y="1542"/>
                </a:lnTo>
                <a:lnTo>
                  <a:pt x="2041" y="0"/>
                </a:lnTo>
                <a:lnTo>
                  <a:pt x="2404" y="317"/>
                </a:lnTo>
                <a:lnTo>
                  <a:pt x="2121" y="503"/>
                </a:lnTo>
                <a:cubicBezTo>
                  <a:pt x="2042" y="564"/>
                  <a:pt x="2010" y="604"/>
                  <a:pt x="1929" y="686"/>
                </a:cubicBezTo>
                <a:cubicBezTo>
                  <a:pt x="1848" y="768"/>
                  <a:pt x="1758" y="854"/>
                  <a:pt x="1633" y="997"/>
                </a:cubicBezTo>
                <a:cubicBezTo>
                  <a:pt x="1508" y="1140"/>
                  <a:pt x="1309" y="1380"/>
                  <a:pt x="1180" y="1542"/>
                </a:cubicBezTo>
                <a:cubicBezTo>
                  <a:pt x="1051" y="1704"/>
                  <a:pt x="936" y="1853"/>
                  <a:pt x="860" y="1966"/>
                </a:cubicBezTo>
                <a:lnTo>
                  <a:pt x="726" y="2222"/>
                </a:lnTo>
                <a:lnTo>
                  <a:pt x="412" y="1847"/>
                </a:lnTo>
                <a:cubicBezTo>
                  <a:pt x="320" y="1739"/>
                  <a:pt x="243" y="1646"/>
                  <a:pt x="174" y="1573"/>
                </a:cubicBezTo>
                <a:lnTo>
                  <a:pt x="0" y="1406"/>
                </a:lnTo>
                <a:close/>
              </a:path>
            </a:pathLst>
          </a:custGeom>
          <a:solidFill>
            <a:srgbClr val="FF0000"/>
          </a:solidFill>
          <a:ln w="25400" cap="flat" cmpd="sng">
            <a:noFill/>
            <a:prstDash val="solid"/>
            <a:round/>
            <a:headEnd/>
            <a:tailEnd/>
          </a:ln>
          <a:effectLst>
            <a:outerShdw dist="107763" dir="2700000" algn="ctr" rotWithShape="0">
              <a:schemeClr val="bg2">
                <a:alpha val="50000"/>
              </a:schemeClr>
            </a:outerShdw>
          </a:effectLst>
        </p:spPr>
        <p:txBody>
          <a:bodyPr lIns="34290" tIns="33338" rIns="34290" bIns="33338" anchor="ctr" anchorCtr="1"/>
          <a:lstStyle/>
          <a:p>
            <a:pPr fontAlgn="auto">
              <a:spcBef>
                <a:spcPts val="0"/>
              </a:spcBef>
              <a:spcAft>
                <a:spcPts val="0"/>
              </a:spcAft>
              <a:defRPr/>
            </a:pPr>
            <a:endParaRPr kumimoji="0" lang="zh-TW" altLang="en-US">
              <a:solidFill>
                <a:prstClr val="black"/>
              </a:solidFill>
              <a:latin typeface="微軟正黑體" panose="020B0604030504040204" pitchFamily="34" charset="-120"/>
              <a:ea typeface="微軟正黑體" panose="020B0604030504040204" pitchFamily="34" charset="-120"/>
            </a:endParaRPr>
          </a:p>
        </p:txBody>
      </p:sp>
      <p:sp>
        <p:nvSpPr>
          <p:cNvPr id="13" name="矩形 12"/>
          <p:cNvSpPr/>
          <p:nvPr/>
        </p:nvSpPr>
        <p:spPr>
          <a:xfrm>
            <a:off x="35496" y="4251494"/>
            <a:ext cx="2508848" cy="1077218"/>
          </a:xfrm>
          <a:prstGeom prst="rect">
            <a:avLst/>
          </a:prstGeom>
        </p:spPr>
        <p:txBody>
          <a:bodyPr wrap="square">
            <a:spAutoFit/>
          </a:bodyPr>
          <a:lstStyle/>
          <a:p>
            <a:pPr fontAlgn="auto">
              <a:spcBef>
                <a:spcPts val="0"/>
              </a:spcBef>
              <a:spcAft>
                <a:spcPts val="0"/>
              </a:spcAft>
            </a:pPr>
            <a:r>
              <a:rPr kumimoji="0" lang="zh-TW" altLang="en-US" sz="1600" dirty="0">
                <a:solidFill>
                  <a:srgbClr val="FF0000"/>
                </a:solidFill>
                <a:latin typeface="微軟正黑體" panose="020B0604030504040204" pitchFamily="34" charset="-120"/>
                <a:ea typeface="微軟正黑體" panose="020B0604030504040204" pitchFamily="34" charset="-120"/>
              </a:rPr>
              <a:t>通行碼僅能修改</a:t>
            </a:r>
            <a:r>
              <a:rPr kumimoji="0" lang="en-US" altLang="zh-TW" sz="1600" dirty="0">
                <a:solidFill>
                  <a:srgbClr val="FF0000"/>
                </a:solidFill>
                <a:latin typeface="微軟正黑體" panose="020B0604030504040204" pitchFamily="34" charset="-120"/>
                <a:ea typeface="微軟正黑體" panose="020B0604030504040204" pitchFamily="34" charset="-120"/>
              </a:rPr>
              <a:t>1</a:t>
            </a:r>
            <a:r>
              <a:rPr kumimoji="0" lang="zh-TW" altLang="en-US" sz="1600" dirty="0">
                <a:solidFill>
                  <a:srgbClr val="FF0000"/>
                </a:solidFill>
                <a:latin typeface="微軟正黑體" panose="020B0604030504040204" pitchFamily="34" charset="-120"/>
                <a:ea typeface="微軟正黑體" panose="020B0604030504040204" pitchFamily="34" charset="-120"/>
              </a:rPr>
              <a:t>次</a:t>
            </a:r>
            <a:endParaRPr kumimoji="0" lang="en-US" altLang="zh-TW" sz="1600" dirty="0">
              <a:solidFill>
                <a:srgbClr val="FF0000"/>
              </a:solidFill>
              <a:latin typeface="微軟正黑體" panose="020B0604030504040204" pitchFamily="34" charset="-120"/>
              <a:ea typeface="微軟正黑體" panose="020B0604030504040204" pitchFamily="34" charset="-120"/>
            </a:endParaRPr>
          </a:p>
          <a:p>
            <a:pPr fontAlgn="auto">
              <a:spcBef>
                <a:spcPts val="0"/>
              </a:spcBef>
              <a:spcAft>
                <a:spcPts val="0"/>
              </a:spcAft>
            </a:pPr>
            <a:endParaRPr kumimoji="0" lang="zh-TW" altLang="en-US" sz="1600" dirty="0">
              <a:solidFill>
                <a:srgbClr val="FF0000"/>
              </a:solidFill>
              <a:latin typeface="微軟正黑體" panose="020B0604030504040204" pitchFamily="34" charset="-120"/>
              <a:ea typeface="微軟正黑體" panose="020B0604030504040204" pitchFamily="34" charset="-120"/>
            </a:endParaRPr>
          </a:p>
          <a:p>
            <a:pPr fontAlgn="auto">
              <a:spcBef>
                <a:spcPts val="0"/>
              </a:spcBef>
              <a:spcAft>
                <a:spcPts val="0"/>
              </a:spcAft>
            </a:pPr>
            <a:r>
              <a:rPr kumimoji="0" lang="zh-TW" altLang="en-US" sz="1600" dirty="0">
                <a:solidFill>
                  <a:srgbClr val="FF0000"/>
                </a:solidFill>
                <a:latin typeface="微軟正黑體" panose="020B0604030504040204" pitchFamily="34" charset="-120"/>
                <a:ea typeface="微軟正黑體" panose="020B0604030504040204" pitchFamily="34" charset="-120"/>
              </a:rPr>
              <a:t>依系統導引完成確認後</a:t>
            </a:r>
            <a:endParaRPr kumimoji="0" lang="en-US" altLang="zh-TW" sz="1600" dirty="0">
              <a:solidFill>
                <a:srgbClr val="FF0000"/>
              </a:solidFill>
              <a:latin typeface="微軟正黑體" panose="020B0604030504040204" pitchFamily="34" charset="-120"/>
              <a:ea typeface="微軟正黑體" panose="020B0604030504040204" pitchFamily="34" charset="-120"/>
            </a:endParaRPr>
          </a:p>
          <a:p>
            <a:pPr fontAlgn="auto">
              <a:spcBef>
                <a:spcPts val="0"/>
              </a:spcBef>
              <a:spcAft>
                <a:spcPts val="0"/>
              </a:spcAft>
            </a:pPr>
            <a:r>
              <a:rPr kumimoji="0" lang="zh-TW" altLang="en-US" sz="1600" dirty="0">
                <a:solidFill>
                  <a:srgbClr val="FF0000"/>
                </a:solidFill>
                <a:latin typeface="微軟正黑體" panose="020B0604030504040204" pitchFamily="34" charset="-120"/>
                <a:ea typeface="微軟正黑體" panose="020B0604030504040204" pitchFamily="34" charset="-120"/>
              </a:rPr>
              <a:t>才可進行下一步驟操作</a:t>
            </a:r>
            <a:endParaRPr kumimoji="0" lang="en-US" altLang="zh-TW" sz="1600"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2263911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a:srcRect t="21842"/>
          <a:stretch/>
        </p:blipFill>
        <p:spPr>
          <a:xfrm>
            <a:off x="487525" y="1253428"/>
            <a:ext cx="8228773" cy="5099482"/>
          </a:xfrm>
          <a:prstGeom prst="rect">
            <a:avLst/>
          </a:prstGeom>
        </p:spPr>
      </p:pic>
      <p:sp>
        <p:nvSpPr>
          <p:cNvPr id="5" name="標題 1"/>
          <p:cNvSpPr>
            <a:spLocks noGrp="1"/>
          </p:cNvSpPr>
          <p:nvPr>
            <p:ph type="title"/>
          </p:nvPr>
        </p:nvSpPr>
        <p:spPr>
          <a:xfrm>
            <a:off x="133981" y="280078"/>
            <a:ext cx="5915025" cy="604818"/>
          </a:xfrm>
        </p:spPr>
        <p:txBody>
          <a:bodyPr>
            <a:noAutofit/>
          </a:bodyPr>
          <a:lstStyle/>
          <a:p>
            <a:r>
              <a:rPr kumimoji="1" lang="zh-TW" altLang="en-US" sz="2800" dirty="0">
                <a:solidFill>
                  <a:srgbClr val="FF0000"/>
                </a:solidFill>
                <a:latin typeface="標楷體" panose="03000509000000000000" pitchFamily="65" charset="-120"/>
                <a:ea typeface="標楷體" panose="03000509000000000000" pitchFamily="65" charset="-120"/>
              </a:rPr>
              <a:t>繼續使用本系統</a:t>
            </a:r>
            <a:r>
              <a:rPr kumimoji="1" lang="en-US" altLang="zh-TW" sz="2800" dirty="0">
                <a:solidFill>
                  <a:srgbClr val="FF0000"/>
                </a:solidFill>
                <a:latin typeface="標楷體" panose="03000509000000000000" pitchFamily="65" charset="-120"/>
                <a:ea typeface="標楷體" panose="03000509000000000000" pitchFamily="65" charset="-120"/>
              </a:rPr>
              <a:t>/</a:t>
            </a:r>
            <a:r>
              <a:rPr kumimoji="1" lang="zh-TW" altLang="en-US" sz="2800" dirty="0">
                <a:solidFill>
                  <a:srgbClr val="FF0000"/>
                </a:solidFill>
                <a:latin typeface="標楷體" panose="03000509000000000000" pitchFamily="65" charset="-120"/>
                <a:ea typeface="標楷體" panose="03000509000000000000" pitchFamily="65" charset="-120"/>
              </a:rPr>
              <a:t>登出</a:t>
            </a:r>
          </a:p>
        </p:txBody>
      </p:sp>
      <p:sp>
        <p:nvSpPr>
          <p:cNvPr id="11" name="矩形 10"/>
          <p:cNvSpPr/>
          <p:nvPr/>
        </p:nvSpPr>
        <p:spPr>
          <a:xfrm>
            <a:off x="6120396" y="3762509"/>
            <a:ext cx="2394954" cy="1243969"/>
          </a:xfrm>
          <a:prstGeom prst="rect">
            <a:avLst/>
          </a:prstGeom>
          <a:solidFill>
            <a:schemeClr val="accent1">
              <a:lumMod val="20000"/>
              <a:lumOff val="8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fontAlgn="auto">
              <a:spcBef>
                <a:spcPts val="0"/>
              </a:spcBef>
              <a:spcAft>
                <a:spcPts val="0"/>
              </a:spcAft>
            </a:pPr>
            <a:r>
              <a:rPr kumimoji="0" lang="zh-TW" altLang="en-US" dirty="0" smtClean="0">
                <a:solidFill>
                  <a:prstClr val="black"/>
                </a:solidFill>
                <a:latin typeface="微軟正黑體" panose="020B0604030504040204" pitchFamily="34" charset="-120"/>
                <a:ea typeface="微軟正黑體" panose="020B0604030504040204" pitchFamily="34" charset="-120"/>
              </a:rPr>
              <a:t>確認修改通行碼後</a:t>
            </a:r>
            <a:endParaRPr kumimoji="0" lang="en-US" altLang="zh-TW" dirty="0" smtClean="0">
              <a:solidFill>
                <a:prstClr val="black"/>
              </a:solidFill>
              <a:latin typeface="微軟正黑體" panose="020B0604030504040204" pitchFamily="34" charset="-120"/>
              <a:ea typeface="微軟正黑體" panose="020B0604030504040204" pitchFamily="34" charset="-120"/>
            </a:endParaRPr>
          </a:p>
          <a:p>
            <a:pPr fontAlgn="auto">
              <a:spcBef>
                <a:spcPts val="0"/>
              </a:spcBef>
              <a:spcAft>
                <a:spcPts val="0"/>
              </a:spcAft>
            </a:pPr>
            <a:r>
              <a:rPr kumimoji="0" lang="zh-TW" altLang="en-US" dirty="0">
                <a:solidFill>
                  <a:prstClr val="black"/>
                </a:solidFill>
                <a:latin typeface="微軟正黑體" panose="020B0604030504040204" pitchFamily="34" charset="-120"/>
                <a:ea typeface="微軟正黑體" panose="020B0604030504040204" pitchFamily="34" charset="-120"/>
              </a:rPr>
              <a:t>須</a:t>
            </a:r>
            <a:r>
              <a:rPr kumimoji="0" lang="zh-TW" altLang="en-US" dirty="0" smtClean="0">
                <a:solidFill>
                  <a:prstClr val="black"/>
                </a:solidFill>
                <a:latin typeface="微軟正黑體" panose="020B0604030504040204" pitchFamily="34" charset="-120"/>
                <a:ea typeface="微軟正黑體" panose="020B0604030504040204" pitchFamily="34" charset="-120"/>
              </a:rPr>
              <a:t>列印或儲存通行碼</a:t>
            </a:r>
            <a:endParaRPr kumimoji="0" lang="en-US" altLang="zh-TW" dirty="0" smtClean="0">
              <a:solidFill>
                <a:prstClr val="black"/>
              </a:solidFill>
              <a:latin typeface="微軟正黑體" panose="020B0604030504040204" pitchFamily="34" charset="-120"/>
              <a:ea typeface="微軟正黑體" panose="020B0604030504040204" pitchFamily="34" charset="-120"/>
            </a:endParaRPr>
          </a:p>
          <a:p>
            <a:pPr fontAlgn="auto">
              <a:spcBef>
                <a:spcPts val="0"/>
              </a:spcBef>
              <a:spcAft>
                <a:spcPts val="0"/>
              </a:spcAft>
            </a:pPr>
            <a:r>
              <a:rPr kumimoji="0" lang="zh-TW" altLang="en-US" dirty="0" smtClean="0">
                <a:solidFill>
                  <a:prstClr val="black"/>
                </a:solidFill>
                <a:latin typeface="微軟正黑體" panose="020B0604030504040204" pitchFamily="34" charset="-120"/>
                <a:ea typeface="微軟正黑體" panose="020B0604030504040204" pitchFamily="34" charset="-120"/>
              </a:rPr>
              <a:t>才可繼續使用本系統</a:t>
            </a:r>
            <a:endParaRPr kumimoji="0" lang="en-US" altLang="zh-TW" dirty="0" smtClean="0">
              <a:solidFill>
                <a:prstClr val="black"/>
              </a:solidFill>
              <a:latin typeface="微軟正黑體" panose="020B0604030504040204" pitchFamily="34" charset="-120"/>
              <a:ea typeface="微軟正黑體" panose="020B0604030504040204" pitchFamily="34" charset="-120"/>
            </a:endParaRPr>
          </a:p>
          <a:p>
            <a:pPr fontAlgn="auto">
              <a:spcBef>
                <a:spcPts val="0"/>
              </a:spcBef>
              <a:spcAft>
                <a:spcPts val="0"/>
              </a:spcAft>
            </a:pPr>
            <a:r>
              <a:rPr kumimoji="0" lang="en-US" altLang="zh-TW" dirty="0" smtClean="0">
                <a:solidFill>
                  <a:prstClr val="black"/>
                </a:solidFill>
                <a:latin typeface="微軟正黑體" panose="020B0604030504040204" pitchFamily="34" charset="-120"/>
                <a:ea typeface="微軟正黑體" panose="020B0604030504040204" pitchFamily="34" charset="-120"/>
              </a:rPr>
              <a:t>【</a:t>
            </a:r>
            <a:r>
              <a:rPr kumimoji="0" lang="zh-TW" altLang="en-US" dirty="0" smtClean="0">
                <a:solidFill>
                  <a:prstClr val="black"/>
                </a:solidFill>
                <a:latin typeface="微軟正黑體" panose="020B0604030504040204" pitchFamily="34" charset="-120"/>
                <a:ea typeface="微軟正黑體" panose="020B0604030504040204" pitchFamily="34" charset="-120"/>
              </a:rPr>
              <a:t>強迫考生儲存備查</a:t>
            </a:r>
            <a:r>
              <a:rPr kumimoji="0" lang="en-US" altLang="zh-TW" dirty="0" smtClean="0">
                <a:solidFill>
                  <a:prstClr val="black"/>
                </a:solidFill>
                <a:latin typeface="微軟正黑體" panose="020B0604030504040204" pitchFamily="34" charset="-120"/>
                <a:ea typeface="微軟正黑體" panose="020B0604030504040204" pitchFamily="34" charset="-120"/>
              </a:rPr>
              <a:t>】</a:t>
            </a:r>
            <a:endParaRPr kumimoji="0"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fld id="{76931394-9201-4FD2-AD95-612509AEFBAD}" type="slidenum">
              <a:rPr lang="zh-TW" altLang="en-US" smtClean="0">
                <a:solidFill>
                  <a:prstClr val="black"/>
                </a:solidFill>
              </a:rPr>
              <a:pPr/>
              <a:t>72</a:t>
            </a:fld>
            <a:endParaRPr lang="zh-TW" altLang="en-US">
              <a:solidFill>
                <a:prstClr val="black"/>
              </a:solidFill>
            </a:endParaRPr>
          </a:p>
        </p:txBody>
      </p:sp>
      <p:sp>
        <p:nvSpPr>
          <p:cNvPr id="13" name="矩形 12"/>
          <p:cNvSpPr/>
          <p:nvPr/>
        </p:nvSpPr>
        <p:spPr>
          <a:xfrm>
            <a:off x="5889646" y="1861432"/>
            <a:ext cx="598558" cy="1442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0" name="矩形 19"/>
          <p:cNvSpPr/>
          <p:nvPr/>
        </p:nvSpPr>
        <p:spPr>
          <a:xfrm>
            <a:off x="3168113" y="1392645"/>
            <a:ext cx="410135" cy="10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pic>
        <p:nvPicPr>
          <p:cNvPr id="21" name="圖片 20"/>
          <p:cNvPicPr>
            <a:picLocks noChangeAspect="1"/>
          </p:cNvPicPr>
          <p:nvPr/>
        </p:nvPicPr>
        <p:blipFill rotWithShape="1">
          <a:blip r:embed="rId3"/>
          <a:srcRect l="18246" t="17338" r="20615" b="34447"/>
          <a:stretch/>
        </p:blipFill>
        <p:spPr>
          <a:xfrm>
            <a:off x="4924501" y="183829"/>
            <a:ext cx="4006387" cy="2232248"/>
          </a:xfrm>
          <a:prstGeom prst="rect">
            <a:avLst/>
          </a:prstGeom>
        </p:spPr>
      </p:pic>
    </p:spTree>
    <p:extLst>
      <p:ext uri="{BB962C8B-B14F-4D97-AF65-F5344CB8AC3E}">
        <p14:creationId xmlns:p14="http://schemas.microsoft.com/office/powerpoint/2010/main" val="82806601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rotWithShape="1">
          <a:blip r:embed="rId2">
            <a:extLst>
              <a:ext uri="{28A0092B-C50C-407E-A947-70E740481C1C}">
                <a14:useLocalDpi xmlns:a14="http://schemas.microsoft.com/office/drawing/2010/main" val="0"/>
              </a:ext>
            </a:extLst>
          </a:blip>
          <a:srcRect t="26090"/>
          <a:stretch/>
        </p:blipFill>
        <p:spPr>
          <a:xfrm>
            <a:off x="683568" y="1052736"/>
            <a:ext cx="8076006" cy="4951161"/>
          </a:xfrm>
        </p:spPr>
      </p:pic>
      <p:sp>
        <p:nvSpPr>
          <p:cNvPr id="12" name="Oval 6"/>
          <p:cNvSpPr>
            <a:spLocks noChangeArrowheads="1"/>
          </p:cNvSpPr>
          <p:nvPr/>
        </p:nvSpPr>
        <p:spPr bwMode="gray">
          <a:xfrm>
            <a:off x="5220072" y="5072970"/>
            <a:ext cx="270000" cy="270000"/>
          </a:xfrm>
          <a:prstGeom prst="ellipse">
            <a:avLst/>
          </a:prstGeom>
          <a:solidFill>
            <a:srgbClr val="E0AD12"/>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a:solidFill>
                  <a:prstClr val="white"/>
                </a:solidFill>
                <a:latin typeface="Tahoma" panose="020B0604030504040204" pitchFamily="34" charset="0"/>
                <a:ea typeface="典匠中特圓" pitchFamily="49" charset="-120"/>
                <a:cs typeface="Tahoma" panose="020B0604030504040204" pitchFamily="34" charset="0"/>
              </a:rPr>
              <a:t>3</a:t>
            </a:r>
          </a:p>
        </p:txBody>
      </p:sp>
      <p:sp>
        <p:nvSpPr>
          <p:cNvPr id="13" name="Oval 6"/>
          <p:cNvSpPr>
            <a:spLocks noChangeArrowheads="1"/>
          </p:cNvSpPr>
          <p:nvPr/>
        </p:nvSpPr>
        <p:spPr bwMode="gray">
          <a:xfrm>
            <a:off x="1226762" y="5072970"/>
            <a:ext cx="270000" cy="270000"/>
          </a:xfrm>
          <a:prstGeom prst="ellipse">
            <a:avLst/>
          </a:prstGeom>
          <a:solidFill>
            <a:srgbClr val="E0AD12"/>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a:solidFill>
                  <a:prstClr val="white"/>
                </a:solidFill>
                <a:latin typeface="Tahoma" panose="020B0604030504040204" pitchFamily="34" charset="0"/>
                <a:ea typeface="典匠中特圓" pitchFamily="49" charset="-120"/>
                <a:cs typeface="Tahoma" panose="020B0604030504040204" pitchFamily="34" charset="0"/>
              </a:rPr>
              <a:t>2</a:t>
            </a:r>
          </a:p>
        </p:txBody>
      </p:sp>
      <p:sp>
        <p:nvSpPr>
          <p:cNvPr id="14" name="Oval 6"/>
          <p:cNvSpPr>
            <a:spLocks noChangeArrowheads="1"/>
          </p:cNvSpPr>
          <p:nvPr/>
        </p:nvSpPr>
        <p:spPr bwMode="gray">
          <a:xfrm>
            <a:off x="2512075" y="4736751"/>
            <a:ext cx="270000" cy="270000"/>
          </a:xfrm>
          <a:prstGeom prst="ellipse">
            <a:avLst/>
          </a:prstGeom>
          <a:solidFill>
            <a:srgbClr val="E0AD12"/>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a:solidFill>
                  <a:prstClr val="white"/>
                </a:solidFill>
                <a:latin typeface="Tahoma" panose="020B0604030504040204" pitchFamily="34" charset="0"/>
                <a:ea typeface="典匠中特圓" pitchFamily="49" charset="-120"/>
                <a:cs typeface="Tahoma" panose="020B0604030504040204" pitchFamily="34" charset="0"/>
              </a:rPr>
              <a:t>1</a:t>
            </a:r>
          </a:p>
        </p:txBody>
      </p:sp>
      <p:sp>
        <p:nvSpPr>
          <p:cNvPr id="15" name="Oval 6"/>
          <p:cNvSpPr>
            <a:spLocks noChangeArrowheads="1"/>
          </p:cNvSpPr>
          <p:nvPr/>
        </p:nvSpPr>
        <p:spPr bwMode="gray">
          <a:xfrm>
            <a:off x="7975904" y="5072970"/>
            <a:ext cx="270000" cy="270000"/>
          </a:xfrm>
          <a:prstGeom prst="ellipse">
            <a:avLst/>
          </a:prstGeom>
          <a:solidFill>
            <a:srgbClr val="E0AD12"/>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a:solidFill>
                  <a:prstClr val="white"/>
                </a:solidFill>
                <a:latin typeface="Tahoma" panose="020B0604030504040204" pitchFamily="34" charset="0"/>
                <a:ea typeface="典匠中特圓" pitchFamily="49" charset="-120"/>
                <a:cs typeface="Tahoma" panose="020B0604030504040204" pitchFamily="34" charset="0"/>
              </a:rPr>
              <a:t>4</a:t>
            </a:r>
          </a:p>
        </p:txBody>
      </p:sp>
      <p:sp>
        <p:nvSpPr>
          <p:cNvPr id="16" name="文字方塊 15"/>
          <p:cNvSpPr txBox="1"/>
          <p:nvPr/>
        </p:nvSpPr>
        <p:spPr>
          <a:xfrm>
            <a:off x="229375" y="4380621"/>
            <a:ext cx="2016224" cy="745272"/>
          </a:xfrm>
          <a:prstGeom prst="flowChartDocument">
            <a:avLst/>
          </a:prstGeom>
          <a:solidFill>
            <a:schemeClr val="accent2">
              <a:lumMod val="20000"/>
              <a:lumOff val="80000"/>
            </a:schemeClr>
          </a:solidFill>
        </p:spPr>
        <p:txBody>
          <a:bodyPr wrap="square" rtlCol="0">
            <a:spAutoFit/>
          </a:bodyPr>
          <a:lstStyle>
            <a:defPPr>
              <a:defRPr lang="zh-TW"/>
            </a:defPPr>
            <a:lvl1pPr algn="ctr">
              <a:defRPr sz="2200">
                <a:latin typeface="微軟正黑體" panose="020B0604030504040204" pitchFamily="34" charset="-120"/>
                <a:ea typeface="微軟正黑體" panose="020B0604030504040204" pitchFamily="34" charset="-120"/>
              </a:defRPr>
            </a:lvl1pPr>
          </a:lstStyle>
          <a:p>
            <a:pPr fontAlgn="auto">
              <a:spcBef>
                <a:spcPts val="0"/>
              </a:spcBef>
              <a:spcAft>
                <a:spcPts val="0"/>
              </a:spcAft>
            </a:pPr>
            <a:r>
              <a:rPr kumimoji="0" lang="zh-TW" altLang="en-US" sz="1650" dirty="0">
                <a:solidFill>
                  <a:prstClr val="black"/>
                </a:solidFill>
              </a:rPr>
              <a:t>應屆畢業生</a:t>
            </a:r>
            <a:endParaRPr kumimoji="0" lang="en-US" altLang="zh-TW" sz="1650" dirty="0">
              <a:solidFill>
                <a:prstClr val="black"/>
              </a:solidFill>
            </a:endParaRPr>
          </a:p>
          <a:p>
            <a:pPr fontAlgn="auto">
              <a:spcBef>
                <a:spcPts val="0"/>
              </a:spcBef>
              <a:spcAft>
                <a:spcPts val="0"/>
              </a:spcAft>
            </a:pPr>
            <a:r>
              <a:rPr kumimoji="0" lang="zh-TW" altLang="en-US" sz="1650" dirty="0">
                <a:solidFill>
                  <a:prstClr val="black"/>
                </a:solidFill>
              </a:rPr>
              <a:t>已由所屬學校上傳</a:t>
            </a:r>
          </a:p>
        </p:txBody>
      </p:sp>
      <p:sp>
        <p:nvSpPr>
          <p:cNvPr id="2" name="投影片編號版面配置區 1"/>
          <p:cNvSpPr>
            <a:spLocks noGrp="1"/>
          </p:cNvSpPr>
          <p:nvPr>
            <p:ph type="sldNum" sz="quarter" idx="12"/>
          </p:nvPr>
        </p:nvSpPr>
        <p:spPr/>
        <p:txBody>
          <a:bodyPr/>
          <a:lstStyle/>
          <a:p>
            <a:fld id="{76931394-9201-4FD2-AD95-612509AEFBAD}" type="slidenum">
              <a:rPr lang="zh-TW" altLang="en-US" smtClean="0">
                <a:solidFill>
                  <a:prstClr val="black"/>
                </a:solidFill>
              </a:rPr>
              <a:pPr/>
              <a:t>73</a:t>
            </a:fld>
            <a:endParaRPr lang="zh-TW" altLang="en-US">
              <a:solidFill>
                <a:prstClr val="black"/>
              </a:solidFill>
            </a:endParaRPr>
          </a:p>
        </p:txBody>
      </p:sp>
      <p:sp>
        <p:nvSpPr>
          <p:cNvPr id="17" name="矩形 16"/>
          <p:cNvSpPr/>
          <p:nvPr/>
        </p:nvSpPr>
        <p:spPr>
          <a:xfrm>
            <a:off x="5220072" y="1115079"/>
            <a:ext cx="720079" cy="190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8" name="矩形 17"/>
          <p:cNvSpPr/>
          <p:nvPr/>
        </p:nvSpPr>
        <p:spPr>
          <a:xfrm>
            <a:off x="3203848" y="1115079"/>
            <a:ext cx="427183" cy="15620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9" name="標題 1"/>
          <p:cNvSpPr>
            <a:spLocks noGrp="1"/>
          </p:cNvSpPr>
          <p:nvPr>
            <p:ph type="title"/>
          </p:nvPr>
        </p:nvSpPr>
        <p:spPr>
          <a:xfrm>
            <a:off x="107504" y="245899"/>
            <a:ext cx="8816774" cy="604818"/>
          </a:xfrm>
        </p:spPr>
        <p:txBody>
          <a:bodyPr>
            <a:noAutofit/>
          </a:bodyPr>
          <a:lstStyle/>
          <a:p>
            <a:r>
              <a:rPr lang="zh-TW" altLang="en-US" sz="2000" dirty="0">
                <a:solidFill>
                  <a:srgbClr val="002060"/>
                </a:solidFill>
                <a:latin typeface="標楷體" panose="03000509000000000000" pitchFamily="65" charset="-120"/>
                <a:ea typeface="標楷體" panose="03000509000000000000" pitchFamily="65" charset="-120"/>
              </a:rPr>
              <a:t>甄選入學招生第二階段報名系統</a:t>
            </a:r>
            <a:r>
              <a:rPr lang="en-US" altLang="zh-TW" sz="2000" dirty="0">
                <a:solidFill>
                  <a:srgbClr val="002060"/>
                </a:solidFill>
                <a:latin typeface="標楷體" panose="03000509000000000000" pitchFamily="65" charset="-120"/>
                <a:ea typeface="標楷體" panose="03000509000000000000" pitchFamily="65" charset="-120"/>
              </a:rPr>
              <a:t>-</a:t>
            </a:r>
            <a:r>
              <a:rPr kumimoji="1" lang="zh-TW" altLang="en-US" sz="2800" dirty="0">
                <a:solidFill>
                  <a:srgbClr val="FF0000"/>
                </a:solidFill>
                <a:latin typeface="標楷體" panose="03000509000000000000" pitchFamily="65" charset="-120"/>
                <a:ea typeface="標楷體" panose="03000509000000000000" pitchFamily="65" charset="-120"/>
              </a:rPr>
              <a:t>上傳在校學業成績證明</a:t>
            </a:r>
            <a:r>
              <a:rPr kumimoji="1" lang="en-US" altLang="zh-TW" sz="2800" dirty="0">
                <a:solidFill>
                  <a:srgbClr val="FF0000"/>
                </a:solidFill>
                <a:latin typeface="標楷體" panose="03000509000000000000" pitchFamily="65" charset="-120"/>
                <a:ea typeface="標楷體" panose="03000509000000000000" pitchFamily="65" charset="-120"/>
              </a:rPr>
              <a:t>(PDF</a:t>
            </a:r>
            <a:r>
              <a:rPr kumimoji="1" lang="zh-TW" altLang="en-US" sz="2800" dirty="0">
                <a:solidFill>
                  <a:srgbClr val="FF0000"/>
                </a:solidFill>
                <a:latin typeface="標楷體" panose="03000509000000000000" pitchFamily="65" charset="-120"/>
                <a:ea typeface="標楷體" panose="03000509000000000000" pitchFamily="65" charset="-120"/>
              </a:rPr>
              <a:t>檔</a:t>
            </a:r>
            <a:r>
              <a:rPr kumimoji="1" lang="en-US" altLang="zh-TW" sz="2800" dirty="0">
                <a:solidFill>
                  <a:srgbClr val="FF0000"/>
                </a:solidFill>
                <a:latin typeface="標楷體" panose="03000509000000000000" pitchFamily="65" charset="-120"/>
                <a:ea typeface="標楷體" panose="03000509000000000000" pitchFamily="65" charset="-120"/>
              </a:rPr>
              <a:t>)</a:t>
            </a:r>
            <a:endParaRPr kumimoji="1" lang="zh-TW" altLang="en-US" sz="280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29464083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a:srcRect b="7224"/>
          <a:stretch/>
        </p:blipFill>
        <p:spPr>
          <a:xfrm>
            <a:off x="520899" y="991659"/>
            <a:ext cx="8413398" cy="4741597"/>
          </a:xfrm>
          <a:prstGeom prst="rect">
            <a:avLst/>
          </a:prstGeom>
        </p:spPr>
      </p:pic>
      <p:sp>
        <p:nvSpPr>
          <p:cNvPr id="15" name="Oval 6"/>
          <p:cNvSpPr>
            <a:spLocks noChangeArrowheads="1"/>
          </p:cNvSpPr>
          <p:nvPr/>
        </p:nvSpPr>
        <p:spPr bwMode="gray">
          <a:xfrm>
            <a:off x="3472948" y="5001368"/>
            <a:ext cx="270000" cy="270000"/>
          </a:xfrm>
          <a:prstGeom prst="ellipse">
            <a:avLst/>
          </a:prstGeom>
          <a:solidFill>
            <a:srgbClr val="E0AD12"/>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a:solidFill>
                  <a:prstClr val="white"/>
                </a:solidFill>
                <a:latin typeface="Tahoma" panose="020B0604030504040204" pitchFamily="34" charset="0"/>
                <a:ea typeface="典匠中特圓" pitchFamily="49" charset="-120"/>
                <a:cs typeface="Tahoma" panose="020B0604030504040204" pitchFamily="34" charset="0"/>
              </a:rPr>
              <a:t>3</a:t>
            </a:r>
          </a:p>
        </p:txBody>
      </p:sp>
      <p:sp>
        <p:nvSpPr>
          <p:cNvPr id="16" name="Oval 10"/>
          <p:cNvSpPr>
            <a:spLocks noChangeArrowheads="1"/>
          </p:cNvSpPr>
          <p:nvPr/>
        </p:nvSpPr>
        <p:spPr bwMode="gray">
          <a:xfrm>
            <a:off x="5834703" y="4719022"/>
            <a:ext cx="270000" cy="270000"/>
          </a:xfrm>
          <a:prstGeom prst="ellipse">
            <a:avLst/>
          </a:prstGeom>
          <a:solidFill>
            <a:srgbClr val="E0AD12"/>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a:solidFill>
                  <a:prstClr val="white"/>
                </a:solidFill>
                <a:latin typeface="Tahoma" panose="020B0604030504040204" pitchFamily="34" charset="0"/>
                <a:ea typeface="典匠中特圓" pitchFamily="49" charset="-120"/>
                <a:cs typeface="Tahoma" panose="020B0604030504040204" pitchFamily="34" charset="0"/>
              </a:rPr>
              <a:t>4</a:t>
            </a:r>
          </a:p>
        </p:txBody>
      </p:sp>
      <p:sp>
        <p:nvSpPr>
          <p:cNvPr id="17" name="Oval 6"/>
          <p:cNvSpPr>
            <a:spLocks noChangeArrowheads="1"/>
          </p:cNvSpPr>
          <p:nvPr/>
        </p:nvSpPr>
        <p:spPr bwMode="gray">
          <a:xfrm>
            <a:off x="3202948" y="4689958"/>
            <a:ext cx="270000" cy="270000"/>
          </a:xfrm>
          <a:prstGeom prst="ellipse">
            <a:avLst/>
          </a:prstGeom>
          <a:solidFill>
            <a:srgbClr val="E0AD12"/>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a:solidFill>
                  <a:prstClr val="white"/>
                </a:solidFill>
                <a:latin typeface="Tahoma" panose="020B0604030504040204" pitchFamily="34" charset="0"/>
                <a:ea typeface="典匠中特圓" pitchFamily="49" charset="-120"/>
                <a:cs typeface="Tahoma" panose="020B0604030504040204" pitchFamily="34" charset="0"/>
              </a:rPr>
              <a:t>2</a:t>
            </a:r>
          </a:p>
        </p:txBody>
      </p:sp>
      <p:sp>
        <p:nvSpPr>
          <p:cNvPr id="18" name="Oval 6"/>
          <p:cNvSpPr>
            <a:spLocks noChangeArrowheads="1"/>
          </p:cNvSpPr>
          <p:nvPr/>
        </p:nvSpPr>
        <p:spPr bwMode="gray">
          <a:xfrm>
            <a:off x="3202948" y="4365104"/>
            <a:ext cx="270000" cy="270000"/>
          </a:xfrm>
          <a:prstGeom prst="ellipse">
            <a:avLst/>
          </a:prstGeom>
          <a:solidFill>
            <a:srgbClr val="E0AD12"/>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a:solidFill>
                  <a:prstClr val="white"/>
                </a:solidFill>
                <a:latin typeface="Tahoma" panose="020B0604030504040204" pitchFamily="34" charset="0"/>
                <a:ea typeface="典匠中特圓" pitchFamily="49" charset="-120"/>
                <a:cs typeface="Tahoma" panose="020B0604030504040204" pitchFamily="34" charset="0"/>
              </a:rPr>
              <a:t>1</a:t>
            </a:r>
          </a:p>
        </p:txBody>
      </p:sp>
      <p:sp>
        <p:nvSpPr>
          <p:cNvPr id="19" name="Oval 10"/>
          <p:cNvSpPr>
            <a:spLocks noChangeArrowheads="1"/>
          </p:cNvSpPr>
          <p:nvPr/>
        </p:nvSpPr>
        <p:spPr bwMode="gray">
          <a:xfrm>
            <a:off x="1043608" y="5325923"/>
            <a:ext cx="270000" cy="270000"/>
          </a:xfrm>
          <a:prstGeom prst="ellipse">
            <a:avLst/>
          </a:prstGeom>
          <a:solidFill>
            <a:srgbClr val="E0AD12"/>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a:solidFill>
                  <a:prstClr val="white"/>
                </a:solidFill>
                <a:latin typeface="Tahoma" panose="020B0604030504040204" pitchFamily="34" charset="0"/>
                <a:ea typeface="典匠中特圓" pitchFamily="49" charset="-120"/>
                <a:cs typeface="Tahoma" panose="020B0604030504040204" pitchFamily="34" charset="0"/>
              </a:rPr>
              <a:t>5</a:t>
            </a:r>
          </a:p>
        </p:txBody>
      </p:sp>
      <p:sp>
        <p:nvSpPr>
          <p:cNvPr id="20" name="Oval 10"/>
          <p:cNvSpPr>
            <a:spLocks noChangeArrowheads="1"/>
          </p:cNvSpPr>
          <p:nvPr/>
        </p:nvSpPr>
        <p:spPr bwMode="gray">
          <a:xfrm>
            <a:off x="5148064" y="5327287"/>
            <a:ext cx="270000" cy="270000"/>
          </a:xfrm>
          <a:prstGeom prst="ellipse">
            <a:avLst/>
          </a:prstGeom>
          <a:solidFill>
            <a:srgbClr val="E0AD12"/>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a:solidFill>
                  <a:prstClr val="white"/>
                </a:solidFill>
                <a:latin typeface="Tahoma" panose="020B0604030504040204" pitchFamily="34" charset="0"/>
                <a:ea typeface="典匠中特圓" pitchFamily="49" charset="-120"/>
                <a:cs typeface="Tahoma" panose="020B0604030504040204" pitchFamily="34" charset="0"/>
              </a:rPr>
              <a:t>6</a:t>
            </a:r>
          </a:p>
        </p:txBody>
      </p:sp>
      <p:sp>
        <p:nvSpPr>
          <p:cNvPr id="21" name="Oval 10"/>
          <p:cNvSpPr>
            <a:spLocks noChangeArrowheads="1"/>
          </p:cNvSpPr>
          <p:nvPr/>
        </p:nvSpPr>
        <p:spPr bwMode="gray">
          <a:xfrm>
            <a:off x="8100392" y="5309739"/>
            <a:ext cx="270000" cy="270000"/>
          </a:xfrm>
          <a:prstGeom prst="ellipse">
            <a:avLst/>
          </a:prstGeom>
          <a:solidFill>
            <a:srgbClr val="E0AD12"/>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a:solidFill>
                  <a:prstClr val="white"/>
                </a:solidFill>
                <a:latin typeface="Tahoma" panose="020B0604030504040204" pitchFamily="34" charset="0"/>
                <a:ea typeface="典匠中特圓" pitchFamily="49" charset="-120"/>
                <a:cs typeface="Tahoma" panose="020B0604030504040204" pitchFamily="34" charset="0"/>
              </a:rPr>
              <a:t>7</a:t>
            </a:r>
          </a:p>
        </p:txBody>
      </p:sp>
      <p:sp>
        <p:nvSpPr>
          <p:cNvPr id="11" name="文字方塊 10"/>
          <p:cNvSpPr txBox="1"/>
          <p:nvPr/>
        </p:nvSpPr>
        <p:spPr>
          <a:xfrm>
            <a:off x="338788" y="4210789"/>
            <a:ext cx="1871050" cy="1060579"/>
          </a:xfrm>
          <a:prstGeom prst="flowChartDocument">
            <a:avLst/>
          </a:prstGeom>
          <a:solidFill>
            <a:schemeClr val="accent2">
              <a:lumMod val="20000"/>
              <a:lumOff val="80000"/>
            </a:schemeClr>
          </a:solidFill>
        </p:spPr>
        <p:txBody>
          <a:bodyPr wrap="square" rtlCol="0">
            <a:spAutoFit/>
          </a:bodyPr>
          <a:lstStyle/>
          <a:p>
            <a:pPr algn="ctr" fontAlgn="auto">
              <a:spcBef>
                <a:spcPts val="0"/>
              </a:spcBef>
              <a:spcAft>
                <a:spcPts val="0"/>
              </a:spcAft>
            </a:pPr>
            <a:r>
              <a:rPr kumimoji="0" lang="zh-TW" altLang="en-US" sz="1650" dirty="0">
                <a:solidFill>
                  <a:prstClr val="black"/>
                </a:solidFill>
                <a:latin typeface="微軟正黑體" panose="020B0604030504040204" pitchFamily="34" charset="-120"/>
                <a:ea typeface="微軟正黑體" panose="020B0604030504040204" pitchFamily="34" charset="-120"/>
              </a:rPr>
              <a:t>非應屆畢業生</a:t>
            </a:r>
            <a:endParaRPr kumimoji="0" lang="en-US" altLang="zh-TW" sz="1650" dirty="0">
              <a:solidFill>
                <a:prstClr val="black"/>
              </a:solidFill>
              <a:latin typeface="微軟正黑體" panose="020B0604030504040204" pitchFamily="34" charset="-120"/>
              <a:ea typeface="微軟正黑體" panose="020B0604030504040204" pitchFamily="34" charset="-120"/>
            </a:endParaRPr>
          </a:p>
          <a:p>
            <a:pPr algn="ctr" fontAlgn="auto">
              <a:spcBef>
                <a:spcPts val="0"/>
              </a:spcBef>
              <a:spcAft>
                <a:spcPts val="0"/>
              </a:spcAft>
            </a:pPr>
            <a:r>
              <a:rPr kumimoji="0" lang="zh-TW" altLang="en-US" sz="1650" dirty="0">
                <a:solidFill>
                  <a:prstClr val="black"/>
                </a:solidFill>
                <a:latin typeface="微軟正黑體" panose="020B0604030504040204" pitchFamily="34" charset="-120"/>
                <a:ea typeface="微軟正黑體" panose="020B0604030504040204" pitchFamily="34" charset="-120"/>
              </a:rPr>
              <a:t>同等學力學生</a:t>
            </a:r>
            <a:endParaRPr kumimoji="0" lang="en-US" altLang="zh-TW" sz="1650" dirty="0">
              <a:solidFill>
                <a:prstClr val="black"/>
              </a:solidFill>
              <a:latin typeface="微軟正黑體" panose="020B0604030504040204" pitchFamily="34" charset="-120"/>
              <a:ea typeface="微軟正黑體" panose="020B0604030504040204" pitchFamily="34" charset="-120"/>
            </a:endParaRPr>
          </a:p>
          <a:p>
            <a:pPr algn="ctr" fontAlgn="auto">
              <a:spcBef>
                <a:spcPts val="0"/>
              </a:spcBef>
              <a:spcAft>
                <a:spcPts val="0"/>
              </a:spcAft>
            </a:pPr>
            <a:r>
              <a:rPr kumimoji="0" lang="zh-TW" altLang="en-US" sz="1650" dirty="0">
                <a:solidFill>
                  <a:prstClr val="black"/>
                </a:solidFill>
                <a:latin typeface="微軟正黑體" panose="020B0604030504040204" pitchFamily="34" charset="-120"/>
                <a:ea typeface="微軟正黑體" panose="020B0604030504040204" pitchFamily="34" charset="-120"/>
              </a:rPr>
              <a:t>自行上傳</a:t>
            </a:r>
          </a:p>
        </p:txBody>
      </p:sp>
      <p:sp>
        <p:nvSpPr>
          <p:cNvPr id="2" name="投影片編號版面配置區 1"/>
          <p:cNvSpPr>
            <a:spLocks noGrp="1"/>
          </p:cNvSpPr>
          <p:nvPr>
            <p:ph type="sldNum" sz="quarter" idx="12"/>
          </p:nvPr>
        </p:nvSpPr>
        <p:spPr/>
        <p:txBody>
          <a:bodyPr/>
          <a:lstStyle/>
          <a:p>
            <a:fld id="{76931394-9201-4FD2-AD95-612509AEFBAD}" type="slidenum">
              <a:rPr lang="zh-TW" altLang="en-US" smtClean="0">
                <a:solidFill>
                  <a:prstClr val="black"/>
                </a:solidFill>
              </a:rPr>
              <a:pPr/>
              <a:t>74</a:t>
            </a:fld>
            <a:endParaRPr lang="zh-TW" altLang="en-US">
              <a:solidFill>
                <a:prstClr val="black"/>
              </a:solidFill>
            </a:endParaRPr>
          </a:p>
        </p:txBody>
      </p:sp>
      <p:sp>
        <p:nvSpPr>
          <p:cNvPr id="22" name="矩形 21"/>
          <p:cNvSpPr/>
          <p:nvPr/>
        </p:nvSpPr>
        <p:spPr>
          <a:xfrm>
            <a:off x="5148064" y="1052735"/>
            <a:ext cx="720080" cy="2015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3" name="矩形 22"/>
          <p:cNvSpPr/>
          <p:nvPr/>
        </p:nvSpPr>
        <p:spPr>
          <a:xfrm>
            <a:off x="3203848" y="1052735"/>
            <a:ext cx="410135" cy="2015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pic>
        <p:nvPicPr>
          <p:cNvPr id="24" name="圖片 23"/>
          <p:cNvPicPr>
            <a:picLocks noChangeAspect="1"/>
          </p:cNvPicPr>
          <p:nvPr/>
        </p:nvPicPr>
        <p:blipFill>
          <a:blip r:embed="rId3"/>
          <a:stretch>
            <a:fillRect/>
          </a:stretch>
        </p:blipFill>
        <p:spPr>
          <a:xfrm>
            <a:off x="6219874" y="2945996"/>
            <a:ext cx="2835356" cy="1878962"/>
          </a:xfrm>
          <a:prstGeom prst="rect">
            <a:avLst/>
          </a:prstGeom>
        </p:spPr>
      </p:pic>
      <p:sp>
        <p:nvSpPr>
          <p:cNvPr id="25" name="標題 1"/>
          <p:cNvSpPr>
            <a:spLocks noGrp="1"/>
          </p:cNvSpPr>
          <p:nvPr>
            <p:ph type="title"/>
          </p:nvPr>
        </p:nvSpPr>
        <p:spPr>
          <a:xfrm>
            <a:off x="107504" y="245899"/>
            <a:ext cx="8816774" cy="604818"/>
          </a:xfrm>
        </p:spPr>
        <p:txBody>
          <a:bodyPr>
            <a:noAutofit/>
          </a:bodyPr>
          <a:lstStyle/>
          <a:p>
            <a:r>
              <a:rPr lang="zh-TW" altLang="en-US" sz="2000" dirty="0">
                <a:solidFill>
                  <a:srgbClr val="002060"/>
                </a:solidFill>
                <a:latin typeface="標楷體" panose="03000509000000000000" pitchFamily="65" charset="-120"/>
                <a:ea typeface="標楷體" panose="03000509000000000000" pitchFamily="65" charset="-120"/>
              </a:rPr>
              <a:t>甄選入學招生第二階段報名系統</a:t>
            </a:r>
            <a:r>
              <a:rPr lang="en-US" altLang="zh-TW" sz="2000" dirty="0">
                <a:solidFill>
                  <a:srgbClr val="002060"/>
                </a:solidFill>
                <a:latin typeface="標楷體" panose="03000509000000000000" pitchFamily="65" charset="-120"/>
                <a:ea typeface="標楷體" panose="03000509000000000000" pitchFamily="65" charset="-120"/>
              </a:rPr>
              <a:t>-</a:t>
            </a:r>
            <a:r>
              <a:rPr kumimoji="1" lang="zh-TW" altLang="en-US" sz="2800" dirty="0">
                <a:solidFill>
                  <a:srgbClr val="FF0000"/>
                </a:solidFill>
                <a:latin typeface="標楷體" panose="03000509000000000000" pitchFamily="65" charset="-120"/>
                <a:ea typeface="標楷體" panose="03000509000000000000" pitchFamily="65" charset="-120"/>
              </a:rPr>
              <a:t>上傳在校學業成績證明</a:t>
            </a:r>
            <a:r>
              <a:rPr kumimoji="1" lang="en-US" altLang="zh-TW" sz="2800" dirty="0">
                <a:solidFill>
                  <a:srgbClr val="FF0000"/>
                </a:solidFill>
                <a:latin typeface="標楷體" panose="03000509000000000000" pitchFamily="65" charset="-120"/>
                <a:ea typeface="標楷體" panose="03000509000000000000" pitchFamily="65" charset="-120"/>
              </a:rPr>
              <a:t>(PDF</a:t>
            </a:r>
            <a:r>
              <a:rPr kumimoji="1" lang="zh-TW" altLang="en-US" sz="2800" dirty="0">
                <a:solidFill>
                  <a:srgbClr val="FF0000"/>
                </a:solidFill>
                <a:latin typeface="標楷體" panose="03000509000000000000" pitchFamily="65" charset="-120"/>
                <a:ea typeface="標楷體" panose="03000509000000000000" pitchFamily="65" charset="-120"/>
              </a:rPr>
              <a:t>檔</a:t>
            </a:r>
            <a:r>
              <a:rPr kumimoji="1" lang="en-US" altLang="zh-TW" sz="2800" dirty="0">
                <a:solidFill>
                  <a:srgbClr val="FF0000"/>
                </a:solidFill>
                <a:latin typeface="標楷體" panose="03000509000000000000" pitchFamily="65" charset="-120"/>
                <a:ea typeface="標楷體" panose="03000509000000000000" pitchFamily="65" charset="-120"/>
              </a:rPr>
              <a:t>)</a:t>
            </a:r>
            <a:endParaRPr kumimoji="1" lang="zh-TW" altLang="en-US" sz="2800" dirty="0">
              <a:solidFill>
                <a:srgbClr val="FF0000"/>
              </a:solidFill>
              <a:latin typeface="標楷體" panose="03000509000000000000" pitchFamily="65" charset="-120"/>
              <a:ea typeface="標楷體" panose="03000509000000000000" pitchFamily="65" charset="-120"/>
            </a:endParaRPr>
          </a:p>
        </p:txBody>
      </p:sp>
      <p:grpSp>
        <p:nvGrpSpPr>
          <p:cNvPr id="26" name="Group 2"/>
          <p:cNvGrpSpPr>
            <a:grpSpLocks/>
          </p:cNvGrpSpPr>
          <p:nvPr/>
        </p:nvGrpSpPr>
        <p:grpSpPr bwMode="auto">
          <a:xfrm>
            <a:off x="3188081" y="5875836"/>
            <a:ext cx="851804" cy="812174"/>
            <a:chOff x="748" y="1480"/>
            <a:chExt cx="1647" cy="1574"/>
          </a:xfrm>
        </p:grpSpPr>
        <p:sp>
          <p:nvSpPr>
            <p:cNvPr id="27" name="AutoShape 3"/>
            <p:cNvSpPr>
              <a:spLocks noChangeArrowheads="1"/>
            </p:cNvSpPr>
            <p:nvPr/>
          </p:nvSpPr>
          <p:spPr bwMode="gray">
            <a:xfrm>
              <a:off x="748" y="1480"/>
              <a:ext cx="1647" cy="1574"/>
            </a:xfrm>
            <a:prstGeom prst="roundRect">
              <a:avLst>
                <a:gd name="adj" fmla="val 16667"/>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endParaRPr lang="zh-TW" altLang="en-US" dirty="0">
                <a:solidFill>
                  <a:prstClr val="black"/>
                </a:solidFill>
              </a:endParaRPr>
            </a:p>
          </p:txBody>
        </p:sp>
        <p:sp>
          <p:nvSpPr>
            <p:cNvPr id="28" name="Oval 4"/>
            <p:cNvSpPr>
              <a:spLocks noChangeArrowheads="1"/>
            </p:cNvSpPr>
            <p:nvPr/>
          </p:nvSpPr>
          <p:spPr bwMode="auto">
            <a:xfrm>
              <a:off x="1411" y="2605"/>
              <a:ext cx="317" cy="317"/>
            </a:xfrm>
            <a:prstGeom prst="ellipse">
              <a:avLst/>
            </a:prstGeom>
            <a:solidFill>
              <a:schemeClr val="bg1"/>
            </a:solidFill>
            <a:ln w="9525">
              <a:solidFill>
                <a:schemeClr val="bg1"/>
              </a:solidFill>
              <a:round/>
              <a:headEnd/>
              <a:tailEnd/>
            </a:ln>
          </p:spPr>
          <p:txBody>
            <a:bodyPr wrap="none"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endParaRPr lang="zh-TW" altLang="en-US">
                <a:solidFill>
                  <a:prstClr val="black"/>
                </a:solidFill>
              </a:endParaRPr>
            </a:p>
          </p:txBody>
        </p:sp>
        <p:sp>
          <p:nvSpPr>
            <p:cNvPr id="29" name="Freeform 5"/>
            <p:cNvSpPr>
              <a:spLocks/>
            </p:cNvSpPr>
            <p:nvPr/>
          </p:nvSpPr>
          <p:spPr bwMode="auto">
            <a:xfrm>
              <a:off x="1429" y="1661"/>
              <a:ext cx="290" cy="899"/>
            </a:xfrm>
            <a:custGeom>
              <a:avLst/>
              <a:gdLst>
                <a:gd name="T0" fmla="*/ 0 w 290"/>
                <a:gd name="T1" fmla="*/ 0 h 899"/>
                <a:gd name="T2" fmla="*/ 290 w 290"/>
                <a:gd name="T3" fmla="*/ 0 h 899"/>
                <a:gd name="T4" fmla="*/ 235 w 290"/>
                <a:gd name="T5" fmla="*/ 899 h 899"/>
                <a:gd name="T6" fmla="*/ 25 w 290"/>
                <a:gd name="T7" fmla="*/ 881 h 899"/>
                <a:gd name="T8" fmla="*/ 0 w 290"/>
                <a:gd name="T9" fmla="*/ 0 h 899"/>
                <a:gd name="T10" fmla="*/ 0 60000 65536"/>
                <a:gd name="T11" fmla="*/ 0 60000 65536"/>
                <a:gd name="T12" fmla="*/ 0 60000 65536"/>
                <a:gd name="T13" fmla="*/ 0 60000 65536"/>
                <a:gd name="T14" fmla="*/ 0 60000 65536"/>
                <a:gd name="T15" fmla="*/ 0 w 290"/>
                <a:gd name="T16" fmla="*/ 0 h 899"/>
                <a:gd name="T17" fmla="*/ 290 w 290"/>
                <a:gd name="T18" fmla="*/ 899 h 899"/>
              </a:gdLst>
              <a:ahLst/>
              <a:cxnLst>
                <a:cxn ang="T10">
                  <a:pos x="T0" y="T1"/>
                </a:cxn>
                <a:cxn ang="T11">
                  <a:pos x="T2" y="T3"/>
                </a:cxn>
                <a:cxn ang="T12">
                  <a:pos x="T4" y="T5"/>
                </a:cxn>
                <a:cxn ang="T13">
                  <a:pos x="T6" y="T7"/>
                </a:cxn>
                <a:cxn ang="T14">
                  <a:pos x="T8" y="T9"/>
                </a:cxn>
              </a:cxnLst>
              <a:rect l="T15" t="T16" r="T17" b="T18"/>
              <a:pathLst>
                <a:path w="290" h="899">
                  <a:moveTo>
                    <a:pt x="0" y="0"/>
                  </a:moveTo>
                  <a:lnTo>
                    <a:pt x="290" y="0"/>
                  </a:lnTo>
                  <a:lnTo>
                    <a:pt x="235" y="899"/>
                  </a:lnTo>
                  <a:lnTo>
                    <a:pt x="25" y="881"/>
                  </a:lnTo>
                  <a:lnTo>
                    <a:pt x="0" y="0"/>
                  </a:lnTo>
                  <a:close/>
                </a:path>
              </a:pathLst>
            </a:custGeom>
            <a:solidFill>
              <a:schemeClr val="bg1"/>
            </a:solidFill>
            <a:ln w="9525">
              <a:solidFill>
                <a:schemeClr val="bg1"/>
              </a:solidFill>
              <a:round/>
              <a:headEnd/>
              <a:tailEnd/>
            </a:ln>
          </p:spPr>
          <p:txBody>
            <a:bodyPr/>
            <a:lstStyle/>
            <a:p>
              <a:pPr fontAlgn="auto">
                <a:spcBef>
                  <a:spcPts val="0"/>
                </a:spcBef>
                <a:spcAft>
                  <a:spcPts val="0"/>
                </a:spcAft>
              </a:pPr>
              <a:endParaRPr kumimoji="0" lang="zh-TW" altLang="en-US">
                <a:solidFill>
                  <a:prstClr val="black"/>
                </a:solidFill>
                <a:latin typeface="Calibri" panose="020F0502020204030204"/>
                <a:ea typeface="新細明體" panose="02020500000000000000" pitchFamily="18" charset="-120"/>
              </a:endParaRPr>
            </a:p>
          </p:txBody>
        </p:sp>
      </p:grpSp>
      <p:sp>
        <p:nvSpPr>
          <p:cNvPr id="30" name="矩形 29"/>
          <p:cNvSpPr/>
          <p:nvPr/>
        </p:nvSpPr>
        <p:spPr>
          <a:xfrm>
            <a:off x="4111696" y="5813871"/>
            <a:ext cx="2808312" cy="936104"/>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zh-TW" altLang="en-US" dirty="0">
                <a:solidFill>
                  <a:schemeClr val="tx1"/>
                </a:solidFill>
                <a:latin typeface="標楷體" panose="03000509000000000000" pitchFamily="65" charset="-120"/>
                <a:ea typeface="標楷體" panose="03000509000000000000" pitchFamily="65" charset="-120"/>
              </a:rPr>
              <a:t>請</a:t>
            </a:r>
            <a:r>
              <a:rPr lang="zh-TW" altLang="en-US" dirty="0" smtClean="0">
                <a:solidFill>
                  <a:schemeClr val="tx1"/>
                </a:solidFill>
                <a:latin typeface="標楷體" panose="03000509000000000000" pitchFamily="65" charset="-120"/>
                <a:ea typeface="標楷體" panose="03000509000000000000" pitchFamily="65" charset="-120"/>
              </a:rPr>
              <a:t>考生注意！</a:t>
            </a:r>
            <a:endParaRPr lang="en-US" altLang="zh-TW" dirty="0" smtClean="0">
              <a:solidFill>
                <a:schemeClr val="tx1"/>
              </a:solidFill>
              <a:latin typeface="標楷體" panose="03000509000000000000" pitchFamily="65" charset="-120"/>
              <a:ea typeface="標楷體" panose="03000509000000000000" pitchFamily="65" charset="-120"/>
            </a:endParaRPr>
          </a:p>
          <a:p>
            <a:r>
              <a:rPr lang="zh-TW" altLang="en-US" dirty="0" smtClean="0">
                <a:solidFill>
                  <a:schemeClr val="tx1"/>
                </a:solidFill>
                <a:latin typeface="標楷體" panose="03000509000000000000" pitchFamily="65" charset="-120"/>
                <a:ea typeface="標楷體" panose="03000509000000000000" pitchFamily="65" charset="-120"/>
              </a:rPr>
              <a:t>輸入</a:t>
            </a:r>
            <a:r>
              <a:rPr lang="zh-TW" altLang="en-US" dirty="0">
                <a:solidFill>
                  <a:schemeClr val="tx1"/>
                </a:solidFill>
                <a:latin typeface="標楷體" panose="03000509000000000000" pitchFamily="65" charset="-120"/>
                <a:ea typeface="標楷體" panose="03000509000000000000" pitchFamily="65" charset="-120"/>
              </a:rPr>
              <a:t>通行</a:t>
            </a:r>
            <a:r>
              <a:rPr lang="zh-TW" altLang="en-US" dirty="0" smtClean="0">
                <a:solidFill>
                  <a:schemeClr val="tx1"/>
                </a:solidFill>
                <a:latin typeface="標楷體" panose="03000509000000000000" pitchFamily="65" charset="-120"/>
                <a:ea typeface="標楷體" panose="03000509000000000000" pitchFamily="65" charset="-120"/>
              </a:rPr>
              <a:t>碼進行確認程序</a:t>
            </a:r>
            <a:endParaRPr lang="en-US" altLang="zh-TW" dirty="0" smtClean="0">
              <a:solidFill>
                <a:schemeClr val="tx1"/>
              </a:solidFill>
              <a:latin typeface="標楷體" panose="03000509000000000000" pitchFamily="65" charset="-120"/>
              <a:ea typeface="標楷體" panose="03000509000000000000" pitchFamily="65" charset="-120"/>
            </a:endParaRPr>
          </a:p>
          <a:p>
            <a:r>
              <a:rPr lang="zh-TW" altLang="en-US" dirty="0" smtClean="0">
                <a:solidFill>
                  <a:schemeClr val="tx1"/>
                </a:solidFill>
                <a:latin typeface="標楷體" panose="03000509000000000000" pitchFamily="65" charset="-120"/>
                <a:ea typeface="標楷體" panose="03000509000000000000" pitchFamily="65" charset="-120"/>
              </a:rPr>
              <a:t>即</a:t>
            </a:r>
            <a:r>
              <a:rPr lang="zh-TW" altLang="en-US" dirty="0">
                <a:solidFill>
                  <a:schemeClr val="tx1"/>
                </a:solidFill>
                <a:latin typeface="標楷體" panose="03000509000000000000" pitchFamily="65" charset="-120"/>
                <a:ea typeface="標楷體" panose="03000509000000000000" pitchFamily="65" charset="-120"/>
              </a:rPr>
              <a:t>無法更改或重新上</a:t>
            </a:r>
            <a:r>
              <a:rPr lang="zh-TW" altLang="en-US" dirty="0" smtClean="0">
                <a:solidFill>
                  <a:schemeClr val="tx1"/>
                </a:solidFill>
                <a:latin typeface="標楷體" panose="03000509000000000000" pitchFamily="65" charset="-120"/>
                <a:ea typeface="標楷體" panose="03000509000000000000" pitchFamily="65" charset="-120"/>
              </a:rPr>
              <a:t>傳</a:t>
            </a:r>
            <a:endParaRPr lang="zh-TW" altLang="en-US" dirty="0">
              <a:solidFill>
                <a:schemeClr val="tx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69918069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圖片 4"/>
          <p:cNvPicPr>
            <a:picLocks noChangeAspect="1"/>
          </p:cNvPicPr>
          <p:nvPr/>
        </p:nvPicPr>
        <p:blipFill>
          <a:blip r:embed="rId2"/>
          <a:stretch>
            <a:fillRect/>
          </a:stretch>
        </p:blipFill>
        <p:spPr>
          <a:xfrm>
            <a:off x="283420" y="908720"/>
            <a:ext cx="8640858" cy="5264258"/>
          </a:xfrm>
          <a:prstGeom prst="rect">
            <a:avLst/>
          </a:prstGeom>
        </p:spPr>
      </p:pic>
      <p:sp>
        <p:nvSpPr>
          <p:cNvPr id="11" name="標題 1"/>
          <p:cNvSpPr>
            <a:spLocks noGrp="1"/>
          </p:cNvSpPr>
          <p:nvPr>
            <p:ph type="title"/>
          </p:nvPr>
        </p:nvSpPr>
        <p:spPr>
          <a:xfrm>
            <a:off x="107504" y="245899"/>
            <a:ext cx="8816774" cy="604818"/>
          </a:xfrm>
        </p:spPr>
        <p:txBody>
          <a:bodyPr>
            <a:noAutofit/>
          </a:bodyPr>
          <a:lstStyle/>
          <a:p>
            <a:r>
              <a:rPr lang="zh-TW" altLang="en-US" sz="2000" dirty="0">
                <a:solidFill>
                  <a:srgbClr val="002060"/>
                </a:solidFill>
                <a:latin typeface="標楷體" panose="03000509000000000000" pitchFamily="65" charset="-120"/>
                <a:ea typeface="標楷體" panose="03000509000000000000" pitchFamily="65" charset="-120"/>
              </a:rPr>
              <a:t>甄選入學招生第二階段報名系統</a:t>
            </a:r>
            <a:r>
              <a:rPr lang="en-US" altLang="zh-TW" sz="2000" dirty="0">
                <a:solidFill>
                  <a:srgbClr val="002060"/>
                </a:solidFill>
                <a:latin typeface="標楷體" panose="03000509000000000000" pitchFamily="65" charset="-120"/>
                <a:ea typeface="標楷體" panose="03000509000000000000" pitchFamily="65" charset="-120"/>
              </a:rPr>
              <a:t>-</a:t>
            </a:r>
            <a:r>
              <a:rPr kumimoji="1" lang="zh-TW" altLang="en-US" sz="2800" dirty="0">
                <a:solidFill>
                  <a:srgbClr val="FF0000"/>
                </a:solidFill>
                <a:latin typeface="標楷體" panose="03000509000000000000" pitchFamily="65" charset="-120"/>
                <a:ea typeface="標楷體" panose="03000509000000000000" pitchFamily="65" charset="-120"/>
              </a:rPr>
              <a:t>上傳在校學業成績證明</a:t>
            </a:r>
            <a:r>
              <a:rPr kumimoji="1" lang="en-US" altLang="zh-TW" sz="2800" dirty="0">
                <a:solidFill>
                  <a:srgbClr val="FF0000"/>
                </a:solidFill>
                <a:latin typeface="標楷體" panose="03000509000000000000" pitchFamily="65" charset="-120"/>
                <a:ea typeface="標楷體" panose="03000509000000000000" pitchFamily="65" charset="-120"/>
              </a:rPr>
              <a:t>(PDF</a:t>
            </a:r>
            <a:r>
              <a:rPr kumimoji="1" lang="zh-TW" altLang="en-US" sz="2800" dirty="0">
                <a:solidFill>
                  <a:srgbClr val="FF0000"/>
                </a:solidFill>
                <a:latin typeface="標楷體" panose="03000509000000000000" pitchFamily="65" charset="-120"/>
                <a:ea typeface="標楷體" panose="03000509000000000000" pitchFamily="65" charset="-120"/>
              </a:rPr>
              <a:t>檔</a:t>
            </a:r>
            <a:r>
              <a:rPr kumimoji="1" lang="en-US" altLang="zh-TW" sz="2800" dirty="0">
                <a:solidFill>
                  <a:srgbClr val="FF0000"/>
                </a:solidFill>
                <a:latin typeface="標楷體" panose="03000509000000000000" pitchFamily="65" charset="-120"/>
                <a:ea typeface="標楷體" panose="03000509000000000000" pitchFamily="65" charset="-120"/>
              </a:rPr>
              <a:t>)</a:t>
            </a:r>
            <a:endParaRPr kumimoji="1" lang="zh-TW" altLang="en-US" sz="2800" dirty="0">
              <a:solidFill>
                <a:srgbClr val="FF0000"/>
              </a:solidFill>
              <a:latin typeface="標楷體" panose="03000509000000000000" pitchFamily="65" charset="-120"/>
              <a:ea typeface="標楷體" panose="03000509000000000000" pitchFamily="65" charset="-120"/>
            </a:endParaRPr>
          </a:p>
        </p:txBody>
      </p:sp>
      <p:grpSp>
        <p:nvGrpSpPr>
          <p:cNvPr id="6" name="Group 2"/>
          <p:cNvGrpSpPr>
            <a:grpSpLocks/>
          </p:cNvGrpSpPr>
          <p:nvPr/>
        </p:nvGrpSpPr>
        <p:grpSpPr bwMode="auto">
          <a:xfrm>
            <a:off x="365320" y="2853751"/>
            <a:ext cx="584120" cy="540689"/>
            <a:chOff x="748" y="1480"/>
            <a:chExt cx="1647" cy="1574"/>
          </a:xfrm>
        </p:grpSpPr>
        <p:sp>
          <p:nvSpPr>
            <p:cNvPr id="7" name="AutoShape 3"/>
            <p:cNvSpPr>
              <a:spLocks noChangeArrowheads="1"/>
            </p:cNvSpPr>
            <p:nvPr/>
          </p:nvSpPr>
          <p:spPr bwMode="gray">
            <a:xfrm>
              <a:off x="748" y="1480"/>
              <a:ext cx="1647" cy="1574"/>
            </a:xfrm>
            <a:prstGeom prst="roundRect">
              <a:avLst>
                <a:gd name="adj" fmla="val 16667"/>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endParaRPr lang="zh-TW" altLang="en-US" dirty="0">
                <a:solidFill>
                  <a:prstClr val="black"/>
                </a:solidFill>
              </a:endParaRPr>
            </a:p>
          </p:txBody>
        </p:sp>
        <p:sp>
          <p:nvSpPr>
            <p:cNvPr id="8" name="Oval 4"/>
            <p:cNvSpPr>
              <a:spLocks noChangeArrowheads="1"/>
            </p:cNvSpPr>
            <p:nvPr/>
          </p:nvSpPr>
          <p:spPr bwMode="auto">
            <a:xfrm>
              <a:off x="1411" y="2605"/>
              <a:ext cx="317" cy="317"/>
            </a:xfrm>
            <a:prstGeom prst="ellipse">
              <a:avLst/>
            </a:prstGeom>
            <a:solidFill>
              <a:schemeClr val="bg1"/>
            </a:solidFill>
            <a:ln w="9525">
              <a:solidFill>
                <a:schemeClr val="bg1"/>
              </a:solidFill>
              <a:round/>
              <a:headEnd/>
              <a:tailEnd/>
            </a:ln>
          </p:spPr>
          <p:txBody>
            <a:bodyPr wrap="none"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endParaRPr lang="zh-TW" altLang="en-US">
                <a:solidFill>
                  <a:prstClr val="black"/>
                </a:solidFill>
              </a:endParaRPr>
            </a:p>
          </p:txBody>
        </p:sp>
        <p:sp>
          <p:nvSpPr>
            <p:cNvPr id="9" name="Freeform 5"/>
            <p:cNvSpPr>
              <a:spLocks/>
            </p:cNvSpPr>
            <p:nvPr/>
          </p:nvSpPr>
          <p:spPr bwMode="auto">
            <a:xfrm>
              <a:off x="1429" y="1661"/>
              <a:ext cx="290" cy="899"/>
            </a:xfrm>
            <a:custGeom>
              <a:avLst/>
              <a:gdLst>
                <a:gd name="T0" fmla="*/ 0 w 290"/>
                <a:gd name="T1" fmla="*/ 0 h 899"/>
                <a:gd name="T2" fmla="*/ 290 w 290"/>
                <a:gd name="T3" fmla="*/ 0 h 899"/>
                <a:gd name="T4" fmla="*/ 235 w 290"/>
                <a:gd name="T5" fmla="*/ 899 h 899"/>
                <a:gd name="T6" fmla="*/ 25 w 290"/>
                <a:gd name="T7" fmla="*/ 881 h 899"/>
                <a:gd name="T8" fmla="*/ 0 w 290"/>
                <a:gd name="T9" fmla="*/ 0 h 899"/>
                <a:gd name="T10" fmla="*/ 0 60000 65536"/>
                <a:gd name="T11" fmla="*/ 0 60000 65536"/>
                <a:gd name="T12" fmla="*/ 0 60000 65536"/>
                <a:gd name="T13" fmla="*/ 0 60000 65536"/>
                <a:gd name="T14" fmla="*/ 0 60000 65536"/>
                <a:gd name="T15" fmla="*/ 0 w 290"/>
                <a:gd name="T16" fmla="*/ 0 h 899"/>
                <a:gd name="T17" fmla="*/ 290 w 290"/>
                <a:gd name="T18" fmla="*/ 899 h 899"/>
              </a:gdLst>
              <a:ahLst/>
              <a:cxnLst>
                <a:cxn ang="T10">
                  <a:pos x="T0" y="T1"/>
                </a:cxn>
                <a:cxn ang="T11">
                  <a:pos x="T2" y="T3"/>
                </a:cxn>
                <a:cxn ang="T12">
                  <a:pos x="T4" y="T5"/>
                </a:cxn>
                <a:cxn ang="T13">
                  <a:pos x="T6" y="T7"/>
                </a:cxn>
                <a:cxn ang="T14">
                  <a:pos x="T8" y="T9"/>
                </a:cxn>
              </a:cxnLst>
              <a:rect l="T15" t="T16" r="T17" b="T18"/>
              <a:pathLst>
                <a:path w="290" h="899">
                  <a:moveTo>
                    <a:pt x="0" y="0"/>
                  </a:moveTo>
                  <a:lnTo>
                    <a:pt x="290" y="0"/>
                  </a:lnTo>
                  <a:lnTo>
                    <a:pt x="235" y="899"/>
                  </a:lnTo>
                  <a:lnTo>
                    <a:pt x="25" y="881"/>
                  </a:lnTo>
                  <a:lnTo>
                    <a:pt x="0" y="0"/>
                  </a:lnTo>
                  <a:close/>
                </a:path>
              </a:pathLst>
            </a:custGeom>
            <a:solidFill>
              <a:schemeClr val="bg1"/>
            </a:solidFill>
            <a:ln w="9525">
              <a:solidFill>
                <a:schemeClr val="bg1"/>
              </a:solidFill>
              <a:round/>
              <a:headEnd/>
              <a:tailEnd/>
            </a:ln>
          </p:spPr>
          <p:txBody>
            <a:bodyPr/>
            <a:lstStyle/>
            <a:p>
              <a:pPr fontAlgn="auto">
                <a:spcBef>
                  <a:spcPts val="0"/>
                </a:spcBef>
                <a:spcAft>
                  <a:spcPts val="0"/>
                </a:spcAft>
              </a:pPr>
              <a:endParaRPr kumimoji="0" lang="zh-TW" altLang="en-US">
                <a:solidFill>
                  <a:prstClr val="black"/>
                </a:solidFill>
                <a:latin typeface="Calibri" panose="020F0502020204030204"/>
                <a:ea typeface="新細明體" panose="02020500000000000000" pitchFamily="18" charset="-120"/>
              </a:endParaRPr>
            </a:p>
          </p:txBody>
        </p:sp>
      </p:grpSp>
      <p:sp>
        <p:nvSpPr>
          <p:cNvPr id="10" name="矩形 9"/>
          <p:cNvSpPr/>
          <p:nvPr/>
        </p:nvSpPr>
        <p:spPr>
          <a:xfrm>
            <a:off x="899592" y="2865469"/>
            <a:ext cx="1447160" cy="528971"/>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fontAlgn="auto">
              <a:spcBef>
                <a:spcPts val="0"/>
              </a:spcBef>
              <a:spcAft>
                <a:spcPts val="0"/>
              </a:spcAft>
            </a:pPr>
            <a:r>
              <a:rPr kumimoji="0" lang="zh-TW" altLang="en-US" dirty="0">
                <a:solidFill>
                  <a:prstClr val="black"/>
                </a:solidFill>
                <a:latin typeface="微軟正黑體" panose="020B0604030504040204" pitchFamily="34" charset="-120"/>
                <a:ea typeface="微軟正黑體" panose="020B0604030504040204" pitchFamily="34" charset="-120"/>
              </a:rPr>
              <a:t>防衝機制</a:t>
            </a:r>
          </a:p>
        </p:txBody>
      </p:sp>
      <p:pic>
        <p:nvPicPr>
          <p:cNvPr id="18" name="圖片 17"/>
          <p:cNvPicPr>
            <a:picLocks noChangeAspect="1"/>
          </p:cNvPicPr>
          <p:nvPr/>
        </p:nvPicPr>
        <p:blipFill rotWithShape="1">
          <a:blip r:embed="rId3"/>
          <a:srcRect l="25386" t="13312" r="25024" b="65509"/>
          <a:stretch/>
        </p:blipFill>
        <p:spPr>
          <a:xfrm>
            <a:off x="3995936" y="3284984"/>
            <a:ext cx="4629961" cy="1245222"/>
          </a:xfrm>
          <a:prstGeom prst="rect">
            <a:avLst/>
          </a:prstGeom>
        </p:spPr>
      </p:pic>
      <p:sp>
        <p:nvSpPr>
          <p:cNvPr id="19" name="Freeform 2"/>
          <p:cNvSpPr>
            <a:spLocks/>
          </p:cNvSpPr>
          <p:nvPr/>
        </p:nvSpPr>
        <p:spPr bwMode="gray">
          <a:xfrm>
            <a:off x="899592" y="5413589"/>
            <a:ext cx="435613" cy="408980"/>
          </a:xfrm>
          <a:custGeom>
            <a:avLst/>
            <a:gdLst/>
            <a:ahLst/>
            <a:cxnLst>
              <a:cxn ang="0">
                <a:pos x="0" y="1406"/>
              </a:cxn>
              <a:cxn ang="0">
                <a:pos x="476" y="933"/>
              </a:cxn>
              <a:cxn ang="0">
                <a:pos x="622" y="1207"/>
              </a:cxn>
              <a:cxn ang="0">
                <a:pos x="817" y="1542"/>
              </a:cxn>
              <a:cxn ang="0">
                <a:pos x="2041" y="0"/>
              </a:cxn>
              <a:cxn ang="0">
                <a:pos x="2404" y="317"/>
              </a:cxn>
              <a:cxn ang="0">
                <a:pos x="2121" y="503"/>
              </a:cxn>
              <a:cxn ang="0">
                <a:pos x="1929" y="686"/>
              </a:cxn>
              <a:cxn ang="0">
                <a:pos x="1633" y="997"/>
              </a:cxn>
              <a:cxn ang="0">
                <a:pos x="1180" y="1542"/>
              </a:cxn>
              <a:cxn ang="0">
                <a:pos x="860" y="1966"/>
              </a:cxn>
              <a:cxn ang="0">
                <a:pos x="726" y="2222"/>
              </a:cxn>
              <a:cxn ang="0">
                <a:pos x="412" y="1847"/>
              </a:cxn>
              <a:cxn ang="0">
                <a:pos x="174" y="1573"/>
              </a:cxn>
              <a:cxn ang="0">
                <a:pos x="0" y="1406"/>
              </a:cxn>
            </a:cxnLst>
            <a:rect l="0" t="0" r="r" b="b"/>
            <a:pathLst>
              <a:path w="2404" h="2222">
                <a:moveTo>
                  <a:pt x="0" y="1406"/>
                </a:moveTo>
                <a:lnTo>
                  <a:pt x="476" y="933"/>
                </a:lnTo>
                <a:lnTo>
                  <a:pt x="622" y="1207"/>
                </a:lnTo>
                <a:lnTo>
                  <a:pt x="817" y="1542"/>
                </a:lnTo>
                <a:lnTo>
                  <a:pt x="2041" y="0"/>
                </a:lnTo>
                <a:lnTo>
                  <a:pt x="2404" y="317"/>
                </a:lnTo>
                <a:lnTo>
                  <a:pt x="2121" y="503"/>
                </a:lnTo>
                <a:cubicBezTo>
                  <a:pt x="2042" y="564"/>
                  <a:pt x="2010" y="604"/>
                  <a:pt x="1929" y="686"/>
                </a:cubicBezTo>
                <a:cubicBezTo>
                  <a:pt x="1848" y="768"/>
                  <a:pt x="1758" y="854"/>
                  <a:pt x="1633" y="997"/>
                </a:cubicBezTo>
                <a:cubicBezTo>
                  <a:pt x="1508" y="1140"/>
                  <a:pt x="1309" y="1380"/>
                  <a:pt x="1180" y="1542"/>
                </a:cubicBezTo>
                <a:cubicBezTo>
                  <a:pt x="1051" y="1704"/>
                  <a:pt x="936" y="1853"/>
                  <a:pt x="860" y="1966"/>
                </a:cubicBezTo>
                <a:lnTo>
                  <a:pt x="726" y="2222"/>
                </a:lnTo>
                <a:lnTo>
                  <a:pt x="412" y="1847"/>
                </a:lnTo>
                <a:cubicBezTo>
                  <a:pt x="320" y="1739"/>
                  <a:pt x="243" y="1646"/>
                  <a:pt x="174" y="1573"/>
                </a:cubicBezTo>
                <a:lnTo>
                  <a:pt x="0" y="1406"/>
                </a:lnTo>
                <a:close/>
              </a:path>
            </a:pathLst>
          </a:custGeom>
          <a:solidFill>
            <a:srgbClr val="FF0000"/>
          </a:solidFill>
          <a:ln w="25400" cap="flat" cmpd="sng">
            <a:noFill/>
            <a:prstDash val="solid"/>
            <a:round/>
            <a:headEnd/>
            <a:tailEnd/>
          </a:ln>
          <a:effectLst>
            <a:outerShdw dist="107763" dir="2700000" algn="ctr" rotWithShape="0">
              <a:schemeClr val="bg2">
                <a:alpha val="50000"/>
              </a:schemeClr>
            </a:outerShdw>
          </a:effectLst>
        </p:spPr>
        <p:txBody>
          <a:bodyPr lIns="34290" tIns="33338" rIns="34290" bIns="33338" anchor="ctr" anchorCtr="1"/>
          <a:lstStyle/>
          <a:p>
            <a:pPr fontAlgn="auto">
              <a:spcBef>
                <a:spcPts val="0"/>
              </a:spcBef>
              <a:spcAft>
                <a:spcPts val="0"/>
              </a:spcAft>
              <a:defRPr/>
            </a:pPr>
            <a:endParaRPr kumimoji="0" lang="zh-TW" altLang="en-US">
              <a:solidFill>
                <a:prstClr val="black"/>
              </a:solidFill>
              <a:ea typeface="新細明體" panose="02020500000000000000" pitchFamily="18" charset="-120"/>
            </a:endParaRPr>
          </a:p>
        </p:txBody>
      </p:sp>
      <p:sp>
        <p:nvSpPr>
          <p:cNvPr id="23" name="矩形 22"/>
          <p:cNvSpPr/>
          <p:nvPr/>
        </p:nvSpPr>
        <p:spPr>
          <a:xfrm>
            <a:off x="365320" y="3424491"/>
            <a:ext cx="3181716" cy="1698927"/>
          </a:xfrm>
          <a:prstGeom prst="rect">
            <a:avLst/>
          </a:prstGeom>
        </p:spPr>
        <p:txBody>
          <a:bodyPr wrap="square">
            <a:spAutoFit/>
          </a:bodyPr>
          <a:lstStyle/>
          <a:p>
            <a:pPr fontAlgn="auto">
              <a:lnSpc>
                <a:spcPct val="120000"/>
              </a:lnSpc>
              <a:spcBef>
                <a:spcPts val="0"/>
              </a:spcBef>
              <a:spcAft>
                <a:spcPts val="0"/>
              </a:spcAft>
            </a:pPr>
            <a:r>
              <a:rPr kumimoji="0" lang="en-US" altLang="zh-TW" sz="1650" b="1" dirty="0">
                <a:solidFill>
                  <a:srgbClr val="FF0000"/>
                </a:solidFill>
                <a:latin typeface="微軟正黑體" panose="020B0604030504040204" pitchFamily="34" charset="-120"/>
                <a:ea typeface="微軟正黑體" panose="020B0604030504040204" pitchFamily="34" charset="-120"/>
              </a:rPr>
              <a:t>2</a:t>
            </a:r>
            <a:r>
              <a:rPr kumimoji="0" lang="zh-TW" altLang="en-US" sz="1650" b="1" dirty="0">
                <a:solidFill>
                  <a:srgbClr val="FF0000"/>
                </a:solidFill>
                <a:latin typeface="微軟正黑體" panose="020B0604030504040204" pitchFamily="34" charset="-120"/>
                <a:ea typeface="微軟正黑體" panose="020B0604030504040204" pitchFamily="34" charset="-120"/>
              </a:rPr>
              <a:t>次確認提醒緩衝</a:t>
            </a:r>
            <a:endParaRPr kumimoji="0" lang="en-US" altLang="zh-TW" sz="1650" dirty="0">
              <a:solidFill>
                <a:srgbClr val="000000"/>
              </a:solidFill>
              <a:latin typeface="微軟正黑體" panose="020B0604030504040204" pitchFamily="34" charset="-120"/>
              <a:ea typeface="微軟正黑體" panose="020B0604030504040204" pitchFamily="34" charset="-120"/>
            </a:endParaRPr>
          </a:p>
          <a:p>
            <a:pPr fontAlgn="auto">
              <a:lnSpc>
                <a:spcPct val="120000"/>
              </a:lnSpc>
              <a:spcBef>
                <a:spcPts val="0"/>
              </a:spcBef>
              <a:spcAft>
                <a:spcPts val="0"/>
              </a:spcAft>
            </a:pPr>
            <a:r>
              <a:rPr kumimoji="0" lang="zh-TW" altLang="en-US" sz="1650" dirty="0">
                <a:solidFill>
                  <a:srgbClr val="000000"/>
                </a:solidFill>
                <a:latin typeface="微軟正黑體" panose="020B0604030504040204" pitchFamily="34" charset="-120"/>
                <a:ea typeface="微軟正黑體" panose="020B0604030504040204" pitchFamily="34" charset="-120"/>
              </a:rPr>
              <a:t>避免未檢視直接</a:t>
            </a:r>
            <a:r>
              <a:rPr kumimoji="0" lang="zh-TW" altLang="en-US" sz="1650" dirty="0" smtClean="0">
                <a:solidFill>
                  <a:srgbClr val="000000"/>
                </a:solidFill>
                <a:latin typeface="微軟正黑體" panose="020B0604030504040204" pitchFamily="34" charset="-120"/>
                <a:ea typeface="微軟正黑體" panose="020B0604030504040204" pitchFamily="34" charset="-120"/>
              </a:rPr>
              <a:t>送出之</a:t>
            </a:r>
            <a:r>
              <a:rPr kumimoji="0" lang="zh-TW" altLang="en-US" sz="1650" b="1" dirty="0">
                <a:solidFill>
                  <a:srgbClr val="FF0000"/>
                </a:solidFill>
                <a:latin typeface="微軟正黑體" panose="020B0604030504040204" pitchFamily="34" charset="-120"/>
                <a:ea typeface="微軟正黑體" panose="020B0604030504040204" pitchFamily="34" charset="-120"/>
              </a:rPr>
              <a:t>防衝機制</a:t>
            </a:r>
          </a:p>
          <a:p>
            <a:pPr marL="171450" indent="-171450" fontAlgn="auto">
              <a:lnSpc>
                <a:spcPct val="120000"/>
              </a:lnSpc>
              <a:spcBef>
                <a:spcPts val="0"/>
              </a:spcBef>
              <a:spcAft>
                <a:spcPts val="0"/>
              </a:spcAft>
            </a:pPr>
            <a:r>
              <a:rPr kumimoji="0" lang="en-US" altLang="zh-TW" dirty="0" smtClean="0">
                <a:solidFill>
                  <a:srgbClr val="000000"/>
                </a:solidFill>
                <a:latin typeface="微軟正黑體" panose="020B0604030504040204" pitchFamily="34" charset="-120"/>
                <a:ea typeface="微軟正黑體" panose="020B0604030504040204" pitchFamily="34" charset="-120"/>
              </a:rPr>
              <a:t>1.</a:t>
            </a:r>
            <a:r>
              <a:rPr kumimoji="0" lang="zh-TW" altLang="en-US" dirty="0" smtClean="0">
                <a:solidFill>
                  <a:srgbClr val="000000"/>
                </a:solidFill>
                <a:latin typeface="微軟正黑體" panose="020B0604030504040204" pitchFamily="34" charset="-120"/>
                <a:ea typeface="微軟正黑體" panose="020B0604030504040204" pitchFamily="34" charset="-120"/>
              </a:rPr>
              <a:t>勾選了解</a:t>
            </a:r>
            <a:r>
              <a:rPr kumimoji="0" lang="zh-TW" altLang="en-US" dirty="0">
                <a:solidFill>
                  <a:srgbClr val="000000"/>
                </a:solidFill>
                <a:latin typeface="微軟正黑體" panose="020B0604030504040204" pitchFamily="34" charset="-120"/>
                <a:ea typeface="微軟正黑體" panose="020B0604030504040204" pitchFamily="34" charset="-120"/>
              </a:rPr>
              <a:t>並完成在校學業成績證明（</a:t>
            </a:r>
            <a:r>
              <a:rPr kumimoji="0" lang="en-US" altLang="zh-TW" dirty="0">
                <a:solidFill>
                  <a:srgbClr val="000000"/>
                </a:solidFill>
                <a:latin typeface="微軟正黑體" panose="020B0604030504040204" pitchFamily="34" charset="-120"/>
                <a:ea typeface="微軟正黑體" panose="020B0604030504040204" pitchFamily="34" charset="-120"/>
              </a:rPr>
              <a:t>PDF</a:t>
            </a:r>
            <a:r>
              <a:rPr kumimoji="0" lang="zh-TW" altLang="en-US" dirty="0">
                <a:solidFill>
                  <a:srgbClr val="000000"/>
                </a:solidFill>
                <a:latin typeface="微軟正黑體" panose="020B0604030504040204" pitchFamily="34" charset="-120"/>
                <a:ea typeface="微軟正黑體" panose="020B0604030504040204" pitchFamily="34" charset="-120"/>
              </a:rPr>
              <a:t>檔</a:t>
            </a:r>
            <a:r>
              <a:rPr kumimoji="0" lang="zh-TW" altLang="en-US" dirty="0" smtClean="0">
                <a:solidFill>
                  <a:srgbClr val="000000"/>
                </a:solidFill>
                <a:latin typeface="微軟正黑體" panose="020B0604030504040204" pitchFamily="34" charset="-120"/>
                <a:ea typeface="微軟正黑體" panose="020B0604030504040204" pitchFamily="34" charset="-120"/>
              </a:rPr>
              <a:t>）</a:t>
            </a:r>
            <a:endParaRPr kumimoji="0" lang="en-US" altLang="zh-TW" dirty="0" smtClean="0">
              <a:solidFill>
                <a:srgbClr val="000000"/>
              </a:solidFill>
              <a:latin typeface="微軟正黑體" panose="020B0604030504040204" pitchFamily="34" charset="-120"/>
              <a:ea typeface="微軟正黑體" panose="020B0604030504040204" pitchFamily="34" charset="-120"/>
            </a:endParaRPr>
          </a:p>
          <a:p>
            <a:pPr marL="171450" indent="-171450" fontAlgn="auto">
              <a:lnSpc>
                <a:spcPct val="120000"/>
              </a:lnSpc>
              <a:spcBef>
                <a:spcPts val="0"/>
              </a:spcBef>
              <a:spcAft>
                <a:spcPts val="0"/>
              </a:spcAft>
            </a:pPr>
            <a:r>
              <a:rPr kumimoji="0" lang="en-US" altLang="zh-TW" dirty="0" smtClean="0">
                <a:solidFill>
                  <a:srgbClr val="000000"/>
                </a:solidFill>
                <a:latin typeface="微軟正黑體" panose="020B0604030504040204" pitchFamily="34" charset="-120"/>
                <a:ea typeface="微軟正黑體" panose="020B0604030504040204" pitchFamily="34" charset="-120"/>
              </a:rPr>
              <a:t>2.</a:t>
            </a:r>
            <a:r>
              <a:rPr kumimoji="0" lang="zh-TW" altLang="en-US" dirty="0" smtClean="0">
                <a:solidFill>
                  <a:srgbClr val="000000"/>
                </a:solidFill>
                <a:latin typeface="微軟正黑體" panose="020B0604030504040204" pitchFamily="34" charset="-120"/>
                <a:ea typeface="微軟正黑體" panose="020B0604030504040204" pitchFamily="34" charset="-120"/>
              </a:rPr>
              <a:t>輸入</a:t>
            </a:r>
            <a:r>
              <a:rPr kumimoji="0" lang="zh-TW" altLang="en-US" dirty="0">
                <a:solidFill>
                  <a:srgbClr val="000000"/>
                </a:solidFill>
                <a:latin typeface="微軟正黑體" panose="020B0604030504040204" pitchFamily="34" charset="-120"/>
                <a:ea typeface="微軟正黑體" panose="020B0604030504040204" pitchFamily="34" charset="-120"/>
              </a:rPr>
              <a:t>通行</a:t>
            </a:r>
            <a:r>
              <a:rPr kumimoji="0" lang="zh-TW" altLang="en-US" dirty="0" smtClean="0">
                <a:solidFill>
                  <a:srgbClr val="000000"/>
                </a:solidFill>
                <a:latin typeface="微軟正黑體" panose="020B0604030504040204" pitchFamily="34" charset="-120"/>
                <a:ea typeface="微軟正黑體" panose="020B0604030504040204" pitchFamily="34" charset="-120"/>
              </a:rPr>
              <a:t>碼</a:t>
            </a:r>
            <a:r>
              <a:rPr kumimoji="0" lang="zh-TW" altLang="en-US" dirty="0">
                <a:solidFill>
                  <a:srgbClr val="000000"/>
                </a:solidFill>
                <a:latin typeface="微軟正黑體" panose="020B0604030504040204" pitchFamily="34" charset="-120"/>
                <a:ea typeface="微軟正黑體" panose="020B0604030504040204" pitchFamily="34" charset="-120"/>
              </a:rPr>
              <a:t>確認不再</a:t>
            </a:r>
            <a:r>
              <a:rPr kumimoji="0" lang="zh-TW" altLang="en-US" dirty="0" smtClean="0">
                <a:solidFill>
                  <a:srgbClr val="000000"/>
                </a:solidFill>
                <a:latin typeface="微軟正黑體" panose="020B0604030504040204" pitchFamily="34" charset="-120"/>
                <a:ea typeface="微軟正黑體" panose="020B0604030504040204" pitchFamily="34" charset="-120"/>
              </a:rPr>
              <a:t>修改</a:t>
            </a:r>
            <a:endParaRPr kumimoji="0" lang="en-US" altLang="zh-TW" dirty="0" smtClean="0">
              <a:solidFill>
                <a:srgbClr val="000000"/>
              </a:solidFill>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fld id="{76931394-9201-4FD2-AD95-612509AEFBAD}" type="slidenum">
              <a:rPr lang="zh-TW" altLang="en-US" smtClean="0">
                <a:solidFill>
                  <a:prstClr val="black"/>
                </a:solidFill>
              </a:rPr>
              <a:pPr/>
              <a:t>75</a:t>
            </a:fld>
            <a:endParaRPr lang="zh-TW" altLang="en-US">
              <a:solidFill>
                <a:prstClr val="black"/>
              </a:solidFill>
            </a:endParaRPr>
          </a:p>
        </p:txBody>
      </p:sp>
    </p:spTree>
    <p:extLst>
      <p:ext uri="{BB962C8B-B14F-4D97-AF65-F5344CB8AC3E}">
        <p14:creationId xmlns:p14="http://schemas.microsoft.com/office/powerpoint/2010/main" val="223904659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2"/>
          <a:srcRect t="23698"/>
          <a:stretch/>
        </p:blipFill>
        <p:spPr>
          <a:xfrm>
            <a:off x="539552" y="875039"/>
            <a:ext cx="8097451" cy="5052252"/>
          </a:xfrm>
          <a:prstGeom prst="rect">
            <a:avLst/>
          </a:prstGeom>
        </p:spPr>
      </p:pic>
      <p:sp>
        <p:nvSpPr>
          <p:cNvPr id="6" name="標題 1"/>
          <p:cNvSpPr>
            <a:spLocks noGrp="1"/>
          </p:cNvSpPr>
          <p:nvPr>
            <p:ph type="title"/>
          </p:nvPr>
        </p:nvSpPr>
        <p:spPr>
          <a:xfrm>
            <a:off x="0" y="174263"/>
            <a:ext cx="9144000" cy="604818"/>
          </a:xfrm>
        </p:spPr>
        <p:txBody>
          <a:bodyPr>
            <a:noAutofit/>
          </a:bodyPr>
          <a:lstStyle/>
          <a:p>
            <a:r>
              <a:rPr lang="zh-TW" altLang="en-US" sz="2400" dirty="0">
                <a:solidFill>
                  <a:srgbClr val="002060"/>
                </a:solidFill>
                <a:latin typeface="標楷體" panose="03000509000000000000" pitchFamily="65" charset="-120"/>
                <a:ea typeface="標楷體" panose="03000509000000000000" pitchFamily="65" charset="-120"/>
              </a:rPr>
              <a:t>甄選入學招生第二階段報名系統</a:t>
            </a:r>
            <a:r>
              <a:rPr lang="en-US" altLang="zh-TW" sz="2400" dirty="0">
                <a:solidFill>
                  <a:srgbClr val="002060"/>
                </a:solidFill>
                <a:latin typeface="標楷體" panose="03000509000000000000" pitchFamily="65" charset="-120"/>
                <a:ea typeface="標楷體" panose="03000509000000000000" pitchFamily="65" charset="-120"/>
              </a:rPr>
              <a:t>-</a:t>
            </a:r>
            <a:r>
              <a:rPr kumimoji="1" lang="zh-TW" altLang="en-US" sz="2800" dirty="0">
                <a:solidFill>
                  <a:srgbClr val="FF0000"/>
                </a:solidFill>
                <a:latin typeface="標楷體" panose="03000509000000000000" pitchFamily="65" charset="-120"/>
                <a:ea typeface="標楷體" panose="03000509000000000000" pitchFamily="65" charset="-120"/>
              </a:rPr>
              <a:t>上傳證照或得獎加分證明</a:t>
            </a:r>
          </a:p>
        </p:txBody>
      </p:sp>
      <p:sp>
        <p:nvSpPr>
          <p:cNvPr id="2" name="投影片編號版面配置區 1"/>
          <p:cNvSpPr>
            <a:spLocks noGrp="1"/>
          </p:cNvSpPr>
          <p:nvPr>
            <p:ph type="sldNum" sz="quarter" idx="12"/>
          </p:nvPr>
        </p:nvSpPr>
        <p:spPr/>
        <p:txBody>
          <a:bodyPr/>
          <a:lstStyle/>
          <a:p>
            <a:fld id="{76931394-9201-4FD2-AD95-612509AEFBAD}" type="slidenum">
              <a:rPr lang="zh-TW" altLang="en-US" smtClean="0">
                <a:solidFill>
                  <a:prstClr val="black"/>
                </a:solidFill>
              </a:rPr>
              <a:pPr/>
              <a:t>76</a:t>
            </a:fld>
            <a:endParaRPr lang="zh-TW" altLang="en-US">
              <a:solidFill>
                <a:prstClr val="black"/>
              </a:solidFill>
            </a:endParaRPr>
          </a:p>
        </p:txBody>
      </p:sp>
      <p:sp>
        <p:nvSpPr>
          <p:cNvPr id="13" name="矩形 12"/>
          <p:cNvSpPr/>
          <p:nvPr/>
        </p:nvSpPr>
        <p:spPr>
          <a:xfrm>
            <a:off x="4932040" y="964897"/>
            <a:ext cx="792088" cy="19817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4" name="矩形 13"/>
          <p:cNvSpPr/>
          <p:nvPr/>
        </p:nvSpPr>
        <p:spPr>
          <a:xfrm>
            <a:off x="3152795" y="965163"/>
            <a:ext cx="410135" cy="1979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5" name="Freeform 2"/>
          <p:cNvSpPr>
            <a:spLocks/>
          </p:cNvSpPr>
          <p:nvPr/>
        </p:nvSpPr>
        <p:spPr bwMode="gray">
          <a:xfrm>
            <a:off x="2483768" y="4941168"/>
            <a:ext cx="435613" cy="408980"/>
          </a:xfrm>
          <a:custGeom>
            <a:avLst/>
            <a:gdLst/>
            <a:ahLst/>
            <a:cxnLst>
              <a:cxn ang="0">
                <a:pos x="0" y="1406"/>
              </a:cxn>
              <a:cxn ang="0">
                <a:pos x="476" y="933"/>
              </a:cxn>
              <a:cxn ang="0">
                <a:pos x="622" y="1207"/>
              </a:cxn>
              <a:cxn ang="0">
                <a:pos x="817" y="1542"/>
              </a:cxn>
              <a:cxn ang="0">
                <a:pos x="2041" y="0"/>
              </a:cxn>
              <a:cxn ang="0">
                <a:pos x="2404" y="317"/>
              </a:cxn>
              <a:cxn ang="0">
                <a:pos x="2121" y="503"/>
              </a:cxn>
              <a:cxn ang="0">
                <a:pos x="1929" y="686"/>
              </a:cxn>
              <a:cxn ang="0">
                <a:pos x="1633" y="997"/>
              </a:cxn>
              <a:cxn ang="0">
                <a:pos x="1180" y="1542"/>
              </a:cxn>
              <a:cxn ang="0">
                <a:pos x="860" y="1966"/>
              </a:cxn>
              <a:cxn ang="0">
                <a:pos x="726" y="2222"/>
              </a:cxn>
              <a:cxn ang="0">
                <a:pos x="412" y="1847"/>
              </a:cxn>
              <a:cxn ang="0">
                <a:pos x="174" y="1573"/>
              </a:cxn>
              <a:cxn ang="0">
                <a:pos x="0" y="1406"/>
              </a:cxn>
            </a:cxnLst>
            <a:rect l="0" t="0" r="r" b="b"/>
            <a:pathLst>
              <a:path w="2404" h="2222">
                <a:moveTo>
                  <a:pt x="0" y="1406"/>
                </a:moveTo>
                <a:lnTo>
                  <a:pt x="476" y="933"/>
                </a:lnTo>
                <a:lnTo>
                  <a:pt x="622" y="1207"/>
                </a:lnTo>
                <a:lnTo>
                  <a:pt x="817" y="1542"/>
                </a:lnTo>
                <a:lnTo>
                  <a:pt x="2041" y="0"/>
                </a:lnTo>
                <a:lnTo>
                  <a:pt x="2404" y="317"/>
                </a:lnTo>
                <a:lnTo>
                  <a:pt x="2121" y="503"/>
                </a:lnTo>
                <a:cubicBezTo>
                  <a:pt x="2042" y="564"/>
                  <a:pt x="2010" y="604"/>
                  <a:pt x="1929" y="686"/>
                </a:cubicBezTo>
                <a:cubicBezTo>
                  <a:pt x="1848" y="768"/>
                  <a:pt x="1758" y="854"/>
                  <a:pt x="1633" y="997"/>
                </a:cubicBezTo>
                <a:cubicBezTo>
                  <a:pt x="1508" y="1140"/>
                  <a:pt x="1309" y="1380"/>
                  <a:pt x="1180" y="1542"/>
                </a:cubicBezTo>
                <a:cubicBezTo>
                  <a:pt x="1051" y="1704"/>
                  <a:pt x="936" y="1853"/>
                  <a:pt x="860" y="1966"/>
                </a:cubicBezTo>
                <a:lnTo>
                  <a:pt x="726" y="2222"/>
                </a:lnTo>
                <a:lnTo>
                  <a:pt x="412" y="1847"/>
                </a:lnTo>
                <a:cubicBezTo>
                  <a:pt x="320" y="1739"/>
                  <a:pt x="243" y="1646"/>
                  <a:pt x="174" y="1573"/>
                </a:cubicBezTo>
                <a:lnTo>
                  <a:pt x="0" y="1406"/>
                </a:lnTo>
                <a:close/>
              </a:path>
            </a:pathLst>
          </a:custGeom>
          <a:solidFill>
            <a:srgbClr val="FF0000"/>
          </a:solidFill>
          <a:ln w="25400" cap="flat" cmpd="sng">
            <a:noFill/>
            <a:prstDash val="solid"/>
            <a:round/>
            <a:headEnd/>
            <a:tailEnd/>
          </a:ln>
          <a:effectLst>
            <a:outerShdw dist="107763" dir="2700000" algn="ctr" rotWithShape="0">
              <a:schemeClr val="bg2">
                <a:alpha val="50000"/>
              </a:schemeClr>
            </a:outerShdw>
          </a:effectLst>
        </p:spPr>
        <p:txBody>
          <a:bodyPr lIns="34290" tIns="33338" rIns="34290" bIns="33338" anchor="ctr" anchorCtr="1"/>
          <a:lstStyle/>
          <a:p>
            <a:pPr fontAlgn="auto">
              <a:spcBef>
                <a:spcPts val="0"/>
              </a:spcBef>
              <a:spcAft>
                <a:spcPts val="0"/>
              </a:spcAft>
              <a:defRPr/>
            </a:pPr>
            <a:endParaRPr kumimoji="0" lang="zh-TW" altLang="en-US">
              <a:solidFill>
                <a:prstClr val="black"/>
              </a:solidFill>
              <a:ea typeface="新細明體" panose="02020500000000000000" pitchFamily="18" charset="-120"/>
            </a:endParaRPr>
          </a:p>
        </p:txBody>
      </p:sp>
    </p:spTree>
    <p:extLst>
      <p:ext uri="{BB962C8B-B14F-4D97-AF65-F5344CB8AC3E}">
        <p14:creationId xmlns:p14="http://schemas.microsoft.com/office/powerpoint/2010/main" val="98197038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stretch>
            <a:fillRect/>
          </a:stretch>
        </p:blipFill>
        <p:spPr>
          <a:xfrm>
            <a:off x="8257" y="836712"/>
            <a:ext cx="9134246" cy="5018395"/>
          </a:xfrm>
          <a:prstGeom prst="rect">
            <a:avLst/>
          </a:prstGeom>
        </p:spPr>
      </p:pic>
      <p:sp>
        <p:nvSpPr>
          <p:cNvPr id="2" name="投影片編號版面配置區 1"/>
          <p:cNvSpPr>
            <a:spLocks noGrp="1"/>
          </p:cNvSpPr>
          <p:nvPr>
            <p:ph type="sldNum" sz="quarter" idx="12"/>
          </p:nvPr>
        </p:nvSpPr>
        <p:spPr/>
        <p:txBody>
          <a:bodyPr/>
          <a:lstStyle/>
          <a:p>
            <a:fld id="{76931394-9201-4FD2-AD95-612509AEFBAD}" type="slidenum">
              <a:rPr lang="zh-TW" altLang="en-US" smtClean="0">
                <a:solidFill>
                  <a:prstClr val="black"/>
                </a:solidFill>
              </a:rPr>
              <a:pPr/>
              <a:t>77</a:t>
            </a:fld>
            <a:endParaRPr lang="zh-TW" altLang="en-US">
              <a:solidFill>
                <a:prstClr val="black"/>
              </a:solidFill>
            </a:endParaRPr>
          </a:p>
        </p:txBody>
      </p:sp>
      <p:sp>
        <p:nvSpPr>
          <p:cNvPr id="4" name="標題 1"/>
          <p:cNvSpPr txBox="1">
            <a:spLocks/>
          </p:cNvSpPr>
          <p:nvPr/>
        </p:nvSpPr>
        <p:spPr>
          <a:xfrm>
            <a:off x="35496" y="260350"/>
            <a:ext cx="10707924" cy="500743"/>
          </a:xfrm>
          <a:prstGeom prst="rect">
            <a:avLst/>
          </a:prstGeom>
        </p:spPr>
        <p:txBody>
          <a:bodyP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zh-TW" altLang="en-US" sz="2400" dirty="0">
                <a:solidFill>
                  <a:srgbClr val="002060"/>
                </a:solidFill>
                <a:latin typeface="標楷體" panose="03000509000000000000" pitchFamily="65" charset="-120"/>
                <a:ea typeface="標楷體" panose="03000509000000000000" pitchFamily="65" charset="-120"/>
              </a:rPr>
              <a:t>各校系科</a:t>
            </a:r>
            <a:r>
              <a:rPr lang="en-US" altLang="zh-TW" sz="2400" dirty="0">
                <a:solidFill>
                  <a:srgbClr val="002060"/>
                </a:solidFill>
                <a:latin typeface="標楷體" panose="03000509000000000000" pitchFamily="65" charset="-120"/>
                <a:ea typeface="標楷體" panose="03000509000000000000" pitchFamily="65" charset="-120"/>
              </a:rPr>
              <a:t>(</a:t>
            </a:r>
            <a:r>
              <a:rPr lang="zh-TW" altLang="en-US" sz="2400" dirty="0">
                <a:solidFill>
                  <a:srgbClr val="002060"/>
                </a:solidFill>
                <a:latin typeface="標楷體" panose="03000509000000000000" pitchFamily="65" charset="-120"/>
                <a:ea typeface="標楷體" panose="03000509000000000000" pitchFamily="65" charset="-120"/>
              </a:rPr>
              <a:t>組</a:t>
            </a:r>
            <a:r>
              <a:rPr lang="en-US" altLang="zh-TW" sz="2400" dirty="0">
                <a:solidFill>
                  <a:srgbClr val="002060"/>
                </a:solidFill>
                <a:latin typeface="標楷體" panose="03000509000000000000" pitchFamily="65" charset="-120"/>
                <a:ea typeface="標楷體" panose="03000509000000000000" pitchFamily="65" charset="-120"/>
              </a:rPr>
              <a:t>)</a:t>
            </a:r>
            <a:r>
              <a:rPr lang="zh-TW" altLang="en-US" sz="2400" dirty="0">
                <a:solidFill>
                  <a:srgbClr val="002060"/>
                </a:solidFill>
                <a:latin typeface="標楷體" panose="03000509000000000000" pitchFamily="65" charset="-120"/>
                <a:ea typeface="標楷體" panose="03000509000000000000" pitchFamily="65" charset="-120"/>
              </a:rPr>
              <a:t>、學程甄選辦法</a:t>
            </a:r>
          </a:p>
        </p:txBody>
      </p:sp>
      <p:sp>
        <p:nvSpPr>
          <p:cNvPr id="3" name="矩形 2"/>
          <p:cNvSpPr/>
          <p:nvPr/>
        </p:nvSpPr>
        <p:spPr>
          <a:xfrm>
            <a:off x="6834799" y="1387837"/>
            <a:ext cx="538590" cy="1180796"/>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2935898" y="2670537"/>
            <a:ext cx="2140157" cy="3984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乘號 7"/>
          <p:cNvSpPr/>
          <p:nvPr/>
        </p:nvSpPr>
        <p:spPr>
          <a:xfrm>
            <a:off x="2359834" y="2568261"/>
            <a:ext cx="576064" cy="500327"/>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五角星形 9"/>
          <p:cNvSpPr/>
          <p:nvPr/>
        </p:nvSpPr>
        <p:spPr>
          <a:xfrm>
            <a:off x="6854955" y="905109"/>
            <a:ext cx="425125" cy="407109"/>
          </a:xfrm>
          <a:prstGeom prst="star5">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0574686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76931394-9201-4FD2-AD95-612509AEFBAD}" type="slidenum">
              <a:rPr lang="zh-TW" altLang="en-US" smtClean="0">
                <a:solidFill>
                  <a:prstClr val="black"/>
                </a:solidFill>
              </a:rPr>
              <a:pPr/>
              <a:t>78</a:t>
            </a:fld>
            <a:endParaRPr lang="zh-TW" altLang="en-US">
              <a:solidFill>
                <a:prstClr val="black"/>
              </a:solidFill>
            </a:endParaRPr>
          </a:p>
        </p:txBody>
      </p:sp>
      <p:pic>
        <p:nvPicPr>
          <p:cNvPr id="3" name="圖片 2"/>
          <p:cNvPicPr>
            <a:picLocks noChangeAspect="1"/>
          </p:cNvPicPr>
          <p:nvPr/>
        </p:nvPicPr>
        <p:blipFill>
          <a:blip r:embed="rId2"/>
          <a:stretch>
            <a:fillRect/>
          </a:stretch>
        </p:blipFill>
        <p:spPr>
          <a:xfrm>
            <a:off x="4458325" y="3250271"/>
            <a:ext cx="4237712" cy="2744010"/>
          </a:xfrm>
          <a:prstGeom prst="rect">
            <a:avLst/>
          </a:prstGeom>
        </p:spPr>
      </p:pic>
      <p:sp>
        <p:nvSpPr>
          <p:cNvPr id="5" name="矩形 4"/>
          <p:cNvSpPr/>
          <p:nvPr/>
        </p:nvSpPr>
        <p:spPr>
          <a:xfrm>
            <a:off x="4200917" y="2928901"/>
            <a:ext cx="4752528" cy="348813"/>
          </a:xfrm>
          <a:prstGeom prst="rect">
            <a:avLst/>
          </a:prstGeom>
        </p:spPr>
        <p:txBody>
          <a:bodyPr wrap="square">
            <a:spAutoFit/>
          </a:bodyPr>
          <a:lstStyle/>
          <a:p>
            <a:pPr marL="295275" indent="-295275" algn="just">
              <a:lnSpc>
                <a:spcPts val="2000"/>
              </a:lnSpc>
              <a:spcAft>
                <a:spcPts val="0"/>
              </a:spcAft>
              <a:tabLst>
                <a:tab pos="295275" algn="l"/>
                <a:tab pos="304800" algn="l"/>
              </a:tabLst>
            </a:pPr>
            <a:r>
              <a:rPr lang="zh-TW" altLang="zh-TW" sz="1200" kern="0" dirty="0">
                <a:latin typeface="Times New Roman" panose="02020603050405020304" pitchFamily="18" charset="0"/>
                <a:ea typeface="標楷體" panose="03000509000000000000" pitchFamily="65" charset="-120"/>
              </a:rPr>
              <a:t>玖、甄選群</a:t>
            </a:r>
            <a:r>
              <a:rPr lang="en-US" altLang="zh-TW" sz="1200" kern="0" dirty="0">
                <a:latin typeface="Times New Roman" panose="02020603050405020304" pitchFamily="18" charset="0"/>
                <a:ea typeface="標楷體" panose="03000509000000000000" pitchFamily="65" charset="-120"/>
              </a:rPr>
              <a:t>(</a:t>
            </a:r>
            <a:r>
              <a:rPr lang="zh-TW" altLang="zh-TW" sz="1200" kern="0" dirty="0">
                <a:latin typeface="Times New Roman" panose="02020603050405020304" pitchFamily="18" charset="0"/>
                <a:ea typeface="標楷體" panose="03000509000000000000" pitchFamily="65" charset="-120"/>
              </a:rPr>
              <a:t>類</a:t>
            </a:r>
            <a:r>
              <a:rPr lang="en-US" altLang="zh-TW" sz="1200" kern="0" dirty="0">
                <a:latin typeface="Times New Roman" panose="02020603050405020304" pitchFamily="18" charset="0"/>
                <a:ea typeface="標楷體" panose="03000509000000000000" pitchFamily="65" charset="-120"/>
              </a:rPr>
              <a:t>)</a:t>
            </a:r>
            <a:r>
              <a:rPr lang="zh-TW" altLang="zh-TW" sz="1200" kern="0" dirty="0">
                <a:latin typeface="Times New Roman" panose="02020603050405020304" pitchFamily="18" charset="0"/>
                <a:ea typeface="標楷體" panose="03000509000000000000" pitchFamily="65" charset="-120"/>
              </a:rPr>
              <a:t>別及技藝技能競賽優勝及技術士職種</a:t>
            </a:r>
            <a:r>
              <a:rPr lang="en-US" altLang="zh-TW" sz="1200" kern="0" dirty="0">
                <a:latin typeface="Times New Roman" panose="02020603050405020304" pitchFamily="18" charset="0"/>
                <a:ea typeface="標楷體" panose="03000509000000000000" pitchFamily="65" charset="-120"/>
              </a:rPr>
              <a:t>(</a:t>
            </a:r>
            <a:r>
              <a:rPr lang="zh-TW" altLang="zh-TW" sz="1200" kern="0" dirty="0">
                <a:latin typeface="Times New Roman" panose="02020603050405020304" pitchFamily="18" charset="0"/>
                <a:ea typeface="標楷體" panose="03000509000000000000" pitchFamily="65" charset="-120"/>
              </a:rPr>
              <a:t>類</a:t>
            </a:r>
            <a:r>
              <a:rPr lang="en-US" altLang="zh-TW" sz="1200" kern="0" dirty="0">
                <a:latin typeface="Times New Roman" panose="02020603050405020304" pitchFamily="18" charset="0"/>
                <a:ea typeface="標楷體" panose="03000509000000000000" pitchFamily="65" charset="-120"/>
              </a:rPr>
              <a:t>)</a:t>
            </a:r>
            <a:r>
              <a:rPr lang="zh-TW" altLang="zh-TW" sz="1200" kern="0" dirty="0">
                <a:latin typeface="Times New Roman" panose="02020603050405020304" pitchFamily="18" charset="0"/>
                <a:ea typeface="標楷體" panose="03000509000000000000" pitchFamily="65" charset="-120"/>
              </a:rPr>
              <a:t>別對照表</a:t>
            </a:r>
            <a:endParaRPr lang="zh-TW" altLang="zh-TW" sz="1200" b="1" kern="2600" dirty="0">
              <a:effectLst/>
              <a:latin typeface="Times New Roman" panose="02020603050405020304" pitchFamily="18" charset="0"/>
              <a:ea typeface="標楷體" panose="03000509000000000000" pitchFamily="65" charset="-120"/>
            </a:endParaRPr>
          </a:p>
        </p:txBody>
      </p:sp>
      <p:sp>
        <p:nvSpPr>
          <p:cNvPr id="6" name="矩形 5"/>
          <p:cNvSpPr/>
          <p:nvPr/>
        </p:nvSpPr>
        <p:spPr>
          <a:xfrm>
            <a:off x="81271" y="807007"/>
            <a:ext cx="8892480" cy="1685077"/>
          </a:xfrm>
          <a:prstGeom prst="rect">
            <a:avLst/>
          </a:prstGeom>
        </p:spPr>
        <p:txBody>
          <a:bodyPr wrap="square">
            <a:spAutoFit/>
          </a:bodyPr>
          <a:lstStyle/>
          <a:p>
            <a:pPr marL="342900" indent="-342900" algn="just">
              <a:lnSpc>
                <a:spcPct val="115000"/>
              </a:lnSpc>
              <a:spcAft>
                <a:spcPts val="0"/>
              </a:spcAft>
              <a:buFont typeface="+mj-lt"/>
              <a:buAutoNum type="arabicPeriod"/>
            </a:pPr>
            <a:r>
              <a:rPr lang="zh-TW" altLang="zh-TW" b="1" dirty="0">
                <a:solidFill>
                  <a:srgbClr val="FF0000"/>
                </a:solidFill>
                <a:latin typeface="標楷體" panose="03000509000000000000" pitchFamily="65" charset="-120"/>
                <a:ea typeface="標楷體" panose="03000509000000000000" pitchFamily="65" charset="-120"/>
              </a:rPr>
              <a:t>本項目係指甄選總成績所採計之證照或得獎加分，非指備審資料中之競賽獲獎或證照證明。</a:t>
            </a:r>
            <a:endParaRPr lang="zh-TW" altLang="zh-TW" dirty="0">
              <a:solidFill>
                <a:srgbClr val="FF0000"/>
              </a:solidFill>
              <a:latin typeface="標楷體" panose="03000509000000000000" pitchFamily="65" charset="-120"/>
              <a:ea typeface="標楷體" panose="03000509000000000000" pitchFamily="65" charset="-120"/>
            </a:endParaRPr>
          </a:p>
          <a:p>
            <a:pPr marL="342900" lvl="0" indent="-342900" algn="just">
              <a:lnSpc>
                <a:spcPct val="115000"/>
              </a:lnSpc>
              <a:spcAft>
                <a:spcPts val="0"/>
              </a:spcAft>
              <a:buFont typeface="+mj-lt"/>
              <a:buAutoNum type="arabicPeriod"/>
            </a:pPr>
            <a:r>
              <a:rPr lang="zh-TW" altLang="zh-TW" kern="0" dirty="0" smtClean="0">
                <a:latin typeface="標楷體" panose="03000509000000000000" pitchFamily="65" charset="-120"/>
                <a:ea typeface="標楷體" panose="03000509000000000000" pitchFamily="65" charset="-120"/>
              </a:rPr>
              <a:t>若</a:t>
            </a:r>
            <a:r>
              <a:rPr lang="zh-TW" altLang="zh-TW" kern="0" dirty="0">
                <a:latin typeface="標楷體" panose="03000509000000000000" pitchFamily="65" charset="-120"/>
                <a:ea typeface="標楷體" panose="03000509000000000000" pitchFamily="65" charset="-120"/>
              </a:rPr>
              <a:t>考生持有</a:t>
            </a:r>
            <a:r>
              <a:rPr lang="en-US" altLang="zh-TW" kern="0" dirty="0">
                <a:latin typeface="標楷體" panose="03000509000000000000" pitchFamily="65" charset="-120"/>
                <a:ea typeface="標楷體" panose="03000509000000000000" pitchFamily="65" charset="-120"/>
              </a:rPr>
              <a:t>2</a:t>
            </a:r>
            <a:r>
              <a:rPr lang="zh-TW" altLang="zh-TW" kern="0" dirty="0">
                <a:latin typeface="標楷體" panose="03000509000000000000" pitchFamily="65" charset="-120"/>
                <a:ea typeface="標楷體" panose="03000509000000000000" pitchFamily="65" charset="-120"/>
              </a:rPr>
              <a:t>種以上符合本簡章所訂「甄選群（類）別及技藝技競賽優勝及技術士職種（類）別對照表」加分優待採認之技藝技能競賽得獎證明或技術士證，</a:t>
            </a:r>
            <a:r>
              <a:rPr lang="zh-TW" altLang="zh-TW" kern="0" dirty="0" smtClean="0">
                <a:latin typeface="標楷體" panose="03000509000000000000" pitchFamily="65" charset="-120"/>
                <a:ea typeface="標楷體" panose="03000509000000000000" pitchFamily="65" charset="-120"/>
              </a:rPr>
              <a:t>應</a:t>
            </a:r>
            <a:r>
              <a:rPr lang="en-US" altLang="zh-TW" kern="0" dirty="0" smtClean="0">
                <a:latin typeface="標楷體" panose="03000509000000000000" pitchFamily="65" charset="-120"/>
                <a:ea typeface="標楷體" panose="03000509000000000000" pitchFamily="65" charset="-120"/>
              </a:rPr>
              <a:t/>
            </a:r>
            <a:br>
              <a:rPr lang="en-US" altLang="zh-TW" kern="0" dirty="0" smtClean="0">
                <a:latin typeface="標楷體" panose="03000509000000000000" pitchFamily="65" charset="-120"/>
                <a:ea typeface="標楷體" panose="03000509000000000000" pitchFamily="65" charset="-120"/>
              </a:rPr>
            </a:br>
            <a:r>
              <a:rPr lang="zh-TW" altLang="zh-TW" b="1" kern="0" dirty="0" smtClean="0">
                <a:solidFill>
                  <a:srgbClr val="FF0000"/>
                </a:solidFill>
                <a:latin typeface="標楷體" panose="03000509000000000000" pitchFamily="65" charset="-120"/>
                <a:ea typeface="標楷體" panose="03000509000000000000" pitchFamily="65" charset="-120"/>
              </a:rPr>
              <a:t>選擇</a:t>
            </a:r>
            <a:r>
              <a:rPr lang="en-US" altLang="zh-TW" b="1" kern="0" dirty="0">
                <a:solidFill>
                  <a:srgbClr val="FF0000"/>
                </a:solidFill>
                <a:latin typeface="標楷體" panose="03000509000000000000" pitchFamily="65" charset="-120"/>
                <a:ea typeface="標楷體" panose="03000509000000000000" pitchFamily="65" charset="-120"/>
              </a:rPr>
              <a:t>1</a:t>
            </a:r>
            <a:r>
              <a:rPr lang="zh-TW" altLang="zh-TW" b="1" kern="0" dirty="0">
                <a:solidFill>
                  <a:srgbClr val="FF0000"/>
                </a:solidFill>
                <a:latin typeface="標楷體" panose="03000509000000000000" pitchFamily="65" charset="-120"/>
                <a:ea typeface="標楷體" panose="03000509000000000000" pitchFamily="65" charset="-120"/>
              </a:rPr>
              <a:t>項對加分最有利之證明文件</a:t>
            </a:r>
            <a:r>
              <a:rPr lang="zh-TW" altLang="zh-TW" kern="0" dirty="0">
                <a:latin typeface="標楷體" panose="03000509000000000000" pitchFamily="65" charset="-120"/>
                <a:ea typeface="標楷體" panose="03000509000000000000" pitchFamily="65" charset="-120"/>
              </a:rPr>
              <a:t>，作為甄選原始總分加分依據</a:t>
            </a:r>
            <a:r>
              <a:rPr lang="zh-TW" altLang="zh-TW" kern="0" dirty="0" smtClean="0">
                <a:latin typeface="標楷體" panose="03000509000000000000" pitchFamily="65" charset="-120"/>
                <a:ea typeface="標楷體" panose="03000509000000000000" pitchFamily="65" charset="-120"/>
              </a:rPr>
              <a:t>。</a:t>
            </a:r>
            <a:endParaRPr lang="en-US" altLang="zh-TW" kern="0" dirty="0" smtClean="0">
              <a:latin typeface="標楷體" panose="03000509000000000000" pitchFamily="65" charset="-120"/>
              <a:ea typeface="標楷體" panose="03000509000000000000" pitchFamily="65" charset="-120"/>
            </a:endParaRPr>
          </a:p>
        </p:txBody>
      </p:sp>
      <p:sp>
        <p:nvSpPr>
          <p:cNvPr id="8" name="矩形 7"/>
          <p:cNvSpPr/>
          <p:nvPr/>
        </p:nvSpPr>
        <p:spPr>
          <a:xfrm>
            <a:off x="436547" y="2928901"/>
            <a:ext cx="3661153" cy="321370"/>
          </a:xfrm>
          <a:prstGeom prst="rect">
            <a:avLst/>
          </a:prstGeom>
        </p:spPr>
        <p:txBody>
          <a:bodyPr wrap="square">
            <a:spAutoFit/>
          </a:bodyPr>
          <a:lstStyle/>
          <a:p>
            <a:pPr marL="295275" indent="-295275" algn="just">
              <a:lnSpc>
                <a:spcPts val="2000"/>
              </a:lnSpc>
              <a:spcAft>
                <a:spcPts val="0"/>
              </a:spcAft>
              <a:tabLst>
                <a:tab pos="295275" algn="l"/>
                <a:tab pos="304800" algn="l"/>
              </a:tabLst>
            </a:pPr>
            <a:r>
              <a:rPr lang="zh-TW" altLang="zh-TW" sz="1200" kern="0" dirty="0" smtClean="0">
                <a:latin typeface="Times New Roman" panose="02020603050405020304" pitchFamily="18" charset="0"/>
                <a:ea typeface="標楷體" panose="03000509000000000000" pitchFamily="65" charset="-120"/>
              </a:rPr>
              <a:t>競賽</a:t>
            </a:r>
            <a:r>
              <a:rPr lang="zh-TW" altLang="zh-TW" sz="1200" kern="0" dirty="0">
                <a:latin typeface="Times New Roman" panose="02020603050405020304" pitchFamily="18" charset="0"/>
                <a:ea typeface="標楷體" panose="03000509000000000000" pitchFamily="65" charset="-120"/>
              </a:rPr>
              <a:t>類別優勝名次及證照等級優待加分標準表</a:t>
            </a:r>
          </a:p>
        </p:txBody>
      </p:sp>
      <p:sp>
        <p:nvSpPr>
          <p:cNvPr id="9" name="流程圖: 換頁接點 8"/>
          <p:cNvSpPr/>
          <p:nvPr/>
        </p:nvSpPr>
        <p:spPr>
          <a:xfrm>
            <a:off x="251520" y="2617288"/>
            <a:ext cx="360040" cy="394387"/>
          </a:xfrm>
          <a:prstGeom prst="flowChartOffpage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0" name="流程圖: 換頁接點 9"/>
          <p:cNvSpPr/>
          <p:nvPr/>
        </p:nvSpPr>
        <p:spPr>
          <a:xfrm>
            <a:off x="4230673" y="2590774"/>
            <a:ext cx="360040" cy="394387"/>
          </a:xfrm>
          <a:prstGeom prst="flowChartOffpage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611560" y="2595298"/>
            <a:ext cx="2159566" cy="369332"/>
          </a:xfrm>
          <a:prstGeom prst="rect">
            <a:avLst/>
          </a:prstGeom>
          <a:solidFill>
            <a:schemeClr val="accent4">
              <a:lumMod val="20000"/>
              <a:lumOff val="80000"/>
            </a:schemeClr>
          </a:solidFill>
          <a:ln>
            <a:noFill/>
          </a:ln>
        </p:spPr>
        <p:txBody>
          <a:bodyPr wrap="none">
            <a:spAutoFit/>
          </a:bodyPr>
          <a:lstStyle/>
          <a:p>
            <a:pPr algn="ctr"/>
            <a:r>
              <a:rPr lang="zh-TW" altLang="en-US" dirty="0">
                <a:latin typeface="標楷體" panose="03000509000000000000" pitchFamily="65" charset="-120"/>
                <a:ea typeface="標楷體" panose="03000509000000000000" pitchFamily="65" charset="-120"/>
              </a:rPr>
              <a:t>招生簡章第</a:t>
            </a:r>
            <a:r>
              <a:rPr lang="en-US" altLang="zh-TW" dirty="0">
                <a:latin typeface="標楷體" panose="03000509000000000000" pitchFamily="65" charset="-120"/>
                <a:ea typeface="標楷體" panose="03000509000000000000" pitchFamily="65" charset="-120"/>
              </a:rPr>
              <a:t>21-22</a:t>
            </a:r>
            <a:r>
              <a:rPr lang="zh-TW" altLang="en-US" dirty="0">
                <a:latin typeface="標楷體" panose="03000509000000000000" pitchFamily="65" charset="-120"/>
                <a:ea typeface="標楷體" panose="03000509000000000000" pitchFamily="65" charset="-120"/>
              </a:rPr>
              <a:t>頁</a:t>
            </a:r>
          </a:p>
        </p:txBody>
      </p:sp>
      <p:sp>
        <p:nvSpPr>
          <p:cNvPr id="12" name="矩形 11"/>
          <p:cNvSpPr/>
          <p:nvPr/>
        </p:nvSpPr>
        <p:spPr>
          <a:xfrm>
            <a:off x="4563329" y="2572438"/>
            <a:ext cx="2159566" cy="369332"/>
          </a:xfrm>
          <a:prstGeom prst="rect">
            <a:avLst/>
          </a:prstGeom>
          <a:solidFill>
            <a:schemeClr val="accent4">
              <a:lumMod val="20000"/>
              <a:lumOff val="80000"/>
            </a:schemeClr>
          </a:solidFill>
          <a:ln>
            <a:noFill/>
          </a:ln>
        </p:spPr>
        <p:txBody>
          <a:bodyPr wrap="none">
            <a:spAutoFit/>
          </a:bodyPr>
          <a:lstStyle/>
          <a:p>
            <a:pPr algn="ctr"/>
            <a:r>
              <a:rPr lang="zh-TW" altLang="en-US" dirty="0">
                <a:latin typeface="標楷體" panose="03000509000000000000" pitchFamily="65" charset="-120"/>
                <a:ea typeface="標楷體" panose="03000509000000000000" pitchFamily="65" charset="-120"/>
              </a:rPr>
              <a:t>招生簡章第</a:t>
            </a:r>
            <a:r>
              <a:rPr lang="en-US" altLang="zh-TW" dirty="0" smtClean="0">
                <a:latin typeface="標楷體" panose="03000509000000000000" pitchFamily="65" charset="-120"/>
                <a:ea typeface="標楷體" panose="03000509000000000000" pitchFamily="65" charset="-120"/>
              </a:rPr>
              <a:t>29-41</a:t>
            </a:r>
            <a:r>
              <a:rPr lang="zh-TW" altLang="en-US" dirty="0" smtClean="0">
                <a:latin typeface="標楷體" panose="03000509000000000000" pitchFamily="65" charset="-120"/>
                <a:ea typeface="標楷體" panose="03000509000000000000" pitchFamily="65" charset="-120"/>
              </a:rPr>
              <a:t>頁</a:t>
            </a:r>
            <a:endParaRPr lang="zh-TW" altLang="en-US" dirty="0">
              <a:latin typeface="標楷體" panose="03000509000000000000" pitchFamily="65" charset="-120"/>
              <a:ea typeface="標楷體" panose="03000509000000000000" pitchFamily="65" charset="-120"/>
            </a:endParaRPr>
          </a:p>
        </p:txBody>
      </p:sp>
      <p:sp>
        <p:nvSpPr>
          <p:cNvPr id="13" name="標題 1"/>
          <p:cNvSpPr txBox="1">
            <a:spLocks/>
          </p:cNvSpPr>
          <p:nvPr/>
        </p:nvSpPr>
        <p:spPr>
          <a:xfrm>
            <a:off x="51947" y="286190"/>
            <a:ext cx="9144000" cy="604818"/>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kumimoji="0" lang="zh-TW" altLang="en-US" sz="2400" dirty="0" smtClean="0">
                <a:solidFill>
                  <a:srgbClr val="002060"/>
                </a:solidFill>
                <a:latin typeface="標楷體" panose="03000509000000000000" pitchFamily="65" charset="-120"/>
                <a:ea typeface="標楷體" panose="03000509000000000000" pitchFamily="65" charset="-120"/>
              </a:rPr>
              <a:t>甄選入學招生第二階段報名系統</a:t>
            </a:r>
            <a:r>
              <a:rPr kumimoji="0" lang="en-US" altLang="zh-TW" sz="2400" dirty="0" smtClean="0">
                <a:solidFill>
                  <a:srgbClr val="002060"/>
                </a:solidFill>
                <a:latin typeface="標楷體" panose="03000509000000000000" pitchFamily="65" charset="-120"/>
                <a:ea typeface="標楷體" panose="03000509000000000000" pitchFamily="65" charset="-120"/>
              </a:rPr>
              <a:t>-</a:t>
            </a:r>
            <a:r>
              <a:rPr kumimoji="1" lang="zh-TW" altLang="en-US" sz="2800" dirty="0" smtClean="0">
                <a:solidFill>
                  <a:srgbClr val="FF0000"/>
                </a:solidFill>
                <a:latin typeface="標楷體" panose="03000509000000000000" pitchFamily="65" charset="-120"/>
                <a:ea typeface="標楷體" panose="03000509000000000000" pitchFamily="65" charset="-120"/>
              </a:rPr>
              <a:t>上傳證照或得獎加分證明</a:t>
            </a:r>
            <a:endParaRPr kumimoji="1" lang="zh-TW" altLang="en-US" sz="2800" dirty="0">
              <a:solidFill>
                <a:srgbClr val="FF0000"/>
              </a:solidFill>
              <a:latin typeface="標楷體" panose="03000509000000000000" pitchFamily="65" charset="-120"/>
              <a:ea typeface="標楷體" panose="03000509000000000000" pitchFamily="65" charset="-120"/>
            </a:endParaRPr>
          </a:p>
        </p:txBody>
      </p:sp>
      <p:grpSp>
        <p:nvGrpSpPr>
          <p:cNvPr id="15" name="群組 14"/>
          <p:cNvGrpSpPr/>
          <p:nvPr/>
        </p:nvGrpSpPr>
        <p:grpSpPr>
          <a:xfrm>
            <a:off x="251520" y="3262083"/>
            <a:ext cx="3816424" cy="2903221"/>
            <a:chOff x="251520" y="3262083"/>
            <a:chExt cx="3816424" cy="2903221"/>
          </a:xfrm>
        </p:grpSpPr>
        <p:pic>
          <p:nvPicPr>
            <p:cNvPr id="7" name="圖片 6"/>
            <p:cNvPicPr>
              <a:picLocks noChangeAspect="1"/>
            </p:cNvPicPr>
            <p:nvPr/>
          </p:nvPicPr>
          <p:blipFill>
            <a:blip r:embed="rId3"/>
            <a:stretch>
              <a:fillRect/>
            </a:stretch>
          </p:blipFill>
          <p:spPr>
            <a:xfrm>
              <a:off x="251520" y="3262083"/>
              <a:ext cx="3816424" cy="2787033"/>
            </a:xfrm>
            <a:prstGeom prst="rect">
              <a:avLst/>
            </a:prstGeom>
          </p:spPr>
        </p:pic>
        <p:sp>
          <p:nvSpPr>
            <p:cNvPr id="14" name="矩形 13"/>
            <p:cNvSpPr/>
            <p:nvPr/>
          </p:nvSpPr>
          <p:spPr>
            <a:xfrm>
              <a:off x="2152112" y="4175368"/>
              <a:ext cx="1908212" cy="19899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7303378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標題 1"/>
          <p:cNvSpPr>
            <a:spLocks noGrp="1"/>
          </p:cNvSpPr>
          <p:nvPr>
            <p:ph type="title"/>
          </p:nvPr>
        </p:nvSpPr>
        <p:spPr>
          <a:xfrm>
            <a:off x="0" y="146650"/>
            <a:ext cx="9013698" cy="604818"/>
          </a:xfrm>
        </p:spPr>
        <p:txBody>
          <a:bodyPr>
            <a:noAutofit/>
          </a:bodyPr>
          <a:lstStyle/>
          <a:p>
            <a:r>
              <a:rPr lang="zh-TW" altLang="en-US" sz="2400" dirty="0">
                <a:solidFill>
                  <a:srgbClr val="002060"/>
                </a:solidFill>
                <a:latin typeface="標楷體" panose="03000509000000000000" pitchFamily="65" charset="-120"/>
                <a:ea typeface="標楷體" panose="03000509000000000000" pitchFamily="65" charset="-120"/>
              </a:rPr>
              <a:t>甄選入學招生第二階段報名系統</a:t>
            </a:r>
            <a:r>
              <a:rPr lang="en-US" altLang="zh-TW" sz="2400" dirty="0">
                <a:solidFill>
                  <a:srgbClr val="002060"/>
                </a:solidFill>
                <a:latin typeface="標楷體" panose="03000509000000000000" pitchFamily="65" charset="-120"/>
                <a:ea typeface="標楷體" panose="03000509000000000000" pitchFamily="65" charset="-120"/>
              </a:rPr>
              <a:t>-</a:t>
            </a:r>
            <a:r>
              <a:rPr kumimoji="1" lang="zh-TW" altLang="en-US" sz="2800" dirty="0">
                <a:solidFill>
                  <a:srgbClr val="FF0000"/>
                </a:solidFill>
                <a:latin typeface="標楷體" panose="03000509000000000000" pitchFamily="65" charset="-120"/>
                <a:ea typeface="標楷體" panose="03000509000000000000" pitchFamily="65" charset="-120"/>
              </a:rPr>
              <a:t>上傳證照或得獎加分證明</a:t>
            </a:r>
          </a:p>
        </p:txBody>
      </p:sp>
      <p:pic>
        <p:nvPicPr>
          <p:cNvPr id="2" name="圖片 1"/>
          <p:cNvPicPr>
            <a:picLocks noChangeAspect="1"/>
          </p:cNvPicPr>
          <p:nvPr/>
        </p:nvPicPr>
        <p:blipFill>
          <a:blip r:embed="rId2"/>
          <a:stretch>
            <a:fillRect/>
          </a:stretch>
        </p:blipFill>
        <p:spPr>
          <a:xfrm>
            <a:off x="395536" y="1052736"/>
            <a:ext cx="8618162" cy="4701079"/>
          </a:xfrm>
          <a:prstGeom prst="rect">
            <a:avLst/>
          </a:prstGeom>
        </p:spPr>
      </p:pic>
      <p:sp>
        <p:nvSpPr>
          <p:cNvPr id="3" name="投影片編號版面配置區 2"/>
          <p:cNvSpPr>
            <a:spLocks noGrp="1"/>
          </p:cNvSpPr>
          <p:nvPr>
            <p:ph type="sldNum" sz="quarter" idx="12"/>
          </p:nvPr>
        </p:nvSpPr>
        <p:spPr/>
        <p:txBody>
          <a:bodyPr/>
          <a:lstStyle/>
          <a:p>
            <a:fld id="{76931394-9201-4FD2-AD95-612509AEFBAD}" type="slidenum">
              <a:rPr lang="zh-TW" altLang="en-US" smtClean="0">
                <a:solidFill>
                  <a:prstClr val="black"/>
                </a:solidFill>
              </a:rPr>
              <a:pPr/>
              <a:t>79</a:t>
            </a:fld>
            <a:endParaRPr lang="zh-TW" altLang="en-US">
              <a:solidFill>
                <a:prstClr val="black"/>
              </a:solidFill>
            </a:endParaRPr>
          </a:p>
        </p:txBody>
      </p:sp>
      <p:sp>
        <p:nvSpPr>
          <p:cNvPr id="19" name="矩形 18"/>
          <p:cNvSpPr/>
          <p:nvPr/>
        </p:nvSpPr>
        <p:spPr>
          <a:xfrm>
            <a:off x="5152558" y="1096281"/>
            <a:ext cx="720080" cy="1724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0" name="矩形 19"/>
          <p:cNvSpPr/>
          <p:nvPr/>
        </p:nvSpPr>
        <p:spPr>
          <a:xfrm>
            <a:off x="3229297" y="1112732"/>
            <a:ext cx="410135" cy="1560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Tree>
    <p:extLst>
      <p:ext uri="{BB962C8B-B14F-4D97-AF65-F5344CB8AC3E}">
        <p14:creationId xmlns:p14="http://schemas.microsoft.com/office/powerpoint/2010/main" val="25631395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noGrp="1" noChangeArrowheads="1"/>
          </p:cNvSpPr>
          <p:nvPr>
            <p:ph type="title" idx="4294967295"/>
          </p:nvPr>
        </p:nvSpPr>
        <p:spPr>
          <a:xfrm>
            <a:off x="636382" y="1484784"/>
            <a:ext cx="8328106" cy="1909199"/>
          </a:xfrm>
        </p:spPr>
        <p:txBody>
          <a:bodyPr/>
          <a:lstStyle/>
          <a:p>
            <a:pPr marL="2511425" indent="-2511425" eaLnBrk="1" hangingPunct="1">
              <a:lnSpc>
                <a:spcPct val="150000"/>
              </a:lnSpc>
            </a:pPr>
            <a:r>
              <a:rPr lang="zh-TW" altLang="en-US" sz="4200" kern="1200" dirty="0" smtClean="0">
                <a:solidFill>
                  <a:srgbClr val="161645"/>
                </a:solidFill>
                <a:latin typeface="標楷體" panose="03000509000000000000" pitchFamily="65" charset="-120"/>
                <a:ea typeface="標楷體" panose="03000509000000000000" pitchFamily="65" charset="-120"/>
                <a:cs typeface="+mn-cs"/>
              </a:rPr>
              <a:t>六、甄選</a:t>
            </a:r>
            <a:r>
              <a:rPr lang="zh-TW" altLang="en-US" sz="4200" dirty="0" smtClean="0">
                <a:solidFill>
                  <a:srgbClr val="161645"/>
                </a:solidFill>
                <a:latin typeface="標楷體" panose="03000509000000000000" pitchFamily="65" charset="-120"/>
                <a:ea typeface="標楷體" panose="03000509000000000000" pitchFamily="65" charset="-120"/>
              </a:rPr>
              <a:t>入學招生</a:t>
            </a:r>
            <a:r>
              <a:rPr lang="en-US" altLang="zh-TW" sz="4200" kern="1200" dirty="0" smtClean="0">
                <a:solidFill>
                  <a:srgbClr val="161645"/>
                </a:solidFill>
                <a:latin typeface="標楷體" panose="03000509000000000000" pitchFamily="65" charset="-120"/>
                <a:ea typeface="標楷體" panose="03000509000000000000" pitchFamily="65" charset="-120"/>
                <a:cs typeface="+mn-cs"/>
              </a:rPr>
              <a:t/>
            </a:r>
            <a:br>
              <a:rPr lang="en-US" altLang="zh-TW" sz="4200" kern="1200" dirty="0" smtClean="0">
                <a:solidFill>
                  <a:srgbClr val="161645"/>
                </a:solidFill>
                <a:latin typeface="標楷體" panose="03000509000000000000" pitchFamily="65" charset="-120"/>
                <a:ea typeface="標楷體" panose="03000509000000000000" pitchFamily="65" charset="-120"/>
                <a:cs typeface="+mn-cs"/>
              </a:rPr>
            </a:br>
            <a:r>
              <a:rPr lang="zh-TW" altLang="en-US" sz="4200" dirty="0">
                <a:solidFill>
                  <a:srgbClr val="FF0000"/>
                </a:solidFill>
                <a:latin typeface="標楷體" panose="03000509000000000000" pitchFamily="65" charset="-120"/>
                <a:ea typeface="標楷體" panose="03000509000000000000" pitchFamily="65" charset="-120"/>
              </a:rPr>
              <a:t>集體</a:t>
            </a:r>
            <a:r>
              <a:rPr lang="zh-TW" altLang="en-US" sz="4200" kern="1200" dirty="0">
                <a:solidFill>
                  <a:srgbClr val="FF0000"/>
                </a:solidFill>
                <a:latin typeface="標楷體" panose="03000509000000000000" pitchFamily="65" charset="-120"/>
                <a:ea typeface="標楷體" panose="03000509000000000000" pitchFamily="65" charset="-120"/>
              </a:rPr>
              <a:t>報名</a:t>
            </a:r>
            <a:r>
              <a:rPr lang="zh-TW" altLang="en-US" sz="4200" kern="1200" dirty="0" smtClean="0">
                <a:solidFill>
                  <a:srgbClr val="161645"/>
                </a:solidFill>
                <a:latin typeface="標楷體" panose="03000509000000000000" pitchFamily="65" charset="-120"/>
                <a:ea typeface="標楷體" panose="03000509000000000000" pitchFamily="65" charset="-120"/>
                <a:cs typeface="+mn-cs"/>
              </a:rPr>
              <a:t>系統操作說明</a:t>
            </a:r>
            <a:endParaRPr lang="en-US" altLang="zh-TW" sz="4200" kern="1200" dirty="0" smtClean="0">
              <a:solidFill>
                <a:srgbClr val="161645"/>
              </a:solidFill>
              <a:latin typeface="標楷體" panose="03000509000000000000" pitchFamily="65" charset="-120"/>
              <a:ea typeface="標楷體" panose="03000509000000000000" pitchFamily="65" charset="-120"/>
              <a:cs typeface="+mn-cs"/>
            </a:endParaRPr>
          </a:p>
        </p:txBody>
      </p:sp>
      <p:sp>
        <p:nvSpPr>
          <p:cNvPr id="2" name="投影片編號版面配置區 1"/>
          <p:cNvSpPr>
            <a:spLocks noGrp="1"/>
          </p:cNvSpPr>
          <p:nvPr>
            <p:ph type="sldNum" sz="quarter" idx="12"/>
          </p:nvPr>
        </p:nvSpPr>
        <p:spPr/>
        <p:txBody>
          <a:bodyPr/>
          <a:lstStyle/>
          <a:p>
            <a:pPr>
              <a:defRPr/>
            </a:pPr>
            <a:fld id="{EBE3EE61-3F3D-47FA-8BA5-6513F9B77B0A}" type="slidenum">
              <a:rPr lang="zh-TW" altLang="en-US" smtClean="0">
                <a:latin typeface="標楷體" panose="03000509000000000000" pitchFamily="65" charset="-120"/>
                <a:ea typeface="標楷體" panose="03000509000000000000" pitchFamily="65" charset="-120"/>
              </a:rPr>
              <a:pPr>
                <a:defRPr/>
              </a:pPr>
              <a:t>8</a:t>
            </a:fld>
            <a:endParaRPr lang="en-US" altLang="zh-TW" dirty="0">
              <a:latin typeface="標楷體" panose="03000509000000000000" pitchFamily="65" charset="-120"/>
              <a:ea typeface="標楷體" panose="03000509000000000000" pitchFamily="65" charset="-120"/>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標題 1"/>
          <p:cNvSpPr>
            <a:spLocks noGrp="1"/>
          </p:cNvSpPr>
          <p:nvPr>
            <p:ph type="title"/>
          </p:nvPr>
        </p:nvSpPr>
        <p:spPr>
          <a:xfrm>
            <a:off x="65105" y="160357"/>
            <a:ext cx="8971392" cy="604818"/>
          </a:xfrm>
        </p:spPr>
        <p:txBody>
          <a:bodyPr>
            <a:noAutofit/>
          </a:bodyPr>
          <a:lstStyle/>
          <a:p>
            <a:r>
              <a:rPr lang="zh-TW" altLang="en-US" sz="2400" dirty="0">
                <a:solidFill>
                  <a:srgbClr val="002060"/>
                </a:solidFill>
                <a:latin typeface="標楷體" panose="03000509000000000000" pitchFamily="65" charset="-120"/>
                <a:ea typeface="標楷體" panose="03000509000000000000" pitchFamily="65" charset="-120"/>
              </a:rPr>
              <a:t>甄選入學招生第二階段報名系統</a:t>
            </a:r>
            <a:r>
              <a:rPr lang="en-US" altLang="zh-TW" sz="2400" dirty="0">
                <a:solidFill>
                  <a:srgbClr val="002060"/>
                </a:solidFill>
                <a:latin typeface="標楷體" panose="03000509000000000000" pitchFamily="65" charset="-120"/>
                <a:ea typeface="標楷體" panose="03000509000000000000" pitchFamily="65" charset="-120"/>
              </a:rPr>
              <a:t>-</a:t>
            </a:r>
            <a:r>
              <a:rPr kumimoji="1" lang="zh-TW" altLang="en-US" sz="2800" dirty="0">
                <a:solidFill>
                  <a:srgbClr val="FF0000"/>
                </a:solidFill>
                <a:latin typeface="標楷體" panose="03000509000000000000" pitchFamily="65" charset="-120"/>
                <a:ea typeface="標楷體" panose="03000509000000000000" pitchFamily="65" charset="-120"/>
              </a:rPr>
              <a:t>上傳證照或得獎加分證明</a:t>
            </a:r>
          </a:p>
        </p:txBody>
      </p:sp>
      <p:pic>
        <p:nvPicPr>
          <p:cNvPr id="3" name="圖片 2"/>
          <p:cNvPicPr>
            <a:picLocks noChangeAspect="1"/>
          </p:cNvPicPr>
          <p:nvPr/>
        </p:nvPicPr>
        <p:blipFill>
          <a:blip r:embed="rId2"/>
          <a:stretch>
            <a:fillRect/>
          </a:stretch>
        </p:blipFill>
        <p:spPr>
          <a:xfrm>
            <a:off x="539552" y="975238"/>
            <a:ext cx="8218836" cy="4988465"/>
          </a:xfrm>
          <a:prstGeom prst="rect">
            <a:avLst/>
          </a:prstGeom>
        </p:spPr>
      </p:pic>
      <p:sp>
        <p:nvSpPr>
          <p:cNvPr id="2" name="投影片編號版面配置區 1"/>
          <p:cNvSpPr>
            <a:spLocks noGrp="1"/>
          </p:cNvSpPr>
          <p:nvPr>
            <p:ph type="sldNum" sz="quarter" idx="12"/>
          </p:nvPr>
        </p:nvSpPr>
        <p:spPr/>
        <p:txBody>
          <a:bodyPr/>
          <a:lstStyle/>
          <a:p>
            <a:fld id="{76931394-9201-4FD2-AD95-612509AEFBAD}" type="slidenum">
              <a:rPr lang="zh-TW" altLang="en-US" smtClean="0">
                <a:solidFill>
                  <a:prstClr val="black"/>
                </a:solidFill>
              </a:rPr>
              <a:pPr/>
              <a:t>80</a:t>
            </a:fld>
            <a:endParaRPr lang="zh-TW" altLang="en-US">
              <a:solidFill>
                <a:prstClr val="black"/>
              </a:solidFill>
            </a:endParaRPr>
          </a:p>
        </p:txBody>
      </p:sp>
      <p:sp>
        <p:nvSpPr>
          <p:cNvPr id="17" name="矩形 16"/>
          <p:cNvSpPr/>
          <p:nvPr/>
        </p:nvSpPr>
        <p:spPr>
          <a:xfrm>
            <a:off x="5076056" y="1027328"/>
            <a:ext cx="720080" cy="12611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8" name="矩形 17"/>
          <p:cNvSpPr/>
          <p:nvPr/>
        </p:nvSpPr>
        <p:spPr>
          <a:xfrm>
            <a:off x="3203849" y="1027328"/>
            <a:ext cx="431090" cy="12611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Tree>
    <p:extLst>
      <p:ext uri="{BB962C8B-B14F-4D97-AF65-F5344CB8AC3E}">
        <p14:creationId xmlns:p14="http://schemas.microsoft.com/office/powerpoint/2010/main" val="187097333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圖片 9"/>
          <p:cNvPicPr>
            <a:picLocks noChangeAspect="1"/>
          </p:cNvPicPr>
          <p:nvPr/>
        </p:nvPicPr>
        <p:blipFill>
          <a:blip r:embed="rId2"/>
          <a:stretch>
            <a:fillRect/>
          </a:stretch>
        </p:blipFill>
        <p:spPr>
          <a:xfrm>
            <a:off x="366939" y="920223"/>
            <a:ext cx="8627616" cy="5389097"/>
          </a:xfrm>
          <a:prstGeom prst="rect">
            <a:avLst/>
          </a:prstGeom>
        </p:spPr>
      </p:pic>
      <p:sp>
        <p:nvSpPr>
          <p:cNvPr id="5" name="標題 1"/>
          <p:cNvSpPr>
            <a:spLocks noGrp="1"/>
          </p:cNvSpPr>
          <p:nvPr>
            <p:ph type="title"/>
          </p:nvPr>
        </p:nvSpPr>
        <p:spPr>
          <a:xfrm>
            <a:off x="33132" y="179087"/>
            <a:ext cx="8961424" cy="604818"/>
          </a:xfrm>
        </p:spPr>
        <p:txBody>
          <a:bodyPr>
            <a:noAutofit/>
          </a:bodyPr>
          <a:lstStyle/>
          <a:p>
            <a:r>
              <a:rPr lang="zh-TW" altLang="en-US" sz="2400" dirty="0">
                <a:solidFill>
                  <a:srgbClr val="002060"/>
                </a:solidFill>
                <a:latin typeface="標楷體" panose="03000509000000000000" pitchFamily="65" charset="-120"/>
                <a:ea typeface="標楷體" panose="03000509000000000000" pitchFamily="65" charset="-120"/>
              </a:rPr>
              <a:t>甄選入學招生第二階段報名系統</a:t>
            </a:r>
            <a:r>
              <a:rPr lang="en-US" altLang="zh-TW" sz="2400" dirty="0">
                <a:solidFill>
                  <a:srgbClr val="002060"/>
                </a:solidFill>
                <a:latin typeface="標楷體" panose="03000509000000000000" pitchFamily="65" charset="-120"/>
                <a:ea typeface="標楷體" panose="03000509000000000000" pitchFamily="65" charset="-120"/>
              </a:rPr>
              <a:t>-</a:t>
            </a:r>
            <a:r>
              <a:rPr kumimoji="1" lang="zh-TW" altLang="en-US" sz="2800" dirty="0">
                <a:solidFill>
                  <a:srgbClr val="FF0000"/>
                </a:solidFill>
                <a:latin typeface="標楷體" panose="03000509000000000000" pitchFamily="65" charset="-120"/>
                <a:ea typeface="標楷體" panose="03000509000000000000" pitchFamily="65" charset="-120"/>
              </a:rPr>
              <a:t>上傳證照或得獎加分證明</a:t>
            </a:r>
          </a:p>
        </p:txBody>
      </p:sp>
      <p:sp>
        <p:nvSpPr>
          <p:cNvPr id="17" name="流程圖: 程序 16"/>
          <p:cNvSpPr/>
          <p:nvPr/>
        </p:nvSpPr>
        <p:spPr>
          <a:xfrm>
            <a:off x="6306021" y="3789040"/>
            <a:ext cx="725958" cy="410726"/>
          </a:xfrm>
          <a:prstGeom prst="flowChartProcess">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9" name="流程圖: 程序 18"/>
          <p:cNvSpPr/>
          <p:nvPr/>
        </p:nvSpPr>
        <p:spPr>
          <a:xfrm>
            <a:off x="7774096" y="3778981"/>
            <a:ext cx="1051623" cy="420785"/>
          </a:xfrm>
          <a:prstGeom prst="flowChartProcess">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 name="投影片編號版面配置區 2"/>
          <p:cNvSpPr>
            <a:spLocks noGrp="1"/>
          </p:cNvSpPr>
          <p:nvPr>
            <p:ph type="sldNum" sz="quarter" idx="12"/>
          </p:nvPr>
        </p:nvSpPr>
        <p:spPr/>
        <p:txBody>
          <a:bodyPr/>
          <a:lstStyle/>
          <a:p>
            <a:fld id="{76931394-9201-4FD2-AD95-612509AEFBAD}" type="slidenum">
              <a:rPr lang="zh-TW" altLang="en-US" smtClean="0">
                <a:solidFill>
                  <a:prstClr val="black"/>
                </a:solidFill>
              </a:rPr>
              <a:pPr/>
              <a:t>81</a:t>
            </a:fld>
            <a:endParaRPr lang="zh-TW" altLang="en-US">
              <a:solidFill>
                <a:prstClr val="black"/>
              </a:solidFill>
            </a:endParaRPr>
          </a:p>
        </p:txBody>
      </p:sp>
      <p:sp>
        <p:nvSpPr>
          <p:cNvPr id="4" name="向下箭號 3"/>
          <p:cNvSpPr/>
          <p:nvPr/>
        </p:nvSpPr>
        <p:spPr>
          <a:xfrm>
            <a:off x="6450044" y="4112523"/>
            <a:ext cx="290606" cy="305129"/>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nvGrpSpPr>
          <p:cNvPr id="8" name="Group 2"/>
          <p:cNvGrpSpPr>
            <a:grpSpLocks/>
          </p:cNvGrpSpPr>
          <p:nvPr/>
        </p:nvGrpSpPr>
        <p:grpSpPr bwMode="auto">
          <a:xfrm>
            <a:off x="4049359" y="5986364"/>
            <a:ext cx="851804" cy="812174"/>
            <a:chOff x="748" y="1480"/>
            <a:chExt cx="1647" cy="1574"/>
          </a:xfrm>
        </p:grpSpPr>
        <p:sp>
          <p:nvSpPr>
            <p:cNvPr id="9" name="AutoShape 3"/>
            <p:cNvSpPr>
              <a:spLocks noChangeArrowheads="1"/>
            </p:cNvSpPr>
            <p:nvPr/>
          </p:nvSpPr>
          <p:spPr bwMode="gray">
            <a:xfrm>
              <a:off x="748" y="1480"/>
              <a:ext cx="1647" cy="1574"/>
            </a:xfrm>
            <a:prstGeom prst="roundRect">
              <a:avLst>
                <a:gd name="adj" fmla="val 16667"/>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endParaRPr lang="zh-TW" altLang="en-US" dirty="0">
                <a:solidFill>
                  <a:prstClr val="black"/>
                </a:solidFill>
              </a:endParaRPr>
            </a:p>
          </p:txBody>
        </p:sp>
        <p:sp>
          <p:nvSpPr>
            <p:cNvPr id="11" name="Oval 4"/>
            <p:cNvSpPr>
              <a:spLocks noChangeArrowheads="1"/>
            </p:cNvSpPr>
            <p:nvPr/>
          </p:nvSpPr>
          <p:spPr bwMode="auto">
            <a:xfrm>
              <a:off x="1411" y="2605"/>
              <a:ext cx="317" cy="317"/>
            </a:xfrm>
            <a:prstGeom prst="ellipse">
              <a:avLst/>
            </a:prstGeom>
            <a:solidFill>
              <a:schemeClr val="bg1"/>
            </a:solidFill>
            <a:ln w="9525">
              <a:solidFill>
                <a:schemeClr val="bg1"/>
              </a:solidFill>
              <a:round/>
              <a:headEnd/>
              <a:tailEnd/>
            </a:ln>
          </p:spPr>
          <p:txBody>
            <a:bodyPr wrap="none"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endParaRPr lang="zh-TW" altLang="en-US">
                <a:solidFill>
                  <a:prstClr val="black"/>
                </a:solidFill>
              </a:endParaRPr>
            </a:p>
          </p:txBody>
        </p:sp>
        <p:sp>
          <p:nvSpPr>
            <p:cNvPr id="12" name="Freeform 5"/>
            <p:cNvSpPr>
              <a:spLocks/>
            </p:cNvSpPr>
            <p:nvPr/>
          </p:nvSpPr>
          <p:spPr bwMode="auto">
            <a:xfrm>
              <a:off x="1429" y="1661"/>
              <a:ext cx="290" cy="899"/>
            </a:xfrm>
            <a:custGeom>
              <a:avLst/>
              <a:gdLst>
                <a:gd name="T0" fmla="*/ 0 w 290"/>
                <a:gd name="T1" fmla="*/ 0 h 899"/>
                <a:gd name="T2" fmla="*/ 290 w 290"/>
                <a:gd name="T3" fmla="*/ 0 h 899"/>
                <a:gd name="T4" fmla="*/ 235 w 290"/>
                <a:gd name="T5" fmla="*/ 899 h 899"/>
                <a:gd name="T6" fmla="*/ 25 w 290"/>
                <a:gd name="T7" fmla="*/ 881 h 899"/>
                <a:gd name="T8" fmla="*/ 0 w 290"/>
                <a:gd name="T9" fmla="*/ 0 h 899"/>
                <a:gd name="T10" fmla="*/ 0 60000 65536"/>
                <a:gd name="T11" fmla="*/ 0 60000 65536"/>
                <a:gd name="T12" fmla="*/ 0 60000 65536"/>
                <a:gd name="T13" fmla="*/ 0 60000 65536"/>
                <a:gd name="T14" fmla="*/ 0 60000 65536"/>
                <a:gd name="T15" fmla="*/ 0 w 290"/>
                <a:gd name="T16" fmla="*/ 0 h 899"/>
                <a:gd name="T17" fmla="*/ 290 w 290"/>
                <a:gd name="T18" fmla="*/ 899 h 899"/>
              </a:gdLst>
              <a:ahLst/>
              <a:cxnLst>
                <a:cxn ang="T10">
                  <a:pos x="T0" y="T1"/>
                </a:cxn>
                <a:cxn ang="T11">
                  <a:pos x="T2" y="T3"/>
                </a:cxn>
                <a:cxn ang="T12">
                  <a:pos x="T4" y="T5"/>
                </a:cxn>
                <a:cxn ang="T13">
                  <a:pos x="T6" y="T7"/>
                </a:cxn>
                <a:cxn ang="T14">
                  <a:pos x="T8" y="T9"/>
                </a:cxn>
              </a:cxnLst>
              <a:rect l="T15" t="T16" r="T17" b="T18"/>
              <a:pathLst>
                <a:path w="290" h="899">
                  <a:moveTo>
                    <a:pt x="0" y="0"/>
                  </a:moveTo>
                  <a:lnTo>
                    <a:pt x="290" y="0"/>
                  </a:lnTo>
                  <a:lnTo>
                    <a:pt x="235" y="899"/>
                  </a:lnTo>
                  <a:lnTo>
                    <a:pt x="25" y="881"/>
                  </a:lnTo>
                  <a:lnTo>
                    <a:pt x="0" y="0"/>
                  </a:lnTo>
                  <a:close/>
                </a:path>
              </a:pathLst>
            </a:custGeom>
            <a:solidFill>
              <a:schemeClr val="bg1"/>
            </a:solidFill>
            <a:ln w="9525">
              <a:solidFill>
                <a:schemeClr val="bg1"/>
              </a:solidFill>
              <a:round/>
              <a:headEnd/>
              <a:tailEnd/>
            </a:ln>
          </p:spPr>
          <p:txBody>
            <a:bodyPr/>
            <a:lstStyle/>
            <a:p>
              <a:pPr fontAlgn="auto">
                <a:spcBef>
                  <a:spcPts val="0"/>
                </a:spcBef>
                <a:spcAft>
                  <a:spcPts val="0"/>
                </a:spcAft>
              </a:pPr>
              <a:endParaRPr kumimoji="0" lang="zh-TW" altLang="en-US">
                <a:solidFill>
                  <a:prstClr val="black"/>
                </a:solidFill>
                <a:latin typeface="Calibri" panose="020F0502020204030204"/>
                <a:ea typeface="新細明體" panose="02020500000000000000" pitchFamily="18" charset="-120"/>
              </a:endParaRPr>
            </a:p>
          </p:txBody>
        </p:sp>
      </p:grpSp>
      <p:sp>
        <p:nvSpPr>
          <p:cNvPr id="13" name="矩形 12"/>
          <p:cNvSpPr/>
          <p:nvPr/>
        </p:nvSpPr>
        <p:spPr>
          <a:xfrm>
            <a:off x="4972974" y="5924399"/>
            <a:ext cx="2808312" cy="936104"/>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zh-TW" altLang="en-US" dirty="0">
                <a:solidFill>
                  <a:schemeClr val="tx1"/>
                </a:solidFill>
                <a:latin typeface="標楷體" panose="03000509000000000000" pitchFamily="65" charset="-120"/>
                <a:ea typeface="標楷體" panose="03000509000000000000" pitchFamily="65" charset="-120"/>
              </a:rPr>
              <a:t>請</a:t>
            </a:r>
            <a:r>
              <a:rPr lang="zh-TW" altLang="en-US" dirty="0" smtClean="0">
                <a:solidFill>
                  <a:schemeClr val="tx1"/>
                </a:solidFill>
                <a:latin typeface="標楷體" panose="03000509000000000000" pitchFamily="65" charset="-120"/>
                <a:ea typeface="標楷體" panose="03000509000000000000" pitchFamily="65" charset="-120"/>
              </a:rPr>
              <a:t>考生注意！</a:t>
            </a:r>
            <a:endParaRPr lang="en-US" altLang="zh-TW" dirty="0" smtClean="0">
              <a:solidFill>
                <a:schemeClr val="tx1"/>
              </a:solidFill>
              <a:latin typeface="標楷體" panose="03000509000000000000" pitchFamily="65" charset="-120"/>
              <a:ea typeface="標楷體" panose="03000509000000000000" pitchFamily="65" charset="-120"/>
            </a:endParaRPr>
          </a:p>
          <a:p>
            <a:r>
              <a:rPr lang="zh-TW" altLang="en-US" dirty="0" smtClean="0">
                <a:solidFill>
                  <a:schemeClr val="tx1"/>
                </a:solidFill>
                <a:latin typeface="標楷體" panose="03000509000000000000" pitchFamily="65" charset="-120"/>
                <a:ea typeface="標楷體" panose="03000509000000000000" pitchFamily="65" charset="-120"/>
              </a:rPr>
              <a:t>輸入</a:t>
            </a:r>
            <a:r>
              <a:rPr lang="zh-TW" altLang="en-US" dirty="0">
                <a:solidFill>
                  <a:schemeClr val="tx1"/>
                </a:solidFill>
                <a:latin typeface="標楷體" panose="03000509000000000000" pitchFamily="65" charset="-120"/>
                <a:ea typeface="標楷體" panose="03000509000000000000" pitchFamily="65" charset="-120"/>
              </a:rPr>
              <a:t>通行</a:t>
            </a:r>
            <a:r>
              <a:rPr lang="zh-TW" altLang="en-US" dirty="0" smtClean="0">
                <a:solidFill>
                  <a:schemeClr val="tx1"/>
                </a:solidFill>
                <a:latin typeface="標楷體" panose="03000509000000000000" pitchFamily="65" charset="-120"/>
                <a:ea typeface="標楷體" panose="03000509000000000000" pitchFamily="65" charset="-120"/>
              </a:rPr>
              <a:t>碼進行確認程序</a:t>
            </a:r>
            <a:endParaRPr lang="en-US" altLang="zh-TW" dirty="0" smtClean="0">
              <a:solidFill>
                <a:schemeClr val="tx1"/>
              </a:solidFill>
              <a:latin typeface="標楷體" panose="03000509000000000000" pitchFamily="65" charset="-120"/>
              <a:ea typeface="標楷體" panose="03000509000000000000" pitchFamily="65" charset="-120"/>
            </a:endParaRPr>
          </a:p>
          <a:p>
            <a:r>
              <a:rPr lang="zh-TW" altLang="en-US" dirty="0" smtClean="0">
                <a:solidFill>
                  <a:schemeClr val="tx1"/>
                </a:solidFill>
                <a:latin typeface="標楷體" panose="03000509000000000000" pitchFamily="65" charset="-120"/>
                <a:ea typeface="標楷體" panose="03000509000000000000" pitchFamily="65" charset="-120"/>
              </a:rPr>
              <a:t>即</a:t>
            </a:r>
            <a:r>
              <a:rPr lang="zh-TW" altLang="en-US" dirty="0">
                <a:solidFill>
                  <a:schemeClr val="tx1"/>
                </a:solidFill>
                <a:latin typeface="標楷體" panose="03000509000000000000" pitchFamily="65" charset="-120"/>
                <a:ea typeface="標楷體" panose="03000509000000000000" pitchFamily="65" charset="-120"/>
              </a:rPr>
              <a:t>無法更改或重新上</a:t>
            </a:r>
            <a:r>
              <a:rPr lang="zh-TW" altLang="en-US" dirty="0" smtClean="0">
                <a:solidFill>
                  <a:schemeClr val="tx1"/>
                </a:solidFill>
                <a:latin typeface="標楷體" panose="03000509000000000000" pitchFamily="65" charset="-120"/>
                <a:ea typeface="標楷體" panose="03000509000000000000" pitchFamily="65" charset="-120"/>
              </a:rPr>
              <a:t>傳，</a:t>
            </a:r>
            <a:endParaRPr lang="zh-TW" altLang="en-US" dirty="0">
              <a:solidFill>
                <a:schemeClr val="tx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09919298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圖片 5"/>
          <p:cNvPicPr>
            <a:picLocks noChangeAspect="1"/>
          </p:cNvPicPr>
          <p:nvPr/>
        </p:nvPicPr>
        <p:blipFill>
          <a:blip r:embed="rId2"/>
          <a:stretch>
            <a:fillRect/>
          </a:stretch>
        </p:blipFill>
        <p:spPr>
          <a:xfrm>
            <a:off x="1137101" y="996306"/>
            <a:ext cx="7378249" cy="5189731"/>
          </a:xfrm>
          <a:prstGeom prst="rect">
            <a:avLst/>
          </a:prstGeom>
        </p:spPr>
      </p:pic>
      <p:sp>
        <p:nvSpPr>
          <p:cNvPr id="5" name="標題 1"/>
          <p:cNvSpPr>
            <a:spLocks noGrp="1"/>
          </p:cNvSpPr>
          <p:nvPr>
            <p:ph type="title"/>
          </p:nvPr>
        </p:nvSpPr>
        <p:spPr>
          <a:xfrm>
            <a:off x="67649" y="260648"/>
            <a:ext cx="8968848" cy="604818"/>
          </a:xfrm>
        </p:spPr>
        <p:txBody>
          <a:bodyPr>
            <a:noAutofit/>
          </a:bodyPr>
          <a:lstStyle/>
          <a:p>
            <a:r>
              <a:rPr lang="zh-TW" altLang="en-US" sz="2000" dirty="0">
                <a:solidFill>
                  <a:srgbClr val="002060"/>
                </a:solidFill>
                <a:latin typeface="標楷體" panose="03000509000000000000" pitchFamily="65" charset="-120"/>
                <a:ea typeface="標楷體" panose="03000509000000000000" pitchFamily="65" charset="-120"/>
              </a:rPr>
              <a:t>甄選入學招生第二階段報名系統</a:t>
            </a:r>
            <a:r>
              <a:rPr lang="en-US" altLang="zh-TW" sz="2000" dirty="0">
                <a:solidFill>
                  <a:srgbClr val="002060"/>
                </a:solidFill>
                <a:latin typeface="標楷體" panose="03000509000000000000" pitchFamily="65" charset="-120"/>
                <a:ea typeface="標楷體" panose="03000509000000000000" pitchFamily="65" charset="-120"/>
              </a:rPr>
              <a:t>-</a:t>
            </a:r>
            <a:r>
              <a:rPr kumimoji="1" lang="zh-TW" altLang="en-US" sz="2800" dirty="0">
                <a:solidFill>
                  <a:srgbClr val="FF0000"/>
                </a:solidFill>
                <a:latin typeface="標楷體" panose="03000509000000000000" pitchFamily="65" charset="-120"/>
                <a:ea typeface="標楷體" panose="03000509000000000000" pitchFamily="65" charset="-120"/>
              </a:rPr>
              <a:t>上傳證照或得獎加分證明</a:t>
            </a:r>
            <a:r>
              <a:rPr kumimoji="1" lang="en-US" altLang="zh-TW" sz="2800" dirty="0">
                <a:solidFill>
                  <a:srgbClr val="FF0000"/>
                </a:solidFill>
                <a:latin typeface="標楷體" panose="03000509000000000000" pitchFamily="65" charset="-120"/>
                <a:ea typeface="標楷體" panose="03000509000000000000" pitchFamily="65" charset="-120"/>
              </a:rPr>
              <a:t>-</a:t>
            </a:r>
            <a:r>
              <a:rPr kumimoji="1" lang="zh-TW" altLang="en-US" sz="2800" dirty="0">
                <a:solidFill>
                  <a:srgbClr val="FF0000"/>
                </a:solidFill>
                <a:latin typeface="標楷體" panose="03000509000000000000" pitchFamily="65" charset="-120"/>
                <a:ea typeface="標楷體" panose="03000509000000000000" pitchFamily="65" charset="-120"/>
              </a:rPr>
              <a:t>檢視</a:t>
            </a:r>
          </a:p>
        </p:txBody>
      </p:sp>
      <p:grpSp>
        <p:nvGrpSpPr>
          <p:cNvPr id="15" name="Group 2"/>
          <p:cNvGrpSpPr>
            <a:grpSpLocks/>
          </p:cNvGrpSpPr>
          <p:nvPr/>
        </p:nvGrpSpPr>
        <p:grpSpPr bwMode="auto">
          <a:xfrm>
            <a:off x="437329" y="897002"/>
            <a:ext cx="584120" cy="540689"/>
            <a:chOff x="748" y="1480"/>
            <a:chExt cx="1647" cy="1574"/>
          </a:xfrm>
        </p:grpSpPr>
        <p:sp>
          <p:nvSpPr>
            <p:cNvPr id="16" name="AutoShape 3"/>
            <p:cNvSpPr>
              <a:spLocks noChangeArrowheads="1"/>
            </p:cNvSpPr>
            <p:nvPr/>
          </p:nvSpPr>
          <p:spPr bwMode="gray">
            <a:xfrm>
              <a:off x="748" y="1480"/>
              <a:ext cx="1647" cy="1574"/>
            </a:xfrm>
            <a:prstGeom prst="roundRect">
              <a:avLst>
                <a:gd name="adj" fmla="val 16667"/>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endParaRPr lang="zh-TW" altLang="en-US" dirty="0">
                <a:solidFill>
                  <a:prstClr val="black"/>
                </a:solidFill>
              </a:endParaRPr>
            </a:p>
          </p:txBody>
        </p:sp>
        <p:sp>
          <p:nvSpPr>
            <p:cNvPr id="17" name="Oval 4"/>
            <p:cNvSpPr>
              <a:spLocks noChangeArrowheads="1"/>
            </p:cNvSpPr>
            <p:nvPr/>
          </p:nvSpPr>
          <p:spPr bwMode="auto">
            <a:xfrm>
              <a:off x="1411" y="2605"/>
              <a:ext cx="317" cy="317"/>
            </a:xfrm>
            <a:prstGeom prst="ellipse">
              <a:avLst/>
            </a:prstGeom>
            <a:solidFill>
              <a:schemeClr val="bg1"/>
            </a:solidFill>
            <a:ln w="9525">
              <a:solidFill>
                <a:schemeClr val="bg1"/>
              </a:solidFill>
              <a:round/>
              <a:headEnd/>
              <a:tailEnd/>
            </a:ln>
          </p:spPr>
          <p:txBody>
            <a:bodyPr wrap="none"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endParaRPr lang="zh-TW" altLang="en-US">
                <a:solidFill>
                  <a:prstClr val="black"/>
                </a:solidFill>
              </a:endParaRPr>
            </a:p>
          </p:txBody>
        </p:sp>
        <p:sp>
          <p:nvSpPr>
            <p:cNvPr id="18" name="Freeform 5"/>
            <p:cNvSpPr>
              <a:spLocks/>
            </p:cNvSpPr>
            <p:nvPr/>
          </p:nvSpPr>
          <p:spPr bwMode="auto">
            <a:xfrm>
              <a:off x="1429" y="1661"/>
              <a:ext cx="290" cy="899"/>
            </a:xfrm>
            <a:custGeom>
              <a:avLst/>
              <a:gdLst>
                <a:gd name="T0" fmla="*/ 0 w 290"/>
                <a:gd name="T1" fmla="*/ 0 h 899"/>
                <a:gd name="T2" fmla="*/ 290 w 290"/>
                <a:gd name="T3" fmla="*/ 0 h 899"/>
                <a:gd name="T4" fmla="*/ 235 w 290"/>
                <a:gd name="T5" fmla="*/ 899 h 899"/>
                <a:gd name="T6" fmla="*/ 25 w 290"/>
                <a:gd name="T7" fmla="*/ 881 h 899"/>
                <a:gd name="T8" fmla="*/ 0 w 290"/>
                <a:gd name="T9" fmla="*/ 0 h 899"/>
                <a:gd name="T10" fmla="*/ 0 60000 65536"/>
                <a:gd name="T11" fmla="*/ 0 60000 65536"/>
                <a:gd name="T12" fmla="*/ 0 60000 65536"/>
                <a:gd name="T13" fmla="*/ 0 60000 65536"/>
                <a:gd name="T14" fmla="*/ 0 60000 65536"/>
                <a:gd name="T15" fmla="*/ 0 w 290"/>
                <a:gd name="T16" fmla="*/ 0 h 899"/>
                <a:gd name="T17" fmla="*/ 290 w 290"/>
                <a:gd name="T18" fmla="*/ 899 h 899"/>
              </a:gdLst>
              <a:ahLst/>
              <a:cxnLst>
                <a:cxn ang="T10">
                  <a:pos x="T0" y="T1"/>
                </a:cxn>
                <a:cxn ang="T11">
                  <a:pos x="T2" y="T3"/>
                </a:cxn>
                <a:cxn ang="T12">
                  <a:pos x="T4" y="T5"/>
                </a:cxn>
                <a:cxn ang="T13">
                  <a:pos x="T6" y="T7"/>
                </a:cxn>
                <a:cxn ang="T14">
                  <a:pos x="T8" y="T9"/>
                </a:cxn>
              </a:cxnLst>
              <a:rect l="T15" t="T16" r="T17" b="T18"/>
              <a:pathLst>
                <a:path w="290" h="899">
                  <a:moveTo>
                    <a:pt x="0" y="0"/>
                  </a:moveTo>
                  <a:lnTo>
                    <a:pt x="290" y="0"/>
                  </a:lnTo>
                  <a:lnTo>
                    <a:pt x="235" y="899"/>
                  </a:lnTo>
                  <a:lnTo>
                    <a:pt x="25" y="881"/>
                  </a:lnTo>
                  <a:lnTo>
                    <a:pt x="0" y="0"/>
                  </a:lnTo>
                  <a:close/>
                </a:path>
              </a:pathLst>
            </a:custGeom>
            <a:solidFill>
              <a:schemeClr val="bg1"/>
            </a:solidFill>
            <a:ln w="9525">
              <a:solidFill>
                <a:schemeClr val="bg1"/>
              </a:solidFill>
              <a:round/>
              <a:headEnd/>
              <a:tailEnd/>
            </a:ln>
          </p:spPr>
          <p:txBody>
            <a:bodyPr/>
            <a:lstStyle/>
            <a:p>
              <a:pPr fontAlgn="auto">
                <a:spcBef>
                  <a:spcPts val="0"/>
                </a:spcBef>
                <a:spcAft>
                  <a:spcPts val="0"/>
                </a:spcAft>
              </a:pPr>
              <a:endParaRPr kumimoji="0" lang="zh-TW" altLang="en-US">
                <a:solidFill>
                  <a:prstClr val="black"/>
                </a:solidFill>
                <a:latin typeface="Calibri" panose="020F0502020204030204"/>
                <a:ea typeface="新細明體" panose="02020500000000000000" pitchFamily="18" charset="-120"/>
              </a:endParaRPr>
            </a:p>
          </p:txBody>
        </p:sp>
      </p:grpSp>
      <p:sp>
        <p:nvSpPr>
          <p:cNvPr id="19" name="矩形 18"/>
          <p:cNvSpPr/>
          <p:nvPr/>
        </p:nvSpPr>
        <p:spPr>
          <a:xfrm>
            <a:off x="971600" y="908720"/>
            <a:ext cx="1447160" cy="528971"/>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fontAlgn="auto">
              <a:spcBef>
                <a:spcPts val="0"/>
              </a:spcBef>
              <a:spcAft>
                <a:spcPts val="0"/>
              </a:spcAft>
            </a:pPr>
            <a:r>
              <a:rPr kumimoji="0" lang="zh-TW" altLang="en-US" dirty="0">
                <a:solidFill>
                  <a:prstClr val="black"/>
                </a:solidFill>
                <a:latin typeface="微軟正黑體" panose="020B0604030504040204" pitchFamily="34" charset="-120"/>
                <a:ea typeface="微軟正黑體" panose="020B0604030504040204" pitchFamily="34" charset="-120"/>
              </a:rPr>
              <a:t>檢視確認</a:t>
            </a:r>
            <a:endParaRPr kumimoji="0" lang="en-US" altLang="zh-TW" dirty="0">
              <a:solidFill>
                <a:prstClr val="black"/>
              </a:solidFill>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fld id="{76931394-9201-4FD2-AD95-612509AEFBAD}" type="slidenum">
              <a:rPr lang="zh-TW" altLang="en-US" smtClean="0">
                <a:solidFill>
                  <a:prstClr val="black"/>
                </a:solidFill>
              </a:rPr>
              <a:pPr/>
              <a:t>82</a:t>
            </a:fld>
            <a:endParaRPr lang="zh-TW" altLang="en-US">
              <a:solidFill>
                <a:prstClr val="black"/>
              </a:solidFill>
            </a:endParaRPr>
          </a:p>
        </p:txBody>
      </p:sp>
      <p:sp>
        <p:nvSpPr>
          <p:cNvPr id="7" name="矩形 6"/>
          <p:cNvSpPr/>
          <p:nvPr/>
        </p:nvSpPr>
        <p:spPr>
          <a:xfrm>
            <a:off x="6951058" y="4264503"/>
            <a:ext cx="645278" cy="3166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23043000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圖片 6"/>
          <p:cNvPicPr>
            <a:picLocks noChangeAspect="1"/>
          </p:cNvPicPr>
          <p:nvPr/>
        </p:nvPicPr>
        <p:blipFill rotWithShape="1">
          <a:blip r:embed="rId2"/>
          <a:srcRect l="25585" t="12364" r="25616" b="70544"/>
          <a:stretch/>
        </p:blipFill>
        <p:spPr>
          <a:xfrm>
            <a:off x="4709892" y="3645345"/>
            <a:ext cx="4486088" cy="1392686"/>
          </a:xfrm>
          <a:prstGeom prst="rect">
            <a:avLst/>
          </a:prstGeom>
          <a:noFill/>
          <a:ln>
            <a:noFill/>
          </a:ln>
        </p:spPr>
      </p:pic>
      <p:pic>
        <p:nvPicPr>
          <p:cNvPr id="6" name="圖片 5"/>
          <p:cNvPicPr>
            <a:picLocks noChangeAspect="1"/>
          </p:cNvPicPr>
          <p:nvPr/>
        </p:nvPicPr>
        <p:blipFill rotWithShape="1">
          <a:blip r:embed="rId3"/>
          <a:srcRect l="25252" r="25607" b="79682"/>
          <a:stretch/>
        </p:blipFill>
        <p:spPr>
          <a:xfrm>
            <a:off x="4703552" y="2129987"/>
            <a:ext cx="4517572" cy="1109287"/>
          </a:xfrm>
          <a:prstGeom prst="rect">
            <a:avLst/>
          </a:prstGeom>
        </p:spPr>
      </p:pic>
      <p:grpSp>
        <p:nvGrpSpPr>
          <p:cNvPr id="8" name="Group 2"/>
          <p:cNvGrpSpPr>
            <a:grpSpLocks/>
          </p:cNvGrpSpPr>
          <p:nvPr/>
        </p:nvGrpSpPr>
        <p:grpSpPr bwMode="auto">
          <a:xfrm>
            <a:off x="86971" y="1111852"/>
            <a:ext cx="584120" cy="540689"/>
            <a:chOff x="748" y="1480"/>
            <a:chExt cx="1647" cy="1574"/>
          </a:xfrm>
        </p:grpSpPr>
        <p:sp>
          <p:nvSpPr>
            <p:cNvPr id="9" name="AutoShape 3"/>
            <p:cNvSpPr>
              <a:spLocks noChangeArrowheads="1"/>
            </p:cNvSpPr>
            <p:nvPr/>
          </p:nvSpPr>
          <p:spPr bwMode="gray">
            <a:xfrm>
              <a:off x="748" y="1480"/>
              <a:ext cx="1647" cy="1574"/>
            </a:xfrm>
            <a:prstGeom prst="roundRect">
              <a:avLst>
                <a:gd name="adj" fmla="val 16667"/>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endParaRPr lang="zh-TW" altLang="en-US" dirty="0">
                <a:solidFill>
                  <a:prstClr val="black"/>
                </a:solidFill>
              </a:endParaRPr>
            </a:p>
          </p:txBody>
        </p:sp>
        <p:sp>
          <p:nvSpPr>
            <p:cNvPr id="10" name="Oval 4"/>
            <p:cNvSpPr>
              <a:spLocks noChangeArrowheads="1"/>
            </p:cNvSpPr>
            <p:nvPr/>
          </p:nvSpPr>
          <p:spPr bwMode="auto">
            <a:xfrm>
              <a:off x="1411" y="2605"/>
              <a:ext cx="317" cy="317"/>
            </a:xfrm>
            <a:prstGeom prst="ellipse">
              <a:avLst/>
            </a:prstGeom>
            <a:solidFill>
              <a:schemeClr val="bg1"/>
            </a:solidFill>
            <a:ln w="9525">
              <a:solidFill>
                <a:schemeClr val="bg1"/>
              </a:solidFill>
              <a:round/>
              <a:headEnd/>
              <a:tailEnd/>
            </a:ln>
          </p:spPr>
          <p:txBody>
            <a:bodyPr wrap="none"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endParaRPr lang="zh-TW" altLang="en-US">
                <a:solidFill>
                  <a:prstClr val="black"/>
                </a:solidFill>
              </a:endParaRPr>
            </a:p>
          </p:txBody>
        </p:sp>
        <p:sp>
          <p:nvSpPr>
            <p:cNvPr id="11" name="Freeform 5"/>
            <p:cNvSpPr>
              <a:spLocks/>
            </p:cNvSpPr>
            <p:nvPr/>
          </p:nvSpPr>
          <p:spPr bwMode="auto">
            <a:xfrm>
              <a:off x="1429" y="1661"/>
              <a:ext cx="290" cy="899"/>
            </a:xfrm>
            <a:custGeom>
              <a:avLst/>
              <a:gdLst>
                <a:gd name="T0" fmla="*/ 0 w 290"/>
                <a:gd name="T1" fmla="*/ 0 h 899"/>
                <a:gd name="T2" fmla="*/ 290 w 290"/>
                <a:gd name="T3" fmla="*/ 0 h 899"/>
                <a:gd name="T4" fmla="*/ 235 w 290"/>
                <a:gd name="T5" fmla="*/ 899 h 899"/>
                <a:gd name="T6" fmla="*/ 25 w 290"/>
                <a:gd name="T7" fmla="*/ 881 h 899"/>
                <a:gd name="T8" fmla="*/ 0 w 290"/>
                <a:gd name="T9" fmla="*/ 0 h 899"/>
                <a:gd name="T10" fmla="*/ 0 60000 65536"/>
                <a:gd name="T11" fmla="*/ 0 60000 65536"/>
                <a:gd name="T12" fmla="*/ 0 60000 65536"/>
                <a:gd name="T13" fmla="*/ 0 60000 65536"/>
                <a:gd name="T14" fmla="*/ 0 60000 65536"/>
                <a:gd name="T15" fmla="*/ 0 w 290"/>
                <a:gd name="T16" fmla="*/ 0 h 899"/>
                <a:gd name="T17" fmla="*/ 290 w 290"/>
                <a:gd name="T18" fmla="*/ 899 h 899"/>
              </a:gdLst>
              <a:ahLst/>
              <a:cxnLst>
                <a:cxn ang="T10">
                  <a:pos x="T0" y="T1"/>
                </a:cxn>
                <a:cxn ang="T11">
                  <a:pos x="T2" y="T3"/>
                </a:cxn>
                <a:cxn ang="T12">
                  <a:pos x="T4" y="T5"/>
                </a:cxn>
                <a:cxn ang="T13">
                  <a:pos x="T6" y="T7"/>
                </a:cxn>
                <a:cxn ang="T14">
                  <a:pos x="T8" y="T9"/>
                </a:cxn>
              </a:cxnLst>
              <a:rect l="T15" t="T16" r="T17" b="T18"/>
              <a:pathLst>
                <a:path w="290" h="899">
                  <a:moveTo>
                    <a:pt x="0" y="0"/>
                  </a:moveTo>
                  <a:lnTo>
                    <a:pt x="290" y="0"/>
                  </a:lnTo>
                  <a:lnTo>
                    <a:pt x="235" y="899"/>
                  </a:lnTo>
                  <a:lnTo>
                    <a:pt x="25" y="881"/>
                  </a:lnTo>
                  <a:lnTo>
                    <a:pt x="0" y="0"/>
                  </a:lnTo>
                  <a:close/>
                </a:path>
              </a:pathLst>
            </a:custGeom>
            <a:solidFill>
              <a:schemeClr val="bg1"/>
            </a:solidFill>
            <a:ln w="9525">
              <a:solidFill>
                <a:schemeClr val="bg1"/>
              </a:solidFill>
              <a:round/>
              <a:headEnd/>
              <a:tailEnd/>
            </a:ln>
          </p:spPr>
          <p:txBody>
            <a:bodyPr/>
            <a:lstStyle/>
            <a:p>
              <a:pPr fontAlgn="auto">
                <a:spcBef>
                  <a:spcPts val="0"/>
                </a:spcBef>
                <a:spcAft>
                  <a:spcPts val="0"/>
                </a:spcAft>
              </a:pPr>
              <a:endParaRPr kumimoji="0" lang="zh-TW" altLang="en-US">
                <a:solidFill>
                  <a:prstClr val="black"/>
                </a:solidFill>
                <a:latin typeface="Calibri" panose="020F0502020204030204"/>
                <a:ea typeface="新細明體" panose="02020500000000000000" pitchFamily="18" charset="-120"/>
              </a:endParaRPr>
            </a:p>
          </p:txBody>
        </p:sp>
      </p:grpSp>
      <p:sp>
        <p:nvSpPr>
          <p:cNvPr id="12" name="矩形 11"/>
          <p:cNvSpPr/>
          <p:nvPr/>
        </p:nvSpPr>
        <p:spPr>
          <a:xfrm>
            <a:off x="628168" y="1111852"/>
            <a:ext cx="4129310" cy="540689"/>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fontAlgn="auto">
              <a:spcBef>
                <a:spcPts val="0"/>
              </a:spcBef>
              <a:spcAft>
                <a:spcPts val="0"/>
              </a:spcAft>
            </a:pPr>
            <a:r>
              <a:rPr kumimoji="0" lang="zh-TW" altLang="en-US" dirty="0">
                <a:solidFill>
                  <a:prstClr val="black"/>
                </a:solidFill>
                <a:latin typeface="微軟正黑體" panose="020B0604030504040204" pitchFamily="34" charset="-120"/>
                <a:ea typeface="微軟正黑體" panose="020B0604030504040204" pitchFamily="34" charset="-120"/>
              </a:rPr>
              <a:t>系統檢核上傳檔案規格並提示錯誤訊息</a:t>
            </a:r>
          </a:p>
        </p:txBody>
      </p:sp>
      <p:pic>
        <p:nvPicPr>
          <p:cNvPr id="4" name="圖片 3"/>
          <p:cNvPicPr>
            <a:picLocks noChangeAspect="1"/>
          </p:cNvPicPr>
          <p:nvPr/>
        </p:nvPicPr>
        <p:blipFill rotWithShape="1">
          <a:blip r:embed="rId4"/>
          <a:srcRect l="25578" r="25099" b="79756"/>
          <a:stretch/>
        </p:blipFill>
        <p:spPr>
          <a:xfrm>
            <a:off x="116645" y="2142761"/>
            <a:ext cx="4484915" cy="1056940"/>
          </a:xfrm>
          <a:prstGeom prst="rect">
            <a:avLst/>
          </a:prstGeom>
        </p:spPr>
      </p:pic>
      <p:sp>
        <p:nvSpPr>
          <p:cNvPr id="13" name="標題 1"/>
          <p:cNvSpPr>
            <a:spLocks noGrp="1"/>
          </p:cNvSpPr>
          <p:nvPr>
            <p:ph type="title"/>
          </p:nvPr>
        </p:nvSpPr>
        <p:spPr>
          <a:xfrm>
            <a:off x="86971" y="186214"/>
            <a:ext cx="9057029" cy="604818"/>
          </a:xfrm>
        </p:spPr>
        <p:txBody>
          <a:bodyPr>
            <a:noAutofit/>
          </a:bodyPr>
          <a:lstStyle/>
          <a:p>
            <a:r>
              <a:rPr lang="zh-TW" altLang="en-US" sz="2400" dirty="0">
                <a:solidFill>
                  <a:srgbClr val="002060"/>
                </a:solidFill>
                <a:latin typeface="標楷體" panose="03000509000000000000" pitchFamily="65" charset="-120"/>
                <a:ea typeface="標楷體" panose="03000509000000000000" pitchFamily="65" charset="-120"/>
              </a:rPr>
              <a:t>甄選入學招生第二階段報名系統</a:t>
            </a:r>
            <a:r>
              <a:rPr lang="en-US" altLang="zh-TW" sz="2400" dirty="0">
                <a:solidFill>
                  <a:srgbClr val="002060"/>
                </a:solidFill>
                <a:latin typeface="標楷體" panose="03000509000000000000" pitchFamily="65" charset="-120"/>
                <a:ea typeface="標楷體" panose="03000509000000000000" pitchFamily="65" charset="-120"/>
              </a:rPr>
              <a:t>-</a:t>
            </a:r>
            <a:r>
              <a:rPr kumimoji="1" lang="zh-TW" altLang="en-US" sz="2800" dirty="0">
                <a:solidFill>
                  <a:srgbClr val="FF0000"/>
                </a:solidFill>
                <a:latin typeface="標楷體" panose="03000509000000000000" pitchFamily="65" charset="-120"/>
                <a:ea typeface="標楷體" panose="03000509000000000000" pitchFamily="65" charset="-120"/>
              </a:rPr>
              <a:t>上傳證照或得獎加分證明</a:t>
            </a:r>
          </a:p>
        </p:txBody>
      </p:sp>
      <p:sp>
        <p:nvSpPr>
          <p:cNvPr id="14" name="文字方塊 13"/>
          <p:cNvSpPr txBox="1"/>
          <p:nvPr/>
        </p:nvSpPr>
        <p:spPr>
          <a:xfrm>
            <a:off x="604156" y="1730705"/>
            <a:ext cx="1107996" cy="369332"/>
          </a:xfrm>
          <a:prstGeom prst="rect">
            <a:avLst/>
          </a:prstGeom>
          <a:noFill/>
        </p:spPr>
        <p:txBody>
          <a:bodyPr wrap="none" rtlCol="0">
            <a:spAutoFit/>
          </a:bodyPr>
          <a:lstStyle/>
          <a:p>
            <a:pPr fontAlgn="auto">
              <a:spcBef>
                <a:spcPts val="0"/>
              </a:spcBef>
              <a:spcAft>
                <a:spcPts val="0"/>
              </a:spcAft>
            </a:pPr>
            <a:r>
              <a:rPr kumimoji="0" lang="zh-TW" altLang="en-US" dirty="0">
                <a:solidFill>
                  <a:prstClr val="black"/>
                </a:solidFill>
                <a:latin typeface="微軟正黑體" panose="020B0604030504040204" pitchFamily="34" charset="-120"/>
                <a:ea typeface="微軟正黑體" panose="020B0604030504040204" pitchFamily="34" charset="-120"/>
              </a:rPr>
              <a:t>檔案格式</a:t>
            </a:r>
          </a:p>
        </p:txBody>
      </p:sp>
      <p:sp>
        <p:nvSpPr>
          <p:cNvPr id="15" name="文字方塊 14"/>
          <p:cNvSpPr txBox="1"/>
          <p:nvPr/>
        </p:nvSpPr>
        <p:spPr>
          <a:xfrm>
            <a:off x="604157" y="3249092"/>
            <a:ext cx="1107996" cy="369332"/>
          </a:xfrm>
          <a:prstGeom prst="rect">
            <a:avLst/>
          </a:prstGeom>
          <a:noFill/>
        </p:spPr>
        <p:txBody>
          <a:bodyPr wrap="none" rtlCol="0">
            <a:spAutoFit/>
          </a:bodyPr>
          <a:lstStyle/>
          <a:p>
            <a:pPr fontAlgn="auto">
              <a:spcBef>
                <a:spcPts val="0"/>
              </a:spcBef>
              <a:spcAft>
                <a:spcPts val="0"/>
              </a:spcAft>
            </a:pPr>
            <a:r>
              <a:rPr kumimoji="0" lang="zh-TW" altLang="en-US" dirty="0">
                <a:solidFill>
                  <a:prstClr val="black"/>
                </a:solidFill>
                <a:latin typeface="微軟正黑體" panose="020B0604030504040204" pitchFamily="34" charset="-120"/>
                <a:ea typeface="微軟正黑體" panose="020B0604030504040204" pitchFamily="34" charset="-120"/>
              </a:rPr>
              <a:t>檔案大小</a:t>
            </a:r>
          </a:p>
        </p:txBody>
      </p:sp>
      <p:sp>
        <p:nvSpPr>
          <p:cNvPr id="16" name="文字方塊 15"/>
          <p:cNvSpPr txBox="1"/>
          <p:nvPr/>
        </p:nvSpPr>
        <p:spPr>
          <a:xfrm>
            <a:off x="5125865" y="1723891"/>
            <a:ext cx="1107996" cy="369332"/>
          </a:xfrm>
          <a:prstGeom prst="rect">
            <a:avLst/>
          </a:prstGeom>
          <a:noFill/>
        </p:spPr>
        <p:txBody>
          <a:bodyPr wrap="none" rtlCol="0">
            <a:spAutoFit/>
          </a:bodyPr>
          <a:lstStyle/>
          <a:p>
            <a:pPr fontAlgn="auto">
              <a:spcBef>
                <a:spcPts val="0"/>
              </a:spcBef>
              <a:spcAft>
                <a:spcPts val="0"/>
              </a:spcAft>
            </a:pPr>
            <a:r>
              <a:rPr kumimoji="0" lang="zh-TW" altLang="en-US" dirty="0">
                <a:solidFill>
                  <a:prstClr val="black"/>
                </a:solidFill>
                <a:latin typeface="微軟正黑體" panose="020B0604030504040204" pitchFamily="34" charset="-120"/>
                <a:ea typeface="微軟正黑體" panose="020B0604030504040204" pitchFamily="34" charset="-120"/>
              </a:rPr>
              <a:t>勾選確認</a:t>
            </a:r>
          </a:p>
        </p:txBody>
      </p:sp>
      <p:sp>
        <p:nvSpPr>
          <p:cNvPr id="17" name="文字方塊 16"/>
          <p:cNvSpPr txBox="1"/>
          <p:nvPr/>
        </p:nvSpPr>
        <p:spPr>
          <a:xfrm>
            <a:off x="5118106" y="3240051"/>
            <a:ext cx="1338828" cy="369332"/>
          </a:xfrm>
          <a:prstGeom prst="rect">
            <a:avLst/>
          </a:prstGeom>
          <a:noFill/>
        </p:spPr>
        <p:txBody>
          <a:bodyPr wrap="none" rtlCol="0">
            <a:spAutoFit/>
          </a:bodyPr>
          <a:lstStyle/>
          <a:p>
            <a:pPr fontAlgn="auto">
              <a:spcBef>
                <a:spcPts val="0"/>
              </a:spcBef>
              <a:spcAft>
                <a:spcPts val="0"/>
              </a:spcAft>
            </a:pPr>
            <a:r>
              <a:rPr kumimoji="0" lang="zh-TW" altLang="en-US" dirty="0">
                <a:solidFill>
                  <a:prstClr val="black"/>
                </a:solidFill>
                <a:latin typeface="微軟正黑體" panose="020B0604030504040204" pitchFamily="34" charset="-120"/>
                <a:ea typeface="微軟正黑體" panose="020B0604030504040204" pitchFamily="34" charset="-120"/>
              </a:rPr>
              <a:t>通行碼查核</a:t>
            </a:r>
          </a:p>
        </p:txBody>
      </p:sp>
      <p:sp>
        <p:nvSpPr>
          <p:cNvPr id="18" name="Oval 6"/>
          <p:cNvSpPr>
            <a:spLocks noChangeArrowheads="1"/>
          </p:cNvSpPr>
          <p:nvPr/>
        </p:nvSpPr>
        <p:spPr bwMode="gray">
          <a:xfrm>
            <a:off x="4848106" y="3292638"/>
            <a:ext cx="270000" cy="270000"/>
          </a:xfrm>
          <a:prstGeom prst="ellipse">
            <a:avLst/>
          </a:prstGeom>
          <a:solidFill>
            <a:srgbClr val="E0AD12"/>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a:solidFill>
                  <a:prstClr val="white"/>
                </a:solidFill>
                <a:latin typeface="Tahoma" panose="020B0604030504040204" pitchFamily="34" charset="0"/>
                <a:ea typeface="典匠中特圓" pitchFamily="49" charset="-120"/>
                <a:cs typeface="Tahoma" panose="020B0604030504040204" pitchFamily="34" charset="0"/>
              </a:rPr>
              <a:t>4</a:t>
            </a:r>
          </a:p>
        </p:txBody>
      </p:sp>
      <p:sp>
        <p:nvSpPr>
          <p:cNvPr id="19" name="Oval 6"/>
          <p:cNvSpPr>
            <a:spLocks noChangeArrowheads="1"/>
          </p:cNvSpPr>
          <p:nvPr/>
        </p:nvSpPr>
        <p:spPr bwMode="gray">
          <a:xfrm>
            <a:off x="358167" y="1771846"/>
            <a:ext cx="270000" cy="270000"/>
          </a:xfrm>
          <a:prstGeom prst="ellipse">
            <a:avLst/>
          </a:prstGeom>
          <a:solidFill>
            <a:srgbClr val="E0AD12"/>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a:solidFill>
                  <a:prstClr val="white"/>
                </a:solidFill>
                <a:latin typeface="Tahoma" panose="020B0604030504040204" pitchFamily="34" charset="0"/>
                <a:ea typeface="典匠中特圓" pitchFamily="49" charset="-120"/>
                <a:cs typeface="Tahoma" panose="020B0604030504040204" pitchFamily="34" charset="0"/>
              </a:rPr>
              <a:t>1</a:t>
            </a:r>
          </a:p>
        </p:txBody>
      </p:sp>
      <p:sp>
        <p:nvSpPr>
          <p:cNvPr id="20" name="Oval 6"/>
          <p:cNvSpPr>
            <a:spLocks noChangeArrowheads="1"/>
          </p:cNvSpPr>
          <p:nvPr/>
        </p:nvSpPr>
        <p:spPr bwMode="gray">
          <a:xfrm>
            <a:off x="4855865" y="1800139"/>
            <a:ext cx="270000" cy="270000"/>
          </a:xfrm>
          <a:prstGeom prst="ellipse">
            <a:avLst/>
          </a:prstGeom>
          <a:solidFill>
            <a:srgbClr val="E0AD12"/>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a:solidFill>
                  <a:prstClr val="white"/>
                </a:solidFill>
                <a:latin typeface="Tahoma" panose="020B0604030504040204" pitchFamily="34" charset="0"/>
                <a:ea typeface="典匠中特圓" pitchFamily="49" charset="-120"/>
                <a:cs typeface="Tahoma" panose="020B0604030504040204" pitchFamily="34" charset="0"/>
              </a:rPr>
              <a:t>3</a:t>
            </a:r>
          </a:p>
        </p:txBody>
      </p:sp>
      <p:sp>
        <p:nvSpPr>
          <p:cNvPr id="21" name="Oval 6"/>
          <p:cNvSpPr>
            <a:spLocks noChangeArrowheads="1"/>
          </p:cNvSpPr>
          <p:nvPr/>
        </p:nvSpPr>
        <p:spPr bwMode="gray">
          <a:xfrm>
            <a:off x="358168" y="3266572"/>
            <a:ext cx="270000" cy="270000"/>
          </a:xfrm>
          <a:prstGeom prst="ellipse">
            <a:avLst/>
          </a:prstGeom>
          <a:solidFill>
            <a:srgbClr val="E0AD12"/>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a:solidFill>
                  <a:prstClr val="white"/>
                </a:solidFill>
                <a:latin typeface="Tahoma" panose="020B0604030504040204" pitchFamily="34" charset="0"/>
                <a:ea typeface="典匠中特圓" pitchFamily="49" charset="-120"/>
                <a:cs typeface="Tahoma" panose="020B0604030504040204" pitchFamily="34" charset="0"/>
              </a:rPr>
              <a:t>2</a:t>
            </a:r>
          </a:p>
        </p:txBody>
      </p:sp>
      <p:sp>
        <p:nvSpPr>
          <p:cNvPr id="2" name="投影片編號版面配置區 1"/>
          <p:cNvSpPr>
            <a:spLocks noGrp="1"/>
          </p:cNvSpPr>
          <p:nvPr>
            <p:ph type="sldNum" sz="quarter" idx="12"/>
          </p:nvPr>
        </p:nvSpPr>
        <p:spPr/>
        <p:txBody>
          <a:bodyPr/>
          <a:lstStyle/>
          <a:p>
            <a:fld id="{76931394-9201-4FD2-AD95-612509AEFBAD}" type="slidenum">
              <a:rPr lang="zh-TW" altLang="en-US" smtClean="0">
                <a:solidFill>
                  <a:prstClr val="black"/>
                </a:solidFill>
              </a:rPr>
              <a:pPr/>
              <a:t>83</a:t>
            </a:fld>
            <a:endParaRPr lang="zh-TW" altLang="en-US">
              <a:solidFill>
                <a:prstClr val="black"/>
              </a:solidFill>
            </a:endParaRPr>
          </a:p>
        </p:txBody>
      </p:sp>
      <p:pic>
        <p:nvPicPr>
          <p:cNvPr id="3" name="圖片 2"/>
          <p:cNvPicPr>
            <a:picLocks noChangeAspect="1"/>
          </p:cNvPicPr>
          <p:nvPr/>
        </p:nvPicPr>
        <p:blipFill>
          <a:blip r:embed="rId5"/>
          <a:stretch>
            <a:fillRect/>
          </a:stretch>
        </p:blipFill>
        <p:spPr>
          <a:xfrm>
            <a:off x="116645" y="3618424"/>
            <a:ext cx="4484915" cy="1424620"/>
          </a:xfrm>
          <a:prstGeom prst="rect">
            <a:avLst/>
          </a:prstGeom>
        </p:spPr>
      </p:pic>
    </p:spTree>
    <p:extLst>
      <p:ext uri="{BB962C8B-B14F-4D97-AF65-F5344CB8AC3E}">
        <p14:creationId xmlns:p14="http://schemas.microsoft.com/office/powerpoint/2010/main" val="167728789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76931394-9201-4FD2-AD95-612509AEFBAD}" type="slidenum">
              <a:rPr lang="zh-TW" altLang="en-US" smtClean="0">
                <a:solidFill>
                  <a:prstClr val="black"/>
                </a:solidFill>
              </a:rPr>
              <a:pPr/>
              <a:t>84</a:t>
            </a:fld>
            <a:endParaRPr lang="zh-TW" altLang="en-US">
              <a:solidFill>
                <a:prstClr val="black"/>
              </a:solidFill>
            </a:endParaRPr>
          </a:p>
        </p:txBody>
      </p:sp>
      <p:pic>
        <p:nvPicPr>
          <p:cNvPr id="5" name="圖片 4"/>
          <p:cNvPicPr>
            <a:picLocks noChangeAspect="1"/>
          </p:cNvPicPr>
          <p:nvPr/>
        </p:nvPicPr>
        <p:blipFill>
          <a:blip r:embed="rId2"/>
          <a:stretch>
            <a:fillRect/>
          </a:stretch>
        </p:blipFill>
        <p:spPr>
          <a:xfrm>
            <a:off x="732885" y="2080986"/>
            <a:ext cx="7357796" cy="4667311"/>
          </a:xfrm>
          <a:prstGeom prst="rect">
            <a:avLst/>
          </a:prstGeom>
        </p:spPr>
      </p:pic>
      <p:sp>
        <p:nvSpPr>
          <p:cNvPr id="6" name="標題 1"/>
          <p:cNvSpPr>
            <a:spLocks noGrp="1"/>
          </p:cNvSpPr>
          <p:nvPr>
            <p:ph type="title"/>
          </p:nvPr>
        </p:nvSpPr>
        <p:spPr>
          <a:xfrm>
            <a:off x="34925" y="204038"/>
            <a:ext cx="9109075" cy="604818"/>
          </a:xfrm>
        </p:spPr>
        <p:txBody>
          <a:bodyPr>
            <a:noAutofit/>
          </a:bodyPr>
          <a:lstStyle/>
          <a:p>
            <a:r>
              <a:rPr lang="zh-TW" altLang="en-US" sz="2400" dirty="0">
                <a:solidFill>
                  <a:srgbClr val="002060"/>
                </a:solidFill>
                <a:latin typeface="標楷體" panose="03000509000000000000" pitchFamily="65" charset="-120"/>
                <a:ea typeface="標楷體" panose="03000509000000000000" pitchFamily="65" charset="-120"/>
              </a:rPr>
              <a:t>甄選入學招生第二階段報名系統</a:t>
            </a:r>
            <a:r>
              <a:rPr lang="en-US" altLang="zh-TW" sz="2400" dirty="0">
                <a:solidFill>
                  <a:srgbClr val="002060"/>
                </a:solidFill>
                <a:latin typeface="標楷體" panose="03000509000000000000" pitchFamily="65" charset="-120"/>
                <a:ea typeface="標楷體" panose="03000509000000000000" pitchFamily="65" charset="-120"/>
              </a:rPr>
              <a:t>-</a:t>
            </a:r>
            <a:r>
              <a:rPr kumimoji="1" lang="zh-TW" altLang="en-US" sz="2800" dirty="0">
                <a:solidFill>
                  <a:srgbClr val="FF0000"/>
                </a:solidFill>
                <a:latin typeface="標楷體" panose="03000509000000000000" pitchFamily="65" charset="-120"/>
                <a:ea typeface="標楷體" panose="03000509000000000000" pitchFamily="65" charset="-120"/>
              </a:rPr>
              <a:t>上傳證照或得獎加分證明</a:t>
            </a:r>
          </a:p>
        </p:txBody>
      </p:sp>
      <p:grpSp>
        <p:nvGrpSpPr>
          <p:cNvPr id="7" name="Group 2"/>
          <p:cNvGrpSpPr>
            <a:grpSpLocks/>
          </p:cNvGrpSpPr>
          <p:nvPr/>
        </p:nvGrpSpPr>
        <p:grpSpPr bwMode="auto">
          <a:xfrm>
            <a:off x="86971" y="1111852"/>
            <a:ext cx="584120" cy="540689"/>
            <a:chOff x="748" y="1480"/>
            <a:chExt cx="1647" cy="1574"/>
          </a:xfrm>
        </p:grpSpPr>
        <p:sp>
          <p:nvSpPr>
            <p:cNvPr id="8" name="AutoShape 3"/>
            <p:cNvSpPr>
              <a:spLocks noChangeArrowheads="1"/>
            </p:cNvSpPr>
            <p:nvPr/>
          </p:nvSpPr>
          <p:spPr bwMode="gray">
            <a:xfrm>
              <a:off x="748" y="1480"/>
              <a:ext cx="1647" cy="1574"/>
            </a:xfrm>
            <a:prstGeom prst="roundRect">
              <a:avLst>
                <a:gd name="adj" fmla="val 16667"/>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endParaRPr lang="zh-TW" altLang="en-US" dirty="0">
                <a:solidFill>
                  <a:prstClr val="black"/>
                </a:solidFill>
              </a:endParaRPr>
            </a:p>
          </p:txBody>
        </p:sp>
        <p:sp>
          <p:nvSpPr>
            <p:cNvPr id="9" name="Oval 4"/>
            <p:cNvSpPr>
              <a:spLocks noChangeArrowheads="1"/>
            </p:cNvSpPr>
            <p:nvPr/>
          </p:nvSpPr>
          <p:spPr bwMode="auto">
            <a:xfrm>
              <a:off x="1411" y="2605"/>
              <a:ext cx="317" cy="317"/>
            </a:xfrm>
            <a:prstGeom prst="ellipse">
              <a:avLst/>
            </a:prstGeom>
            <a:solidFill>
              <a:schemeClr val="bg1"/>
            </a:solidFill>
            <a:ln w="9525">
              <a:solidFill>
                <a:schemeClr val="bg1"/>
              </a:solidFill>
              <a:round/>
              <a:headEnd/>
              <a:tailEnd/>
            </a:ln>
          </p:spPr>
          <p:txBody>
            <a:bodyPr wrap="none"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endParaRPr lang="zh-TW" altLang="en-US">
                <a:solidFill>
                  <a:prstClr val="black"/>
                </a:solidFill>
              </a:endParaRPr>
            </a:p>
          </p:txBody>
        </p:sp>
        <p:sp>
          <p:nvSpPr>
            <p:cNvPr id="10" name="Freeform 5"/>
            <p:cNvSpPr>
              <a:spLocks/>
            </p:cNvSpPr>
            <p:nvPr/>
          </p:nvSpPr>
          <p:spPr bwMode="auto">
            <a:xfrm>
              <a:off x="1429" y="1661"/>
              <a:ext cx="290" cy="899"/>
            </a:xfrm>
            <a:custGeom>
              <a:avLst/>
              <a:gdLst>
                <a:gd name="T0" fmla="*/ 0 w 290"/>
                <a:gd name="T1" fmla="*/ 0 h 899"/>
                <a:gd name="T2" fmla="*/ 290 w 290"/>
                <a:gd name="T3" fmla="*/ 0 h 899"/>
                <a:gd name="T4" fmla="*/ 235 w 290"/>
                <a:gd name="T5" fmla="*/ 899 h 899"/>
                <a:gd name="T6" fmla="*/ 25 w 290"/>
                <a:gd name="T7" fmla="*/ 881 h 899"/>
                <a:gd name="T8" fmla="*/ 0 w 290"/>
                <a:gd name="T9" fmla="*/ 0 h 899"/>
                <a:gd name="T10" fmla="*/ 0 60000 65536"/>
                <a:gd name="T11" fmla="*/ 0 60000 65536"/>
                <a:gd name="T12" fmla="*/ 0 60000 65536"/>
                <a:gd name="T13" fmla="*/ 0 60000 65536"/>
                <a:gd name="T14" fmla="*/ 0 60000 65536"/>
                <a:gd name="T15" fmla="*/ 0 w 290"/>
                <a:gd name="T16" fmla="*/ 0 h 899"/>
                <a:gd name="T17" fmla="*/ 290 w 290"/>
                <a:gd name="T18" fmla="*/ 899 h 899"/>
              </a:gdLst>
              <a:ahLst/>
              <a:cxnLst>
                <a:cxn ang="T10">
                  <a:pos x="T0" y="T1"/>
                </a:cxn>
                <a:cxn ang="T11">
                  <a:pos x="T2" y="T3"/>
                </a:cxn>
                <a:cxn ang="T12">
                  <a:pos x="T4" y="T5"/>
                </a:cxn>
                <a:cxn ang="T13">
                  <a:pos x="T6" y="T7"/>
                </a:cxn>
                <a:cxn ang="T14">
                  <a:pos x="T8" y="T9"/>
                </a:cxn>
              </a:cxnLst>
              <a:rect l="T15" t="T16" r="T17" b="T18"/>
              <a:pathLst>
                <a:path w="290" h="899">
                  <a:moveTo>
                    <a:pt x="0" y="0"/>
                  </a:moveTo>
                  <a:lnTo>
                    <a:pt x="290" y="0"/>
                  </a:lnTo>
                  <a:lnTo>
                    <a:pt x="235" y="899"/>
                  </a:lnTo>
                  <a:lnTo>
                    <a:pt x="25" y="881"/>
                  </a:lnTo>
                  <a:lnTo>
                    <a:pt x="0" y="0"/>
                  </a:lnTo>
                  <a:close/>
                </a:path>
              </a:pathLst>
            </a:custGeom>
            <a:solidFill>
              <a:schemeClr val="bg1"/>
            </a:solidFill>
            <a:ln w="9525">
              <a:solidFill>
                <a:schemeClr val="bg1"/>
              </a:solidFill>
              <a:round/>
              <a:headEnd/>
              <a:tailEnd/>
            </a:ln>
          </p:spPr>
          <p:txBody>
            <a:bodyPr/>
            <a:lstStyle/>
            <a:p>
              <a:pPr fontAlgn="auto">
                <a:spcBef>
                  <a:spcPts val="0"/>
                </a:spcBef>
                <a:spcAft>
                  <a:spcPts val="0"/>
                </a:spcAft>
              </a:pPr>
              <a:endParaRPr kumimoji="0" lang="zh-TW" altLang="en-US">
                <a:solidFill>
                  <a:prstClr val="black"/>
                </a:solidFill>
                <a:latin typeface="Calibri" panose="020F0502020204030204"/>
                <a:ea typeface="新細明體" panose="02020500000000000000" pitchFamily="18" charset="-120"/>
              </a:endParaRPr>
            </a:p>
          </p:txBody>
        </p:sp>
      </p:grpSp>
      <p:sp>
        <p:nvSpPr>
          <p:cNvPr id="11" name="矩形 10"/>
          <p:cNvSpPr/>
          <p:nvPr/>
        </p:nvSpPr>
        <p:spPr>
          <a:xfrm>
            <a:off x="628168" y="1111852"/>
            <a:ext cx="4129310" cy="540689"/>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fontAlgn="auto">
              <a:spcBef>
                <a:spcPts val="0"/>
              </a:spcBef>
              <a:spcAft>
                <a:spcPts val="0"/>
              </a:spcAft>
            </a:pPr>
            <a:r>
              <a:rPr kumimoji="0" lang="zh-TW" altLang="en-US" dirty="0">
                <a:solidFill>
                  <a:prstClr val="black"/>
                </a:solidFill>
                <a:latin typeface="微軟正黑體" panose="020B0604030504040204" pitchFamily="34" charset="-120"/>
                <a:ea typeface="微軟正黑體" panose="020B0604030504040204" pitchFamily="34" charset="-120"/>
              </a:rPr>
              <a:t>系統檢核上傳檔案規格並提示錯誤訊息</a:t>
            </a:r>
          </a:p>
        </p:txBody>
      </p:sp>
      <p:sp>
        <p:nvSpPr>
          <p:cNvPr id="12" name="文字方塊 11"/>
          <p:cNvSpPr txBox="1"/>
          <p:nvPr/>
        </p:nvSpPr>
        <p:spPr>
          <a:xfrm>
            <a:off x="867885" y="1711654"/>
            <a:ext cx="5089855" cy="369332"/>
          </a:xfrm>
          <a:prstGeom prst="rect">
            <a:avLst/>
          </a:prstGeom>
          <a:noFill/>
        </p:spPr>
        <p:txBody>
          <a:bodyPr wrap="none" rtlCol="0">
            <a:spAutoFit/>
          </a:bodyPr>
          <a:lstStyle/>
          <a:p>
            <a:pPr fontAlgn="auto">
              <a:spcBef>
                <a:spcPts val="0"/>
              </a:spcBef>
              <a:spcAft>
                <a:spcPts val="0"/>
              </a:spcAft>
            </a:pPr>
            <a:r>
              <a:rPr kumimoji="0" lang="zh-TW" altLang="en-US" dirty="0" smtClean="0">
                <a:solidFill>
                  <a:prstClr val="black"/>
                </a:solidFill>
                <a:latin typeface="微軟正黑體" panose="020B0604030504040204" pitchFamily="34" charset="-120"/>
                <a:ea typeface="微軟正黑體" panose="020B0604030504040204" pitchFamily="34" charset="-120"/>
              </a:rPr>
              <a:t>尚有未上傳校系，即輸入通行</a:t>
            </a:r>
            <a:r>
              <a:rPr kumimoji="0" lang="zh-TW" altLang="en-US" dirty="0">
                <a:solidFill>
                  <a:prstClr val="black"/>
                </a:solidFill>
                <a:latin typeface="微軟正黑體" panose="020B0604030504040204" pitchFamily="34" charset="-120"/>
                <a:ea typeface="微軟正黑體" panose="020B0604030504040204" pitchFamily="34" charset="-120"/>
              </a:rPr>
              <a:t>碼， </a:t>
            </a:r>
            <a:r>
              <a:rPr kumimoji="0" lang="zh-TW" altLang="en-US" dirty="0" smtClean="0">
                <a:solidFill>
                  <a:prstClr val="black"/>
                </a:solidFill>
                <a:latin typeface="微軟正黑體" panose="020B0604030504040204" pitchFamily="34" charset="-120"/>
                <a:ea typeface="微軟正黑體" panose="020B0604030504040204" pitchFamily="34" charset="-120"/>
              </a:rPr>
              <a:t>進行</a:t>
            </a:r>
            <a:r>
              <a:rPr kumimoji="0" lang="zh-TW" altLang="en-US" dirty="0">
                <a:solidFill>
                  <a:prstClr val="black"/>
                </a:solidFill>
                <a:latin typeface="微軟正黑體" panose="020B0604030504040204" pitchFamily="34" charset="-120"/>
                <a:ea typeface="微軟正黑體" panose="020B0604030504040204" pitchFamily="34" charset="-120"/>
              </a:rPr>
              <a:t>確認程序</a:t>
            </a:r>
          </a:p>
        </p:txBody>
      </p:sp>
      <p:sp>
        <p:nvSpPr>
          <p:cNvPr id="13" name="Oval 6"/>
          <p:cNvSpPr>
            <a:spLocks noChangeArrowheads="1"/>
          </p:cNvSpPr>
          <p:nvPr/>
        </p:nvSpPr>
        <p:spPr bwMode="gray">
          <a:xfrm>
            <a:off x="597885" y="1764241"/>
            <a:ext cx="270000" cy="270000"/>
          </a:xfrm>
          <a:prstGeom prst="ellipse">
            <a:avLst/>
          </a:prstGeom>
          <a:solidFill>
            <a:srgbClr val="E0AD12"/>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smtClean="0">
                <a:solidFill>
                  <a:prstClr val="white"/>
                </a:solidFill>
                <a:latin typeface="Tahoma" panose="020B0604030504040204" pitchFamily="34" charset="0"/>
                <a:ea typeface="典匠中特圓" pitchFamily="49" charset="-120"/>
                <a:cs typeface="Tahoma" panose="020B0604030504040204" pitchFamily="34" charset="0"/>
              </a:rPr>
              <a:t>5</a:t>
            </a:r>
            <a:endParaRPr lang="en-US" altLang="zh-TW" sz="2100" dirty="0">
              <a:solidFill>
                <a:prstClr val="white"/>
              </a:solidFill>
              <a:latin typeface="Tahoma" panose="020B0604030504040204" pitchFamily="34" charset="0"/>
              <a:ea typeface="典匠中特圓" pitchFamily="49" charset="-120"/>
              <a:cs typeface="Tahoma" panose="020B0604030504040204" pitchFamily="34" charset="0"/>
            </a:endParaRPr>
          </a:p>
        </p:txBody>
      </p:sp>
    </p:spTree>
    <p:extLst>
      <p:ext uri="{BB962C8B-B14F-4D97-AF65-F5344CB8AC3E}">
        <p14:creationId xmlns:p14="http://schemas.microsoft.com/office/powerpoint/2010/main" val="370482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a:srcRect t="6246"/>
          <a:stretch/>
        </p:blipFill>
        <p:spPr>
          <a:xfrm>
            <a:off x="516568" y="993520"/>
            <a:ext cx="8299124" cy="4904601"/>
          </a:xfrm>
          <a:prstGeom prst="rect">
            <a:avLst/>
          </a:prstGeom>
        </p:spPr>
      </p:pic>
      <p:sp>
        <p:nvSpPr>
          <p:cNvPr id="25" name="矩形 24"/>
          <p:cNvSpPr/>
          <p:nvPr/>
        </p:nvSpPr>
        <p:spPr>
          <a:xfrm>
            <a:off x="516568" y="1484107"/>
            <a:ext cx="8387265" cy="12718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 name="投影片編號版面配置區 1"/>
          <p:cNvSpPr>
            <a:spLocks noGrp="1"/>
          </p:cNvSpPr>
          <p:nvPr>
            <p:ph type="sldNum" sz="quarter" idx="12"/>
          </p:nvPr>
        </p:nvSpPr>
        <p:spPr/>
        <p:txBody>
          <a:bodyPr/>
          <a:lstStyle/>
          <a:p>
            <a:fld id="{76931394-9201-4FD2-AD95-612509AEFBAD}" type="slidenum">
              <a:rPr lang="zh-TW" altLang="en-US" smtClean="0">
                <a:solidFill>
                  <a:prstClr val="black"/>
                </a:solidFill>
              </a:rPr>
              <a:pPr/>
              <a:t>85</a:t>
            </a:fld>
            <a:endParaRPr lang="zh-TW" altLang="en-US">
              <a:solidFill>
                <a:prstClr val="black"/>
              </a:solidFill>
            </a:endParaRPr>
          </a:p>
        </p:txBody>
      </p:sp>
      <p:sp>
        <p:nvSpPr>
          <p:cNvPr id="30" name="矩形 29"/>
          <p:cNvSpPr/>
          <p:nvPr/>
        </p:nvSpPr>
        <p:spPr>
          <a:xfrm>
            <a:off x="5076056" y="1064979"/>
            <a:ext cx="792088" cy="13177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2" name="矩形 31"/>
          <p:cNvSpPr/>
          <p:nvPr/>
        </p:nvSpPr>
        <p:spPr>
          <a:xfrm>
            <a:off x="3275856" y="1056765"/>
            <a:ext cx="360040" cy="1399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3" name="矩形 32"/>
          <p:cNvSpPr/>
          <p:nvPr/>
        </p:nvSpPr>
        <p:spPr>
          <a:xfrm>
            <a:off x="1403648" y="1825988"/>
            <a:ext cx="432048" cy="1628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4" name="矩形 33"/>
          <p:cNvSpPr/>
          <p:nvPr/>
        </p:nvSpPr>
        <p:spPr>
          <a:xfrm>
            <a:off x="3469514" y="1817520"/>
            <a:ext cx="886461" cy="1713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5" name="矩形 34"/>
          <p:cNvSpPr/>
          <p:nvPr/>
        </p:nvSpPr>
        <p:spPr>
          <a:xfrm>
            <a:off x="1393527" y="2004274"/>
            <a:ext cx="742857" cy="1725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6" name="矩形 35"/>
          <p:cNvSpPr/>
          <p:nvPr/>
        </p:nvSpPr>
        <p:spPr>
          <a:xfrm>
            <a:off x="1380870" y="2181118"/>
            <a:ext cx="742857" cy="1725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7" name="矩形 36"/>
          <p:cNvSpPr/>
          <p:nvPr/>
        </p:nvSpPr>
        <p:spPr>
          <a:xfrm>
            <a:off x="5501514" y="1817520"/>
            <a:ext cx="886461" cy="1713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8" name="矩形 37"/>
          <p:cNvSpPr/>
          <p:nvPr/>
        </p:nvSpPr>
        <p:spPr>
          <a:xfrm>
            <a:off x="5501514" y="2003787"/>
            <a:ext cx="886461" cy="1713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39" name="矩形 38"/>
          <p:cNvSpPr/>
          <p:nvPr/>
        </p:nvSpPr>
        <p:spPr>
          <a:xfrm>
            <a:off x="3469514" y="2164655"/>
            <a:ext cx="2182606" cy="1575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0" name="矩形 39"/>
          <p:cNvSpPr/>
          <p:nvPr/>
        </p:nvSpPr>
        <p:spPr>
          <a:xfrm>
            <a:off x="3469514" y="1986853"/>
            <a:ext cx="886461" cy="1713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41" name="矩形 40"/>
          <p:cNvSpPr/>
          <p:nvPr/>
        </p:nvSpPr>
        <p:spPr>
          <a:xfrm>
            <a:off x="7414981" y="1995321"/>
            <a:ext cx="886461" cy="1713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8" name="標題 1"/>
          <p:cNvSpPr>
            <a:spLocks noGrp="1"/>
          </p:cNvSpPr>
          <p:nvPr>
            <p:ph type="title"/>
          </p:nvPr>
        </p:nvSpPr>
        <p:spPr>
          <a:xfrm>
            <a:off x="0" y="260350"/>
            <a:ext cx="9625581" cy="604818"/>
          </a:xfrm>
        </p:spPr>
        <p:txBody>
          <a:bodyPr>
            <a:noAutofit/>
          </a:bodyPr>
          <a:lstStyle/>
          <a:p>
            <a:r>
              <a:rPr lang="zh-TW" altLang="en-US" sz="2000" dirty="0">
                <a:solidFill>
                  <a:srgbClr val="002060"/>
                </a:solidFill>
                <a:latin typeface="標楷體" panose="03000509000000000000" pitchFamily="65" charset="-120"/>
                <a:ea typeface="標楷體" panose="03000509000000000000" pitchFamily="65" charset="-120"/>
              </a:rPr>
              <a:t>甄選入學招生第二階段報名系統</a:t>
            </a:r>
            <a:r>
              <a:rPr lang="en-US" altLang="zh-TW" sz="2000" dirty="0">
                <a:solidFill>
                  <a:srgbClr val="002060"/>
                </a:solidFill>
                <a:latin typeface="標楷體" panose="03000509000000000000" pitchFamily="65" charset="-120"/>
                <a:ea typeface="標楷體" panose="03000509000000000000" pitchFamily="65" charset="-120"/>
              </a:rPr>
              <a:t>-</a:t>
            </a:r>
            <a:r>
              <a:rPr kumimoji="1" lang="zh-TW" altLang="en-US" sz="2400" dirty="0">
                <a:solidFill>
                  <a:srgbClr val="FF0000"/>
                </a:solidFill>
                <a:latin typeface="標楷體" panose="03000509000000000000" pitchFamily="65" charset="-120"/>
                <a:ea typeface="標楷體" panose="03000509000000000000" pitchFamily="65" charset="-120"/>
              </a:rPr>
              <a:t>選填第二階段報名校系科（組）學程</a:t>
            </a:r>
          </a:p>
        </p:txBody>
      </p:sp>
    </p:spTree>
    <p:extLst>
      <p:ext uri="{BB962C8B-B14F-4D97-AF65-F5344CB8AC3E}">
        <p14:creationId xmlns:p14="http://schemas.microsoft.com/office/powerpoint/2010/main" val="336397301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群組 5"/>
          <p:cNvGrpSpPr/>
          <p:nvPr/>
        </p:nvGrpSpPr>
        <p:grpSpPr>
          <a:xfrm>
            <a:off x="323528" y="1211005"/>
            <a:ext cx="8591481" cy="4824079"/>
            <a:chOff x="128848" y="1883228"/>
            <a:chExt cx="8886304" cy="4657271"/>
          </a:xfrm>
        </p:grpSpPr>
        <p:pic>
          <p:nvPicPr>
            <p:cNvPr id="4" name="圖片 3"/>
            <p:cNvPicPr>
              <a:picLocks noChangeAspect="1"/>
            </p:cNvPicPr>
            <p:nvPr/>
          </p:nvPicPr>
          <p:blipFill rotWithShape="1">
            <a:blip r:embed="rId2"/>
            <a:srcRect t="22959"/>
            <a:stretch/>
          </p:blipFill>
          <p:spPr>
            <a:xfrm>
              <a:off x="128848" y="1883228"/>
              <a:ext cx="8886304" cy="4657271"/>
            </a:xfrm>
            <a:prstGeom prst="rect">
              <a:avLst/>
            </a:prstGeom>
          </p:spPr>
        </p:pic>
        <p:sp>
          <p:nvSpPr>
            <p:cNvPr id="5" name="矩形 4"/>
            <p:cNvSpPr/>
            <p:nvPr/>
          </p:nvSpPr>
          <p:spPr>
            <a:xfrm>
              <a:off x="2857500" y="2400300"/>
              <a:ext cx="342900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fontAlgn="auto">
                <a:spcBef>
                  <a:spcPts val="0"/>
                </a:spcBef>
                <a:spcAft>
                  <a:spcPts val="0"/>
                </a:spcAft>
              </a:pPr>
              <a:endParaRPr kumimoji="0" lang="zh-TW" altLang="en-US">
                <a:solidFill>
                  <a:prstClr val="white"/>
                </a:solidFill>
              </a:endParaRPr>
            </a:p>
          </p:txBody>
        </p:sp>
      </p:grpSp>
      <p:sp>
        <p:nvSpPr>
          <p:cNvPr id="2" name="投影片編號版面配置區 1"/>
          <p:cNvSpPr>
            <a:spLocks noGrp="1"/>
          </p:cNvSpPr>
          <p:nvPr>
            <p:ph type="sldNum" sz="quarter" idx="12"/>
          </p:nvPr>
        </p:nvSpPr>
        <p:spPr/>
        <p:txBody>
          <a:bodyPr/>
          <a:lstStyle/>
          <a:p>
            <a:fld id="{76931394-9201-4FD2-AD95-612509AEFBAD}" type="slidenum">
              <a:rPr lang="zh-TW" altLang="en-US" smtClean="0">
                <a:solidFill>
                  <a:prstClr val="black"/>
                </a:solidFill>
              </a:rPr>
              <a:pPr/>
              <a:t>86</a:t>
            </a:fld>
            <a:endParaRPr lang="zh-TW" altLang="en-US">
              <a:solidFill>
                <a:prstClr val="black"/>
              </a:solidFill>
            </a:endParaRPr>
          </a:p>
        </p:txBody>
      </p:sp>
      <p:sp>
        <p:nvSpPr>
          <p:cNvPr id="19" name="矩形 18"/>
          <p:cNvSpPr/>
          <p:nvPr/>
        </p:nvSpPr>
        <p:spPr>
          <a:xfrm>
            <a:off x="5004048" y="1232347"/>
            <a:ext cx="771599" cy="1742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1" name="矩形 20"/>
          <p:cNvSpPr/>
          <p:nvPr/>
        </p:nvSpPr>
        <p:spPr>
          <a:xfrm>
            <a:off x="3059131" y="1254357"/>
            <a:ext cx="528704" cy="1305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0" name="標題 1"/>
          <p:cNvSpPr>
            <a:spLocks noGrp="1"/>
          </p:cNvSpPr>
          <p:nvPr>
            <p:ph type="title"/>
          </p:nvPr>
        </p:nvSpPr>
        <p:spPr>
          <a:xfrm>
            <a:off x="0" y="260350"/>
            <a:ext cx="9625581" cy="604818"/>
          </a:xfrm>
        </p:spPr>
        <p:txBody>
          <a:bodyPr>
            <a:noAutofit/>
          </a:bodyPr>
          <a:lstStyle/>
          <a:p>
            <a:r>
              <a:rPr lang="zh-TW" altLang="en-US" sz="2000" dirty="0">
                <a:solidFill>
                  <a:srgbClr val="002060"/>
                </a:solidFill>
                <a:latin typeface="標楷體" panose="03000509000000000000" pitchFamily="65" charset="-120"/>
                <a:ea typeface="標楷體" panose="03000509000000000000" pitchFamily="65" charset="-120"/>
              </a:rPr>
              <a:t>甄選入學招生第二階段報名系統</a:t>
            </a:r>
            <a:r>
              <a:rPr lang="en-US" altLang="zh-TW" sz="2000" dirty="0">
                <a:solidFill>
                  <a:srgbClr val="002060"/>
                </a:solidFill>
                <a:latin typeface="標楷體" panose="03000509000000000000" pitchFamily="65" charset="-120"/>
                <a:ea typeface="標楷體" panose="03000509000000000000" pitchFamily="65" charset="-120"/>
              </a:rPr>
              <a:t>-</a:t>
            </a:r>
            <a:r>
              <a:rPr kumimoji="1" lang="zh-TW" altLang="en-US" sz="2400" dirty="0">
                <a:solidFill>
                  <a:srgbClr val="FF0000"/>
                </a:solidFill>
                <a:latin typeface="標楷體" panose="03000509000000000000" pitchFamily="65" charset="-120"/>
                <a:ea typeface="標楷體" panose="03000509000000000000" pitchFamily="65" charset="-120"/>
              </a:rPr>
              <a:t>選填第二階段報名校系科（組）學程</a:t>
            </a:r>
          </a:p>
        </p:txBody>
      </p:sp>
    </p:spTree>
    <p:extLst>
      <p:ext uri="{BB962C8B-B14F-4D97-AF65-F5344CB8AC3E}">
        <p14:creationId xmlns:p14="http://schemas.microsoft.com/office/powerpoint/2010/main" val="327538744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標題 1"/>
          <p:cNvSpPr>
            <a:spLocks noGrp="1"/>
          </p:cNvSpPr>
          <p:nvPr>
            <p:ph type="title"/>
          </p:nvPr>
        </p:nvSpPr>
        <p:spPr>
          <a:xfrm>
            <a:off x="0" y="260350"/>
            <a:ext cx="9625581" cy="604818"/>
          </a:xfrm>
        </p:spPr>
        <p:txBody>
          <a:bodyPr>
            <a:noAutofit/>
          </a:bodyPr>
          <a:lstStyle/>
          <a:p>
            <a:r>
              <a:rPr lang="zh-TW" altLang="en-US" sz="2000" dirty="0">
                <a:solidFill>
                  <a:srgbClr val="002060"/>
                </a:solidFill>
                <a:latin typeface="標楷體" panose="03000509000000000000" pitchFamily="65" charset="-120"/>
                <a:ea typeface="標楷體" panose="03000509000000000000" pitchFamily="65" charset="-120"/>
              </a:rPr>
              <a:t>甄選入學招生第二階段報名系統</a:t>
            </a:r>
            <a:r>
              <a:rPr lang="en-US" altLang="zh-TW" sz="2000" dirty="0">
                <a:solidFill>
                  <a:srgbClr val="002060"/>
                </a:solidFill>
                <a:latin typeface="標楷體" panose="03000509000000000000" pitchFamily="65" charset="-120"/>
                <a:ea typeface="標楷體" panose="03000509000000000000" pitchFamily="65" charset="-120"/>
              </a:rPr>
              <a:t>-</a:t>
            </a:r>
            <a:r>
              <a:rPr kumimoji="1" lang="zh-TW" altLang="en-US" sz="2400" dirty="0">
                <a:solidFill>
                  <a:srgbClr val="FF0000"/>
                </a:solidFill>
                <a:latin typeface="標楷體" panose="03000509000000000000" pitchFamily="65" charset="-120"/>
                <a:ea typeface="標楷體" panose="03000509000000000000" pitchFamily="65" charset="-120"/>
              </a:rPr>
              <a:t>選填第二階段報名校系科（組）學程</a:t>
            </a:r>
          </a:p>
        </p:txBody>
      </p:sp>
      <p:sp>
        <p:nvSpPr>
          <p:cNvPr id="2" name="投影片編號版面配置區 1"/>
          <p:cNvSpPr>
            <a:spLocks noGrp="1"/>
          </p:cNvSpPr>
          <p:nvPr>
            <p:ph type="sldNum" sz="quarter" idx="12"/>
          </p:nvPr>
        </p:nvSpPr>
        <p:spPr/>
        <p:txBody>
          <a:bodyPr/>
          <a:lstStyle/>
          <a:p>
            <a:fld id="{76931394-9201-4FD2-AD95-612509AEFBAD}" type="slidenum">
              <a:rPr lang="zh-TW" altLang="en-US" smtClean="0">
                <a:solidFill>
                  <a:prstClr val="black"/>
                </a:solidFill>
              </a:rPr>
              <a:pPr/>
              <a:t>87</a:t>
            </a:fld>
            <a:endParaRPr lang="zh-TW" altLang="en-US">
              <a:solidFill>
                <a:prstClr val="black"/>
              </a:solidFill>
            </a:endParaRPr>
          </a:p>
        </p:txBody>
      </p:sp>
      <p:pic>
        <p:nvPicPr>
          <p:cNvPr id="3" name="圖片 2"/>
          <p:cNvPicPr>
            <a:picLocks noChangeAspect="1"/>
          </p:cNvPicPr>
          <p:nvPr/>
        </p:nvPicPr>
        <p:blipFill>
          <a:blip r:embed="rId2"/>
          <a:stretch>
            <a:fillRect/>
          </a:stretch>
        </p:blipFill>
        <p:spPr>
          <a:xfrm>
            <a:off x="179512" y="1124744"/>
            <a:ext cx="8805514" cy="4501938"/>
          </a:xfrm>
          <a:prstGeom prst="rect">
            <a:avLst/>
          </a:prstGeom>
        </p:spPr>
      </p:pic>
      <p:grpSp>
        <p:nvGrpSpPr>
          <p:cNvPr id="6" name="Group 2"/>
          <p:cNvGrpSpPr>
            <a:grpSpLocks/>
          </p:cNvGrpSpPr>
          <p:nvPr/>
        </p:nvGrpSpPr>
        <p:grpSpPr bwMode="auto">
          <a:xfrm>
            <a:off x="4755386" y="4499077"/>
            <a:ext cx="851804" cy="812174"/>
            <a:chOff x="748" y="1480"/>
            <a:chExt cx="1647" cy="1574"/>
          </a:xfrm>
        </p:grpSpPr>
        <p:sp>
          <p:nvSpPr>
            <p:cNvPr id="7" name="AutoShape 3"/>
            <p:cNvSpPr>
              <a:spLocks noChangeArrowheads="1"/>
            </p:cNvSpPr>
            <p:nvPr/>
          </p:nvSpPr>
          <p:spPr bwMode="gray">
            <a:xfrm>
              <a:off x="748" y="1480"/>
              <a:ext cx="1647" cy="1574"/>
            </a:xfrm>
            <a:prstGeom prst="roundRect">
              <a:avLst>
                <a:gd name="adj" fmla="val 16667"/>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endParaRPr lang="zh-TW" altLang="en-US" dirty="0">
                <a:solidFill>
                  <a:prstClr val="black"/>
                </a:solidFill>
              </a:endParaRPr>
            </a:p>
          </p:txBody>
        </p:sp>
        <p:sp>
          <p:nvSpPr>
            <p:cNvPr id="8" name="Oval 4"/>
            <p:cNvSpPr>
              <a:spLocks noChangeArrowheads="1"/>
            </p:cNvSpPr>
            <p:nvPr/>
          </p:nvSpPr>
          <p:spPr bwMode="auto">
            <a:xfrm>
              <a:off x="1411" y="2605"/>
              <a:ext cx="317" cy="317"/>
            </a:xfrm>
            <a:prstGeom prst="ellipse">
              <a:avLst/>
            </a:prstGeom>
            <a:solidFill>
              <a:schemeClr val="bg1"/>
            </a:solidFill>
            <a:ln w="9525">
              <a:solidFill>
                <a:schemeClr val="bg1"/>
              </a:solidFill>
              <a:round/>
              <a:headEnd/>
              <a:tailEnd/>
            </a:ln>
          </p:spPr>
          <p:txBody>
            <a:bodyPr wrap="none"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endParaRPr lang="zh-TW" altLang="en-US">
                <a:solidFill>
                  <a:prstClr val="black"/>
                </a:solidFill>
              </a:endParaRPr>
            </a:p>
          </p:txBody>
        </p:sp>
        <p:sp>
          <p:nvSpPr>
            <p:cNvPr id="9" name="Freeform 5"/>
            <p:cNvSpPr>
              <a:spLocks/>
            </p:cNvSpPr>
            <p:nvPr/>
          </p:nvSpPr>
          <p:spPr bwMode="auto">
            <a:xfrm>
              <a:off x="1429" y="1661"/>
              <a:ext cx="290" cy="899"/>
            </a:xfrm>
            <a:custGeom>
              <a:avLst/>
              <a:gdLst>
                <a:gd name="T0" fmla="*/ 0 w 290"/>
                <a:gd name="T1" fmla="*/ 0 h 899"/>
                <a:gd name="T2" fmla="*/ 290 w 290"/>
                <a:gd name="T3" fmla="*/ 0 h 899"/>
                <a:gd name="T4" fmla="*/ 235 w 290"/>
                <a:gd name="T5" fmla="*/ 899 h 899"/>
                <a:gd name="T6" fmla="*/ 25 w 290"/>
                <a:gd name="T7" fmla="*/ 881 h 899"/>
                <a:gd name="T8" fmla="*/ 0 w 290"/>
                <a:gd name="T9" fmla="*/ 0 h 899"/>
                <a:gd name="T10" fmla="*/ 0 60000 65536"/>
                <a:gd name="T11" fmla="*/ 0 60000 65536"/>
                <a:gd name="T12" fmla="*/ 0 60000 65536"/>
                <a:gd name="T13" fmla="*/ 0 60000 65536"/>
                <a:gd name="T14" fmla="*/ 0 60000 65536"/>
                <a:gd name="T15" fmla="*/ 0 w 290"/>
                <a:gd name="T16" fmla="*/ 0 h 899"/>
                <a:gd name="T17" fmla="*/ 290 w 290"/>
                <a:gd name="T18" fmla="*/ 899 h 899"/>
              </a:gdLst>
              <a:ahLst/>
              <a:cxnLst>
                <a:cxn ang="T10">
                  <a:pos x="T0" y="T1"/>
                </a:cxn>
                <a:cxn ang="T11">
                  <a:pos x="T2" y="T3"/>
                </a:cxn>
                <a:cxn ang="T12">
                  <a:pos x="T4" y="T5"/>
                </a:cxn>
                <a:cxn ang="T13">
                  <a:pos x="T6" y="T7"/>
                </a:cxn>
                <a:cxn ang="T14">
                  <a:pos x="T8" y="T9"/>
                </a:cxn>
              </a:cxnLst>
              <a:rect l="T15" t="T16" r="T17" b="T18"/>
              <a:pathLst>
                <a:path w="290" h="899">
                  <a:moveTo>
                    <a:pt x="0" y="0"/>
                  </a:moveTo>
                  <a:lnTo>
                    <a:pt x="290" y="0"/>
                  </a:lnTo>
                  <a:lnTo>
                    <a:pt x="235" y="899"/>
                  </a:lnTo>
                  <a:lnTo>
                    <a:pt x="25" y="881"/>
                  </a:lnTo>
                  <a:lnTo>
                    <a:pt x="0" y="0"/>
                  </a:lnTo>
                  <a:close/>
                </a:path>
              </a:pathLst>
            </a:custGeom>
            <a:solidFill>
              <a:schemeClr val="bg1"/>
            </a:solidFill>
            <a:ln w="9525">
              <a:solidFill>
                <a:schemeClr val="bg1"/>
              </a:solidFill>
              <a:round/>
              <a:headEnd/>
              <a:tailEnd/>
            </a:ln>
          </p:spPr>
          <p:txBody>
            <a:bodyPr/>
            <a:lstStyle/>
            <a:p>
              <a:pPr fontAlgn="auto">
                <a:spcBef>
                  <a:spcPts val="0"/>
                </a:spcBef>
                <a:spcAft>
                  <a:spcPts val="0"/>
                </a:spcAft>
              </a:pPr>
              <a:endParaRPr kumimoji="0" lang="zh-TW" altLang="en-US">
                <a:solidFill>
                  <a:prstClr val="black"/>
                </a:solidFill>
                <a:latin typeface="Calibri" panose="020F0502020204030204"/>
                <a:ea typeface="新細明體" panose="02020500000000000000" pitchFamily="18" charset="-120"/>
              </a:endParaRPr>
            </a:p>
          </p:txBody>
        </p:sp>
      </p:grpSp>
      <p:sp>
        <p:nvSpPr>
          <p:cNvPr id="11" name="矩形 10"/>
          <p:cNvSpPr/>
          <p:nvPr/>
        </p:nvSpPr>
        <p:spPr>
          <a:xfrm>
            <a:off x="5679001" y="4437112"/>
            <a:ext cx="2808312" cy="936104"/>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zh-TW" altLang="en-US" dirty="0">
                <a:solidFill>
                  <a:schemeClr val="tx1"/>
                </a:solidFill>
                <a:latin typeface="標楷體" panose="03000509000000000000" pitchFamily="65" charset="-120"/>
                <a:ea typeface="標楷體" panose="03000509000000000000" pitchFamily="65" charset="-120"/>
              </a:rPr>
              <a:t>請</a:t>
            </a:r>
            <a:r>
              <a:rPr lang="zh-TW" altLang="en-US" dirty="0" smtClean="0">
                <a:solidFill>
                  <a:schemeClr val="tx1"/>
                </a:solidFill>
                <a:latin typeface="標楷體" panose="03000509000000000000" pitchFamily="65" charset="-120"/>
                <a:ea typeface="標楷體" panose="03000509000000000000" pitchFamily="65" charset="-120"/>
              </a:rPr>
              <a:t>考生注意！</a:t>
            </a:r>
            <a:endParaRPr lang="en-US" altLang="zh-TW" dirty="0" smtClean="0">
              <a:solidFill>
                <a:schemeClr val="tx1"/>
              </a:solidFill>
              <a:latin typeface="標楷體" panose="03000509000000000000" pitchFamily="65" charset="-120"/>
              <a:ea typeface="標楷體" panose="03000509000000000000" pitchFamily="65" charset="-120"/>
            </a:endParaRPr>
          </a:p>
          <a:p>
            <a:r>
              <a:rPr lang="zh-TW" altLang="en-US" dirty="0" smtClean="0">
                <a:solidFill>
                  <a:schemeClr val="tx1"/>
                </a:solidFill>
                <a:latin typeface="標楷體" panose="03000509000000000000" pitchFamily="65" charset="-120"/>
                <a:ea typeface="標楷體" panose="03000509000000000000" pitchFamily="65" charset="-120"/>
              </a:rPr>
              <a:t>輸入</a:t>
            </a:r>
            <a:r>
              <a:rPr lang="zh-TW" altLang="en-US" dirty="0">
                <a:solidFill>
                  <a:schemeClr val="tx1"/>
                </a:solidFill>
                <a:latin typeface="標楷體" panose="03000509000000000000" pitchFamily="65" charset="-120"/>
                <a:ea typeface="標楷體" panose="03000509000000000000" pitchFamily="65" charset="-120"/>
              </a:rPr>
              <a:t>通行</a:t>
            </a:r>
            <a:r>
              <a:rPr lang="zh-TW" altLang="en-US" dirty="0" smtClean="0">
                <a:solidFill>
                  <a:schemeClr val="tx1"/>
                </a:solidFill>
                <a:latin typeface="標楷體" panose="03000509000000000000" pitchFamily="65" charset="-120"/>
                <a:ea typeface="標楷體" panose="03000509000000000000" pitchFamily="65" charset="-120"/>
              </a:rPr>
              <a:t>碼進行確認程序</a:t>
            </a:r>
            <a:endParaRPr lang="en-US" altLang="zh-TW" dirty="0" smtClean="0">
              <a:solidFill>
                <a:schemeClr val="tx1"/>
              </a:solidFill>
              <a:latin typeface="標楷體" panose="03000509000000000000" pitchFamily="65" charset="-120"/>
              <a:ea typeface="標楷體" panose="03000509000000000000" pitchFamily="65" charset="-120"/>
            </a:endParaRPr>
          </a:p>
          <a:p>
            <a:r>
              <a:rPr lang="zh-TW" altLang="en-US" dirty="0" smtClean="0">
                <a:solidFill>
                  <a:schemeClr val="tx1"/>
                </a:solidFill>
                <a:latin typeface="標楷體" panose="03000509000000000000" pitchFamily="65" charset="-120"/>
                <a:ea typeface="標楷體" panose="03000509000000000000" pitchFamily="65" charset="-120"/>
              </a:rPr>
              <a:t>即</a:t>
            </a:r>
            <a:r>
              <a:rPr lang="zh-TW" altLang="en-US" dirty="0">
                <a:solidFill>
                  <a:schemeClr val="tx1"/>
                </a:solidFill>
                <a:latin typeface="標楷體" panose="03000509000000000000" pitchFamily="65" charset="-120"/>
                <a:ea typeface="標楷體" panose="03000509000000000000" pitchFamily="65" charset="-120"/>
              </a:rPr>
              <a:t>無法更改或重新上</a:t>
            </a:r>
            <a:r>
              <a:rPr lang="zh-TW" altLang="en-US" dirty="0" smtClean="0">
                <a:solidFill>
                  <a:schemeClr val="tx1"/>
                </a:solidFill>
                <a:latin typeface="標楷體" panose="03000509000000000000" pitchFamily="65" charset="-120"/>
                <a:ea typeface="標楷體" panose="03000509000000000000" pitchFamily="65" charset="-120"/>
              </a:rPr>
              <a:t>傳，</a:t>
            </a:r>
            <a:endParaRPr lang="zh-TW" altLang="en-US" dirty="0">
              <a:solidFill>
                <a:schemeClr val="tx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7085335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a:xfrm>
            <a:off x="4791717" y="1412776"/>
            <a:ext cx="3544484" cy="1862820"/>
          </a:xfrm>
          <a:prstGeom prst="rect">
            <a:avLst/>
          </a:prstGeom>
          <a:solidFill>
            <a:schemeClr val="accent6">
              <a:lumMod val="20000"/>
              <a:lumOff val="80000"/>
              <a:alpha val="50000"/>
            </a:schemeClr>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solidFill>
                  <a:prstClr val="black"/>
                </a:solidFill>
              </a:rPr>
              <a:pPr>
                <a:defRPr/>
              </a:pPr>
              <a:t>88</a:t>
            </a:fld>
            <a:endParaRPr lang="en-US" altLang="zh-TW" dirty="0">
              <a:solidFill>
                <a:prstClr val="black"/>
              </a:solidFill>
            </a:endParaRPr>
          </a:p>
        </p:txBody>
      </p:sp>
      <p:sp>
        <p:nvSpPr>
          <p:cNvPr id="41" name="文字方塊 40"/>
          <p:cNvSpPr txBox="1"/>
          <p:nvPr/>
        </p:nvSpPr>
        <p:spPr>
          <a:xfrm>
            <a:off x="185848" y="1471414"/>
            <a:ext cx="461665" cy="4536000"/>
          </a:xfrm>
          <a:prstGeom prst="rect">
            <a:avLst/>
          </a:prstGeom>
          <a:solidFill>
            <a:schemeClr val="accent6">
              <a:lumMod val="20000"/>
              <a:lumOff val="80000"/>
            </a:schemeClr>
          </a:solidFill>
          <a:ln>
            <a:noFill/>
          </a:ln>
        </p:spPr>
        <p:txBody>
          <a:bodyPr vert="eaVert">
            <a:spAutoFit/>
          </a:bodyPr>
          <a:lstStyle/>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登入二階報名系統</a:t>
            </a:r>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52" name="文字方塊 51"/>
          <p:cNvSpPr txBox="1"/>
          <p:nvPr/>
        </p:nvSpPr>
        <p:spPr>
          <a:xfrm>
            <a:off x="841862" y="1471414"/>
            <a:ext cx="461665" cy="4536000"/>
          </a:xfrm>
          <a:prstGeom prst="rect">
            <a:avLst/>
          </a:prstGeom>
          <a:solidFill>
            <a:schemeClr val="accent6">
              <a:lumMod val="20000"/>
              <a:lumOff val="80000"/>
            </a:schemeClr>
          </a:solidFill>
          <a:ln>
            <a:noFill/>
          </a:ln>
        </p:spPr>
        <p:txBody>
          <a:bodyPr vert="eaVert">
            <a:spAutoFit/>
          </a:bodyPr>
          <a:lstStyle/>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變更通行碼</a:t>
            </a:r>
            <a:endParaRPr lang="zh-TW" altLang="en-US" dirty="0">
              <a:solidFill>
                <a:srgbClr val="FF0000"/>
              </a:solidFill>
              <a:latin typeface="微軟正黑體" panose="020B0604030504040204" pitchFamily="34" charset="-120"/>
              <a:ea typeface="微軟正黑體" panose="020B0604030504040204" pitchFamily="34" charset="-120"/>
            </a:endParaRPr>
          </a:p>
        </p:txBody>
      </p:sp>
      <p:sp>
        <p:nvSpPr>
          <p:cNvPr id="54" name="文字方塊 53"/>
          <p:cNvSpPr txBox="1"/>
          <p:nvPr/>
        </p:nvSpPr>
        <p:spPr>
          <a:xfrm>
            <a:off x="3555942" y="1471416"/>
            <a:ext cx="461665" cy="4537075"/>
          </a:xfrm>
          <a:prstGeom prst="rect">
            <a:avLst/>
          </a:prstGeom>
          <a:solidFill>
            <a:schemeClr val="accent6">
              <a:lumMod val="20000"/>
              <a:lumOff val="80000"/>
            </a:schemeClr>
          </a:solidFill>
          <a:ln>
            <a:noFill/>
          </a:ln>
        </p:spPr>
        <p:txBody>
          <a:bodyPr vert="eaVert">
            <a:spAutoFit/>
          </a:bodyPr>
          <a:lstStyle/>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顯示一階篩選通過校系（科）組學程</a:t>
            </a:r>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55" name="文字方塊 54"/>
          <p:cNvSpPr txBox="1"/>
          <p:nvPr/>
        </p:nvSpPr>
        <p:spPr>
          <a:xfrm>
            <a:off x="2183898" y="1471414"/>
            <a:ext cx="491673" cy="4536000"/>
          </a:xfrm>
          <a:prstGeom prst="rect">
            <a:avLst/>
          </a:prstGeom>
          <a:solidFill>
            <a:schemeClr val="accent6">
              <a:lumMod val="20000"/>
              <a:lumOff val="80000"/>
            </a:schemeClr>
          </a:solidFill>
          <a:ln>
            <a:noFill/>
          </a:ln>
        </p:spPr>
        <p:txBody>
          <a:bodyPr vert="eaVert">
            <a:spAutoFit/>
          </a:bodyPr>
          <a:lstStyle/>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上傳證照或得獎加分證明</a:t>
            </a:r>
            <a:r>
              <a:rPr lang="zh-TW" altLang="en-US" dirty="0" smtClean="0">
                <a:solidFill>
                  <a:srgbClr val="FF0000"/>
                </a:solidFill>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表</a:t>
            </a:r>
            <a:r>
              <a:rPr lang="zh-TW" altLang="en-US" dirty="0" smtClean="0">
                <a:solidFill>
                  <a:srgbClr val="FF0000"/>
                </a:solidFill>
                <a:latin typeface="微軟正黑體" panose="020B0604030504040204" pitchFamily="34" charset="-120"/>
                <a:ea typeface="微軟正黑體" panose="020B0604030504040204" pitchFamily="34" charset="-120"/>
              </a:rPr>
              <a:t>Ａ</a:t>
            </a:r>
            <a:r>
              <a:rPr lang="en-US" altLang="zh-TW" dirty="0" smtClean="0">
                <a:solidFill>
                  <a:srgbClr val="FF0000"/>
                </a:solidFill>
                <a:latin typeface="微軟正黑體" panose="020B0604030504040204" pitchFamily="34" charset="-120"/>
                <a:ea typeface="微軟正黑體" panose="020B0604030504040204" pitchFamily="34" charset="-120"/>
              </a:rPr>
              <a:t>22</a:t>
            </a:r>
            <a:r>
              <a:rPr lang="zh-TW" altLang="en-US" dirty="0" smtClean="0">
                <a:solidFill>
                  <a:srgbClr val="FF0000"/>
                </a:solidFill>
                <a:latin typeface="微軟正黑體" panose="020B0604030504040204" pitchFamily="34" charset="-120"/>
                <a:ea typeface="微軟正黑體" panose="020B0604030504040204" pitchFamily="34" charset="-120"/>
              </a:rPr>
              <a:t>）</a:t>
            </a:r>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56" name="文字方塊 55"/>
          <p:cNvSpPr txBox="1"/>
          <p:nvPr/>
        </p:nvSpPr>
        <p:spPr>
          <a:xfrm>
            <a:off x="5338928" y="3356992"/>
            <a:ext cx="446276" cy="2664296"/>
          </a:xfrm>
          <a:prstGeom prst="rect">
            <a:avLst/>
          </a:prstGeom>
          <a:solidFill>
            <a:schemeClr val="accent2">
              <a:lumMod val="20000"/>
              <a:lumOff val="80000"/>
            </a:schemeClr>
          </a:solidFill>
          <a:ln>
            <a:noFill/>
          </a:ln>
        </p:spPr>
        <p:txBody>
          <a:bodyPr vert="eaVert" wrap="square">
            <a:spAutoFit/>
          </a:bodyPr>
          <a:lstStyle/>
          <a:p>
            <a:pPr algn="ctr">
              <a:defRPr/>
            </a:pPr>
            <a:r>
              <a:rPr lang="zh-TW" altLang="en-US" sz="1700" dirty="0" smtClean="0">
                <a:solidFill>
                  <a:prstClr val="black"/>
                </a:solidFill>
                <a:latin typeface="微軟正黑體" panose="020B0604030504040204" pitchFamily="34" charset="-120"/>
                <a:ea typeface="微軟正黑體" panose="020B0604030504040204" pitchFamily="34" charset="-120"/>
              </a:rPr>
              <a:t>分校系上傳審查項目</a:t>
            </a:r>
            <a:r>
              <a:rPr lang="en-US" altLang="zh-TW" sz="1700" dirty="0" smtClean="0">
                <a:solidFill>
                  <a:prstClr val="black"/>
                </a:solidFill>
                <a:latin typeface="微軟正黑體" panose="020B0604030504040204" pitchFamily="34" charset="-120"/>
                <a:ea typeface="微軟正黑體" panose="020B0604030504040204" pitchFamily="34" charset="-120"/>
              </a:rPr>
              <a:t>PDF</a:t>
            </a:r>
            <a:r>
              <a:rPr lang="zh-TW" altLang="en-US" sz="1700" dirty="0" smtClean="0">
                <a:solidFill>
                  <a:prstClr val="black"/>
                </a:solidFill>
                <a:latin typeface="微軟正黑體" panose="020B0604030504040204" pitchFamily="34" charset="-120"/>
                <a:ea typeface="微軟正黑體" panose="020B0604030504040204" pitchFamily="34" charset="-120"/>
              </a:rPr>
              <a:t>檔</a:t>
            </a:r>
            <a:endParaRPr lang="zh-TW" altLang="en-US" sz="1700" dirty="0">
              <a:solidFill>
                <a:prstClr val="black"/>
              </a:solidFill>
              <a:latin typeface="微軟正黑體" panose="020B0604030504040204" pitchFamily="34" charset="-120"/>
              <a:ea typeface="微軟正黑體" panose="020B0604030504040204" pitchFamily="34" charset="-120"/>
            </a:endParaRPr>
          </a:p>
        </p:txBody>
      </p:sp>
      <p:sp>
        <p:nvSpPr>
          <p:cNvPr id="58" name="文字方塊 57"/>
          <p:cNvSpPr txBox="1"/>
          <p:nvPr/>
        </p:nvSpPr>
        <p:spPr>
          <a:xfrm>
            <a:off x="1497876" y="1471414"/>
            <a:ext cx="491673" cy="4536000"/>
          </a:xfrm>
          <a:prstGeom prst="rect">
            <a:avLst/>
          </a:prstGeom>
          <a:solidFill>
            <a:schemeClr val="accent6">
              <a:lumMod val="20000"/>
              <a:lumOff val="80000"/>
            </a:schemeClr>
          </a:solidFill>
          <a:ln>
            <a:noFill/>
          </a:ln>
        </p:spPr>
        <p:txBody>
          <a:bodyPr vert="eaVert">
            <a:spAutoFit/>
          </a:bodyPr>
          <a:lstStyle/>
          <a:p>
            <a:pPr algn="ctr">
              <a:defRPr/>
            </a:pPr>
            <a:r>
              <a:rPr lang="zh-TW" altLang="en-US" dirty="0">
                <a:solidFill>
                  <a:prstClr val="black"/>
                </a:solidFill>
                <a:latin typeface="微軟正黑體" panose="020B0604030504040204" pitchFamily="34" charset="-120"/>
                <a:ea typeface="微軟正黑體" panose="020B0604030504040204" pitchFamily="34" charset="-120"/>
              </a:rPr>
              <a:t>上傳</a:t>
            </a:r>
            <a:r>
              <a:rPr lang="zh-TW" altLang="en-US" dirty="0" smtClean="0">
                <a:solidFill>
                  <a:prstClr val="black"/>
                </a:solidFill>
                <a:latin typeface="微軟正黑體" panose="020B0604030504040204" pitchFamily="34" charset="-120"/>
                <a:ea typeface="微軟正黑體" panose="020B0604030504040204" pitchFamily="34" charset="-120"/>
              </a:rPr>
              <a:t>在校歷年學業成績證明</a:t>
            </a:r>
            <a:r>
              <a:rPr lang="zh-TW" altLang="en-US" dirty="0" smtClean="0">
                <a:solidFill>
                  <a:srgbClr val="FF0000"/>
                </a:solidFill>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表</a:t>
            </a:r>
            <a:r>
              <a:rPr lang="zh-TW" altLang="en-US" dirty="0" smtClean="0">
                <a:solidFill>
                  <a:srgbClr val="FF0000"/>
                </a:solidFill>
                <a:latin typeface="微軟正黑體" panose="020B0604030504040204" pitchFamily="34" charset="-120"/>
                <a:ea typeface="微軟正黑體" panose="020B0604030504040204" pitchFamily="34" charset="-120"/>
              </a:rPr>
              <a:t>Ａ</a:t>
            </a:r>
            <a:r>
              <a:rPr lang="en-US" altLang="zh-TW" dirty="0" smtClean="0">
                <a:solidFill>
                  <a:srgbClr val="FF0000"/>
                </a:solidFill>
                <a:latin typeface="微軟正黑體" panose="020B0604030504040204" pitchFamily="34" charset="-120"/>
                <a:ea typeface="微軟正黑體" panose="020B0604030504040204" pitchFamily="34" charset="-120"/>
              </a:rPr>
              <a:t>21</a:t>
            </a:r>
            <a:r>
              <a:rPr lang="zh-TW" altLang="en-US" dirty="0" smtClean="0">
                <a:solidFill>
                  <a:srgbClr val="FF0000"/>
                </a:solidFill>
                <a:latin typeface="微軟正黑體" panose="020B0604030504040204" pitchFamily="34" charset="-120"/>
                <a:ea typeface="微軟正黑體" panose="020B0604030504040204" pitchFamily="34" charset="-120"/>
              </a:rPr>
              <a:t>）</a:t>
            </a:r>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60" name="文字方塊 59"/>
          <p:cNvSpPr txBox="1"/>
          <p:nvPr/>
        </p:nvSpPr>
        <p:spPr>
          <a:xfrm>
            <a:off x="4211958" y="1471416"/>
            <a:ext cx="461665" cy="4537075"/>
          </a:xfrm>
          <a:prstGeom prst="rect">
            <a:avLst/>
          </a:prstGeom>
          <a:solidFill>
            <a:schemeClr val="accent6">
              <a:lumMod val="20000"/>
              <a:lumOff val="80000"/>
            </a:schemeClr>
          </a:solidFill>
          <a:ln>
            <a:noFill/>
          </a:ln>
        </p:spPr>
        <p:txBody>
          <a:bodyPr vert="eaVert">
            <a:spAutoFit/>
          </a:bodyPr>
          <a:lstStyle/>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選擇二</a:t>
            </a:r>
            <a:r>
              <a:rPr lang="zh-TW" altLang="en-US" dirty="0">
                <a:solidFill>
                  <a:prstClr val="black"/>
                </a:solidFill>
                <a:latin typeface="微軟正黑體" panose="020B0604030504040204" pitchFamily="34" charset="-120"/>
                <a:ea typeface="微軟正黑體" panose="020B0604030504040204" pitchFamily="34" charset="-120"/>
              </a:rPr>
              <a:t>階報名校系（科）組學</a:t>
            </a:r>
            <a:r>
              <a:rPr lang="zh-TW" altLang="en-US" dirty="0" smtClean="0">
                <a:solidFill>
                  <a:prstClr val="black"/>
                </a:solidFill>
                <a:latin typeface="微軟正黑體" panose="020B0604030504040204" pitchFamily="34" charset="-120"/>
                <a:ea typeface="微軟正黑體" panose="020B0604030504040204" pitchFamily="34" charset="-120"/>
              </a:rPr>
              <a:t>程</a:t>
            </a:r>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64" name="文字方塊 63"/>
          <p:cNvSpPr txBox="1"/>
          <p:nvPr/>
        </p:nvSpPr>
        <p:spPr>
          <a:xfrm>
            <a:off x="5508104" y="1471415"/>
            <a:ext cx="768672" cy="1741562"/>
          </a:xfrm>
          <a:prstGeom prst="rect">
            <a:avLst/>
          </a:prstGeom>
          <a:solidFill>
            <a:schemeClr val="accent5">
              <a:lumMod val="20000"/>
              <a:lumOff val="80000"/>
            </a:schemeClr>
          </a:solidFill>
          <a:ln>
            <a:noFill/>
          </a:ln>
        </p:spPr>
        <p:txBody>
          <a:bodyPr vert="eaVert" wrap="square">
            <a:spAutoFit/>
          </a:bodyPr>
          <a:lstStyle/>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確定送出</a:t>
            </a:r>
            <a:r>
              <a:rPr lang="en-US" altLang="zh-TW" dirty="0" smtClean="0">
                <a:solidFill>
                  <a:prstClr val="black"/>
                </a:solidFill>
                <a:latin typeface="微軟正黑體" panose="020B0604030504040204" pitchFamily="34" charset="-120"/>
                <a:ea typeface="微軟正黑體" panose="020B0604030504040204" pitchFamily="34" charset="-120"/>
              </a:rPr>
              <a:t/>
            </a:r>
            <a:br>
              <a:rPr lang="en-US" altLang="zh-TW" dirty="0" smtClean="0">
                <a:solidFill>
                  <a:prstClr val="black"/>
                </a:solidFill>
                <a:latin typeface="微軟正黑體" panose="020B0604030504040204" pitchFamily="34" charset="-120"/>
                <a:ea typeface="微軟正黑體" panose="020B0604030504040204" pitchFamily="34" charset="-120"/>
              </a:rPr>
            </a:br>
            <a:r>
              <a:rPr lang="en-US" altLang="zh-TW" dirty="0" smtClean="0">
                <a:solidFill>
                  <a:prstClr val="black"/>
                </a:solidFill>
                <a:latin typeface="微軟正黑體" panose="020B0604030504040204" pitchFamily="34" charset="-120"/>
                <a:ea typeface="微軟正黑體" panose="020B0604030504040204" pitchFamily="34" charset="-120"/>
              </a:rPr>
              <a:t>(</a:t>
            </a:r>
            <a:r>
              <a:rPr lang="zh-TW" altLang="en-US" dirty="0" smtClean="0">
                <a:solidFill>
                  <a:prstClr val="black"/>
                </a:solidFill>
                <a:latin typeface="微軟正黑體" panose="020B0604030504040204" pitchFamily="34" charset="-120"/>
                <a:ea typeface="微軟正黑體" panose="020B0604030504040204" pitchFamily="34" charset="-120"/>
              </a:rPr>
              <a:t>僅能</a:t>
            </a:r>
            <a:r>
              <a:rPr lang="en-US" altLang="zh-TW" dirty="0" smtClean="0">
                <a:solidFill>
                  <a:prstClr val="black"/>
                </a:solidFill>
                <a:latin typeface="微軟正黑體" panose="020B0604030504040204" pitchFamily="34" charset="-120"/>
                <a:ea typeface="微軟正黑體" panose="020B0604030504040204" pitchFamily="34" charset="-120"/>
              </a:rPr>
              <a:t>1</a:t>
            </a:r>
            <a:r>
              <a:rPr lang="zh-TW" altLang="en-US" dirty="0" smtClean="0">
                <a:solidFill>
                  <a:prstClr val="black"/>
                </a:solidFill>
                <a:latin typeface="微軟正黑體" panose="020B0604030504040204" pitchFamily="34" charset="-120"/>
                <a:ea typeface="微軟正黑體" panose="020B0604030504040204" pitchFamily="34" charset="-120"/>
              </a:rPr>
              <a:t>次</a:t>
            </a:r>
            <a:r>
              <a:rPr lang="en-US" altLang="zh-TW" dirty="0" smtClean="0">
                <a:solidFill>
                  <a:prstClr val="black"/>
                </a:solidFill>
                <a:latin typeface="微軟正黑體" panose="020B0604030504040204" pitchFamily="34" charset="-120"/>
                <a:ea typeface="微軟正黑體" panose="020B0604030504040204" pitchFamily="34" charset="-120"/>
              </a:rPr>
              <a:t>)</a:t>
            </a:r>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66" name="文字方塊 65"/>
          <p:cNvSpPr txBox="1"/>
          <p:nvPr/>
        </p:nvSpPr>
        <p:spPr>
          <a:xfrm>
            <a:off x="6563959" y="1471417"/>
            <a:ext cx="461665" cy="1722921"/>
          </a:xfrm>
          <a:prstGeom prst="rect">
            <a:avLst/>
          </a:prstGeom>
          <a:solidFill>
            <a:schemeClr val="accent5">
              <a:lumMod val="20000"/>
              <a:lumOff val="80000"/>
            </a:schemeClr>
          </a:solidFill>
          <a:ln>
            <a:noFill/>
          </a:ln>
        </p:spPr>
        <p:txBody>
          <a:bodyPr vert="eaVert" wrap="square">
            <a:spAutoFit/>
          </a:bodyPr>
          <a:lstStyle/>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列印報表</a:t>
            </a:r>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68" name="文字方塊 67"/>
          <p:cNvSpPr txBox="1"/>
          <p:nvPr/>
        </p:nvSpPr>
        <p:spPr>
          <a:xfrm>
            <a:off x="7174643" y="1471417"/>
            <a:ext cx="461665" cy="1730005"/>
          </a:xfrm>
          <a:prstGeom prst="rect">
            <a:avLst/>
          </a:prstGeom>
          <a:solidFill>
            <a:schemeClr val="accent5">
              <a:lumMod val="20000"/>
              <a:lumOff val="80000"/>
            </a:schemeClr>
          </a:solidFill>
          <a:ln>
            <a:noFill/>
          </a:ln>
        </p:spPr>
        <p:txBody>
          <a:bodyPr vert="eaVert" wrap="square">
            <a:spAutoFit/>
          </a:bodyPr>
          <a:lstStyle/>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繳      費</a:t>
            </a:r>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72" name="文字方塊 71"/>
          <p:cNvSpPr txBox="1"/>
          <p:nvPr/>
        </p:nvSpPr>
        <p:spPr>
          <a:xfrm>
            <a:off x="7802730" y="1471417"/>
            <a:ext cx="461665" cy="1730005"/>
          </a:xfrm>
          <a:prstGeom prst="rect">
            <a:avLst/>
          </a:prstGeom>
          <a:solidFill>
            <a:schemeClr val="accent5">
              <a:lumMod val="20000"/>
              <a:lumOff val="80000"/>
            </a:schemeClr>
          </a:solidFill>
          <a:ln>
            <a:noFill/>
          </a:ln>
        </p:spPr>
        <p:txBody>
          <a:bodyPr vert="eaVert" wrap="square">
            <a:spAutoFit/>
          </a:bodyPr>
          <a:lstStyle/>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寄       件</a:t>
            </a:r>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73" name="文字方塊 72"/>
          <p:cNvSpPr txBox="1"/>
          <p:nvPr/>
        </p:nvSpPr>
        <p:spPr>
          <a:xfrm>
            <a:off x="5940574" y="3356854"/>
            <a:ext cx="461665" cy="2661770"/>
          </a:xfrm>
          <a:prstGeom prst="rect">
            <a:avLst/>
          </a:prstGeom>
          <a:solidFill>
            <a:schemeClr val="accent2">
              <a:lumMod val="20000"/>
              <a:lumOff val="80000"/>
            </a:schemeClr>
          </a:solidFill>
          <a:ln>
            <a:noFill/>
          </a:ln>
        </p:spPr>
        <p:txBody>
          <a:bodyPr vert="eaVert" wrap="square">
            <a:spAutoFit/>
          </a:bodyPr>
          <a:lstStyle/>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分校系確定送出</a:t>
            </a:r>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74" name="文字方塊 73"/>
          <p:cNvSpPr txBox="1"/>
          <p:nvPr/>
        </p:nvSpPr>
        <p:spPr>
          <a:xfrm>
            <a:off x="6557609" y="3356854"/>
            <a:ext cx="461665" cy="2661770"/>
          </a:xfrm>
          <a:prstGeom prst="rect">
            <a:avLst/>
          </a:prstGeom>
          <a:solidFill>
            <a:schemeClr val="accent2">
              <a:lumMod val="20000"/>
              <a:lumOff val="80000"/>
            </a:schemeClr>
          </a:solidFill>
          <a:ln>
            <a:noFill/>
          </a:ln>
        </p:spPr>
        <p:txBody>
          <a:bodyPr vert="eaVert" wrap="square">
            <a:spAutoFit/>
          </a:bodyPr>
          <a:lstStyle/>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檢視並儲存上傳</a:t>
            </a:r>
            <a:r>
              <a:rPr lang="en-US" altLang="zh-TW" dirty="0">
                <a:solidFill>
                  <a:prstClr val="black"/>
                </a:solidFill>
                <a:latin typeface="微軟正黑體" panose="020B0604030504040204" pitchFamily="34" charset="-120"/>
                <a:ea typeface="微軟正黑體" panose="020B0604030504040204" pitchFamily="34" charset="-120"/>
              </a:rPr>
              <a:t>PDF</a:t>
            </a:r>
            <a:r>
              <a:rPr lang="zh-TW" altLang="en-US" dirty="0">
                <a:solidFill>
                  <a:prstClr val="black"/>
                </a:solidFill>
                <a:latin typeface="微軟正黑體" panose="020B0604030504040204" pitchFamily="34" charset="-120"/>
                <a:ea typeface="微軟正黑體" panose="020B0604030504040204" pitchFamily="34" charset="-120"/>
              </a:rPr>
              <a:t>檔</a:t>
            </a:r>
          </a:p>
        </p:txBody>
      </p:sp>
      <p:sp>
        <p:nvSpPr>
          <p:cNvPr id="79" name="文字方塊 78"/>
          <p:cNvSpPr txBox="1"/>
          <p:nvPr/>
        </p:nvSpPr>
        <p:spPr>
          <a:xfrm>
            <a:off x="7174643" y="3356854"/>
            <a:ext cx="461665" cy="2661770"/>
          </a:xfrm>
          <a:prstGeom prst="rect">
            <a:avLst/>
          </a:prstGeom>
          <a:solidFill>
            <a:schemeClr val="accent2">
              <a:lumMod val="20000"/>
              <a:lumOff val="80000"/>
            </a:schemeClr>
          </a:solidFill>
          <a:ln>
            <a:noFill/>
          </a:ln>
        </p:spPr>
        <p:txBody>
          <a:bodyPr vert="eaVert" wrap="square">
            <a:spAutoFit/>
          </a:bodyPr>
          <a:lstStyle/>
          <a:p>
            <a:pPr algn="ctr">
              <a:defRPr/>
            </a:pPr>
            <a:r>
              <a:rPr lang="zh-TW" altLang="en-US" dirty="0">
                <a:solidFill>
                  <a:prstClr val="black"/>
                </a:solidFill>
                <a:latin typeface="微軟正黑體" panose="020B0604030504040204" pitchFamily="34" charset="-120"/>
                <a:ea typeface="微軟正黑體" panose="020B0604030504040204" pitchFamily="34" charset="-120"/>
              </a:rPr>
              <a:t>列印</a:t>
            </a:r>
            <a:r>
              <a:rPr lang="zh-TW" altLang="en-US" dirty="0" smtClean="0">
                <a:solidFill>
                  <a:prstClr val="black"/>
                </a:solidFill>
                <a:latin typeface="微軟正黑體" panose="020B0604030504040204" pitchFamily="34" charset="-120"/>
                <a:ea typeface="微軟正黑體" panose="020B0604030504040204" pitchFamily="34" charset="-120"/>
              </a:rPr>
              <a:t>報表</a:t>
            </a:r>
            <a:r>
              <a:rPr lang="en-US" altLang="zh-TW" dirty="0" smtClean="0">
                <a:solidFill>
                  <a:prstClr val="black"/>
                </a:solidFill>
                <a:latin typeface="微軟正黑體" panose="020B0604030504040204" pitchFamily="34" charset="-120"/>
                <a:ea typeface="微軟正黑體" panose="020B0604030504040204" pitchFamily="34" charset="-120"/>
              </a:rPr>
              <a:t>(</a:t>
            </a:r>
            <a:r>
              <a:rPr lang="zh-TW" altLang="en-US" dirty="0" smtClean="0">
                <a:solidFill>
                  <a:prstClr val="black"/>
                </a:solidFill>
                <a:latin typeface="微軟正黑體" panose="020B0604030504040204" pitchFamily="34" charset="-120"/>
                <a:ea typeface="微軟正黑體" panose="020B0604030504040204" pitchFamily="34" charset="-120"/>
              </a:rPr>
              <a:t>繳費</a:t>
            </a:r>
            <a:r>
              <a:rPr lang="en-US" altLang="zh-TW" dirty="0" smtClean="0">
                <a:solidFill>
                  <a:prstClr val="black"/>
                </a:solidFill>
                <a:latin typeface="微軟正黑體" panose="020B0604030504040204" pitchFamily="34" charset="-120"/>
                <a:ea typeface="微軟正黑體" panose="020B0604030504040204" pitchFamily="34" charset="-120"/>
              </a:rPr>
              <a:t>)</a:t>
            </a:r>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80" name="文字方塊 79"/>
          <p:cNvSpPr txBox="1"/>
          <p:nvPr/>
        </p:nvSpPr>
        <p:spPr>
          <a:xfrm>
            <a:off x="8430817" y="1482627"/>
            <a:ext cx="461665" cy="4537075"/>
          </a:xfrm>
          <a:prstGeom prst="rect">
            <a:avLst/>
          </a:prstGeom>
          <a:solidFill>
            <a:schemeClr val="accent6">
              <a:lumMod val="20000"/>
              <a:lumOff val="80000"/>
            </a:schemeClr>
          </a:solidFill>
          <a:ln>
            <a:noFill/>
          </a:ln>
        </p:spPr>
        <p:txBody>
          <a:bodyPr vert="eaVert">
            <a:spAutoFit/>
          </a:bodyPr>
          <a:lstStyle/>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各招生委員學校進行</a:t>
            </a:r>
            <a:r>
              <a:rPr lang="zh-TW" altLang="en-US" dirty="0">
                <a:solidFill>
                  <a:prstClr val="black"/>
                </a:solidFill>
                <a:latin typeface="微軟正黑體" panose="020B0604030504040204" pitchFamily="34" charset="-120"/>
                <a:ea typeface="微軟正黑體" panose="020B0604030504040204" pitchFamily="34" charset="-120"/>
              </a:rPr>
              <a:t>第二階段指定項目甄試</a:t>
            </a:r>
          </a:p>
        </p:txBody>
      </p:sp>
      <p:cxnSp>
        <p:nvCxnSpPr>
          <p:cNvPr id="81" name="直線單箭頭接點 80"/>
          <p:cNvCxnSpPr>
            <a:stCxn id="41" idx="3"/>
            <a:endCxn id="52" idx="1"/>
          </p:cNvCxnSpPr>
          <p:nvPr/>
        </p:nvCxnSpPr>
        <p:spPr>
          <a:xfrm>
            <a:off x="647513" y="3739414"/>
            <a:ext cx="194349"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單箭頭接點 81"/>
          <p:cNvCxnSpPr>
            <a:stCxn id="58" idx="3"/>
            <a:endCxn id="55" idx="1"/>
          </p:cNvCxnSpPr>
          <p:nvPr/>
        </p:nvCxnSpPr>
        <p:spPr>
          <a:xfrm>
            <a:off x="1989549" y="3739414"/>
            <a:ext cx="194349"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單箭頭接點 82"/>
          <p:cNvCxnSpPr>
            <a:stCxn id="55" idx="3"/>
            <a:endCxn id="101" idx="1"/>
          </p:cNvCxnSpPr>
          <p:nvPr/>
        </p:nvCxnSpPr>
        <p:spPr>
          <a:xfrm>
            <a:off x="2675571" y="3739414"/>
            <a:ext cx="194349" cy="1175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線單箭頭接點 83"/>
          <p:cNvCxnSpPr>
            <a:stCxn id="54" idx="3"/>
            <a:endCxn id="60" idx="1"/>
          </p:cNvCxnSpPr>
          <p:nvPr/>
        </p:nvCxnSpPr>
        <p:spPr>
          <a:xfrm>
            <a:off x="4017607" y="3739954"/>
            <a:ext cx="194351"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線單箭頭接點 84"/>
          <p:cNvCxnSpPr/>
          <p:nvPr/>
        </p:nvCxnSpPr>
        <p:spPr>
          <a:xfrm flipV="1">
            <a:off x="4673623" y="2332879"/>
            <a:ext cx="834483" cy="9319"/>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線單箭頭接點 85"/>
          <p:cNvCxnSpPr>
            <a:endCxn id="56" idx="1"/>
          </p:cNvCxnSpPr>
          <p:nvPr/>
        </p:nvCxnSpPr>
        <p:spPr>
          <a:xfrm>
            <a:off x="4635522" y="4689140"/>
            <a:ext cx="703406" cy="0"/>
          </a:xfrm>
          <a:prstGeom prst="straightConnector1">
            <a:avLst/>
          </a:prstGeom>
          <a:ln>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線單箭頭接點 87"/>
          <p:cNvCxnSpPr>
            <a:stCxn id="56" idx="3"/>
            <a:endCxn id="73" idx="1"/>
          </p:cNvCxnSpPr>
          <p:nvPr/>
        </p:nvCxnSpPr>
        <p:spPr>
          <a:xfrm flipV="1">
            <a:off x="5785204" y="4687739"/>
            <a:ext cx="155370" cy="1401"/>
          </a:xfrm>
          <a:prstGeom prst="straightConnector1">
            <a:avLst/>
          </a:prstGeom>
          <a:ln>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單箭頭接點 88"/>
          <p:cNvCxnSpPr>
            <a:stCxn id="73" idx="3"/>
            <a:endCxn id="74" idx="1"/>
          </p:cNvCxnSpPr>
          <p:nvPr/>
        </p:nvCxnSpPr>
        <p:spPr>
          <a:xfrm>
            <a:off x="6402239" y="4687739"/>
            <a:ext cx="155370" cy="0"/>
          </a:xfrm>
          <a:prstGeom prst="straightConnector1">
            <a:avLst/>
          </a:prstGeom>
          <a:ln>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單箭頭接點 89"/>
          <p:cNvCxnSpPr>
            <a:stCxn id="74" idx="3"/>
            <a:endCxn id="79" idx="1"/>
          </p:cNvCxnSpPr>
          <p:nvPr/>
        </p:nvCxnSpPr>
        <p:spPr>
          <a:xfrm>
            <a:off x="7019274" y="4687739"/>
            <a:ext cx="155369" cy="0"/>
          </a:xfrm>
          <a:prstGeom prst="straightConnector1">
            <a:avLst/>
          </a:prstGeom>
          <a:ln>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1" name="圓角矩形 90"/>
          <p:cNvSpPr/>
          <p:nvPr/>
        </p:nvSpPr>
        <p:spPr>
          <a:xfrm>
            <a:off x="4861773" y="3356854"/>
            <a:ext cx="288000" cy="2650560"/>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TW" altLang="en-US" dirty="0" smtClean="0">
                <a:solidFill>
                  <a:prstClr val="white"/>
                </a:solidFill>
              </a:rPr>
              <a:t>網路上傳</a:t>
            </a:r>
            <a:r>
              <a:rPr lang="en-US" altLang="zh-TW" dirty="0" smtClean="0">
                <a:solidFill>
                  <a:prstClr val="white"/>
                </a:solidFill>
              </a:rPr>
              <a:t>(6</a:t>
            </a:r>
            <a:r>
              <a:rPr lang="zh-TW" altLang="en-US" dirty="0" smtClean="0">
                <a:solidFill>
                  <a:prstClr val="white"/>
                </a:solidFill>
              </a:rPr>
              <a:t>群類</a:t>
            </a:r>
            <a:r>
              <a:rPr lang="en-US" altLang="zh-TW" dirty="0" smtClean="0">
                <a:solidFill>
                  <a:prstClr val="white"/>
                </a:solidFill>
              </a:rPr>
              <a:t>)</a:t>
            </a:r>
            <a:endParaRPr lang="zh-TW" altLang="en-US" dirty="0">
              <a:solidFill>
                <a:prstClr val="white"/>
              </a:solidFill>
            </a:endParaRPr>
          </a:p>
        </p:txBody>
      </p:sp>
      <p:sp>
        <p:nvSpPr>
          <p:cNvPr id="92" name="圓角矩形 91"/>
          <p:cNvSpPr/>
          <p:nvPr/>
        </p:nvSpPr>
        <p:spPr>
          <a:xfrm>
            <a:off x="4870604" y="1471416"/>
            <a:ext cx="288000" cy="1741563"/>
          </a:xfrm>
          <a:prstGeom prst="round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TW" altLang="en-US" dirty="0" smtClean="0">
                <a:solidFill>
                  <a:prstClr val="white"/>
                </a:solidFill>
              </a:rPr>
              <a:t>紙本寄送</a:t>
            </a:r>
            <a:endParaRPr lang="zh-TW" altLang="en-US" dirty="0">
              <a:solidFill>
                <a:prstClr val="white"/>
              </a:solidFill>
            </a:endParaRPr>
          </a:p>
        </p:txBody>
      </p:sp>
      <p:cxnSp>
        <p:nvCxnSpPr>
          <p:cNvPr id="93" name="直線單箭頭接點 92"/>
          <p:cNvCxnSpPr/>
          <p:nvPr/>
        </p:nvCxnSpPr>
        <p:spPr>
          <a:xfrm flipV="1">
            <a:off x="6276778" y="2332876"/>
            <a:ext cx="287181" cy="9320"/>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線單箭頭接點 93"/>
          <p:cNvCxnSpPr/>
          <p:nvPr/>
        </p:nvCxnSpPr>
        <p:spPr>
          <a:xfrm>
            <a:off x="7025624" y="2332876"/>
            <a:ext cx="149019" cy="3542"/>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94"/>
          <p:cNvCxnSpPr/>
          <p:nvPr/>
        </p:nvCxnSpPr>
        <p:spPr>
          <a:xfrm>
            <a:off x="7636306" y="2332876"/>
            <a:ext cx="180000" cy="0"/>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單箭頭接點 95"/>
          <p:cNvCxnSpPr/>
          <p:nvPr/>
        </p:nvCxnSpPr>
        <p:spPr>
          <a:xfrm>
            <a:off x="8264392" y="2332876"/>
            <a:ext cx="180000" cy="0"/>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7" name="直線單箭頭接點 96"/>
          <p:cNvCxnSpPr/>
          <p:nvPr/>
        </p:nvCxnSpPr>
        <p:spPr>
          <a:xfrm>
            <a:off x="7636306" y="4682134"/>
            <a:ext cx="180000" cy="0"/>
          </a:xfrm>
          <a:prstGeom prst="straightConnector1">
            <a:avLst/>
          </a:prstGeom>
          <a:ln>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8" name="文字方塊 97"/>
          <p:cNvSpPr txBox="1"/>
          <p:nvPr/>
        </p:nvSpPr>
        <p:spPr>
          <a:xfrm>
            <a:off x="7813782" y="3356854"/>
            <a:ext cx="461665" cy="2661770"/>
          </a:xfrm>
          <a:prstGeom prst="rect">
            <a:avLst/>
          </a:prstGeom>
          <a:solidFill>
            <a:schemeClr val="accent2">
              <a:lumMod val="20000"/>
              <a:lumOff val="80000"/>
            </a:schemeClr>
          </a:solidFill>
          <a:ln>
            <a:noFill/>
          </a:ln>
        </p:spPr>
        <p:txBody>
          <a:bodyPr vert="eaVert" wrap="square">
            <a:spAutoFit/>
          </a:bodyPr>
          <a:lstStyle/>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上傳繳費證明</a:t>
            </a:r>
            <a:endParaRPr lang="zh-TW" altLang="en-US" dirty="0">
              <a:solidFill>
                <a:prstClr val="black"/>
              </a:solidFill>
              <a:latin typeface="微軟正黑體" panose="020B0604030504040204" pitchFamily="34" charset="-120"/>
              <a:ea typeface="微軟正黑體" panose="020B0604030504040204" pitchFamily="34" charset="-120"/>
            </a:endParaRPr>
          </a:p>
        </p:txBody>
      </p:sp>
      <p:cxnSp>
        <p:nvCxnSpPr>
          <p:cNvPr id="99" name="直線單箭頭接點 98"/>
          <p:cNvCxnSpPr/>
          <p:nvPr/>
        </p:nvCxnSpPr>
        <p:spPr>
          <a:xfrm>
            <a:off x="8234187" y="4682134"/>
            <a:ext cx="180000" cy="0"/>
          </a:xfrm>
          <a:prstGeom prst="straightConnector1">
            <a:avLst/>
          </a:prstGeom>
          <a:ln>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直線單箭頭接點 99"/>
          <p:cNvCxnSpPr>
            <a:stCxn id="52" idx="3"/>
            <a:endCxn id="58" idx="1"/>
          </p:cNvCxnSpPr>
          <p:nvPr/>
        </p:nvCxnSpPr>
        <p:spPr>
          <a:xfrm>
            <a:off x="1303527" y="3739414"/>
            <a:ext cx="194349"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1" name="文字方塊 100"/>
          <p:cNvSpPr txBox="1"/>
          <p:nvPr/>
        </p:nvSpPr>
        <p:spPr>
          <a:xfrm>
            <a:off x="2869920" y="1483164"/>
            <a:ext cx="491673" cy="4536000"/>
          </a:xfrm>
          <a:prstGeom prst="rect">
            <a:avLst/>
          </a:prstGeom>
          <a:solidFill>
            <a:schemeClr val="accent6">
              <a:lumMod val="20000"/>
              <a:lumOff val="80000"/>
            </a:schemeClr>
          </a:solidFill>
          <a:ln>
            <a:noFill/>
          </a:ln>
        </p:spPr>
        <p:txBody>
          <a:bodyPr vert="eaVert">
            <a:spAutoFit/>
          </a:bodyPr>
          <a:lstStyle/>
          <a:p>
            <a:pPr algn="ctr">
              <a:defRPr/>
            </a:pPr>
            <a:r>
              <a:rPr lang="zh-TW" altLang="en-US" dirty="0">
                <a:solidFill>
                  <a:prstClr val="black"/>
                </a:solidFill>
                <a:latin typeface="微軟正黑體" panose="020B0604030504040204" pitchFamily="34" charset="-120"/>
                <a:ea typeface="微軟正黑體" panose="020B0604030504040204" pitchFamily="34" charset="-120"/>
              </a:rPr>
              <a:t>確認基本資料</a:t>
            </a:r>
            <a:r>
              <a:rPr lang="zh-TW" altLang="en-US" dirty="0">
                <a:solidFill>
                  <a:srgbClr val="FF0000"/>
                </a:solidFill>
                <a:latin typeface="微軟正黑體" panose="020B0604030504040204" pitchFamily="34" charset="-120"/>
                <a:ea typeface="微軟正黑體" panose="020B0604030504040204" pitchFamily="34" charset="-120"/>
              </a:rPr>
              <a:t>（表Ａ</a:t>
            </a:r>
            <a:r>
              <a:rPr lang="en-US" altLang="zh-TW" dirty="0">
                <a:solidFill>
                  <a:srgbClr val="FF0000"/>
                </a:solidFill>
                <a:latin typeface="微軟正黑體" panose="020B0604030504040204" pitchFamily="34" charset="-120"/>
                <a:ea typeface="微軟正黑體" panose="020B0604030504040204" pitchFamily="34" charset="-120"/>
              </a:rPr>
              <a:t>20</a:t>
            </a:r>
            <a:r>
              <a:rPr lang="zh-TW" altLang="en-US" dirty="0">
                <a:solidFill>
                  <a:srgbClr val="FF0000"/>
                </a:solidFill>
                <a:latin typeface="微軟正黑體" panose="020B0604030504040204" pitchFamily="34" charset="-120"/>
                <a:ea typeface="微軟正黑體" panose="020B0604030504040204" pitchFamily="34" charset="-120"/>
              </a:rPr>
              <a:t>）</a:t>
            </a:r>
          </a:p>
        </p:txBody>
      </p:sp>
      <p:cxnSp>
        <p:nvCxnSpPr>
          <p:cNvPr id="102" name="直線單箭頭接點 101"/>
          <p:cNvCxnSpPr>
            <a:stCxn id="101" idx="3"/>
            <a:endCxn id="54" idx="1"/>
          </p:cNvCxnSpPr>
          <p:nvPr/>
        </p:nvCxnSpPr>
        <p:spPr>
          <a:xfrm flipV="1">
            <a:off x="3361593" y="3739954"/>
            <a:ext cx="194349"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3" name="矩形 102"/>
          <p:cNvSpPr/>
          <p:nvPr/>
        </p:nvSpPr>
        <p:spPr>
          <a:xfrm>
            <a:off x="841862" y="1124744"/>
            <a:ext cx="461665" cy="28803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latin typeface="微軟正黑體" panose="020B0604030504040204" pitchFamily="34" charset="-120"/>
                <a:ea typeface="微軟正黑體" panose="020B0604030504040204" pitchFamily="34" charset="-120"/>
              </a:rPr>
              <a:t>一</a:t>
            </a:r>
            <a:endParaRPr lang="zh-TW" altLang="en-US" dirty="0">
              <a:solidFill>
                <a:schemeClr val="tx1"/>
              </a:solidFill>
              <a:latin typeface="微軟正黑體" panose="020B0604030504040204" pitchFamily="34" charset="-120"/>
              <a:ea typeface="微軟正黑體" panose="020B0604030504040204" pitchFamily="34" charset="-120"/>
            </a:endParaRPr>
          </a:p>
        </p:txBody>
      </p:sp>
      <p:sp>
        <p:nvSpPr>
          <p:cNvPr id="104" name="矩形 103"/>
          <p:cNvSpPr/>
          <p:nvPr/>
        </p:nvSpPr>
        <p:spPr>
          <a:xfrm>
            <a:off x="1495971" y="1124744"/>
            <a:ext cx="461665" cy="28803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latin typeface="微軟正黑體" panose="020B0604030504040204" pitchFamily="34" charset="-120"/>
                <a:ea typeface="微軟正黑體" panose="020B0604030504040204" pitchFamily="34" charset="-120"/>
              </a:rPr>
              <a:t>三</a:t>
            </a:r>
            <a:endParaRPr lang="zh-TW" altLang="en-US" dirty="0">
              <a:solidFill>
                <a:schemeClr val="tx1"/>
              </a:solidFill>
              <a:latin typeface="微軟正黑體" panose="020B0604030504040204" pitchFamily="34" charset="-120"/>
              <a:ea typeface="微軟正黑體" panose="020B0604030504040204" pitchFamily="34" charset="-120"/>
            </a:endParaRPr>
          </a:p>
        </p:txBody>
      </p:sp>
      <p:sp>
        <p:nvSpPr>
          <p:cNvPr id="105" name="矩形 104"/>
          <p:cNvSpPr/>
          <p:nvPr/>
        </p:nvSpPr>
        <p:spPr>
          <a:xfrm>
            <a:off x="2183898" y="1124744"/>
            <a:ext cx="461665" cy="28803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latin typeface="微軟正黑體" panose="020B0604030504040204" pitchFamily="34" charset="-120"/>
                <a:ea typeface="微軟正黑體" panose="020B0604030504040204" pitchFamily="34" charset="-120"/>
              </a:rPr>
              <a:t>四</a:t>
            </a:r>
            <a:endParaRPr lang="zh-TW" altLang="en-US" dirty="0">
              <a:solidFill>
                <a:schemeClr val="tx1"/>
              </a:solidFill>
              <a:latin typeface="微軟正黑體" panose="020B0604030504040204" pitchFamily="34" charset="-120"/>
              <a:ea typeface="微軟正黑體" panose="020B0604030504040204" pitchFamily="34" charset="-120"/>
            </a:endParaRPr>
          </a:p>
        </p:txBody>
      </p:sp>
      <p:sp>
        <p:nvSpPr>
          <p:cNvPr id="106" name="矩形 105"/>
          <p:cNvSpPr/>
          <p:nvPr/>
        </p:nvSpPr>
        <p:spPr>
          <a:xfrm>
            <a:off x="2899928" y="1124744"/>
            <a:ext cx="1773695" cy="28803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latin typeface="微軟正黑體" panose="020B0604030504040204" pitchFamily="34" charset="-120"/>
                <a:ea typeface="微軟正黑體" panose="020B0604030504040204" pitchFamily="34" charset="-120"/>
              </a:rPr>
              <a:t>五</a:t>
            </a:r>
            <a:endParaRPr lang="zh-TW" altLang="en-US" dirty="0">
              <a:solidFill>
                <a:schemeClr val="tx1"/>
              </a:solidFill>
              <a:latin typeface="微軟正黑體" panose="020B0604030504040204" pitchFamily="34" charset="-120"/>
              <a:ea typeface="微軟正黑體" panose="020B0604030504040204" pitchFamily="34" charset="-120"/>
            </a:endParaRPr>
          </a:p>
        </p:txBody>
      </p:sp>
      <p:sp>
        <p:nvSpPr>
          <p:cNvPr id="107" name="矩形 106"/>
          <p:cNvSpPr/>
          <p:nvPr/>
        </p:nvSpPr>
        <p:spPr>
          <a:xfrm>
            <a:off x="5508104" y="1124744"/>
            <a:ext cx="2721496" cy="28803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latin typeface="微軟正黑體" panose="020B0604030504040204" pitchFamily="34" charset="-120"/>
                <a:ea typeface="微軟正黑體" panose="020B0604030504040204" pitchFamily="34" charset="-120"/>
              </a:rPr>
              <a:t>六</a:t>
            </a:r>
            <a:endParaRPr lang="zh-TW" altLang="en-US" dirty="0">
              <a:solidFill>
                <a:schemeClr val="tx1"/>
              </a:solidFill>
              <a:latin typeface="微軟正黑體" panose="020B0604030504040204" pitchFamily="34" charset="-120"/>
              <a:ea typeface="微軟正黑體" panose="020B0604030504040204" pitchFamily="34" charset="-120"/>
            </a:endParaRPr>
          </a:p>
        </p:txBody>
      </p:sp>
      <p:sp>
        <p:nvSpPr>
          <p:cNvPr id="108" name="矩形 107"/>
          <p:cNvSpPr/>
          <p:nvPr/>
        </p:nvSpPr>
        <p:spPr>
          <a:xfrm>
            <a:off x="185848" y="6069840"/>
            <a:ext cx="4487775" cy="28803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dirty="0">
                <a:solidFill>
                  <a:schemeClr val="tx1"/>
                </a:solidFill>
                <a:latin typeface="微軟正黑體" panose="020B0604030504040204" pitchFamily="34" charset="-120"/>
                <a:ea typeface="微軟正黑體" panose="020B0604030504040204" pitchFamily="34" charset="-120"/>
              </a:rPr>
              <a:t>所有甄選群類考生</a:t>
            </a:r>
            <a:r>
              <a:rPr lang="zh-TW" altLang="en-US" sz="2000" b="1" dirty="0" smtClean="0">
                <a:solidFill>
                  <a:srgbClr val="FF0000"/>
                </a:solidFill>
                <a:latin typeface="微軟正黑體" panose="020B0604030504040204" pitchFamily="34" charset="-120"/>
                <a:ea typeface="微軟正黑體" panose="020B0604030504040204" pitchFamily="34" charset="-120"/>
              </a:rPr>
              <a:t>共同</a:t>
            </a:r>
            <a:r>
              <a:rPr lang="zh-TW" altLang="en-US" sz="1400" dirty="0">
                <a:solidFill>
                  <a:schemeClr val="tx1"/>
                </a:solidFill>
                <a:latin typeface="微軟正黑體" panose="020B0604030504040204" pitchFamily="34" charset="-120"/>
                <a:ea typeface="微軟正黑體" panose="020B0604030504040204" pitchFamily="34" charset="-120"/>
              </a:rPr>
              <a:t>應辦項目</a:t>
            </a:r>
          </a:p>
        </p:txBody>
      </p:sp>
      <p:sp>
        <p:nvSpPr>
          <p:cNvPr id="109" name="矩形 108"/>
          <p:cNvSpPr/>
          <p:nvPr/>
        </p:nvSpPr>
        <p:spPr>
          <a:xfrm>
            <a:off x="5338928" y="6069840"/>
            <a:ext cx="2935621" cy="28803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0000"/>
                </a:solidFill>
                <a:latin typeface="微軟正黑體" panose="020B0604030504040204" pitchFamily="34" charset="-120"/>
                <a:ea typeface="微軟正黑體" panose="020B0604030504040204" pitchFamily="34" charset="-120"/>
              </a:rPr>
              <a:t>分流</a:t>
            </a:r>
            <a:r>
              <a:rPr lang="zh-TW" altLang="en-US" sz="1400" dirty="0" smtClean="0">
                <a:solidFill>
                  <a:schemeClr val="tx1"/>
                </a:solidFill>
                <a:latin typeface="微軟正黑體" panose="020B0604030504040204" pitchFamily="34" charset="-120"/>
                <a:ea typeface="微軟正黑體" panose="020B0604030504040204" pitchFamily="34" charset="-120"/>
              </a:rPr>
              <a:t>應辦項目</a:t>
            </a:r>
            <a:endParaRPr lang="zh-TW" altLang="en-US" sz="1400" dirty="0">
              <a:solidFill>
                <a:schemeClr val="tx1"/>
              </a:solidFill>
              <a:latin typeface="微軟正黑體" panose="020B0604030504040204" pitchFamily="34" charset="-120"/>
              <a:ea typeface="微軟正黑體" panose="020B0604030504040204" pitchFamily="34" charset="-120"/>
            </a:endParaRPr>
          </a:p>
        </p:txBody>
      </p:sp>
      <p:sp>
        <p:nvSpPr>
          <p:cNvPr id="49" name="標題 1"/>
          <p:cNvSpPr txBox="1">
            <a:spLocks/>
          </p:cNvSpPr>
          <p:nvPr/>
        </p:nvSpPr>
        <p:spPr>
          <a:xfrm>
            <a:off x="0" y="317600"/>
            <a:ext cx="9036496" cy="63341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kumimoji="0" lang="zh-TW" altLang="en-US" sz="3600" dirty="0" smtClean="0">
                <a:solidFill>
                  <a:srgbClr val="002060"/>
                </a:solidFill>
                <a:latin typeface="標楷體" panose="03000509000000000000" pitchFamily="65" charset="-120"/>
                <a:ea typeface="標楷體" panose="03000509000000000000" pitchFamily="65" charset="-120"/>
              </a:rPr>
              <a:t>甄選入學招生第二階段報名系統</a:t>
            </a:r>
            <a:r>
              <a:rPr kumimoji="0" lang="en-US" altLang="zh-TW" sz="3600" dirty="0" smtClean="0">
                <a:solidFill>
                  <a:srgbClr val="002060"/>
                </a:solidFill>
                <a:latin typeface="標楷體" panose="03000509000000000000" pitchFamily="65" charset="-120"/>
                <a:ea typeface="標楷體" panose="03000509000000000000" pitchFamily="65" charset="-120"/>
              </a:rPr>
              <a:t>-</a:t>
            </a:r>
            <a:r>
              <a:rPr kumimoji="0" lang="zh-TW" altLang="en-US" sz="3600" dirty="0" smtClean="0">
                <a:solidFill>
                  <a:srgbClr val="FF0000"/>
                </a:solidFill>
                <a:latin typeface="標楷體" panose="03000509000000000000" pitchFamily="65" charset="-120"/>
                <a:ea typeface="標楷體" panose="03000509000000000000" pitchFamily="65" charset="-120"/>
              </a:rPr>
              <a:t>作業流程</a:t>
            </a:r>
            <a:endParaRPr kumimoji="0" lang="zh-TW" altLang="en-US" sz="360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58894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a:srcRect t="3255"/>
          <a:stretch/>
        </p:blipFill>
        <p:spPr>
          <a:xfrm>
            <a:off x="395536" y="908720"/>
            <a:ext cx="8522949" cy="5328592"/>
          </a:xfrm>
          <a:prstGeom prst="rect">
            <a:avLst/>
          </a:prstGeom>
        </p:spPr>
      </p:pic>
      <p:sp>
        <p:nvSpPr>
          <p:cNvPr id="5" name="標題 1"/>
          <p:cNvSpPr>
            <a:spLocks noGrp="1"/>
          </p:cNvSpPr>
          <p:nvPr>
            <p:ph type="title"/>
          </p:nvPr>
        </p:nvSpPr>
        <p:spPr>
          <a:xfrm>
            <a:off x="0" y="295110"/>
            <a:ext cx="9433048" cy="454190"/>
          </a:xfrm>
        </p:spPr>
        <p:txBody>
          <a:bodyPr>
            <a:normAutofit fontScale="90000"/>
          </a:bodyPr>
          <a:lstStyle/>
          <a:p>
            <a:r>
              <a:rPr lang="zh-TW" altLang="en-US" sz="2400" dirty="0">
                <a:solidFill>
                  <a:srgbClr val="002060"/>
                </a:solidFill>
                <a:latin typeface="標楷體" panose="03000509000000000000" pitchFamily="65" charset="-120"/>
                <a:ea typeface="標楷體" panose="03000509000000000000" pitchFamily="65" charset="-120"/>
              </a:rPr>
              <a:t>甄選入學招生第二階段報名系統</a:t>
            </a:r>
            <a:r>
              <a:rPr kumimoji="1" lang="en-US" altLang="zh-TW" sz="2800" dirty="0">
                <a:solidFill>
                  <a:srgbClr val="FF0000"/>
                </a:solidFill>
                <a:latin typeface="標楷體" panose="03000509000000000000" pitchFamily="65" charset="-120"/>
                <a:ea typeface="標楷體" panose="03000509000000000000" pitchFamily="65" charset="-120"/>
              </a:rPr>
              <a:t>-</a:t>
            </a:r>
            <a:r>
              <a:rPr kumimoji="1" lang="zh-TW" altLang="en-US" sz="2800" dirty="0">
                <a:solidFill>
                  <a:srgbClr val="FF0000"/>
                </a:solidFill>
                <a:latin typeface="標楷體" panose="03000509000000000000" pitchFamily="65" charset="-120"/>
                <a:ea typeface="標楷體" panose="03000509000000000000" pitchFamily="65" charset="-120"/>
              </a:rPr>
              <a:t>列印第二階段報名表件</a:t>
            </a:r>
          </a:p>
        </p:txBody>
      </p:sp>
      <p:sp>
        <p:nvSpPr>
          <p:cNvPr id="2" name="投影片編號版面配置區 1"/>
          <p:cNvSpPr>
            <a:spLocks noGrp="1"/>
          </p:cNvSpPr>
          <p:nvPr>
            <p:ph type="sldNum" sz="quarter" idx="12"/>
          </p:nvPr>
        </p:nvSpPr>
        <p:spPr/>
        <p:txBody>
          <a:bodyPr/>
          <a:lstStyle/>
          <a:p>
            <a:fld id="{76931394-9201-4FD2-AD95-612509AEFBAD}" type="slidenum">
              <a:rPr lang="zh-TW" altLang="en-US" smtClean="0">
                <a:solidFill>
                  <a:prstClr val="black"/>
                </a:solidFill>
                <a:latin typeface="微軟正黑體" panose="020B0604030504040204" pitchFamily="34" charset="-120"/>
                <a:ea typeface="微軟正黑體" panose="020B0604030504040204" pitchFamily="34" charset="-120"/>
              </a:rPr>
              <a:pPr/>
              <a:t>89</a:t>
            </a:fld>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3" name="橢圓形圖說文字 2"/>
          <p:cNvSpPr/>
          <p:nvPr/>
        </p:nvSpPr>
        <p:spPr>
          <a:xfrm rot="16595033">
            <a:off x="7446190" y="1126947"/>
            <a:ext cx="1224136" cy="1368575"/>
          </a:xfrm>
          <a:prstGeom prst="wedgeEllipseCallout">
            <a:avLst>
              <a:gd name="adj1" fmla="val 64787"/>
              <a:gd name="adj2" fmla="val 20043"/>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6" name="文字方塊 5"/>
          <p:cNvSpPr txBox="1"/>
          <p:nvPr/>
        </p:nvSpPr>
        <p:spPr>
          <a:xfrm>
            <a:off x="7425154" y="1349569"/>
            <a:ext cx="1338828" cy="923330"/>
          </a:xfrm>
          <a:prstGeom prst="rect">
            <a:avLst/>
          </a:prstGeom>
          <a:noFill/>
        </p:spPr>
        <p:txBody>
          <a:bodyPr wrap="none" rtlCol="0">
            <a:spAutoFit/>
          </a:bodyPr>
          <a:lstStyle/>
          <a:p>
            <a:pPr algn="ctr"/>
            <a:r>
              <a:rPr lang="en-US" altLang="zh-TW" dirty="0" smtClean="0">
                <a:solidFill>
                  <a:srgbClr val="FFFF00"/>
                </a:solidFill>
                <a:latin typeface="微軟正黑體" panose="020B0604030504040204" pitchFamily="34" charset="-120"/>
                <a:ea typeface="微軟正黑體" panose="020B0604030504040204" pitchFamily="34" charset="-120"/>
              </a:rPr>
              <a:t>106</a:t>
            </a:r>
            <a:r>
              <a:rPr lang="zh-TW" altLang="en-US" dirty="0" smtClean="0">
                <a:solidFill>
                  <a:srgbClr val="FFFF00"/>
                </a:solidFill>
                <a:latin typeface="微軟正黑體" panose="020B0604030504040204" pitchFamily="34" charset="-120"/>
                <a:ea typeface="微軟正黑體" panose="020B0604030504040204" pitchFamily="34" charset="-120"/>
              </a:rPr>
              <a:t>年</a:t>
            </a:r>
            <a:endParaRPr lang="en-US" altLang="zh-TW" dirty="0" smtClean="0">
              <a:solidFill>
                <a:srgbClr val="FFFF00"/>
              </a:solidFill>
              <a:latin typeface="微軟正黑體" panose="020B0604030504040204" pitchFamily="34" charset="-120"/>
              <a:ea typeface="微軟正黑體" panose="020B0604030504040204" pitchFamily="34" charset="-120"/>
            </a:endParaRPr>
          </a:p>
          <a:p>
            <a:pPr algn="ctr"/>
            <a:r>
              <a:rPr lang="en-US" altLang="zh-TW" dirty="0" smtClean="0">
                <a:solidFill>
                  <a:srgbClr val="FFFF00"/>
                </a:solidFill>
                <a:latin typeface="微軟正黑體" panose="020B0604030504040204" pitchFamily="34" charset="-120"/>
                <a:ea typeface="微軟正黑體" panose="020B0604030504040204" pitchFamily="34" charset="-120"/>
              </a:rPr>
              <a:t>6</a:t>
            </a:r>
            <a:r>
              <a:rPr lang="zh-TW" altLang="en-US" dirty="0" smtClean="0">
                <a:solidFill>
                  <a:srgbClr val="FFFF00"/>
                </a:solidFill>
                <a:latin typeface="微軟正黑體" panose="020B0604030504040204" pitchFamily="34" charset="-120"/>
                <a:ea typeface="微軟正黑體" panose="020B0604030504040204" pitchFamily="34" charset="-120"/>
              </a:rPr>
              <a:t>月</a:t>
            </a:r>
            <a:r>
              <a:rPr lang="en-US" altLang="zh-TW" dirty="0" smtClean="0">
                <a:solidFill>
                  <a:srgbClr val="FFFF00"/>
                </a:solidFill>
                <a:latin typeface="微軟正黑體" panose="020B0604030504040204" pitchFamily="34" charset="-120"/>
                <a:ea typeface="微軟正黑體" panose="020B0604030504040204" pitchFamily="34" charset="-120"/>
              </a:rPr>
              <a:t>9</a:t>
            </a:r>
            <a:r>
              <a:rPr lang="zh-TW" altLang="en-US" dirty="0" smtClean="0">
                <a:solidFill>
                  <a:srgbClr val="FFFF00"/>
                </a:solidFill>
                <a:latin typeface="微軟正黑體" panose="020B0604030504040204" pitchFamily="34" charset="-120"/>
                <a:ea typeface="微軟正黑體" panose="020B0604030504040204" pitchFamily="34" charset="-120"/>
              </a:rPr>
              <a:t>日</a:t>
            </a:r>
            <a:r>
              <a:rPr lang="en-US" altLang="zh-TW" dirty="0" smtClean="0">
                <a:solidFill>
                  <a:srgbClr val="FFFF00"/>
                </a:solidFill>
                <a:latin typeface="微軟正黑體" panose="020B0604030504040204" pitchFamily="34" charset="-120"/>
                <a:ea typeface="微軟正黑體" panose="020B0604030504040204" pitchFamily="34" charset="-120"/>
              </a:rPr>
              <a:t>(</a:t>
            </a:r>
            <a:r>
              <a:rPr lang="zh-TW" altLang="en-US" dirty="0" smtClean="0">
                <a:solidFill>
                  <a:srgbClr val="FFFF00"/>
                </a:solidFill>
                <a:latin typeface="微軟正黑體" panose="020B0604030504040204" pitchFamily="34" charset="-120"/>
                <a:ea typeface="微軟正黑體" panose="020B0604030504040204" pitchFamily="34" charset="-120"/>
              </a:rPr>
              <a:t>含</a:t>
            </a:r>
            <a:r>
              <a:rPr lang="en-US" altLang="zh-TW" dirty="0" smtClean="0">
                <a:solidFill>
                  <a:srgbClr val="FFFF00"/>
                </a:solidFill>
                <a:latin typeface="微軟正黑體" panose="020B0604030504040204" pitchFamily="34" charset="-120"/>
                <a:ea typeface="微軟正黑體" panose="020B0604030504040204" pitchFamily="34" charset="-120"/>
              </a:rPr>
              <a:t>)</a:t>
            </a:r>
          </a:p>
          <a:p>
            <a:pPr algn="ctr"/>
            <a:r>
              <a:rPr lang="zh-TW" altLang="en-US" dirty="0" smtClean="0">
                <a:solidFill>
                  <a:schemeClr val="bg1"/>
                </a:solidFill>
                <a:latin typeface="微軟正黑體" panose="020B0604030504040204" pitchFamily="34" charset="-120"/>
                <a:ea typeface="微軟正黑體" panose="020B0604030504040204" pitchFamily="34" charset="-120"/>
              </a:rPr>
              <a:t>郵戳為憑</a:t>
            </a:r>
            <a:endParaRPr lang="en-US" altLang="zh-TW" dirty="0" smtClean="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3736686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34EC34A2-0CEA-4579-984D-7DD7EB565D05}" type="slidenum">
              <a:rPr lang="zh-TW" altLang="en-US" smtClean="0"/>
              <a:t>9</a:t>
            </a:fld>
            <a:endParaRPr lang="zh-TW" altLang="en-US"/>
          </a:p>
        </p:txBody>
      </p:sp>
      <p:sp>
        <p:nvSpPr>
          <p:cNvPr id="6" name="Rectangle 2"/>
          <p:cNvSpPr>
            <a:spLocks noGrp="1" noChangeArrowheads="1"/>
          </p:cNvSpPr>
          <p:nvPr>
            <p:ph type="title" idx="4294967295"/>
          </p:nvPr>
        </p:nvSpPr>
        <p:spPr>
          <a:xfrm>
            <a:off x="35496" y="82418"/>
            <a:ext cx="9252644" cy="928688"/>
          </a:xfrm>
        </p:spPr>
        <p:txBody>
          <a:bodyPr/>
          <a:lstStyle/>
          <a:p>
            <a:pPr eaLnBrk="1" hangingPunct="1"/>
            <a:r>
              <a:rPr lang="zh-TW" altLang="en-US" sz="3200" dirty="0" smtClean="0">
                <a:solidFill>
                  <a:srgbClr val="161645"/>
                </a:solidFill>
                <a:latin typeface="標楷體" panose="03000509000000000000" pitchFamily="65" charset="-120"/>
                <a:ea typeface="標楷體" panose="03000509000000000000" pitchFamily="65" charset="-120"/>
              </a:rPr>
              <a:t>六、甄選入學招生集體報名系統</a:t>
            </a:r>
            <a:r>
              <a:rPr lang="en-US" altLang="zh-TW" sz="3200" dirty="0" smtClean="0">
                <a:solidFill>
                  <a:srgbClr val="161645"/>
                </a:solidFill>
                <a:latin typeface="標楷體" panose="03000509000000000000" pitchFamily="65" charset="-120"/>
                <a:ea typeface="標楷體" panose="03000509000000000000" pitchFamily="65" charset="-120"/>
              </a:rPr>
              <a:t>-</a:t>
            </a:r>
            <a:r>
              <a:rPr lang="zh-TW" altLang="en-US" sz="3200" dirty="0" smtClean="0">
                <a:solidFill>
                  <a:srgbClr val="FF0000"/>
                </a:solidFill>
                <a:latin typeface="標楷體" panose="03000509000000000000" pitchFamily="65" charset="-120"/>
                <a:ea typeface="標楷體" panose="03000509000000000000" pitchFamily="65" charset="-120"/>
              </a:rPr>
              <a:t>功能架構圖</a:t>
            </a:r>
          </a:p>
        </p:txBody>
      </p:sp>
      <p:pic>
        <p:nvPicPr>
          <p:cNvPr id="2" name="圖片 1"/>
          <p:cNvPicPr>
            <a:picLocks noChangeAspect="1"/>
          </p:cNvPicPr>
          <p:nvPr/>
        </p:nvPicPr>
        <p:blipFill>
          <a:blip r:embed="rId2"/>
          <a:stretch>
            <a:fillRect/>
          </a:stretch>
        </p:blipFill>
        <p:spPr>
          <a:xfrm>
            <a:off x="179512" y="1412776"/>
            <a:ext cx="8693574" cy="4608512"/>
          </a:xfrm>
          <a:prstGeom prst="rect">
            <a:avLst/>
          </a:prstGeom>
        </p:spPr>
      </p:pic>
    </p:spTree>
    <p:extLst>
      <p:ext uri="{BB962C8B-B14F-4D97-AF65-F5344CB8AC3E}">
        <p14:creationId xmlns:p14="http://schemas.microsoft.com/office/powerpoint/2010/main" val="334161723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295636" y="1033775"/>
            <a:ext cx="4502038" cy="2564152"/>
          </a:xfrm>
          <a:prstGeom prst="rect">
            <a:avLst/>
          </a:prstGeom>
        </p:spPr>
      </p:pic>
      <p:sp>
        <p:nvSpPr>
          <p:cNvPr id="8" name="文字方塊 7"/>
          <p:cNvSpPr txBox="1"/>
          <p:nvPr/>
        </p:nvSpPr>
        <p:spPr>
          <a:xfrm>
            <a:off x="522011" y="3737233"/>
            <a:ext cx="3651218" cy="1200329"/>
          </a:xfrm>
          <a:prstGeom prst="rect">
            <a:avLst/>
          </a:prstGeom>
          <a:solidFill>
            <a:schemeClr val="accent6">
              <a:lumMod val="20000"/>
              <a:lumOff val="80000"/>
            </a:schemeClr>
          </a:solidFill>
          <a:ln w="38100">
            <a:noFill/>
          </a:ln>
        </p:spPr>
        <p:txBody>
          <a:bodyPr wrap="square" rtlCol="0">
            <a:spAutoFit/>
          </a:bodyPr>
          <a:lstStyle/>
          <a:p>
            <a:pPr fontAlgn="auto">
              <a:lnSpc>
                <a:spcPct val="120000"/>
              </a:lnSpc>
              <a:spcBef>
                <a:spcPts val="0"/>
              </a:spcBef>
              <a:spcAft>
                <a:spcPts val="0"/>
              </a:spcAft>
            </a:pPr>
            <a:r>
              <a:rPr kumimoji="0" lang="zh-TW" altLang="en-US" sz="1500" dirty="0">
                <a:solidFill>
                  <a:prstClr val="black"/>
                </a:solidFill>
                <a:latin typeface="微軟正黑體" panose="020B0604030504040204" pitchFamily="34" charset="-120"/>
                <a:ea typeface="微軟正黑體" panose="020B0604030504040204" pitchFamily="34" charset="-120"/>
              </a:rPr>
              <a:t>繳費單帶出考生資料</a:t>
            </a:r>
            <a:r>
              <a:rPr kumimoji="0" lang="en-US" altLang="zh-TW" sz="1500" dirty="0">
                <a:solidFill>
                  <a:prstClr val="black"/>
                </a:solidFill>
                <a:latin typeface="微軟正黑體" panose="020B0604030504040204" pitchFamily="34" charset="-120"/>
                <a:ea typeface="微軟正黑體" panose="020B0604030504040204" pitchFamily="34" charset="-120"/>
              </a:rPr>
              <a:t>(</a:t>
            </a:r>
            <a:r>
              <a:rPr kumimoji="0" lang="zh-TW" altLang="en-US" sz="1500" dirty="0">
                <a:solidFill>
                  <a:prstClr val="black"/>
                </a:solidFill>
                <a:latin typeface="微軟正黑體" panose="020B0604030504040204" pitchFamily="34" charset="-120"/>
                <a:ea typeface="微軟正黑體" panose="020B0604030504040204" pitchFamily="34" charset="-120"/>
              </a:rPr>
              <a:t>考生無須填寫資料</a:t>
            </a:r>
            <a:r>
              <a:rPr kumimoji="0" lang="en-US" altLang="zh-TW" sz="1500" dirty="0">
                <a:solidFill>
                  <a:prstClr val="black"/>
                </a:solidFill>
                <a:latin typeface="微軟正黑體" panose="020B0604030504040204" pitchFamily="34" charset="-120"/>
                <a:ea typeface="微軟正黑體" panose="020B0604030504040204" pitchFamily="34" charset="-120"/>
              </a:rPr>
              <a:t>)</a:t>
            </a:r>
            <a:br>
              <a:rPr kumimoji="0" lang="en-US" altLang="zh-TW" sz="1500" dirty="0">
                <a:solidFill>
                  <a:prstClr val="black"/>
                </a:solidFill>
                <a:latin typeface="微軟正黑體" panose="020B0604030504040204" pitchFamily="34" charset="-120"/>
                <a:ea typeface="微軟正黑體" panose="020B0604030504040204" pitchFamily="34" charset="-120"/>
              </a:rPr>
            </a:br>
            <a:r>
              <a:rPr kumimoji="0" lang="en-US" altLang="zh-TW" sz="1500" dirty="0">
                <a:solidFill>
                  <a:prstClr val="black"/>
                </a:solidFill>
                <a:latin typeface="微軟正黑體" panose="020B0604030504040204" pitchFamily="34" charset="-120"/>
                <a:ea typeface="微軟正黑體" panose="020B0604030504040204" pitchFamily="34" charset="-120"/>
              </a:rPr>
              <a:t>(1)</a:t>
            </a:r>
            <a:r>
              <a:rPr kumimoji="0" lang="zh-TW" altLang="en-US" sz="1500" dirty="0">
                <a:solidFill>
                  <a:prstClr val="black"/>
                </a:solidFill>
                <a:latin typeface="微軟正黑體" panose="020B0604030504040204" pitchFamily="34" charset="-120"/>
                <a:ea typeface="微軟正黑體" panose="020B0604030504040204" pitchFamily="34" charset="-120"/>
              </a:rPr>
              <a:t>第二階段報名校系之繳費帳號</a:t>
            </a:r>
            <a:endParaRPr kumimoji="0" lang="en-US" altLang="zh-TW" sz="1500" dirty="0">
              <a:solidFill>
                <a:prstClr val="black"/>
              </a:solidFill>
              <a:latin typeface="微軟正黑體" panose="020B0604030504040204" pitchFamily="34" charset="-120"/>
              <a:ea typeface="微軟正黑體" panose="020B0604030504040204" pitchFamily="34" charset="-120"/>
            </a:endParaRPr>
          </a:p>
          <a:p>
            <a:pPr fontAlgn="auto">
              <a:lnSpc>
                <a:spcPct val="120000"/>
              </a:lnSpc>
              <a:spcBef>
                <a:spcPts val="0"/>
              </a:spcBef>
              <a:spcAft>
                <a:spcPts val="0"/>
              </a:spcAft>
            </a:pPr>
            <a:r>
              <a:rPr kumimoji="0" lang="en-US" altLang="zh-TW" sz="1500" dirty="0">
                <a:solidFill>
                  <a:prstClr val="black"/>
                </a:solidFill>
                <a:latin typeface="微軟正黑體" panose="020B0604030504040204" pitchFamily="34" charset="-120"/>
                <a:ea typeface="微軟正黑體" panose="020B0604030504040204" pitchFamily="34" charset="-120"/>
              </a:rPr>
              <a:t>(2)</a:t>
            </a:r>
            <a:r>
              <a:rPr kumimoji="0" lang="zh-TW" altLang="en-US" sz="1500" dirty="0">
                <a:solidFill>
                  <a:prstClr val="black"/>
                </a:solidFill>
                <a:latin typeface="微軟正黑體" panose="020B0604030504040204" pitchFamily="34" charset="-120"/>
                <a:ea typeface="微軟正黑體" panose="020B0604030504040204" pitchFamily="34" charset="-120"/>
              </a:rPr>
              <a:t>繳款金額</a:t>
            </a:r>
            <a:endParaRPr kumimoji="0" lang="en-US" altLang="zh-TW" sz="1500" dirty="0">
              <a:solidFill>
                <a:prstClr val="black"/>
              </a:solidFill>
              <a:latin typeface="微軟正黑體" panose="020B0604030504040204" pitchFamily="34" charset="-120"/>
              <a:ea typeface="微軟正黑體" panose="020B0604030504040204" pitchFamily="34" charset="-120"/>
            </a:endParaRPr>
          </a:p>
          <a:p>
            <a:pPr fontAlgn="auto">
              <a:lnSpc>
                <a:spcPct val="120000"/>
              </a:lnSpc>
              <a:spcBef>
                <a:spcPts val="0"/>
              </a:spcBef>
              <a:spcAft>
                <a:spcPts val="0"/>
              </a:spcAft>
            </a:pPr>
            <a:r>
              <a:rPr kumimoji="0" lang="en-US" altLang="zh-TW" sz="1500" dirty="0">
                <a:solidFill>
                  <a:prstClr val="black"/>
                </a:solidFill>
                <a:latin typeface="微軟正黑體" panose="020B0604030504040204" pitchFamily="34" charset="-120"/>
                <a:ea typeface="微軟正黑體" panose="020B0604030504040204" pitchFamily="34" charset="-120"/>
              </a:rPr>
              <a:t>(3)</a:t>
            </a:r>
            <a:r>
              <a:rPr kumimoji="0" lang="zh-TW" altLang="en-US" sz="1500" dirty="0">
                <a:solidFill>
                  <a:prstClr val="black"/>
                </a:solidFill>
                <a:latin typeface="微軟正黑體" panose="020B0604030504040204" pitchFamily="34" charset="-120"/>
                <a:ea typeface="微軟正黑體" panose="020B0604030504040204" pitchFamily="34" charset="-120"/>
              </a:rPr>
              <a:t>報名相關資料</a:t>
            </a:r>
          </a:p>
        </p:txBody>
      </p:sp>
      <p:sp>
        <p:nvSpPr>
          <p:cNvPr id="3" name="標題 1"/>
          <p:cNvSpPr>
            <a:spLocks noGrp="1"/>
          </p:cNvSpPr>
          <p:nvPr>
            <p:ph type="title"/>
          </p:nvPr>
        </p:nvSpPr>
        <p:spPr>
          <a:xfrm>
            <a:off x="17438" y="307227"/>
            <a:ext cx="9505056" cy="454190"/>
          </a:xfrm>
        </p:spPr>
        <p:txBody>
          <a:bodyPr>
            <a:normAutofit fontScale="90000"/>
          </a:bodyPr>
          <a:lstStyle/>
          <a:p>
            <a:r>
              <a:rPr lang="zh-TW" altLang="en-US" sz="2400" dirty="0">
                <a:solidFill>
                  <a:srgbClr val="002060"/>
                </a:solidFill>
                <a:latin typeface="標楷體" panose="03000509000000000000" pitchFamily="65" charset="-120"/>
                <a:ea typeface="標楷體" panose="03000509000000000000" pitchFamily="65" charset="-120"/>
              </a:rPr>
              <a:t>甄選入學招生第二階段報名系統</a:t>
            </a:r>
            <a:r>
              <a:rPr kumimoji="1" lang="en-US" altLang="zh-TW" sz="2800" dirty="0">
                <a:solidFill>
                  <a:srgbClr val="FF0000"/>
                </a:solidFill>
                <a:latin typeface="標楷體" panose="03000509000000000000" pitchFamily="65" charset="-120"/>
                <a:ea typeface="標楷體" panose="03000509000000000000" pitchFamily="65" charset="-120"/>
              </a:rPr>
              <a:t>-</a:t>
            </a:r>
            <a:r>
              <a:rPr kumimoji="1" lang="zh-TW" altLang="en-US" sz="2800" dirty="0">
                <a:solidFill>
                  <a:srgbClr val="FF0000"/>
                </a:solidFill>
                <a:latin typeface="標楷體" panose="03000509000000000000" pitchFamily="65" charset="-120"/>
                <a:ea typeface="標楷體" panose="03000509000000000000" pitchFamily="65" charset="-120"/>
              </a:rPr>
              <a:t>列印第二階段報名表件</a:t>
            </a:r>
          </a:p>
        </p:txBody>
      </p:sp>
      <p:sp>
        <p:nvSpPr>
          <p:cNvPr id="9" name="投影片編號版面配置區 8"/>
          <p:cNvSpPr>
            <a:spLocks noGrp="1"/>
          </p:cNvSpPr>
          <p:nvPr>
            <p:ph type="sldNum" sz="quarter" idx="12"/>
          </p:nvPr>
        </p:nvSpPr>
        <p:spPr/>
        <p:txBody>
          <a:bodyPr/>
          <a:lstStyle/>
          <a:p>
            <a:fld id="{76931394-9201-4FD2-AD95-612509AEFBAD}" type="slidenum">
              <a:rPr lang="zh-TW" altLang="en-US" smtClean="0">
                <a:solidFill>
                  <a:prstClr val="black"/>
                </a:solidFill>
                <a:latin typeface="微軟正黑體" panose="020B0604030504040204" pitchFamily="34" charset="-120"/>
                <a:ea typeface="微軟正黑體" panose="020B0604030504040204" pitchFamily="34" charset="-120"/>
              </a:rPr>
              <a:pPr/>
              <a:t>90</a:t>
            </a:fld>
            <a:endParaRPr lang="zh-TW" altLang="en-US">
              <a:solidFill>
                <a:prstClr val="black"/>
              </a:solidFill>
              <a:latin typeface="微軟正黑體" panose="020B0604030504040204" pitchFamily="34" charset="-120"/>
              <a:ea typeface="微軟正黑體" panose="020B0604030504040204" pitchFamily="34" charset="-120"/>
            </a:endParaRPr>
          </a:p>
        </p:txBody>
      </p:sp>
      <p:pic>
        <p:nvPicPr>
          <p:cNvPr id="10" name="圖片 9"/>
          <p:cNvPicPr>
            <a:picLocks noChangeAspect="1"/>
          </p:cNvPicPr>
          <p:nvPr/>
        </p:nvPicPr>
        <p:blipFill>
          <a:blip r:embed="rId3"/>
          <a:stretch>
            <a:fillRect/>
          </a:stretch>
        </p:blipFill>
        <p:spPr>
          <a:xfrm>
            <a:off x="3443224" y="4073940"/>
            <a:ext cx="4357331" cy="2282411"/>
          </a:xfrm>
          <a:prstGeom prst="rect">
            <a:avLst/>
          </a:prstGeom>
          <a:ln>
            <a:solidFill>
              <a:schemeClr val="bg1">
                <a:lumMod val="85000"/>
              </a:schemeClr>
            </a:solidFill>
          </a:ln>
        </p:spPr>
      </p:pic>
      <p:sp>
        <p:nvSpPr>
          <p:cNvPr id="2" name="流程圖: 程序 1"/>
          <p:cNvSpPr/>
          <p:nvPr/>
        </p:nvSpPr>
        <p:spPr>
          <a:xfrm>
            <a:off x="3515232" y="4189832"/>
            <a:ext cx="1353408" cy="334858"/>
          </a:xfrm>
          <a:prstGeom prst="flowChartProcess">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6" name="流程圖: 程序 5"/>
          <p:cNvSpPr/>
          <p:nvPr/>
        </p:nvSpPr>
        <p:spPr>
          <a:xfrm>
            <a:off x="5059254" y="4231614"/>
            <a:ext cx="1350479" cy="301274"/>
          </a:xfrm>
          <a:prstGeom prst="flowChartProcess">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7" name="流程圖: 程序 6"/>
          <p:cNvSpPr/>
          <p:nvPr/>
        </p:nvSpPr>
        <p:spPr>
          <a:xfrm>
            <a:off x="3515232" y="4517625"/>
            <a:ext cx="1101010" cy="598970"/>
          </a:xfrm>
          <a:prstGeom prst="flowChartProcess">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pic>
        <p:nvPicPr>
          <p:cNvPr id="16" name="圖片 15"/>
          <p:cNvPicPr>
            <a:picLocks noChangeAspect="1"/>
          </p:cNvPicPr>
          <p:nvPr/>
        </p:nvPicPr>
        <p:blipFill>
          <a:blip r:embed="rId4"/>
          <a:stretch>
            <a:fillRect/>
          </a:stretch>
        </p:blipFill>
        <p:spPr>
          <a:xfrm>
            <a:off x="4817707" y="950067"/>
            <a:ext cx="4223609" cy="2944840"/>
          </a:xfrm>
          <a:prstGeom prst="rect">
            <a:avLst/>
          </a:prstGeom>
        </p:spPr>
      </p:pic>
      <p:sp>
        <p:nvSpPr>
          <p:cNvPr id="17" name="流程圖: 程序 16"/>
          <p:cNvSpPr/>
          <p:nvPr/>
        </p:nvSpPr>
        <p:spPr>
          <a:xfrm>
            <a:off x="8040911" y="3209843"/>
            <a:ext cx="730905" cy="432049"/>
          </a:xfrm>
          <a:prstGeom prst="flowChartProcess">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18" name="流程圖: 程序 17"/>
          <p:cNvSpPr/>
          <p:nvPr/>
        </p:nvSpPr>
        <p:spPr>
          <a:xfrm>
            <a:off x="4997188" y="1252715"/>
            <a:ext cx="2982540" cy="432048"/>
          </a:xfrm>
          <a:prstGeom prst="flowChartProcess">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19" name="流程圖: 程序 18"/>
          <p:cNvSpPr/>
          <p:nvPr/>
        </p:nvSpPr>
        <p:spPr>
          <a:xfrm>
            <a:off x="4997188" y="2357785"/>
            <a:ext cx="3774628" cy="852057"/>
          </a:xfrm>
          <a:prstGeom prst="flowChartProcess">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21" name="文字方塊 20"/>
          <p:cNvSpPr txBox="1"/>
          <p:nvPr/>
        </p:nvSpPr>
        <p:spPr>
          <a:xfrm>
            <a:off x="4633041" y="1075879"/>
            <a:ext cx="369332" cy="905147"/>
          </a:xfrm>
          <a:prstGeom prst="rect">
            <a:avLst/>
          </a:prstGeom>
          <a:solidFill>
            <a:schemeClr val="accent1">
              <a:lumMod val="75000"/>
            </a:schemeClr>
          </a:solidFill>
          <a:ln>
            <a:solidFill>
              <a:srgbClr val="0070C0"/>
            </a:solidFill>
          </a:ln>
        </p:spPr>
        <p:txBody>
          <a:bodyPr vert="eaVert" wrap="square" rtlCol="0">
            <a:spAutoFit/>
          </a:bodyPr>
          <a:lstStyle/>
          <a:p>
            <a:r>
              <a:rPr lang="zh-TW" altLang="en-US" sz="1200" dirty="0" smtClean="0">
                <a:solidFill>
                  <a:schemeClr val="bg1"/>
                </a:solidFill>
                <a:latin typeface="微軟正黑體" panose="020B0604030504040204" pitchFamily="34" charset="-120"/>
                <a:ea typeface="微軟正黑體" panose="020B0604030504040204" pitchFamily="34" charset="-120"/>
              </a:rPr>
              <a:t>供高職分類</a:t>
            </a:r>
            <a:endParaRPr lang="zh-TW" altLang="en-US" sz="1200" dirty="0">
              <a:solidFill>
                <a:schemeClr val="bg1"/>
              </a:solidFill>
              <a:latin typeface="微軟正黑體" panose="020B0604030504040204" pitchFamily="34" charset="-120"/>
              <a:ea typeface="微軟正黑體" panose="020B0604030504040204" pitchFamily="34" charset="-120"/>
            </a:endParaRPr>
          </a:p>
        </p:txBody>
      </p:sp>
      <p:sp>
        <p:nvSpPr>
          <p:cNvPr id="22" name="文字方塊 21"/>
          <p:cNvSpPr txBox="1"/>
          <p:nvPr/>
        </p:nvSpPr>
        <p:spPr>
          <a:xfrm>
            <a:off x="8766631" y="2345711"/>
            <a:ext cx="369332" cy="1202266"/>
          </a:xfrm>
          <a:prstGeom prst="rect">
            <a:avLst/>
          </a:prstGeom>
          <a:solidFill>
            <a:schemeClr val="accent6">
              <a:lumMod val="75000"/>
            </a:schemeClr>
          </a:solidFill>
        </p:spPr>
        <p:txBody>
          <a:bodyPr vert="eaVert" wrap="square" rtlCol="0">
            <a:spAutoFit/>
          </a:bodyPr>
          <a:lstStyle/>
          <a:p>
            <a:r>
              <a:rPr lang="zh-TW" altLang="en-US" sz="1200" dirty="0" smtClean="0">
                <a:solidFill>
                  <a:schemeClr val="bg1"/>
                </a:solidFill>
                <a:latin typeface="微軟正黑體" panose="020B0604030504040204" pitchFamily="34" charset="-120"/>
                <a:ea typeface="微軟正黑體" panose="020B0604030504040204" pitchFamily="34" charset="-120"/>
              </a:rPr>
              <a:t>供委員學校分類</a:t>
            </a:r>
            <a:endParaRPr lang="zh-TW" altLang="en-US" sz="1200"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33185280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a:xfrm>
            <a:off x="4789370" y="3284984"/>
            <a:ext cx="3586511" cy="2784856"/>
          </a:xfrm>
          <a:prstGeom prst="rect">
            <a:avLst/>
          </a:prstGeom>
          <a:solidFill>
            <a:schemeClr val="accent6">
              <a:lumMod val="20000"/>
              <a:lumOff val="80000"/>
              <a:alpha val="50000"/>
            </a:schemeClr>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solidFill>
                  <a:prstClr val="black"/>
                </a:solidFill>
              </a:rPr>
              <a:pPr>
                <a:defRPr/>
              </a:pPr>
              <a:t>91</a:t>
            </a:fld>
            <a:endParaRPr lang="en-US" altLang="zh-TW" dirty="0">
              <a:solidFill>
                <a:prstClr val="black"/>
              </a:solidFill>
            </a:endParaRPr>
          </a:p>
        </p:txBody>
      </p:sp>
      <p:sp>
        <p:nvSpPr>
          <p:cNvPr id="41" name="文字方塊 40"/>
          <p:cNvSpPr txBox="1"/>
          <p:nvPr/>
        </p:nvSpPr>
        <p:spPr>
          <a:xfrm>
            <a:off x="185848" y="1471414"/>
            <a:ext cx="461665" cy="4536000"/>
          </a:xfrm>
          <a:prstGeom prst="rect">
            <a:avLst/>
          </a:prstGeom>
          <a:solidFill>
            <a:schemeClr val="accent6">
              <a:lumMod val="20000"/>
              <a:lumOff val="80000"/>
            </a:schemeClr>
          </a:solidFill>
          <a:ln>
            <a:noFill/>
          </a:ln>
        </p:spPr>
        <p:txBody>
          <a:bodyPr vert="eaVert">
            <a:spAutoFit/>
          </a:bodyPr>
          <a:lstStyle/>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登入二階報名系統</a:t>
            </a:r>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52" name="文字方塊 51"/>
          <p:cNvSpPr txBox="1"/>
          <p:nvPr/>
        </p:nvSpPr>
        <p:spPr>
          <a:xfrm>
            <a:off x="841862" y="1471414"/>
            <a:ext cx="461665" cy="4536000"/>
          </a:xfrm>
          <a:prstGeom prst="rect">
            <a:avLst/>
          </a:prstGeom>
          <a:solidFill>
            <a:schemeClr val="accent6">
              <a:lumMod val="20000"/>
              <a:lumOff val="80000"/>
            </a:schemeClr>
          </a:solidFill>
          <a:ln>
            <a:noFill/>
          </a:ln>
        </p:spPr>
        <p:txBody>
          <a:bodyPr vert="eaVert">
            <a:spAutoFit/>
          </a:bodyPr>
          <a:lstStyle/>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變更通行碼</a:t>
            </a:r>
            <a:endParaRPr lang="zh-TW" altLang="en-US" dirty="0">
              <a:solidFill>
                <a:srgbClr val="FF0000"/>
              </a:solidFill>
              <a:latin typeface="微軟正黑體" panose="020B0604030504040204" pitchFamily="34" charset="-120"/>
              <a:ea typeface="微軟正黑體" panose="020B0604030504040204" pitchFamily="34" charset="-120"/>
            </a:endParaRPr>
          </a:p>
        </p:txBody>
      </p:sp>
      <p:sp>
        <p:nvSpPr>
          <p:cNvPr id="54" name="文字方塊 53"/>
          <p:cNvSpPr txBox="1"/>
          <p:nvPr/>
        </p:nvSpPr>
        <p:spPr>
          <a:xfrm>
            <a:off x="3555942" y="1471416"/>
            <a:ext cx="461665" cy="4537075"/>
          </a:xfrm>
          <a:prstGeom prst="rect">
            <a:avLst/>
          </a:prstGeom>
          <a:solidFill>
            <a:schemeClr val="accent6">
              <a:lumMod val="20000"/>
              <a:lumOff val="80000"/>
            </a:schemeClr>
          </a:solidFill>
          <a:ln>
            <a:noFill/>
          </a:ln>
        </p:spPr>
        <p:txBody>
          <a:bodyPr vert="eaVert">
            <a:spAutoFit/>
          </a:bodyPr>
          <a:lstStyle/>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顯示一階篩選通過校系（科）組學程</a:t>
            </a:r>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55" name="文字方塊 54"/>
          <p:cNvSpPr txBox="1"/>
          <p:nvPr/>
        </p:nvSpPr>
        <p:spPr>
          <a:xfrm>
            <a:off x="2183898" y="1471414"/>
            <a:ext cx="491673" cy="4536000"/>
          </a:xfrm>
          <a:prstGeom prst="rect">
            <a:avLst/>
          </a:prstGeom>
          <a:solidFill>
            <a:schemeClr val="accent6">
              <a:lumMod val="20000"/>
              <a:lumOff val="80000"/>
            </a:schemeClr>
          </a:solidFill>
          <a:ln>
            <a:noFill/>
          </a:ln>
        </p:spPr>
        <p:txBody>
          <a:bodyPr vert="eaVert">
            <a:spAutoFit/>
          </a:bodyPr>
          <a:lstStyle/>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上傳證照或得獎加分證明</a:t>
            </a:r>
            <a:r>
              <a:rPr lang="zh-TW" altLang="en-US" dirty="0" smtClean="0">
                <a:solidFill>
                  <a:srgbClr val="FF0000"/>
                </a:solidFill>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表</a:t>
            </a:r>
            <a:r>
              <a:rPr lang="zh-TW" altLang="en-US" dirty="0" smtClean="0">
                <a:solidFill>
                  <a:srgbClr val="FF0000"/>
                </a:solidFill>
                <a:latin typeface="微軟正黑體" panose="020B0604030504040204" pitchFamily="34" charset="-120"/>
                <a:ea typeface="微軟正黑體" panose="020B0604030504040204" pitchFamily="34" charset="-120"/>
              </a:rPr>
              <a:t>Ａ</a:t>
            </a:r>
            <a:r>
              <a:rPr lang="en-US" altLang="zh-TW" dirty="0" smtClean="0">
                <a:solidFill>
                  <a:srgbClr val="FF0000"/>
                </a:solidFill>
                <a:latin typeface="微軟正黑體" panose="020B0604030504040204" pitchFamily="34" charset="-120"/>
                <a:ea typeface="微軟正黑體" panose="020B0604030504040204" pitchFamily="34" charset="-120"/>
              </a:rPr>
              <a:t>22</a:t>
            </a:r>
            <a:r>
              <a:rPr lang="zh-TW" altLang="en-US" dirty="0" smtClean="0">
                <a:solidFill>
                  <a:srgbClr val="FF0000"/>
                </a:solidFill>
                <a:latin typeface="微軟正黑體" panose="020B0604030504040204" pitchFamily="34" charset="-120"/>
                <a:ea typeface="微軟正黑體" panose="020B0604030504040204" pitchFamily="34" charset="-120"/>
              </a:rPr>
              <a:t>）</a:t>
            </a:r>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56" name="文字方塊 55"/>
          <p:cNvSpPr txBox="1"/>
          <p:nvPr/>
        </p:nvSpPr>
        <p:spPr>
          <a:xfrm>
            <a:off x="5338928" y="3356992"/>
            <a:ext cx="446276" cy="2664296"/>
          </a:xfrm>
          <a:prstGeom prst="rect">
            <a:avLst/>
          </a:prstGeom>
          <a:solidFill>
            <a:schemeClr val="accent2">
              <a:lumMod val="20000"/>
              <a:lumOff val="80000"/>
            </a:schemeClr>
          </a:solidFill>
          <a:ln>
            <a:noFill/>
          </a:ln>
        </p:spPr>
        <p:txBody>
          <a:bodyPr vert="eaVert" wrap="square">
            <a:spAutoFit/>
          </a:bodyPr>
          <a:lstStyle/>
          <a:p>
            <a:pPr algn="ctr">
              <a:defRPr/>
            </a:pPr>
            <a:r>
              <a:rPr lang="zh-TW" altLang="en-US" sz="1700" dirty="0" smtClean="0">
                <a:solidFill>
                  <a:prstClr val="black"/>
                </a:solidFill>
                <a:latin typeface="微軟正黑體" panose="020B0604030504040204" pitchFamily="34" charset="-120"/>
                <a:ea typeface="微軟正黑體" panose="020B0604030504040204" pitchFamily="34" charset="-120"/>
              </a:rPr>
              <a:t>分校系上傳審查項目</a:t>
            </a:r>
            <a:r>
              <a:rPr lang="en-US" altLang="zh-TW" sz="1700" dirty="0" smtClean="0">
                <a:solidFill>
                  <a:prstClr val="black"/>
                </a:solidFill>
                <a:latin typeface="微軟正黑體" panose="020B0604030504040204" pitchFamily="34" charset="-120"/>
                <a:ea typeface="微軟正黑體" panose="020B0604030504040204" pitchFamily="34" charset="-120"/>
              </a:rPr>
              <a:t>PDF</a:t>
            </a:r>
            <a:r>
              <a:rPr lang="zh-TW" altLang="en-US" sz="1700" dirty="0" smtClean="0">
                <a:solidFill>
                  <a:prstClr val="black"/>
                </a:solidFill>
                <a:latin typeface="微軟正黑體" panose="020B0604030504040204" pitchFamily="34" charset="-120"/>
                <a:ea typeface="微軟正黑體" panose="020B0604030504040204" pitchFamily="34" charset="-120"/>
              </a:rPr>
              <a:t>檔</a:t>
            </a:r>
            <a:endParaRPr lang="zh-TW" altLang="en-US" sz="1700" dirty="0">
              <a:solidFill>
                <a:prstClr val="black"/>
              </a:solidFill>
              <a:latin typeface="微軟正黑體" panose="020B0604030504040204" pitchFamily="34" charset="-120"/>
              <a:ea typeface="微軟正黑體" panose="020B0604030504040204" pitchFamily="34" charset="-120"/>
            </a:endParaRPr>
          </a:p>
        </p:txBody>
      </p:sp>
      <p:sp>
        <p:nvSpPr>
          <p:cNvPr id="58" name="文字方塊 57"/>
          <p:cNvSpPr txBox="1"/>
          <p:nvPr/>
        </p:nvSpPr>
        <p:spPr>
          <a:xfrm>
            <a:off x="1497876" y="1471414"/>
            <a:ext cx="491673" cy="4536000"/>
          </a:xfrm>
          <a:prstGeom prst="rect">
            <a:avLst/>
          </a:prstGeom>
          <a:solidFill>
            <a:schemeClr val="accent6">
              <a:lumMod val="20000"/>
              <a:lumOff val="80000"/>
            </a:schemeClr>
          </a:solidFill>
          <a:ln>
            <a:noFill/>
          </a:ln>
        </p:spPr>
        <p:txBody>
          <a:bodyPr vert="eaVert">
            <a:spAutoFit/>
          </a:bodyPr>
          <a:lstStyle/>
          <a:p>
            <a:pPr algn="ctr">
              <a:defRPr/>
            </a:pPr>
            <a:r>
              <a:rPr lang="zh-TW" altLang="en-US" dirty="0">
                <a:solidFill>
                  <a:prstClr val="black"/>
                </a:solidFill>
                <a:latin typeface="微軟正黑體" panose="020B0604030504040204" pitchFamily="34" charset="-120"/>
                <a:ea typeface="微軟正黑體" panose="020B0604030504040204" pitchFamily="34" charset="-120"/>
              </a:rPr>
              <a:t>上傳</a:t>
            </a:r>
            <a:r>
              <a:rPr lang="zh-TW" altLang="en-US" dirty="0" smtClean="0">
                <a:solidFill>
                  <a:prstClr val="black"/>
                </a:solidFill>
                <a:latin typeface="微軟正黑體" panose="020B0604030504040204" pitchFamily="34" charset="-120"/>
                <a:ea typeface="微軟正黑體" panose="020B0604030504040204" pitchFamily="34" charset="-120"/>
              </a:rPr>
              <a:t>在校歷年學業成績證明</a:t>
            </a:r>
            <a:r>
              <a:rPr lang="zh-TW" altLang="en-US" dirty="0" smtClean="0">
                <a:solidFill>
                  <a:srgbClr val="FF0000"/>
                </a:solidFill>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表</a:t>
            </a:r>
            <a:r>
              <a:rPr lang="zh-TW" altLang="en-US" dirty="0" smtClean="0">
                <a:solidFill>
                  <a:srgbClr val="FF0000"/>
                </a:solidFill>
                <a:latin typeface="微軟正黑體" panose="020B0604030504040204" pitchFamily="34" charset="-120"/>
                <a:ea typeface="微軟正黑體" panose="020B0604030504040204" pitchFamily="34" charset="-120"/>
              </a:rPr>
              <a:t>Ａ</a:t>
            </a:r>
            <a:r>
              <a:rPr lang="en-US" altLang="zh-TW" dirty="0" smtClean="0">
                <a:solidFill>
                  <a:srgbClr val="FF0000"/>
                </a:solidFill>
                <a:latin typeface="微軟正黑體" panose="020B0604030504040204" pitchFamily="34" charset="-120"/>
                <a:ea typeface="微軟正黑體" panose="020B0604030504040204" pitchFamily="34" charset="-120"/>
              </a:rPr>
              <a:t>21</a:t>
            </a:r>
            <a:r>
              <a:rPr lang="zh-TW" altLang="en-US" dirty="0" smtClean="0">
                <a:solidFill>
                  <a:srgbClr val="FF0000"/>
                </a:solidFill>
                <a:latin typeface="微軟正黑體" panose="020B0604030504040204" pitchFamily="34" charset="-120"/>
                <a:ea typeface="微軟正黑體" panose="020B0604030504040204" pitchFamily="34" charset="-120"/>
              </a:rPr>
              <a:t>）</a:t>
            </a:r>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60" name="文字方塊 59"/>
          <p:cNvSpPr txBox="1"/>
          <p:nvPr/>
        </p:nvSpPr>
        <p:spPr>
          <a:xfrm>
            <a:off x="4211958" y="1471416"/>
            <a:ext cx="461665" cy="4537075"/>
          </a:xfrm>
          <a:prstGeom prst="rect">
            <a:avLst/>
          </a:prstGeom>
          <a:solidFill>
            <a:schemeClr val="accent6">
              <a:lumMod val="20000"/>
              <a:lumOff val="80000"/>
            </a:schemeClr>
          </a:solidFill>
          <a:ln>
            <a:noFill/>
          </a:ln>
        </p:spPr>
        <p:txBody>
          <a:bodyPr vert="eaVert">
            <a:spAutoFit/>
          </a:bodyPr>
          <a:lstStyle/>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選擇二</a:t>
            </a:r>
            <a:r>
              <a:rPr lang="zh-TW" altLang="en-US" dirty="0">
                <a:solidFill>
                  <a:prstClr val="black"/>
                </a:solidFill>
                <a:latin typeface="微軟正黑體" panose="020B0604030504040204" pitchFamily="34" charset="-120"/>
                <a:ea typeface="微軟正黑體" panose="020B0604030504040204" pitchFamily="34" charset="-120"/>
              </a:rPr>
              <a:t>階報名校系（科）組學</a:t>
            </a:r>
            <a:r>
              <a:rPr lang="zh-TW" altLang="en-US" dirty="0" smtClean="0">
                <a:solidFill>
                  <a:prstClr val="black"/>
                </a:solidFill>
                <a:latin typeface="微軟正黑體" panose="020B0604030504040204" pitchFamily="34" charset="-120"/>
                <a:ea typeface="微軟正黑體" panose="020B0604030504040204" pitchFamily="34" charset="-120"/>
              </a:rPr>
              <a:t>程</a:t>
            </a:r>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64" name="文字方塊 63"/>
          <p:cNvSpPr txBox="1"/>
          <p:nvPr/>
        </p:nvSpPr>
        <p:spPr>
          <a:xfrm>
            <a:off x="5508104" y="1471415"/>
            <a:ext cx="768672" cy="1741562"/>
          </a:xfrm>
          <a:prstGeom prst="rect">
            <a:avLst/>
          </a:prstGeom>
          <a:solidFill>
            <a:schemeClr val="accent5">
              <a:lumMod val="20000"/>
              <a:lumOff val="80000"/>
            </a:schemeClr>
          </a:solidFill>
          <a:ln>
            <a:noFill/>
          </a:ln>
        </p:spPr>
        <p:txBody>
          <a:bodyPr vert="eaVert" wrap="square">
            <a:spAutoFit/>
          </a:bodyPr>
          <a:lstStyle/>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確定送出</a:t>
            </a:r>
            <a:r>
              <a:rPr lang="en-US" altLang="zh-TW" dirty="0" smtClean="0">
                <a:solidFill>
                  <a:prstClr val="black"/>
                </a:solidFill>
                <a:latin typeface="微軟正黑體" panose="020B0604030504040204" pitchFamily="34" charset="-120"/>
                <a:ea typeface="微軟正黑體" panose="020B0604030504040204" pitchFamily="34" charset="-120"/>
              </a:rPr>
              <a:t/>
            </a:r>
            <a:br>
              <a:rPr lang="en-US" altLang="zh-TW" dirty="0" smtClean="0">
                <a:solidFill>
                  <a:prstClr val="black"/>
                </a:solidFill>
                <a:latin typeface="微軟正黑體" panose="020B0604030504040204" pitchFamily="34" charset="-120"/>
                <a:ea typeface="微軟正黑體" panose="020B0604030504040204" pitchFamily="34" charset="-120"/>
              </a:rPr>
            </a:br>
            <a:r>
              <a:rPr lang="en-US" altLang="zh-TW" dirty="0" smtClean="0">
                <a:solidFill>
                  <a:prstClr val="black"/>
                </a:solidFill>
                <a:latin typeface="微軟正黑體" panose="020B0604030504040204" pitchFamily="34" charset="-120"/>
                <a:ea typeface="微軟正黑體" panose="020B0604030504040204" pitchFamily="34" charset="-120"/>
              </a:rPr>
              <a:t>(</a:t>
            </a:r>
            <a:r>
              <a:rPr lang="zh-TW" altLang="en-US" dirty="0" smtClean="0">
                <a:solidFill>
                  <a:prstClr val="black"/>
                </a:solidFill>
                <a:latin typeface="微軟正黑體" panose="020B0604030504040204" pitchFamily="34" charset="-120"/>
                <a:ea typeface="微軟正黑體" panose="020B0604030504040204" pitchFamily="34" charset="-120"/>
              </a:rPr>
              <a:t>僅能</a:t>
            </a:r>
            <a:r>
              <a:rPr lang="en-US" altLang="zh-TW" dirty="0" smtClean="0">
                <a:solidFill>
                  <a:prstClr val="black"/>
                </a:solidFill>
                <a:latin typeface="微軟正黑體" panose="020B0604030504040204" pitchFamily="34" charset="-120"/>
                <a:ea typeface="微軟正黑體" panose="020B0604030504040204" pitchFamily="34" charset="-120"/>
              </a:rPr>
              <a:t>1</a:t>
            </a:r>
            <a:r>
              <a:rPr lang="zh-TW" altLang="en-US" dirty="0" smtClean="0">
                <a:solidFill>
                  <a:prstClr val="black"/>
                </a:solidFill>
                <a:latin typeface="微軟正黑體" panose="020B0604030504040204" pitchFamily="34" charset="-120"/>
                <a:ea typeface="微軟正黑體" panose="020B0604030504040204" pitchFamily="34" charset="-120"/>
              </a:rPr>
              <a:t>次</a:t>
            </a:r>
            <a:r>
              <a:rPr lang="en-US" altLang="zh-TW" dirty="0" smtClean="0">
                <a:solidFill>
                  <a:prstClr val="black"/>
                </a:solidFill>
                <a:latin typeface="微軟正黑體" panose="020B0604030504040204" pitchFamily="34" charset="-120"/>
                <a:ea typeface="微軟正黑體" panose="020B0604030504040204" pitchFamily="34" charset="-120"/>
              </a:rPr>
              <a:t>)</a:t>
            </a:r>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66" name="文字方塊 65"/>
          <p:cNvSpPr txBox="1"/>
          <p:nvPr/>
        </p:nvSpPr>
        <p:spPr>
          <a:xfrm>
            <a:off x="6563959" y="1471417"/>
            <a:ext cx="461665" cy="1722921"/>
          </a:xfrm>
          <a:prstGeom prst="rect">
            <a:avLst/>
          </a:prstGeom>
          <a:solidFill>
            <a:schemeClr val="accent5">
              <a:lumMod val="20000"/>
              <a:lumOff val="80000"/>
            </a:schemeClr>
          </a:solidFill>
          <a:ln>
            <a:noFill/>
          </a:ln>
        </p:spPr>
        <p:txBody>
          <a:bodyPr vert="eaVert" wrap="square">
            <a:spAutoFit/>
          </a:bodyPr>
          <a:lstStyle/>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列印報表</a:t>
            </a:r>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68" name="文字方塊 67"/>
          <p:cNvSpPr txBox="1"/>
          <p:nvPr/>
        </p:nvSpPr>
        <p:spPr>
          <a:xfrm>
            <a:off x="7174643" y="1471417"/>
            <a:ext cx="461665" cy="1730005"/>
          </a:xfrm>
          <a:prstGeom prst="rect">
            <a:avLst/>
          </a:prstGeom>
          <a:solidFill>
            <a:schemeClr val="accent5">
              <a:lumMod val="20000"/>
              <a:lumOff val="80000"/>
            </a:schemeClr>
          </a:solidFill>
          <a:ln>
            <a:noFill/>
          </a:ln>
        </p:spPr>
        <p:txBody>
          <a:bodyPr vert="eaVert" wrap="square">
            <a:spAutoFit/>
          </a:bodyPr>
          <a:lstStyle/>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繳      費</a:t>
            </a:r>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72" name="文字方塊 71"/>
          <p:cNvSpPr txBox="1"/>
          <p:nvPr/>
        </p:nvSpPr>
        <p:spPr>
          <a:xfrm>
            <a:off x="7802730" y="1471417"/>
            <a:ext cx="461665" cy="1730005"/>
          </a:xfrm>
          <a:prstGeom prst="rect">
            <a:avLst/>
          </a:prstGeom>
          <a:solidFill>
            <a:schemeClr val="accent5">
              <a:lumMod val="20000"/>
              <a:lumOff val="80000"/>
            </a:schemeClr>
          </a:solidFill>
          <a:ln>
            <a:noFill/>
          </a:ln>
        </p:spPr>
        <p:txBody>
          <a:bodyPr vert="eaVert" wrap="square">
            <a:spAutoFit/>
          </a:bodyPr>
          <a:lstStyle/>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寄       件</a:t>
            </a:r>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73" name="文字方塊 72"/>
          <p:cNvSpPr txBox="1"/>
          <p:nvPr/>
        </p:nvSpPr>
        <p:spPr>
          <a:xfrm>
            <a:off x="5940574" y="3356854"/>
            <a:ext cx="461665" cy="2661770"/>
          </a:xfrm>
          <a:prstGeom prst="rect">
            <a:avLst/>
          </a:prstGeom>
          <a:solidFill>
            <a:schemeClr val="accent2">
              <a:lumMod val="20000"/>
              <a:lumOff val="80000"/>
            </a:schemeClr>
          </a:solidFill>
          <a:ln>
            <a:noFill/>
          </a:ln>
        </p:spPr>
        <p:txBody>
          <a:bodyPr vert="eaVert" wrap="square">
            <a:spAutoFit/>
          </a:bodyPr>
          <a:lstStyle/>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分校系確定送出</a:t>
            </a:r>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74" name="文字方塊 73"/>
          <p:cNvSpPr txBox="1"/>
          <p:nvPr/>
        </p:nvSpPr>
        <p:spPr>
          <a:xfrm>
            <a:off x="6557609" y="3356854"/>
            <a:ext cx="461665" cy="2661770"/>
          </a:xfrm>
          <a:prstGeom prst="rect">
            <a:avLst/>
          </a:prstGeom>
          <a:solidFill>
            <a:schemeClr val="accent2">
              <a:lumMod val="20000"/>
              <a:lumOff val="80000"/>
            </a:schemeClr>
          </a:solidFill>
          <a:ln>
            <a:noFill/>
          </a:ln>
        </p:spPr>
        <p:txBody>
          <a:bodyPr vert="eaVert" wrap="square">
            <a:spAutoFit/>
          </a:bodyPr>
          <a:lstStyle/>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檢視並儲存上傳</a:t>
            </a:r>
            <a:r>
              <a:rPr lang="en-US" altLang="zh-TW" dirty="0">
                <a:solidFill>
                  <a:prstClr val="black"/>
                </a:solidFill>
                <a:latin typeface="微軟正黑體" panose="020B0604030504040204" pitchFamily="34" charset="-120"/>
                <a:ea typeface="微軟正黑體" panose="020B0604030504040204" pitchFamily="34" charset="-120"/>
              </a:rPr>
              <a:t>PDF</a:t>
            </a:r>
            <a:r>
              <a:rPr lang="zh-TW" altLang="en-US" dirty="0">
                <a:solidFill>
                  <a:prstClr val="black"/>
                </a:solidFill>
                <a:latin typeface="微軟正黑體" panose="020B0604030504040204" pitchFamily="34" charset="-120"/>
                <a:ea typeface="微軟正黑體" panose="020B0604030504040204" pitchFamily="34" charset="-120"/>
              </a:rPr>
              <a:t>檔</a:t>
            </a:r>
          </a:p>
        </p:txBody>
      </p:sp>
      <p:sp>
        <p:nvSpPr>
          <p:cNvPr id="79" name="文字方塊 78"/>
          <p:cNvSpPr txBox="1"/>
          <p:nvPr/>
        </p:nvSpPr>
        <p:spPr>
          <a:xfrm>
            <a:off x="7174643" y="3356854"/>
            <a:ext cx="461665" cy="2661770"/>
          </a:xfrm>
          <a:prstGeom prst="rect">
            <a:avLst/>
          </a:prstGeom>
          <a:solidFill>
            <a:schemeClr val="accent2">
              <a:lumMod val="20000"/>
              <a:lumOff val="80000"/>
            </a:schemeClr>
          </a:solidFill>
          <a:ln>
            <a:noFill/>
          </a:ln>
        </p:spPr>
        <p:txBody>
          <a:bodyPr vert="eaVert" wrap="square">
            <a:spAutoFit/>
          </a:bodyPr>
          <a:lstStyle/>
          <a:p>
            <a:pPr algn="ctr">
              <a:defRPr/>
            </a:pPr>
            <a:r>
              <a:rPr lang="zh-TW" altLang="en-US" dirty="0">
                <a:solidFill>
                  <a:prstClr val="black"/>
                </a:solidFill>
                <a:latin typeface="微軟正黑體" panose="020B0604030504040204" pitchFamily="34" charset="-120"/>
                <a:ea typeface="微軟正黑體" panose="020B0604030504040204" pitchFamily="34" charset="-120"/>
              </a:rPr>
              <a:t>列印</a:t>
            </a:r>
            <a:r>
              <a:rPr lang="zh-TW" altLang="en-US" dirty="0" smtClean="0">
                <a:solidFill>
                  <a:prstClr val="black"/>
                </a:solidFill>
                <a:latin typeface="微軟正黑體" panose="020B0604030504040204" pitchFamily="34" charset="-120"/>
                <a:ea typeface="微軟正黑體" panose="020B0604030504040204" pitchFamily="34" charset="-120"/>
              </a:rPr>
              <a:t>報表</a:t>
            </a:r>
            <a:r>
              <a:rPr lang="en-US" altLang="zh-TW" dirty="0" smtClean="0">
                <a:solidFill>
                  <a:prstClr val="black"/>
                </a:solidFill>
                <a:latin typeface="微軟正黑體" panose="020B0604030504040204" pitchFamily="34" charset="-120"/>
                <a:ea typeface="微軟正黑體" panose="020B0604030504040204" pitchFamily="34" charset="-120"/>
              </a:rPr>
              <a:t>(</a:t>
            </a:r>
            <a:r>
              <a:rPr lang="zh-TW" altLang="en-US" dirty="0" smtClean="0">
                <a:solidFill>
                  <a:prstClr val="black"/>
                </a:solidFill>
                <a:latin typeface="微軟正黑體" panose="020B0604030504040204" pitchFamily="34" charset="-120"/>
                <a:ea typeface="微軟正黑體" panose="020B0604030504040204" pitchFamily="34" charset="-120"/>
              </a:rPr>
              <a:t>繳費</a:t>
            </a:r>
            <a:r>
              <a:rPr lang="en-US" altLang="zh-TW" dirty="0" smtClean="0">
                <a:solidFill>
                  <a:prstClr val="black"/>
                </a:solidFill>
                <a:latin typeface="微軟正黑體" panose="020B0604030504040204" pitchFamily="34" charset="-120"/>
                <a:ea typeface="微軟正黑體" panose="020B0604030504040204" pitchFamily="34" charset="-120"/>
              </a:rPr>
              <a:t>)</a:t>
            </a:r>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80" name="文字方塊 79"/>
          <p:cNvSpPr txBox="1"/>
          <p:nvPr/>
        </p:nvSpPr>
        <p:spPr>
          <a:xfrm>
            <a:off x="8430817" y="1482627"/>
            <a:ext cx="461665" cy="4537075"/>
          </a:xfrm>
          <a:prstGeom prst="rect">
            <a:avLst/>
          </a:prstGeom>
          <a:solidFill>
            <a:schemeClr val="accent6">
              <a:lumMod val="20000"/>
              <a:lumOff val="80000"/>
            </a:schemeClr>
          </a:solidFill>
          <a:ln>
            <a:noFill/>
          </a:ln>
        </p:spPr>
        <p:txBody>
          <a:bodyPr vert="eaVert">
            <a:spAutoFit/>
          </a:bodyPr>
          <a:lstStyle/>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各招生委員學校進行</a:t>
            </a:r>
            <a:r>
              <a:rPr lang="zh-TW" altLang="en-US" dirty="0">
                <a:solidFill>
                  <a:prstClr val="black"/>
                </a:solidFill>
                <a:latin typeface="微軟正黑體" panose="020B0604030504040204" pitchFamily="34" charset="-120"/>
                <a:ea typeface="微軟正黑體" panose="020B0604030504040204" pitchFamily="34" charset="-120"/>
              </a:rPr>
              <a:t>第二階段指定項目甄試</a:t>
            </a:r>
          </a:p>
        </p:txBody>
      </p:sp>
      <p:cxnSp>
        <p:nvCxnSpPr>
          <p:cNvPr id="81" name="直線單箭頭接點 80"/>
          <p:cNvCxnSpPr>
            <a:stCxn id="41" idx="3"/>
            <a:endCxn id="52" idx="1"/>
          </p:cNvCxnSpPr>
          <p:nvPr/>
        </p:nvCxnSpPr>
        <p:spPr>
          <a:xfrm>
            <a:off x="647513" y="3739414"/>
            <a:ext cx="194349"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單箭頭接點 81"/>
          <p:cNvCxnSpPr>
            <a:stCxn id="58" idx="3"/>
            <a:endCxn id="55" idx="1"/>
          </p:cNvCxnSpPr>
          <p:nvPr/>
        </p:nvCxnSpPr>
        <p:spPr>
          <a:xfrm>
            <a:off x="1989549" y="3739414"/>
            <a:ext cx="194349"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單箭頭接點 82"/>
          <p:cNvCxnSpPr>
            <a:stCxn id="55" idx="3"/>
            <a:endCxn id="101" idx="1"/>
          </p:cNvCxnSpPr>
          <p:nvPr/>
        </p:nvCxnSpPr>
        <p:spPr>
          <a:xfrm>
            <a:off x="2675571" y="3739414"/>
            <a:ext cx="194349" cy="1175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線單箭頭接點 83"/>
          <p:cNvCxnSpPr>
            <a:stCxn id="54" idx="3"/>
            <a:endCxn id="60" idx="1"/>
          </p:cNvCxnSpPr>
          <p:nvPr/>
        </p:nvCxnSpPr>
        <p:spPr>
          <a:xfrm>
            <a:off x="4017607" y="3739954"/>
            <a:ext cx="194351"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線單箭頭接點 84"/>
          <p:cNvCxnSpPr/>
          <p:nvPr/>
        </p:nvCxnSpPr>
        <p:spPr>
          <a:xfrm flipV="1">
            <a:off x="4673623" y="2332879"/>
            <a:ext cx="834483" cy="9319"/>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線單箭頭接點 85"/>
          <p:cNvCxnSpPr>
            <a:endCxn id="56" idx="1"/>
          </p:cNvCxnSpPr>
          <p:nvPr/>
        </p:nvCxnSpPr>
        <p:spPr>
          <a:xfrm>
            <a:off x="4635522" y="4689140"/>
            <a:ext cx="703406" cy="0"/>
          </a:xfrm>
          <a:prstGeom prst="straightConnector1">
            <a:avLst/>
          </a:prstGeom>
          <a:ln>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線單箭頭接點 87"/>
          <p:cNvCxnSpPr>
            <a:stCxn id="56" idx="3"/>
            <a:endCxn id="73" idx="1"/>
          </p:cNvCxnSpPr>
          <p:nvPr/>
        </p:nvCxnSpPr>
        <p:spPr>
          <a:xfrm flipV="1">
            <a:off x="5785204" y="4687739"/>
            <a:ext cx="155370" cy="1401"/>
          </a:xfrm>
          <a:prstGeom prst="straightConnector1">
            <a:avLst/>
          </a:prstGeom>
          <a:ln>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單箭頭接點 88"/>
          <p:cNvCxnSpPr>
            <a:stCxn id="73" idx="3"/>
            <a:endCxn id="74" idx="1"/>
          </p:cNvCxnSpPr>
          <p:nvPr/>
        </p:nvCxnSpPr>
        <p:spPr>
          <a:xfrm>
            <a:off x="6402239" y="4687739"/>
            <a:ext cx="155370" cy="0"/>
          </a:xfrm>
          <a:prstGeom prst="straightConnector1">
            <a:avLst/>
          </a:prstGeom>
          <a:ln>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單箭頭接點 89"/>
          <p:cNvCxnSpPr>
            <a:stCxn id="74" idx="3"/>
            <a:endCxn id="79" idx="1"/>
          </p:cNvCxnSpPr>
          <p:nvPr/>
        </p:nvCxnSpPr>
        <p:spPr>
          <a:xfrm>
            <a:off x="7019274" y="4687739"/>
            <a:ext cx="155369" cy="0"/>
          </a:xfrm>
          <a:prstGeom prst="straightConnector1">
            <a:avLst/>
          </a:prstGeom>
          <a:ln>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1" name="圓角矩形 90"/>
          <p:cNvSpPr/>
          <p:nvPr/>
        </p:nvSpPr>
        <p:spPr>
          <a:xfrm>
            <a:off x="4861773" y="3356854"/>
            <a:ext cx="288000" cy="2650560"/>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TW" altLang="en-US" dirty="0" smtClean="0">
                <a:solidFill>
                  <a:prstClr val="white"/>
                </a:solidFill>
              </a:rPr>
              <a:t>網路上傳</a:t>
            </a:r>
            <a:r>
              <a:rPr lang="en-US" altLang="zh-TW" dirty="0" smtClean="0">
                <a:solidFill>
                  <a:prstClr val="white"/>
                </a:solidFill>
              </a:rPr>
              <a:t>(6</a:t>
            </a:r>
            <a:r>
              <a:rPr lang="zh-TW" altLang="en-US" dirty="0" smtClean="0">
                <a:solidFill>
                  <a:prstClr val="white"/>
                </a:solidFill>
              </a:rPr>
              <a:t>群類</a:t>
            </a:r>
            <a:r>
              <a:rPr lang="en-US" altLang="zh-TW" dirty="0" smtClean="0">
                <a:solidFill>
                  <a:prstClr val="white"/>
                </a:solidFill>
              </a:rPr>
              <a:t>)</a:t>
            </a:r>
            <a:endParaRPr lang="zh-TW" altLang="en-US" dirty="0">
              <a:solidFill>
                <a:prstClr val="white"/>
              </a:solidFill>
            </a:endParaRPr>
          </a:p>
        </p:txBody>
      </p:sp>
      <p:sp>
        <p:nvSpPr>
          <p:cNvPr id="92" name="圓角矩形 91"/>
          <p:cNvSpPr/>
          <p:nvPr/>
        </p:nvSpPr>
        <p:spPr>
          <a:xfrm>
            <a:off x="4870604" y="1471416"/>
            <a:ext cx="288000" cy="1741563"/>
          </a:xfrm>
          <a:prstGeom prst="round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TW" altLang="en-US" dirty="0" smtClean="0">
                <a:solidFill>
                  <a:prstClr val="white"/>
                </a:solidFill>
              </a:rPr>
              <a:t>紙本寄送</a:t>
            </a:r>
            <a:endParaRPr lang="zh-TW" altLang="en-US" dirty="0">
              <a:solidFill>
                <a:prstClr val="white"/>
              </a:solidFill>
            </a:endParaRPr>
          </a:p>
        </p:txBody>
      </p:sp>
      <p:cxnSp>
        <p:nvCxnSpPr>
          <p:cNvPr id="93" name="直線單箭頭接點 92"/>
          <p:cNvCxnSpPr/>
          <p:nvPr/>
        </p:nvCxnSpPr>
        <p:spPr>
          <a:xfrm flipV="1">
            <a:off x="6276778" y="2332876"/>
            <a:ext cx="287181" cy="9320"/>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線單箭頭接點 93"/>
          <p:cNvCxnSpPr/>
          <p:nvPr/>
        </p:nvCxnSpPr>
        <p:spPr>
          <a:xfrm>
            <a:off x="7025624" y="2332876"/>
            <a:ext cx="149019" cy="3542"/>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94"/>
          <p:cNvCxnSpPr/>
          <p:nvPr/>
        </p:nvCxnSpPr>
        <p:spPr>
          <a:xfrm>
            <a:off x="7636306" y="2332876"/>
            <a:ext cx="180000" cy="0"/>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單箭頭接點 95"/>
          <p:cNvCxnSpPr/>
          <p:nvPr/>
        </p:nvCxnSpPr>
        <p:spPr>
          <a:xfrm>
            <a:off x="8264392" y="2332876"/>
            <a:ext cx="180000" cy="0"/>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7" name="直線單箭頭接點 96"/>
          <p:cNvCxnSpPr/>
          <p:nvPr/>
        </p:nvCxnSpPr>
        <p:spPr>
          <a:xfrm>
            <a:off x="7636306" y="4682134"/>
            <a:ext cx="180000" cy="0"/>
          </a:xfrm>
          <a:prstGeom prst="straightConnector1">
            <a:avLst/>
          </a:prstGeom>
          <a:ln>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8" name="文字方塊 97"/>
          <p:cNvSpPr txBox="1"/>
          <p:nvPr/>
        </p:nvSpPr>
        <p:spPr>
          <a:xfrm>
            <a:off x="7813782" y="3356854"/>
            <a:ext cx="461665" cy="2661770"/>
          </a:xfrm>
          <a:prstGeom prst="rect">
            <a:avLst/>
          </a:prstGeom>
          <a:solidFill>
            <a:schemeClr val="accent2">
              <a:lumMod val="20000"/>
              <a:lumOff val="80000"/>
            </a:schemeClr>
          </a:solidFill>
          <a:ln>
            <a:noFill/>
          </a:ln>
        </p:spPr>
        <p:txBody>
          <a:bodyPr vert="eaVert" wrap="square">
            <a:spAutoFit/>
          </a:bodyPr>
          <a:lstStyle/>
          <a:p>
            <a:pPr algn="ctr">
              <a:defRPr/>
            </a:pPr>
            <a:r>
              <a:rPr lang="zh-TW" altLang="en-US" dirty="0" smtClean="0">
                <a:solidFill>
                  <a:prstClr val="black"/>
                </a:solidFill>
                <a:latin typeface="微軟正黑體" panose="020B0604030504040204" pitchFamily="34" charset="-120"/>
                <a:ea typeface="微軟正黑體" panose="020B0604030504040204" pitchFamily="34" charset="-120"/>
              </a:rPr>
              <a:t>上傳繳費證明</a:t>
            </a:r>
            <a:endParaRPr lang="zh-TW" altLang="en-US" dirty="0">
              <a:solidFill>
                <a:prstClr val="black"/>
              </a:solidFill>
              <a:latin typeface="微軟正黑體" panose="020B0604030504040204" pitchFamily="34" charset="-120"/>
              <a:ea typeface="微軟正黑體" panose="020B0604030504040204" pitchFamily="34" charset="-120"/>
            </a:endParaRPr>
          </a:p>
        </p:txBody>
      </p:sp>
      <p:cxnSp>
        <p:nvCxnSpPr>
          <p:cNvPr id="99" name="直線單箭頭接點 98"/>
          <p:cNvCxnSpPr/>
          <p:nvPr/>
        </p:nvCxnSpPr>
        <p:spPr>
          <a:xfrm>
            <a:off x="8234187" y="4682134"/>
            <a:ext cx="180000" cy="0"/>
          </a:xfrm>
          <a:prstGeom prst="straightConnector1">
            <a:avLst/>
          </a:prstGeom>
          <a:ln>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直線單箭頭接點 99"/>
          <p:cNvCxnSpPr>
            <a:stCxn id="52" idx="3"/>
            <a:endCxn id="58" idx="1"/>
          </p:cNvCxnSpPr>
          <p:nvPr/>
        </p:nvCxnSpPr>
        <p:spPr>
          <a:xfrm>
            <a:off x="1303527" y="3739414"/>
            <a:ext cx="194349"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1" name="文字方塊 100"/>
          <p:cNvSpPr txBox="1"/>
          <p:nvPr/>
        </p:nvSpPr>
        <p:spPr>
          <a:xfrm>
            <a:off x="2869920" y="1483164"/>
            <a:ext cx="491673" cy="4536000"/>
          </a:xfrm>
          <a:prstGeom prst="rect">
            <a:avLst/>
          </a:prstGeom>
          <a:solidFill>
            <a:schemeClr val="accent6">
              <a:lumMod val="20000"/>
              <a:lumOff val="80000"/>
            </a:schemeClr>
          </a:solidFill>
          <a:ln>
            <a:noFill/>
          </a:ln>
        </p:spPr>
        <p:txBody>
          <a:bodyPr vert="eaVert">
            <a:spAutoFit/>
          </a:bodyPr>
          <a:lstStyle/>
          <a:p>
            <a:pPr algn="ctr">
              <a:defRPr/>
            </a:pPr>
            <a:r>
              <a:rPr lang="zh-TW" altLang="en-US" dirty="0">
                <a:solidFill>
                  <a:prstClr val="black"/>
                </a:solidFill>
                <a:latin typeface="微軟正黑體" panose="020B0604030504040204" pitchFamily="34" charset="-120"/>
                <a:ea typeface="微軟正黑體" panose="020B0604030504040204" pitchFamily="34" charset="-120"/>
              </a:rPr>
              <a:t>確認基本資料</a:t>
            </a:r>
            <a:r>
              <a:rPr lang="zh-TW" altLang="en-US" dirty="0">
                <a:solidFill>
                  <a:srgbClr val="FF0000"/>
                </a:solidFill>
                <a:latin typeface="微軟正黑體" panose="020B0604030504040204" pitchFamily="34" charset="-120"/>
                <a:ea typeface="微軟正黑體" panose="020B0604030504040204" pitchFamily="34" charset="-120"/>
              </a:rPr>
              <a:t>（表Ａ</a:t>
            </a:r>
            <a:r>
              <a:rPr lang="en-US" altLang="zh-TW" dirty="0">
                <a:solidFill>
                  <a:srgbClr val="FF0000"/>
                </a:solidFill>
                <a:latin typeface="微軟正黑體" panose="020B0604030504040204" pitchFamily="34" charset="-120"/>
                <a:ea typeface="微軟正黑體" panose="020B0604030504040204" pitchFamily="34" charset="-120"/>
              </a:rPr>
              <a:t>20</a:t>
            </a:r>
            <a:r>
              <a:rPr lang="zh-TW" altLang="en-US" dirty="0">
                <a:solidFill>
                  <a:srgbClr val="FF0000"/>
                </a:solidFill>
                <a:latin typeface="微軟正黑體" panose="020B0604030504040204" pitchFamily="34" charset="-120"/>
                <a:ea typeface="微軟正黑體" panose="020B0604030504040204" pitchFamily="34" charset="-120"/>
              </a:rPr>
              <a:t>）</a:t>
            </a:r>
          </a:p>
        </p:txBody>
      </p:sp>
      <p:cxnSp>
        <p:nvCxnSpPr>
          <p:cNvPr id="102" name="直線單箭頭接點 101"/>
          <p:cNvCxnSpPr>
            <a:stCxn id="101" idx="3"/>
            <a:endCxn id="54" idx="1"/>
          </p:cNvCxnSpPr>
          <p:nvPr/>
        </p:nvCxnSpPr>
        <p:spPr>
          <a:xfrm flipV="1">
            <a:off x="3361593" y="3739954"/>
            <a:ext cx="194349"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3" name="矩形 102"/>
          <p:cNvSpPr/>
          <p:nvPr/>
        </p:nvSpPr>
        <p:spPr>
          <a:xfrm>
            <a:off x="841862" y="1124744"/>
            <a:ext cx="461665" cy="28803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latin typeface="微軟正黑體" panose="020B0604030504040204" pitchFamily="34" charset="-120"/>
                <a:ea typeface="微軟正黑體" panose="020B0604030504040204" pitchFamily="34" charset="-120"/>
              </a:rPr>
              <a:t>一</a:t>
            </a:r>
            <a:endParaRPr lang="zh-TW" altLang="en-US" dirty="0">
              <a:solidFill>
                <a:schemeClr val="tx1"/>
              </a:solidFill>
              <a:latin typeface="微軟正黑體" panose="020B0604030504040204" pitchFamily="34" charset="-120"/>
              <a:ea typeface="微軟正黑體" panose="020B0604030504040204" pitchFamily="34" charset="-120"/>
            </a:endParaRPr>
          </a:p>
        </p:txBody>
      </p:sp>
      <p:sp>
        <p:nvSpPr>
          <p:cNvPr id="104" name="矩形 103"/>
          <p:cNvSpPr/>
          <p:nvPr/>
        </p:nvSpPr>
        <p:spPr>
          <a:xfrm>
            <a:off x="1495971" y="1124744"/>
            <a:ext cx="461665" cy="28803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latin typeface="微軟正黑體" panose="020B0604030504040204" pitchFamily="34" charset="-120"/>
                <a:ea typeface="微軟正黑體" panose="020B0604030504040204" pitchFamily="34" charset="-120"/>
              </a:rPr>
              <a:t>三</a:t>
            </a:r>
            <a:endParaRPr lang="zh-TW" altLang="en-US" dirty="0">
              <a:solidFill>
                <a:schemeClr val="tx1"/>
              </a:solidFill>
              <a:latin typeface="微軟正黑體" panose="020B0604030504040204" pitchFamily="34" charset="-120"/>
              <a:ea typeface="微軟正黑體" panose="020B0604030504040204" pitchFamily="34" charset="-120"/>
            </a:endParaRPr>
          </a:p>
        </p:txBody>
      </p:sp>
      <p:sp>
        <p:nvSpPr>
          <p:cNvPr id="105" name="矩形 104"/>
          <p:cNvSpPr/>
          <p:nvPr/>
        </p:nvSpPr>
        <p:spPr>
          <a:xfrm>
            <a:off x="2183898" y="1124744"/>
            <a:ext cx="461665" cy="28803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latin typeface="微軟正黑體" panose="020B0604030504040204" pitchFamily="34" charset="-120"/>
                <a:ea typeface="微軟正黑體" panose="020B0604030504040204" pitchFamily="34" charset="-120"/>
              </a:rPr>
              <a:t>四</a:t>
            </a:r>
            <a:endParaRPr lang="zh-TW" altLang="en-US" dirty="0">
              <a:solidFill>
                <a:schemeClr val="tx1"/>
              </a:solidFill>
              <a:latin typeface="微軟正黑體" panose="020B0604030504040204" pitchFamily="34" charset="-120"/>
              <a:ea typeface="微軟正黑體" panose="020B0604030504040204" pitchFamily="34" charset="-120"/>
            </a:endParaRPr>
          </a:p>
        </p:txBody>
      </p:sp>
      <p:sp>
        <p:nvSpPr>
          <p:cNvPr id="106" name="矩形 105"/>
          <p:cNvSpPr/>
          <p:nvPr/>
        </p:nvSpPr>
        <p:spPr>
          <a:xfrm>
            <a:off x="2899928" y="1124744"/>
            <a:ext cx="1773695" cy="28803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latin typeface="微軟正黑體" panose="020B0604030504040204" pitchFamily="34" charset="-120"/>
                <a:ea typeface="微軟正黑體" panose="020B0604030504040204" pitchFamily="34" charset="-120"/>
              </a:rPr>
              <a:t>五</a:t>
            </a:r>
            <a:endParaRPr lang="zh-TW" altLang="en-US" dirty="0">
              <a:solidFill>
                <a:schemeClr val="tx1"/>
              </a:solidFill>
              <a:latin typeface="微軟正黑體" panose="020B0604030504040204" pitchFamily="34" charset="-120"/>
              <a:ea typeface="微軟正黑體" panose="020B0604030504040204" pitchFamily="34" charset="-120"/>
            </a:endParaRPr>
          </a:p>
        </p:txBody>
      </p:sp>
      <p:sp>
        <p:nvSpPr>
          <p:cNvPr id="107" name="矩形 106"/>
          <p:cNvSpPr/>
          <p:nvPr/>
        </p:nvSpPr>
        <p:spPr>
          <a:xfrm>
            <a:off x="5508104" y="1124744"/>
            <a:ext cx="2721496" cy="28803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latin typeface="微軟正黑體" panose="020B0604030504040204" pitchFamily="34" charset="-120"/>
                <a:ea typeface="微軟正黑體" panose="020B0604030504040204" pitchFamily="34" charset="-120"/>
              </a:rPr>
              <a:t>六</a:t>
            </a:r>
            <a:endParaRPr lang="zh-TW" altLang="en-US" dirty="0">
              <a:solidFill>
                <a:schemeClr val="tx1"/>
              </a:solidFill>
              <a:latin typeface="微軟正黑體" panose="020B0604030504040204" pitchFamily="34" charset="-120"/>
              <a:ea typeface="微軟正黑體" panose="020B0604030504040204" pitchFamily="34" charset="-120"/>
            </a:endParaRPr>
          </a:p>
        </p:txBody>
      </p:sp>
      <p:sp>
        <p:nvSpPr>
          <p:cNvPr id="108" name="矩形 107"/>
          <p:cNvSpPr/>
          <p:nvPr/>
        </p:nvSpPr>
        <p:spPr>
          <a:xfrm>
            <a:off x="185848" y="6069840"/>
            <a:ext cx="4487775" cy="28803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dirty="0">
                <a:solidFill>
                  <a:schemeClr val="tx1"/>
                </a:solidFill>
                <a:latin typeface="微軟正黑體" panose="020B0604030504040204" pitchFamily="34" charset="-120"/>
                <a:ea typeface="微軟正黑體" panose="020B0604030504040204" pitchFamily="34" charset="-120"/>
              </a:rPr>
              <a:t>所有甄選群類考生</a:t>
            </a:r>
            <a:r>
              <a:rPr lang="zh-TW" altLang="en-US" sz="2000" b="1" dirty="0" smtClean="0">
                <a:solidFill>
                  <a:srgbClr val="FF0000"/>
                </a:solidFill>
                <a:latin typeface="微軟正黑體" panose="020B0604030504040204" pitchFamily="34" charset="-120"/>
                <a:ea typeface="微軟正黑體" panose="020B0604030504040204" pitchFamily="34" charset="-120"/>
              </a:rPr>
              <a:t>共同</a:t>
            </a:r>
            <a:r>
              <a:rPr lang="zh-TW" altLang="en-US" sz="1400" dirty="0">
                <a:solidFill>
                  <a:schemeClr val="tx1"/>
                </a:solidFill>
                <a:latin typeface="微軟正黑體" panose="020B0604030504040204" pitchFamily="34" charset="-120"/>
                <a:ea typeface="微軟正黑體" panose="020B0604030504040204" pitchFamily="34" charset="-120"/>
              </a:rPr>
              <a:t>應辦項目</a:t>
            </a:r>
          </a:p>
        </p:txBody>
      </p:sp>
      <p:sp>
        <p:nvSpPr>
          <p:cNvPr id="109" name="矩形 108"/>
          <p:cNvSpPr/>
          <p:nvPr/>
        </p:nvSpPr>
        <p:spPr>
          <a:xfrm>
            <a:off x="5338928" y="6069840"/>
            <a:ext cx="2935621" cy="28803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0000"/>
                </a:solidFill>
                <a:latin typeface="微軟正黑體" panose="020B0604030504040204" pitchFamily="34" charset="-120"/>
                <a:ea typeface="微軟正黑體" panose="020B0604030504040204" pitchFamily="34" charset="-120"/>
              </a:rPr>
              <a:t>分流</a:t>
            </a:r>
            <a:r>
              <a:rPr lang="zh-TW" altLang="en-US" sz="1400" dirty="0" smtClean="0">
                <a:solidFill>
                  <a:schemeClr val="tx1"/>
                </a:solidFill>
                <a:latin typeface="微軟正黑體" panose="020B0604030504040204" pitchFamily="34" charset="-120"/>
                <a:ea typeface="微軟正黑體" panose="020B0604030504040204" pitchFamily="34" charset="-120"/>
              </a:rPr>
              <a:t>應辦項目</a:t>
            </a:r>
            <a:endParaRPr lang="zh-TW" altLang="en-US" sz="1400" dirty="0">
              <a:solidFill>
                <a:schemeClr val="tx1"/>
              </a:solidFill>
              <a:latin typeface="微軟正黑體" panose="020B0604030504040204" pitchFamily="34" charset="-120"/>
              <a:ea typeface="微軟正黑體" panose="020B0604030504040204" pitchFamily="34" charset="-120"/>
            </a:endParaRPr>
          </a:p>
        </p:txBody>
      </p:sp>
      <p:sp>
        <p:nvSpPr>
          <p:cNvPr id="48" name="標題 1"/>
          <p:cNvSpPr txBox="1">
            <a:spLocks/>
          </p:cNvSpPr>
          <p:nvPr/>
        </p:nvSpPr>
        <p:spPr>
          <a:xfrm>
            <a:off x="0" y="317600"/>
            <a:ext cx="9036496" cy="63341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kumimoji="0" lang="zh-TW" altLang="en-US" sz="3600" dirty="0" smtClean="0">
                <a:solidFill>
                  <a:srgbClr val="002060"/>
                </a:solidFill>
                <a:latin typeface="標楷體" panose="03000509000000000000" pitchFamily="65" charset="-120"/>
                <a:ea typeface="標楷體" panose="03000509000000000000" pitchFamily="65" charset="-120"/>
              </a:rPr>
              <a:t>甄選入學招生第二階段報名系統</a:t>
            </a:r>
            <a:r>
              <a:rPr kumimoji="0" lang="en-US" altLang="zh-TW" sz="3600" dirty="0" smtClean="0">
                <a:solidFill>
                  <a:srgbClr val="002060"/>
                </a:solidFill>
                <a:latin typeface="標楷體" panose="03000509000000000000" pitchFamily="65" charset="-120"/>
                <a:ea typeface="標楷體" panose="03000509000000000000" pitchFamily="65" charset="-120"/>
              </a:rPr>
              <a:t>-</a:t>
            </a:r>
            <a:r>
              <a:rPr kumimoji="0" lang="zh-TW" altLang="en-US" sz="3600" dirty="0" smtClean="0">
                <a:solidFill>
                  <a:srgbClr val="FF0000"/>
                </a:solidFill>
                <a:latin typeface="標楷體" panose="03000509000000000000" pitchFamily="65" charset="-120"/>
                <a:ea typeface="標楷體" panose="03000509000000000000" pitchFamily="65" charset="-120"/>
              </a:rPr>
              <a:t>作業流程</a:t>
            </a:r>
            <a:endParaRPr kumimoji="0" lang="zh-TW" altLang="en-US" sz="360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91615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圖片 4"/>
          <p:cNvPicPr>
            <a:picLocks noChangeAspect="1"/>
          </p:cNvPicPr>
          <p:nvPr/>
        </p:nvPicPr>
        <p:blipFill>
          <a:blip r:embed="rId2"/>
          <a:stretch>
            <a:fillRect/>
          </a:stretch>
        </p:blipFill>
        <p:spPr>
          <a:xfrm>
            <a:off x="467544" y="1378455"/>
            <a:ext cx="8130110" cy="4766476"/>
          </a:xfrm>
          <a:prstGeom prst="rect">
            <a:avLst/>
          </a:prstGeom>
        </p:spPr>
      </p:pic>
      <p:sp>
        <p:nvSpPr>
          <p:cNvPr id="2" name="標題 1"/>
          <p:cNvSpPr>
            <a:spLocks noGrp="1"/>
          </p:cNvSpPr>
          <p:nvPr>
            <p:ph type="title"/>
          </p:nvPr>
        </p:nvSpPr>
        <p:spPr>
          <a:xfrm>
            <a:off x="5259" y="271339"/>
            <a:ext cx="9031237" cy="919990"/>
          </a:xfrm>
        </p:spPr>
        <p:txBody>
          <a:bodyPr>
            <a:normAutofit fontScale="90000"/>
          </a:bodyPr>
          <a:lstStyle/>
          <a:p>
            <a:r>
              <a:rPr lang="zh-TW" altLang="en-US" sz="2800" dirty="0">
                <a:solidFill>
                  <a:srgbClr val="002060"/>
                </a:solidFill>
                <a:latin typeface="標楷體" panose="03000509000000000000" pitchFamily="65" charset="-120"/>
                <a:ea typeface="標楷體" panose="03000509000000000000" pitchFamily="65" charset="-120"/>
              </a:rPr>
              <a:t>甄選入學招生第二階段報名系統</a:t>
            </a:r>
            <a:r>
              <a:rPr lang="en-US" altLang="zh-TW" sz="2800" dirty="0">
                <a:solidFill>
                  <a:srgbClr val="002060"/>
                </a:solidFill>
                <a:latin typeface="標楷體" panose="03000509000000000000" pitchFamily="65" charset="-120"/>
                <a:ea typeface="標楷體" panose="03000509000000000000" pitchFamily="65" charset="-120"/>
              </a:rPr>
              <a:t>-</a:t>
            </a:r>
            <a:r>
              <a:rPr lang="zh-TW" altLang="en-US" sz="2700" dirty="0">
                <a:latin typeface="標楷體" panose="03000509000000000000" pitchFamily="65" charset="-120"/>
                <a:ea typeface="標楷體" panose="03000509000000000000" pitchFamily="65" charset="-120"/>
              </a:rPr>
              <a:t>上傳備審資料及繳費證明</a:t>
            </a:r>
            <a:r>
              <a:rPr lang="zh-TW" altLang="en-US" sz="2700" dirty="0" smtClean="0">
                <a:latin typeface="標楷體" panose="03000509000000000000" pitchFamily="65" charset="-120"/>
                <a:ea typeface="標楷體" panose="03000509000000000000" pitchFamily="65" charset="-120"/>
              </a:rPr>
              <a:t>作業</a:t>
            </a:r>
            <a:r>
              <a:rPr lang="en-US" altLang="zh-TW" sz="2700" dirty="0" smtClean="0">
                <a:latin typeface="標楷體" panose="03000509000000000000" pitchFamily="65" charset="-120"/>
                <a:ea typeface="標楷體" panose="03000509000000000000" pitchFamily="65" charset="-120"/>
              </a:rPr>
              <a:t/>
            </a:r>
            <a:br>
              <a:rPr lang="en-US" altLang="zh-TW" sz="2700" dirty="0" smtClean="0">
                <a:latin typeface="標楷體" panose="03000509000000000000" pitchFamily="65" charset="-120"/>
                <a:ea typeface="標楷體" panose="03000509000000000000" pitchFamily="65" charset="-120"/>
              </a:rPr>
            </a:br>
            <a:r>
              <a:rPr lang="zh-TW" altLang="en-US" sz="2700" dirty="0" smtClean="0">
                <a:solidFill>
                  <a:srgbClr val="FF0000"/>
                </a:solidFill>
                <a:latin typeface="標楷體" panose="03000509000000000000" pitchFamily="65" charset="-120"/>
                <a:ea typeface="標楷體" panose="03000509000000000000" pitchFamily="65" charset="-120"/>
              </a:rPr>
              <a:t>注意事項</a:t>
            </a:r>
            <a:endParaRPr lang="zh-TW" altLang="en-US" sz="2700" dirty="0">
              <a:solidFill>
                <a:srgbClr val="FF0000"/>
              </a:solidFill>
              <a:latin typeface="標楷體" panose="03000509000000000000" pitchFamily="65" charset="-120"/>
              <a:ea typeface="標楷體" panose="03000509000000000000" pitchFamily="65" charset="-120"/>
            </a:endParaRPr>
          </a:p>
        </p:txBody>
      </p:sp>
      <p:sp>
        <p:nvSpPr>
          <p:cNvPr id="16" name="Freeform 2"/>
          <p:cNvSpPr>
            <a:spLocks/>
          </p:cNvSpPr>
          <p:nvPr/>
        </p:nvSpPr>
        <p:spPr bwMode="gray">
          <a:xfrm>
            <a:off x="2339752" y="5302944"/>
            <a:ext cx="547819" cy="479807"/>
          </a:xfrm>
          <a:custGeom>
            <a:avLst/>
            <a:gdLst/>
            <a:ahLst/>
            <a:cxnLst>
              <a:cxn ang="0">
                <a:pos x="0" y="1406"/>
              </a:cxn>
              <a:cxn ang="0">
                <a:pos x="476" y="933"/>
              </a:cxn>
              <a:cxn ang="0">
                <a:pos x="622" y="1207"/>
              </a:cxn>
              <a:cxn ang="0">
                <a:pos x="817" y="1542"/>
              </a:cxn>
              <a:cxn ang="0">
                <a:pos x="2041" y="0"/>
              </a:cxn>
              <a:cxn ang="0">
                <a:pos x="2404" y="317"/>
              </a:cxn>
              <a:cxn ang="0">
                <a:pos x="2121" y="503"/>
              </a:cxn>
              <a:cxn ang="0">
                <a:pos x="1929" y="686"/>
              </a:cxn>
              <a:cxn ang="0">
                <a:pos x="1633" y="997"/>
              </a:cxn>
              <a:cxn ang="0">
                <a:pos x="1180" y="1542"/>
              </a:cxn>
              <a:cxn ang="0">
                <a:pos x="860" y="1966"/>
              </a:cxn>
              <a:cxn ang="0">
                <a:pos x="726" y="2222"/>
              </a:cxn>
              <a:cxn ang="0">
                <a:pos x="412" y="1847"/>
              </a:cxn>
              <a:cxn ang="0">
                <a:pos x="174" y="1573"/>
              </a:cxn>
              <a:cxn ang="0">
                <a:pos x="0" y="1406"/>
              </a:cxn>
            </a:cxnLst>
            <a:rect l="0" t="0" r="r" b="b"/>
            <a:pathLst>
              <a:path w="2404" h="2222">
                <a:moveTo>
                  <a:pt x="0" y="1406"/>
                </a:moveTo>
                <a:lnTo>
                  <a:pt x="476" y="933"/>
                </a:lnTo>
                <a:lnTo>
                  <a:pt x="622" y="1207"/>
                </a:lnTo>
                <a:lnTo>
                  <a:pt x="817" y="1542"/>
                </a:lnTo>
                <a:lnTo>
                  <a:pt x="2041" y="0"/>
                </a:lnTo>
                <a:lnTo>
                  <a:pt x="2404" y="317"/>
                </a:lnTo>
                <a:lnTo>
                  <a:pt x="2121" y="503"/>
                </a:lnTo>
                <a:cubicBezTo>
                  <a:pt x="2042" y="564"/>
                  <a:pt x="2010" y="604"/>
                  <a:pt x="1929" y="686"/>
                </a:cubicBezTo>
                <a:cubicBezTo>
                  <a:pt x="1848" y="768"/>
                  <a:pt x="1758" y="854"/>
                  <a:pt x="1633" y="997"/>
                </a:cubicBezTo>
                <a:cubicBezTo>
                  <a:pt x="1508" y="1140"/>
                  <a:pt x="1309" y="1380"/>
                  <a:pt x="1180" y="1542"/>
                </a:cubicBezTo>
                <a:cubicBezTo>
                  <a:pt x="1051" y="1704"/>
                  <a:pt x="936" y="1853"/>
                  <a:pt x="860" y="1966"/>
                </a:cubicBezTo>
                <a:lnTo>
                  <a:pt x="726" y="2222"/>
                </a:lnTo>
                <a:lnTo>
                  <a:pt x="412" y="1847"/>
                </a:lnTo>
                <a:cubicBezTo>
                  <a:pt x="320" y="1739"/>
                  <a:pt x="243" y="1646"/>
                  <a:pt x="174" y="1573"/>
                </a:cubicBezTo>
                <a:lnTo>
                  <a:pt x="0" y="1406"/>
                </a:lnTo>
                <a:close/>
              </a:path>
            </a:pathLst>
          </a:custGeom>
          <a:solidFill>
            <a:srgbClr val="FF0000"/>
          </a:solidFill>
          <a:ln w="25400" cap="flat" cmpd="sng">
            <a:noFill/>
            <a:prstDash val="solid"/>
            <a:round/>
            <a:headEnd/>
            <a:tailEnd/>
          </a:ln>
          <a:effectLst>
            <a:outerShdw dist="107763" dir="2700000" algn="ctr" rotWithShape="0">
              <a:schemeClr val="bg2">
                <a:alpha val="50000"/>
              </a:schemeClr>
            </a:outerShdw>
          </a:effectLst>
        </p:spPr>
        <p:txBody>
          <a:bodyPr lIns="34290" tIns="33338" rIns="34290" bIns="33338" anchor="ctr" anchorCtr="1"/>
          <a:lstStyle/>
          <a:p>
            <a:pPr fontAlgn="auto">
              <a:spcBef>
                <a:spcPts val="0"/>
              </a:spcBef>
              <a:spcAft>
                <a:spcPts val="0"/>
              </a:spcAft>
              <a:defRPr/>
            </a:pPr>
            <a:endParaRPr kumimoji="0" lang="zh-TW" altLang="en-US">
              <a:solidFill>
                <a:prstClr val="black"/>
              </a:solidFill>
              <a:latin typeface="微軟正黑體" panose="020B0604030504040204" pitchFamily="34" charset="-120"/>
              <a:ea typeface="微軟正黑體" panose="020B0604030504040204" pitchFamily="34" charset="-120"/>
            </a:endParaRPr>
          </a:p>
        </p:txBody>
      </p:sp>
      <p:sp>
        <p:nvSpPr>
          <p:cNvPr id="3" name="投影片編號版面配置區 2"/>
          <p:cNvSpPr>
            <a:spLocks noGrp="1"/>
          </p:cNvSpPr>
          <p:nvPr>
            <p:ph type="sldNum" sz="quarter" idx="12"/>
          </p:nvPr>
        </p:nvSpPr>
        <p:spPr/>
        <p:txBody>
          <a:bodyPr/>
          <a:lstStyle/>
          <a:p>
            <a:fld id="{76931394-9201-4FD2-AD95-612509AEFBAD}" type="slidenum">
              <a:rPr lang="zh-TW" altLang="en-US" smtClean="0">
                <a:solidFill>
                  <a:prstClr val="black"/>
                </a:solidFill>
                <a:latin typeface="微軟正黑體" panose="020B0604030504040204" pitchFamily="34" charset="-120"/>
                <a:ea typeface="微軟正黑體" panose="020B0604030504040204" pitchFamily="34" charset="-120"/>
              </a:rPr>
              <a:pPr/>
              <a:t>92</a:t>
            </a:fld>
            <a:endParaRPr lang="zh-TW" altLang="en-US">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7519884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a:xfrm>
            <a:off x="6685414" y="6283000"/>
            <a:ext cx="2057400" cy="365125"/>
          </a:xfrm>
        </p:spPr>
        <p:txBody>
          <a:bodyPr/>
          <a:lstStyle/>
          <a:p>
            <a:fld id="{76931394-9201-4FD2-AD95-612509AEFBAD}" type="slidenum">
              <a:rPr lang="zh-TW" altLang="en-US" smtClean="0">
                <a:solidFill>
                  <a:prstClr val="black"/>
                </a:solidFill>
              </a:rPr>
              <a:pPr/>
              <a:t>93</a:t>
            </a:fld>
            <a:endParaRPr lang="zh-TW" altLang="en-US" dirty="0">
              <a:solidFill>
                <a:prstClr val="black"/>
              </a:solidFill>
            </a:endParaRPr>
          </a:p>
        </p:txBody>
      </p:sp>
      <p:sp>
        <p:nvSpPr>
          <p:cNvPr id="10" name="文字方塊 9"/>
          <p:cNvSpPr txBox="1"/>
          <p:nvPr/>
        </p:nvSpPr>
        <p:spPr>
          <a:xfrm>
            <a:off x="6962143" y="1556792"/>
            <a:ext cx="877163" cy="369332"/>
          </a:xfrm>
          <a:prstGeom prst="rect">
            <a:avLst/>
          </a:prstGeom>
          <a:noFill/>
        </p:spPr>
        <p:txBody>
          <a:bodyPr wrap="none" rtlCol="0">
            <a:spAutoFit/>
          </a:bodyPr>
          <a:lstStyle/>
          <a:p>
            <a:pPr fontAlgn="auto">
              <a:spcBef>
                <a:spcPts val="0"/>
              </a:spcBef>
              <a:spcAft>
                <a:spcPts val="0"/>
              </a:spcAft>
            </a:pPr>
            <a:r>
              <a:rPr kumimoji="0" lang="zh-TW" altLang="en-US" b="1" dirty="0" smtClean="0">
                <a:solidFill>
                  <a:srgbClr val="FF0000"/>
                </a:solidFill>
                <a:latin typeface="微軟正黑體" panose="020B0604030504040204" pitchFamily="34" charset="-120"/>
                <a:ea typeface="微軟正黑體" panose="020B0604030504040204" pitchFamily="34" charset="-120"/>
              </a:rPr>
              <a:t>未上傳</a:t>
            </a:r>
            <a:endParaRPr kumimoji="0" lang="zh-TW" altLang="en-US" b="1" dirty="0">
              <a:solidFill>
                <a:srgbClr val="FFC000"/>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6776503" y="1658072"/>
            <a:ext cx="162557" cy="14354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6776503" y="1977994"/>
            <a:ext cx="162557" cy="143540"/>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6776502" y="2297917"/>
            <a:ext cx="162557" cy="143540"/>
          </a:xfrm>
          <a:prstGeom prst="ellipse">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16200000" scaled="1"/>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14" name="文字方塊 13"/>
          <p:cNvSpPr txBox="1"/>
          <p:nvPr/>
        </p:nvSpPr>
        <p:spPr>
          <a:xfrm>
            <a:off x="6942321" y="1883312"/>
            <a:ext cx="1800493" cy="369332"/>
          </a:xfrm>
          <a:prstGeom prst="rect">
            <a:avLst/>
          </a:prstGeom>
          <a:noFill/>
        </p:spPr>
        <p:txBody>
          <a:bodyPr wrap="none" rtlCol="0">
            <a:spAutoFit/>
          </a:bodyPr>
          <a:lstStyle/>
          <a:p>
            <a:pPr fontAlgn="auto">
              <a:spcBef>
                <a:spcPts val="0"/>
              </a:spcBef>
              <a:spcAft>
                <a:spcPts val="0"/>
              </a:spcAft>
            </a:pPr>
            <a:r>
              <a:rPr kumimoji="0" lang="zh-TW" altLang="en-US" b="1" dirty="0" smtClean="0">
                <a:solidFill>
                  <a:srgbClr val="FFC000"/>
                </a:solidFill>
                <a:latin typeface="微軟正黑體" panose="020B0604030504040204" pitchFamily="34" charset="-120"/>
                <a:ea typeface="微軟正黑體" panose="020B0604030504040204" pitchFamily="34" charset="-120"/>
              </a:rPr>
              <a:t>已上傳，未確認</a:t>
            </a:r>
            <a:endParaRPr kumimoji="0" lang="zh-TW" altLang="en-US" b="1" dirty="0">
              <a:solidFill>
                <a:srgbClr val="FFC000"/>
              </a:solidFill>
              <a:latin typeface="微軟正黑體" panose="020B0604030504040204" pitchFamily="34" charset="-120"/>
              <a:ea typeface="微軟正黑體" panose="020B0604030504040204" pitchFamily="34" charset="-120"/>
            </a:endParaRPr>
          </a:p>
        </p:txBody>
      </p:sp>
      <p:sp>
        <p:nvSpPr>
          <p:cNvPr id="15" name="文字方塊 14"/>
          <p:cNvSpPr txBox="1"/>
          <p:nvPr/>
        </p:nvSpPr>
        <p:spPr>
          <a:xfrm>
            <a:off x="6939059" y="2226891"/>
            <a:ext cx="877163" cy="369332"/>
          </a:xfrm>
          <a:prstGeom prst="rect">
            <a:avLst/>
          </a:prstGeom>
          <a:noFill/>
        </p:spPr>
        <p:txBody>
          <a:bodyPr wrap="none" rtlCol="0">
            <a:spAutoFit/>
          </a:bodyPr>
          <a:lstStyle/>
          <a:p>
            <a:pPr fontAlgn="auto">
              <a:spcBef>
                <a:spcPts val="0"/>
              </a:spcBef>
              <a:spcAft>
                <a:spcPts val="0"/>
              </a:spcAft>
            </a:pPr>
            <a:r>
              <a:rPr kumimoji="0" lang="zh-TW" altLang="en-US" b="1" dirty="0" smtClean="0">
                <a:solidFill>
                  <a:srgbClr val="70AD47">
                    <a:lumMod val="75000"/>
                  </a:srgbClr>
                </a:solidFill>
                <a:latin typeface="微軟正黑體" panose="020B0604030504040204" pitchFamily="34" charset="-120"/>
                <a:ea typeface="微軟正黑體" panose="020B0604030504040204" pitchFamily="34" charset="-120"/>
              </a:rPr>
              <a:t>已確認</a:t>
            </a:r>
            <a:endParaRPr kumimoji="0" lang="zh-TW" altLang="en-US" b="1" dirty="0">
              <a:solidFill>
                <a:srgbClr val="FFC000"/>
              </a:solidFill>
              <a:latin typeface="微軟正黑體" panose="020B0604030504040204" pitchFamily="34" charset="-120"/>
              <a:ea typeface="微軟正黑體" panose="020B0604030504040204" pitchFamily="34" charset="-120"/>
            </a:endParaRPr>
          </a:p>
        </p:txBody>
      </p:sp>
      <p:sp>
        <p:nvSpPr>
          <p:cNvPr id="19" name="標題 1"/>
          <p:cNvSpPr txBox="1">
            <a:spLocks/>
          </p:cNvSpPr>
          <p:nvPr/>
        </p:nvSpPr>
        <p:spPr>
          <a:xfrm>
            <a:off x="50" y="249831"/>
            <a:ext cx="9056864" cy="57388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lnSpc>
                <a:spcPct val="100000"/>
              </a:lnSpc>
              <a:spcAft>
                <a:spcPts val="0"/>
              </a:spcAft>
            </a:pPr>
            <a:r>
              <a:rPr lang="zh-TW" altLang="en-US" sz="2400" dirty="0">
                <a:solidFill>
                  <a:srgbClr val="002060"/>
                </a:solidFill>
                <a:latin typeface="標楷體" panose="03000509000000000000" pitchFamily="65" charset="-120"/>
                <a:ea typeface="標楷體" panose="03000509000000000000" pitchFamily="65" charset="-120"/>
              </a:rPr>
              <a:t>甄選入學招生第二階段報名系統</a:t>
            </a:r>
            <a:r>
              <a:rPr lang="en-US" altLang="zh-TW" sz="2400" dirty="0">
                <a:solidFill>
                  <a:srgbClr val="002060"/>
                </a:solidFill>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上傳備審資料</a:t>
            </a:r>
            <a:r>
              <a:rPr lang="zh-TW" altLang="en-US" sz="2400" dirty="0">
                <a:latin typeface="標楷體" panose="03000509000000000000" pitchFamily="65" charset="-120"/>
                <a:ea typeface="標楷體" panose="03000509000000000000" pitchFamily="65" charset="-120"/>
              </a:rPr>
              <a:t>及繳費證明作業</a:t>
            </a:r>
          </a:p>
        </p:txBody>
      </p:sp>
      <p:pic>
        <p:nvPicPr>
          <p:cNvPr id="16" name="圖片 15"/>
          <p:cNvPicPr>
            <a:picLocks noChangeAspect="1"/>
          </p:cNvPicPr>
          <p:nvPr/>
        </p:nvPicPr>
        <p:blipFill>
          <a:blip r:embed="rId2"/>
          <a:stretch>
            <a:fillRect/>
          </a:stretch>
        </p:blipFill>
        <p:spPr>
          <a:xfrm>
            <a:off x="265530" y="797147"/>
            <a:ext cx="8419286" cy="2416381"/>
          </a:xfrm>
          <a:prstGeom prst="rect">
            <a:avLst/>
          </a:prstGeom>
        </p:spPr>
      </p:pic>
      <p:pic>
        <p:nvPicPr>
          <p:cNvPr id="17" name="圖片 16"/>
          <p:cNvPicPr>
            <a:picLocks noChangeAspect="1"/>
          </p:cNvPicPr>
          <p:nvPr/>
        </p:nvPicPr>
        <p:blipFill rotWithShape="1">
          <a:blip r:embed="rId3"/>
          <a:srcRect t="38046"/>
          <a:stretch/>
        </p:blipFill>
        <p:spPr>
          <a:xfrm>
            <a:off x="179512" y="3140968"/>
            <a:ext cx="8591323" cy="3635048"/>
          </a:xfrm>
          <a:prstGeom prst="rect">
            <a:avLst/>
          </a:prstGeom>
        </p:spPr>
      </p:pic>
      <p:sp>
        <p:nvSpPr>
          <p:cNvPr id="8" name="流程圖: 程序 7"/>
          <p:cNvSpPr/>
          <p:nvPr/>
        </p:nvSpPr>
        <p:spPr>
          <a:xfrm>
            <a:off x="4644008" y="3490411"/>
            <a:ext cx="1368152" cy="1522765"/>
          </a:xfrm>
          <a:prstGeom prst="flowChartProcess">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9" name="流程圖: 程序 8"/>
          <p:cNvSpPr/>
          <p:nvPr/>
        </p:nvSpPr>
        <p:spPr>
          <a:xfrm>
            <a:off x="6012160" y="3494186"/>
            <a:ext cx="2592288" cy="1519701"/>
          </a:xfrm>
          <a:prstGeom prst="flowChartProcess">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2" name="矩形 1"/>
          <p:cNvSpPr/>
          <p:nvPr/>
        </p:nvSpPr>
        <p:spPr>
          <a:xfrm>
            <a:off x="6017599" y="5024387"/>
            <a:ext cx="2600816" cy="369332"/>
          </a:xfrm>
          <a:prstGeom prst="rect">
            <a:avLst/>
          </a:prstGeom>
          <a:solidFill>
            <a:srgbClr val="FF0000"/>
          </a:solidFill>
        </p:spPr>
        <p:txBody>
          <a:bodyPr wrap="square">
            <a:spAutoFit/>
          </a:bodyPr>
          <a:lstStyle/>
          <a:p>
            <a:pPr algn="ctr"/>
            <a:r>
              <a:rPr lang="zh-TW" altLang="en-US" dirty="0">
                <a:solidFill>
                  <a:schemeClr val="bg1"/>
                </a:solidFill>
                <a:latin typeface="微軟正黑體" panose="020B0604030504040204" pitchFamily="34" charset="-120"/>
                <a:ea typeface="微軟正黑體" panose="020B0604030504040204" pitchFamily="34" charset="-120"/>
              </a:rPr>
              <a:t> (2)繳費證明</a:t>
            </a:r>
          </a:p>
        </p:txBody>
      </p:sp>
      <p:sp>
        <p:nvSpPr>
          <p:cNvPr id="3" name="矩形 2"/>
          <p:cNvSpPr/>
          <p:nvPr/>
        </p:nvSpPr>
        <p:spPr>
          <a:xfrm>
            <a:off x="4567705" y="5024387"/>
            <a:ext cx="1469856" cy="369332"/>
          </a:xfrm>
          <a:prstGeom prst="rect">
            <a:avLst/>
          </a:prstGeom>
          <a:solidFill>
            <a:schemeClr val="accent6">
              <a:lumMod val="75000"/>
            </a:schemeClr>
          </a:solidFill>
        </p:spPr>
        <p:txBody>
          <a:bodyPr wrap="square">
            <a:spAutoFit/>
          </a:bodyPr>
          <a:lstStyle/>
          <a:p>
            <a:r>
              <a:rPr lang="zh-TW" altLang="en-US" dirty="0">
                <a:solidFill>
                  <a:schemeClr val="bg1"/>
                </a:solidFill>
                <a:latin typeface="微軟正黑體" panose="020B0604030504040204" pitchFamily="34" charset="-120"/>
                <a:ea typeface="微軟正黑體" panose="020B0604030504040204" pitchFamily="34" charset="-120"/>
              </a:rPr>
              <a:t> (1)備審資料</a:t>
            </a:r>
          </a:p>
        </p:txBody>
      </p:sp>
    </p:spTree>
    <p:extLst>
      <p:ext uri="{BB962C8B-B14F-4D97-AF65-F5344CB8AC3E}">
        <p14:creationId xmlns:p14="http://schemas.microsoft.com/office/powerpoint/2010/main" val="659483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76931394-9201-4FD2-AD95-612509AEFBAD}" type="slidenum">
              <a:rPr lang="zh-TW" altLang="en-US" smtClean="0">
                <a:solidFill>
                  <a:prstClr val="black"/>
                </a:solidFill>
              </a:rPr>
              <a:pPr/>
              <a:t>94</a:t>
            </a:fld>
            <a:endParaRPr lang="zh-TW" altLang="en-US">
              <a:solidFill>
                <a:prstClr val="black"/>
              </a:solidFill>
            </a:endParaRPr>
          </a:p>
        </p:txBody>
      </p:sp>
      <p:sp>
        <p:nvSpPr>
          <p:cNvPr id="4" name="標題 1"/>
          <p:cNvSpPr txBox="1">
            <a:spLocks/>
          </p:cNvSpPr>
          <p:nvPr/>
        </p:nvSpPr>
        <p:spPr>
          <a:xfrm>
            <a:off x="35496" y="260350"/>
            <a:ext cx="10707924" cy="500743"/>
          </a:xfrm>
          <a:prstGeom prst="rect">
            <a:avLst/>
          </a:prstGeom>
        </p:spPr>
        <p:txBody>
          <a:bodyP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zh-TW" altLang="en-US" sz="2400" dirty="0">
                <a:solidFill>
                  <a:srgbClr val="002060"/>
                </a:solidFill>
                <a:latin typeface="標楷體" panose="03000509000000000000" pitchFamily="65" charset="-120"/>
                <a:ea typeface="標楷體" panose="03000509000000000000" pitchFamily="65" charset="-120"/>
              </a:rPr>
              <a:t>各校系科</a:t>
            </a:r>
            <a:r>
              <a:rPr lang="en-US" altLang="zh-TW" sz="2400" dirty="0">
                <a:solidFill>
                  <a:srgbClr val="002060"/>
                </a:solidFill>
                <a:latin typeface="標楷體" panose="03000509000000000000" pitchFamily="65" charset="-120"/>
                <a:ea typeface="標楷體" panose="03000509000000000000" pitchFamily="65" charset="-120"/>
              </a:rPr>
              <a:t>(</a:t>
            </a:r>
            <a:r>
              <a:rPr lang="zh-TW" altLang="en-US" sz="2400" dirty="0">
                <a:solidFill>
                  <a:srgbClr val="002060"/>
                </a:solidFill>
                <a:latin typeface="標楷體" panose="03000509000000000000" pitchFamily="65" charset="-120"/>
                <a:ea typeface="標楷體" panose="03000509000000000000" pitchFamily="65" charset="-120"/>
              </a:rPr>
              <a:t>組</a:t>
            </a:r>
            <a:r>
              <a:rPr lang="en-US" altLang="zh-TW" sz="2400" dirty="0">
                <a:solidFill>
                  <a:srgbClr val="002060"/>
                </a:solidFill>
                <a:latin typeface="標楷體" panose="03000509000000000000" pitchFamily="65" charset="-120"/>
                <a:ea typeface="標楷體" panose="03000509000000000000" pitchFamily="65" charset="-120"/>
              </a:rPr>
              <a:t>)</a:t>
            </a:r>
            <a:r>
              <a:rPr lang="zh-TW" altLang="en-US" sz="2400" dirty="0">
                <a:solidFill>
                  <a:srgbClr val="002060"/>
                </a:solidFill>
                <a:latin typeface="標楷體" panose="03000509000000000000" pitchFamily="65" charset="-120"/>
                <a:ea typeface="標楷體" panose="03000509000000000000" pitchFamily="65" charset="-120"/>
              </a:rPr>
              <a:t>、學程甄選辦法</a:t>
            </a:r>
          </a:p>
        </p:txBody>
      </p:sp>
      <p:pic>
        <p:nvPicPr>
          <p:cNvPr id="5" name="圖片 4"/>
          <p:cNvPicPr>
            <a:picLocks noChangeAspect="1"/>
          </p:cNvPicPr>
          <p:nvPr/>
        </p:nvPicPr>
        <p:blipFill>
          <a:blip r:embed="rId2"/>
          <a:stretch>
            <a:fillRect/>
          </a:stretch>
        </p:blipFill>
        <p:spPr>
          <a:xfrm>
            <a:off x="179512" y="908720"/>
            <a:ext cx="8717828" cy="4968552"/>
          </a:xfrm>
          <a:prstGeom prst="rect">
            <a:avLst/>
          </a:prstGeom>
        </p:spPr>
      </p:pic>
      <p:sp>
        <p:nvSpPr>
          <p:cNvPr id="6" name="流程圖: 程序 5"/>
          <p:cNvSpPr/>
          <p:nvPr/>
        </p:nvSpPr>
        <p:spPr>
          <a:xfrm>
            <a:off x="2339752" y="2564904"/>
            <a:ext cx="3032348" cy="1311771"/>
          </a:xfrm>
          <a:prstGeom prst="flowChartProcess">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4181039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5496" y="260350"/>
            <a:ext cx="10707924" cy="500743"/>
          </a:xfrm>
        </p:spPr>
        <p:txBody>
          <a:bodyPr>
            <a:normAutofit/>
          </a:bodyPr>
          <a:lstStyle/>
          <a:p>
            <a:r>
              <a:rPr lang="zh-TW" altLang="en-US" sz="2400" dirty="0">
                <a:solidFill>
                  <a:srgbClr val="002060"/>
                </a:solidFill>
                <a:latin typeface="標楷體" panose="03000509000000000000" pitchFamily="65" charset="-120"/>
                <a:ea typeface="標楷體" panose="03000509000000000000" pitchFamily="65" charset="-120"/>
              </a:rPr>
              <a:t>甄選入學招生第二階段報名系統</a:t>
            </a:r>
            <a:r>
              <a:rPr lang="en-US" altLang="zh-TW" sz="2400" dirty="0" smtClean="0">
                <a:solidFill>
                  <a:srgbClr val="002060"/>
                </a:solidFill>
                <a:latin typeface="標楷體" panose="03000509000000000000" pitchFamily="65" charset="-120"/>
                <a:ea typeface="標楷體" panose="03000509000000000000" pitchFamily="65" charset="-120"/>
              </a:rPr>
              <a:t>-</a:t>
            </a:r>
            <a:r>
              <a:rPr lang="zh-TW" altLang="en-US" sz="2400" dirty="0">
                <a:solidFill>
                  <a:srgbClr val="002060"/>
                </a:solidFill>
                <a:latin typeface="標楷體" panose="03000509000000000000" pitchFamily="65" charset="-120"/>
                <a:ea typeface="標楷體" panose="03000509000000000000" pitchFamily="65" charset="-120"/>
              </a:rPr>
              <a:t>備審資料繳寄</a:t>
            </a:r>
            <a:r>
              <a:rPr lang="zh-TW" altLang="en-US" sz="2400" dirty="0" smtClean="0">
                <a:solidFill>
                  <a:srgbClr val="002060"/>
                </a:solidFill>
                <a:latin typeface="標楷體" panose="03000509000000000000" pitchFamily="65" charset="-120"/>
                <a:ea typeface="標楷體" panose="03000509000000000000" pitchFamily="65" charset="-120"/>
              </a:rPr>
              <a:t>項目統計</a:t>
            </a:r>
            <a:endParaRPr lang="zh-TW" altLang="en-US" sz="2400"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02109000"/>
              </p:ext>
            </p:extLst>
          </p:nvPr>
        </p:nvGraphicFramePr>
        <p:xfrm>
          <a:off x="425658" y="1052736"/>
          <a:ext cx="8322805" cy="4824540"/>
        </p:xfrm>
        <a:graphic>
          <a:graphicData uri="http://schemas.openxmlformats.org/drawingml/2006/table">
            <a:tbl>
              <a:tblPr firstRow="1" bandRow="1">
                <a:tableStyleId>{00A15C55-8517-42AA-B614-E9B94910E393}</a:tableStyleId>
              </a:tblPr>
              <a:tblGrid>
                <a:gridCol w="575081"/>
                <a:gridCol w="3616659"/>
                <a:gridCol w="1185328"/>
                <a:gridCol w="1111245"/>
                <a:gridCol w="814913"/>
                <a:gridCol w="1019579"/>
              </a:tblGrid>
              <a:tr h="321636">
                <a:tc rowSpan="2" gridSpan="2">
                  <a:txBody>
                    <a:bodyPr/>
                    <a:lstStyle/>
                    <a:p>
                      <a:pPr algn="ctr">
                        <a:spcAft>
                          <a:spcPts val="0"/>
                        </a:spcAft>
                      </a:pPr>
                      <a:r>
                        <a:rPr lang="zh-TW" sz="2000" b="0" kern="0" dirty="0">
                          <a:solidFill>
                            <a:schemeClr val="tx1"/>
                          </a:solidFill>
                          <a:effectLst/>
                          <a:latin typeface="標楷體" panose="03000509000000000000" pitchFamily="65" charset="-120"/>
                          <a:ea typeface="標楷體" panose="03000509000000000000" pitchFamily="65" charset="-120"/>
                        </a:rPr>
                        <a:t>備審資料繳寄項目</a:t>
                      </a:r>
                      <a:endParaRPr lang="zh-TW" sz="2000" b="0"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rowSpan="2" hMerge="1">
                  <a:txBody>
                    <a:bodyPr/>
                    <a:lstStyle/>
                    <a:p>
                      <a:endParaRPr lang="zh-TW" altLang="en-US"/>
                    </a:p>
                  </a:txBody>
                  <a:tcPr/>
                </a:tc>
                <a:tc gridSpan="3">
                  <a:txBody>
                    <a:bodyPr/>
                    <a:lstStyle/>
                    <a:p>
                      <a:pPr algn="ctr">
                        <a:spcAft>
                          <a:spcPts val="0"/>
                        </a:spcAft>
                      </a:pPr>
                      <a:r>
                        <a:rPr lang="zh-TW" sz="2000" b="0" kern="0">
                          <a:solidFill>
                            <a:schemeClr val="tx1"/>
                          </a:solidFill>
                          <a:effectLst/>
                          <a:latin typeface="標楷體" panose="03000509000000000000" pitchFamily="65" charset="-120"/>
                          <a:ea typeface="標楷體" panose="03000509000000000000" pitchFamily="65" charset="-120"/>
                        </a:rPr>
                        <a:t>系科</a:t>
                      </a:r>
                      <a:r>
                        <a:rPr lang="en-US" sz="2000" b="0" kern="0" dirty="0">
                          <a:solidFill>
                            <a:schemeClr val="tx1"/>
                          </a:solidFill>
                          <a:effectLst/>
                          <a:latin typeface="標楷體" panose="03000509000000000000" pitchFamily="65" charset="-120"/>
                          <a:ea typeface="標楷體" panose="03000509000000000000" pitchFamily="65" charset="-120"/>
                        </a:rPr>
                        <a:t>(</a:t>
                      </a:r>
                      <a:r>
                        <a:rPr lang="zh-TW" sz="2000" b="0" kern="0">
                          <a:solidFill>
                            <a:schemeClr val="tx1"/>
                          </a:solidFill>
                          <a:effectLst/>
                          <a:latin typeface="標楷體" panose="03000509000000000000" pitchFamily="65" charset="-120"/>
                          <a:ea typeface="標楷體" panose="03000509000000000000" pitchFamily="65" charset="-120"/>
                        </a:rPr>
                        <a:t>組</a:t>
                      </a:r>
                      <a:r>
                        <a:rPr lang="en-US" sz="2000" b="0" kern="0" dirty="0">
                          <a:solidFill>
                            <a:schemeClr val="tx1"/>
                          </a:solidFill>
                          <a:effectLst/>
                          <a:latin typeface="標楷體" panose="03000509000000000000" pitchFamily="65" charset="-120"/>
                          <a:ea typeface="標楷體" panose="03000509000000000000" pitchFamily="65" charset="-120"/>
                        </a:rPr>
                        <a:t>)</a:t>
                      </a:r>
                      <a:r>
                        <a:rPr lang="zh-TW" sz="2000" b="0" kern="0">
                          <a:solidFill>
                            <a:schemeClr val="tx1"/>
                          </a:solidFill>
                          <a:effectLst/>
                          <a:latin typeface="標楷體" panose="03000509000000000000" pitchFamily="65" charset="-120"/>
                          <a:ea typeface="標楷體" panose="03000509000000000000" pitchFamily="65" charset="-120"/>
                        </a:rPr>
                        <a:t>數</a:t>
                      </a:r>
                      <a:endParaRPr lang="zh-TW" sz="2000" b="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2000" b="0" kern="0">
                          <a:solidFill>
                            <a:schemeClr val="tx1"/>
                          </a:solidFill>
                          <a:effectLst/>
                          <a:latin typeface="標楷體" panose="03000509000000000000" pitchFamily="65" charset="-120"/>
                          <a:ea typeface="標楷體" panose="03000509000000000000" pitchFamily="65" charset="-120"/>
                        </a:rPr>
                        <a:t>百分比</a:t>
                      </a:r>
                      <a:r>
                        <a:rPr lang="en-US" sz="2000" b="0" kern="0" dirty="0">
                          <a:solidFill>
                            <a:schemeClr val="tx1"/>
                          </a:solidFill>
                          <a:effectLst/>
                          <a:latin typeface="標楷體" panose="03000509000000000000" pitchFamily="65" charset="-120"/>
                          <a:ea typeface="標楷體" panose="03000509000000000000" pitchFamily="65" charset="-120"/>
                        </a:rPr>
                        <a:t>(%)</a:t>
                      </a:r>
                      <a:endParaRPr lang="zh-TW" sz="2000" b="0" kern="10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321636">
                <a:tc gridSpan="2" vMerge="1">
                  <a:txBody>
                    <a:bodyPr/>
                    <a:lstStyle/>
                    <a:p>
                      <a:endParaRPr lang="zh-TW" altLang="en-US"/>
                    </a:p>
                  </a:txBody>
                  <a:tcPr/>
                </a:tc>
                <a:tc hMerge="1" vMerge="1">
                  <a:txBody>
                    <a:bodyPr/>
                    <a:lstStyle/>
                    <a:p>
                      <a:endParaRPr lang="zh-TW" altLang="en-US"/>
                    </a:p>
                  </a:txBody>
                  <a:tcPr/>
                </a:tc>
                <a:tc>
                  <a:txBody>
                    <a:bodyPr/>
                    <a:lstStyle/>
                    <a:p>
                      <a:pPr algn="ctr">
                        <a:spcAft>
                          <a:spcPts val="0"/>
                        </a:spcAft>
                      </a:pPr>
                      <a:r>
                        <a:rPr lang="zh-TW" sz="2000" b="0" kern="0" dirty="0">
                          <a:solidFill>
                            <a:schemeClr val="tx1"/>
                          </a:solidFill>
                          <a:effectLst/>
                          <a:latin typeface="標楷體" panose="03000509000000000000" pitchFamily="65" charset="-120"/>
                          <a:ea typeface="標楷體" panose="03000509000000000000" pitchFamily="65" charset="-120"/>
                        </a:rPr>
                        <a:t>必繳資料</a:t>
                      </a:r>
                      <a:endParaRPr lang="zh-TW" sz="2000" b="0"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spcAft>
                          <a:spcPts val="0"/>
                        </a:spcAft>
                      </a:pPr>
                      <a:r>
                        <a:rPr lang="zh-TW" sz="2000" b="0" kern="0" dirty="0">
                          <a:solidFill>
                            <a:schemeClr val="tx1"/>
                          </a:solidFill>
                          <a:effectLst/>
                          <a:latin typeface="標楷體" panose="03000509000000000000" pitchFamily="65" charset="-120"/>
                          <a:ea typeface="標楷體" panose="03000509000000000000" pitchFamily="65" charset="-120"/>
                        </a:rPr>
                        <a:t>選繳資料</a:t>
                      </a:r>
                      <a:endParaRPr lang="zh-TW" sz="2000" b="0"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spcAft>
                          <a:spcPts val="0"/>
                        </a:spcAft>
                      </a:pPr>
                      <a:r>
                        <a:rPr lang="zh-TW" sz="2000" b="0" kern="0" dirty="0">
                          <a:solidFill>
                            <a:schemeClr val="tx1"/>
                          </a:solidFill>
                          <a:effectLst/>
                          <a:latin typeface="標楷體" panose="03000509000000000000" pitchFamily="65" charset="-120"/>
                          <a:ea typeface="標楷體" panose="03000509000000000000" pitchFamily="65" charset="-120"/>
                        </a:rPr>
                        <a:t>合計</a:t>
                      </a:r>
                      <a:endParaRPr lang="zh-TW" sz="2000" b="0"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vMerge="1">
                  <a:txBody>
                    <a:bodyPr/>
                    <a:lstStyle/>
                    <a:p>
                      <a:endParaRPr lang="zh-TW" altLang="en-US"/>
                    </a:p>
                  </a:txBody>
                  <a:tcPr/>
                </a:tc>
              </a:tr>
              <a:tr h="321636">
                <a:tc>
                  <a:txBody>
                    <a:bodyPr/>
                    <a:lstStyle/>
                    <a:p>
                      <a:pPr algn="ctr">
                        <a:spcAft>
                          <a:spcPts val="0"/>
                        </a:spcAft>
                      </a:pPr>
                      <a:r>
                        <a:rPr lang="en-US" sz="2000" kern="0" dirty="0">
                          <a:effectLst/>
                          <a:latin typeface="標楷體" panose="03000509000000000000" pitchFamily="65" charset="-120"/>
                          <a:ea typeface="標楷體" panose="03000509000000000000" pitchFamily="65" charset="-120"/>
                        </a:rPr>
                        <a:t>1</a:t>
                      </a:r>
                      <a:endParaRPr lang="zh-TW" sz="2000" b="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T w="12700" cap="flat" cmpd="sng" algn="ctr">
                      <a:solidFill>
                        <a:schemeClr val="bg1"/>
                      </a:solidFill>
                      <a:prstDash val="solid"/>
                      <a:round/>
                      <a:headEnd type="none" w="med" len="med"/>
                      <a:tailEnd type="none" w="med" len="med"/>
                    </a:lnT>
                  </a:tcPr>
                </a:tc>
                <a:tc>
                  <a:txBody>
                    <a:bodyPr/>
                    <a:lstStyle/>
                    <a:p>
                      <a:pPr indent="120650" algn="just">
                        <a:spcAft>
                          <a:spcPts val="0"/>
                        </a:spcAft>
                      </a:pPr>
                      <a:r>
                        <a:rPr lang="zh-TW" sz="2000" kern="0" dirty="0">
                          <a:effectLst/>
                          <a:latin typeface="標楷體" panose="03000509000000000000" pitchFamily="65" charset="-120"/>
                          <a:ea typeface="標楷體" panose="03000509000000000000" pitchFamily="65" charset="-120"/>
                        </a:rPr>
                        <a:t>自傳</a:t>
                      </a:r>
                      <a:endParaRPr lang="zh-TW" sz="2000" b="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T w="12700" cap="flat" cmpd="sng" algn="ctr">
                      <a:solidFill>
                        <a:schemeClr val="bg1"/>
                      </a:solidFill>
                      <a:prstDash val="solid"/>
                      <a:round/>
                      <a:headEnd type="none" w="med" len="med"/>
                      <a:tailEnd type="none" w="med" len="med"/>
                    </a:lnT>
                  </a:tcPr>
                </a:tc>
                <a:tc>
                  <a:txBody>
                    <a:bodyPr/>
                    <a:lstStyle/>
                    <a:p>
                      <a:pPr marR="85090" algn="r">
                        <a:spcAft>
                          <a:spcPts val="0"/>
                        </a:spcAft>
                      </a:pPr>
                      <a:r>
                        <a:rPr lang="en-US" sz="2000" kern="0" dirty="0">
                          <a:effectLst/>
                          <a:latin typeface="標楷體" panose="03000509000000000000" pitchFamily="65" charset="-120"/>
                          <a:ea typeface="標楷體" panose="03000509000000000000" pitchFamily="65" charset="-120"/>
                        </a:rPr>
                        <a:t>890</a:t>
                      </a:r>
                      <a:endParaRPr lang="zh-TW" sz="2000" b="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T w="12700" cap="flat" cmpd="sng" algn="ctr">
                      <a:solidFill>
                        <a:schemeClr val="bg1"/>
                      </a:solidFill>
                      <a:prstDash val="solid"/>
                      <a:round/>
                      <a:headEnd type="none" w="med" len="med"/>
                      <a:tailEnd type="none" w="med" len="med"/>
                    </a:lnT>
                  </a:tcPr>
                </a:tc>
                <a:tc>
                  <a:txBody>
                    <a:bodyPr/>
                    <a:lstStyle/>
                    <a:p>
                      <a:pPr marR="85090" algn="r">
                        <a:spcAft>
                          <a:spcPts val="0"/>
                        </a:spcAft>
                      </a:pPr>
                      <a:r>
                        <a:rPr lang="en-US" sz="2000" kern="0" dirty="0">
                          <a:effectLst/>
                          <a:latin typeface="標楷體" panose="03000509000000000000" pitchFamily="65" charset="-120"/>
                          <a:ea typeface="標楷體" panose="03000509000000000000" pitchFamily="65" charset="-120"/>
                        </a:rPr>
                        <a:t>104</a:t>
                      </a:r>
                      <a:endParaRPr lang="zh-TW" sz="2000" b="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T w="12700" cap="flat" cmpd="sng" algn="ctr">
                      <a:solidFill>
                        <a:schemeClr val="bg1"/>
                      </a:solidFill>
                      <a:prstDash val="solid"/>
                      <a:round/>
                      <a:headEnd type="none" w="med" len="med"/>
                      <a:tailEnd type="none" w="med" len="med"/>
                    </a:lnT>
                  </a:tcPr>
                </a:tc>
                <a:tc>
                  <a:txBody>
                    <a:bodyPr/>
                    <a:lstStyle/>
                    <a:p>
                      <a:pPr marR="85090" algn="r">
                        <a:spcAft>
                          <a:spcPts val="0"/>
                        </a:spcAft>
                      </a:pPr>
                      <a:r>
                        <a:rPr lang="en-US" sz="2000" kern="0" dirty="0">
                          <a:effectLst/>
                          <a:latin typeface="標楷體" panose="03000509000000000000" pitchFamily="65" charset="-120"/>
                          <a:ea typeface="標楷體" panose="03000509000000000000" pitchFamily="65" charset="-120"/>
                        </a:rPr>
                        <a:t>994</a:t>
                      </a:r>
                      <a:endParaRPr lang="zh-TW" sz="2000" b="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T w="12700" cap="flat" cmpd="sng" algn="ctr">
                      <a:solidFill>
                        <a:schemeClr val="bg1"/>
                      </a:solidFill>
                      <a:prstDash val="solid"/>
                      <a:round/>
                      <a:headEnd type="none" w="med" len="med"/>
                      <a:tailEnd type="none" w="med" len="med"/>
                    </a:lnT>
                  </a:tcPr>
                </a:tc>
                <a:tc>
                  <a:txBody>
                    <a:bodyPr/>
                    <a:lstStyle/>
                    <a:p>
                      <a:pPr marR="85090" algn="r">
                        <a:spcAft>
                          <a:spcPts val="0"/>
                        </a:spcAft>
                      </a:pPr>
                      <a:r>
                        <a:rPr lang="en-US" sz="2000" kern="0" dirty="0">
                          <a:effectLst/>
                          <a:latin typeface="標楷體" panose="03000509000000000000" pitchFamily="65" charset="-120"/>
                          <a:ea typeface="標楷體" panose="03000509000000000000" pitchFamily="65" charset="-120"/>
                        </a:rPr>
                        <a:t>7.9</a:t>
                      </a:r>
                      <a:endParaRPr lang="zh-TW" sz="2000" b="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T w="12700" cap="flat" cmpd="sng" algn="ctr">
                      <a:solidFill>
                        <a:schemeClr val="bg1"/>
                      </a:solidFill>
                      <a:prstDash val="solid"/>
                      <a:round/>
                      <a:headEnd type="none" w="med" len="med"/>
                      <a:tailEnd type="none" w="med" len="med"/>
                    </a:lnT>
                  </a:tcPr>
                </a:tc>
              </a:tr>
              <a:tr h="321636">
                <a:tc>
                  <a:txBody>
                    <a:bodyPr/>
                    <a:lstStyle/>
                    <a:p>
                      <a:pPr algn="ctr">
                        <a:spcAft>
                          <a:spcPts val="0"/>
                        </a:spcAft>
                      </a:pPr>
                      <a:r>
                        <a:rPr lang="en-US" sz="2000" kern="0" dirty="0">
                          <a:effectLst/>
                          <a:latin typeface="標楷體" panose="03000509000000000000" pitchFamily="65" charset="-120"/>
                          <a:ea typeface="標楷體" panose="03000509000000000000" pitchFamily="65" charset="-120"/>
                        </a:rPr>
                        <a:t>2</a:t>
                      </a:r>
                      <a:endParaRPr lang="zh-TW" sz="2000" b="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indent="120650" algn="just">
                        <a:spcAft>
                          <a:spcPts val="0"/>
                        </a:spcAft>
                      </a:pPr>
                      <a:r>
                        <a:rPr lang="zh-TW" sz="2000" kern="0">
                          <a:effectLst/>
                          <a:latin typeface="標楷體" panose="03000509000000000000" pitchFamily="65" charset="-120"/>
                          <a:ea typeface="標楷體" panose="03000509000000000000" pitchFamily="65" charset="-120"/>
                        </a:rPr>
                        <a:t>讀書計畫</a:t>
                      </a:r>
                      <a:endParaRPr lang="zh-TW" sz="2000" b="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kern="0" dirty="0">
                          <a:effectLst/>
                          <a:latin typeface="標楷體" panose="03000509000000000000" pitchFamily="65" charset="-120"/>
                          <a:ea typeface="標楷體" panose="03000509000000000000" pitchFamily="65" charset="-120"/>
                        </a:rPr>
                        <a:t>335</a:t>
                      </a:r>
                      <a:endParaRPr lang="zh-TW" sz="2000" b="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kern="0" dirty="0">
                          <a:effectLst/>
                          <a:latin typeface="標楷體" panose="03000509000000000000" pitchFamily="65" charset="-120"/>
                          <a:ea typeface="標楷體" panose="03000509000000000000" pitchFamily="65" charset="-120"/>
                        </a:rPr>
                        <a:t>100</a:t>
                      </a:r>
                      <a:endParaRPr lang="zh-TW" sz="2000" b="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kern="0" dirty="0">
                          <a:effectLst/>
                          <a:latin typeface="標楷體" panose="03000509000000000000" pitchFamily="65" charset="-120"/>
                          <a:ea typeface="標楷體" panose="03000509000000000000" pitchFamily="65" charset="-120"/>
                        </a:rPr>
                        <a:t>435</a:t>
                      </a:r>
                      <a:endParaRPr lang="zh-TW" sz="2000" b="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kern="0" dirty="0">
                          <a:effectLst/>
                          <a:latin typeface="標楷體" panose="03000509000000000000" pitchFamily="65" charset="-120"/>
                          <a:ea typeface="標楷體" panose="03000509000000000000" pitchFamily="65" charset="-120"/>
                        </a:rPr>
                        <a:t>3.5</a:t>
                      </a:r>
                      <a:endParaRPr lang="zh-TW" sz="2000" b="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r>
              <a:tr h="321636">
                <a:tc>
                  <a:txBody>
                    <a:bodyPr/>
                    <a:lstStyle/>
                    <a:p>
                      <a:pPr algn="ctr">
                        <a:spcAft>
                          <a:spcPts val="0"/>
                        </a:spcAft>
                      </a:pPr>
                      <a:r>
                        <a:rPr lang="en-US" sz="2000" b="1" kern="0" dirty="0">
                          <a:effectLst/>
                          <a:latin typeface="標楷體" panose="03000509000000000000" pitchFamily="65" charset="-120"/>
                          <a:ea typeface="標楷體" panose="03000509000000000000" pitchFamily="65" charset="-120"/>
                        </a:rPr>
                        <a:t>3</a:t>
                      </a:r>
                      <a:endParaRPr lang="zh-TW" sz="20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indent="120650" algn="just">
                        <a:spcAft>
                          <a:spcPts val="0"/>
                        </a:spcAft>
                      </a:pPr>
                      <a:r>
                        <a:rPr lang="zh-TW" sz="2000" b="1" kern="0" dirty="0">
                          <a:effectLst/>
                          <a:latin typeface="標楷體" panose="03000509000000000000" pitchFamily="65" charset="-120"/>
                          <a:ea typeface="標楷體" panose="03000509000000000000" pitchFamily="65" charset="-120"/>
                        </a:rPr>
                        <a:t>自傳及讀書計畫</a:t>
                      </a:r>
                      <a:endParaRPr lang="zh-TW" sz="20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b="1" kern="0" dirty="0">
                          <a:effectLst/>
                          <a:latin typeface="標楷體" panose="03000509000000000000" pitchFamily="65" charset="-120"/>
                          <a:ea typeface="標楷體" panose="03000509000000000000" pitchFamily="65" charset="-120"/>
                        </a:rPr>
                        <a:t>1,356</a:t>
                      </a:r>
                      <a:endParaRPr lang="zh-TW" sz="20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b="1" kern="0" dirty="0">
                          <a:effectLst/>
                          <a:latin typeface="標楷體" panose="03000509000000000000" pitchFamily="65" charset="-120"/>
                          <a:ea typeface="標楷體" panose="03000509000000000000" pitchFamily="65" charset="-120"/>
                        </a:rPr>
                        <a:t>282</a:t>
                      </a:r>
                      <a:endParaRPr lang="zh-TW" sz="20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b="1" kern="0" dirty="0">
                          <a:effectLst/>
                          <a:latin typeface="標楷體" panose="03000509000000000000" pitchFamily="65" charset="-120"/>
                          <a:ea typeface="標楷體" panose="03000509000000000000" pitchFamily="65" charset="-120"/>
                        </a:rPr>
                        <a:t>1,638</a:t>
                      </a:r>
                      <a:endParaRPr lang="zh-TW" sz="20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b="1" kern="0" dirty="0">
                          <a:effectLst/>
                          <a:latin typeface="標楷體" panose="03000509000000000000" pitchFamily="65" charset="-120"/>
                          <a:ea typeface="標楷體" panose="03000509000000000000" pitchFamily="65" charset="-120"/>
                        </a:rPr>
                        <a:t>13.1</a:t>
                      </a:r>
                      <a:endParaRPr lang="zh-TW" sz="20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r>
              <a:tr h="321636">
                <a:tc>
                  <a:txBody>
                    <a:bodyPr/>
                    <a:lstStyle/>
                    <a:p>
                      <a:pPr algn="ctr">
                        <a:spcAft>
                          <a:spcPts val="0"/>
                        </a:spcAft>
                      </a:pPr>
                      <a:r>
                        <a:rPr lang="en-US" sz="2000" kern="0" dirty="0">
                          <a:effectLst/>
                          <a:latin typeface="標楷體" panose="03000509000000000000" pitchFamily="65" charset="-120"/>
                          <a:ea typeface="標楷體" panose="03000509000000000000" pitchFamily="65" charset="-120"/>
                        </a:rPr>
                        <a:t>4</a:t>
                      </a:r>
                      <a:endParaRPr lang="zh-TW" sz="2000" b="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indent="120650" algn="just">
                        <a:spcAft>
                          <a:spcPts val="0"/>
                        </a:spcAft>
                      </a:pPr>
                      <a:r>
                        <a:rPr lang="zh-TW" sz="2000" kern="0">
                          <a:effectLst/>
                          <a:latin typeface="標楷體" panose="03000509000000000000" pitchFamily="65" charset="-120"/>
                          <a:ea typeface="標楷體" panose="03000509000000000000" pitchFamily="65" charset="-120"/>
                        </a:rPr>
                        <a:t>社團參與</a:t>
                      </a:r>
                      <a:endParaRPr lang="zh-TW" sz="2000" b="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kern="0" dirty="0">
                          <a:effectLst/>
                          <a:latin typeface="標楷體" panose="03000509000000000000" pitchFamily="65" charset="-120"/>
                          <a:ea typeface="標楷體" panose="03000509000000000000" pitchFamily="65" charset="-120"/>
                        </a:rPr>
                        <a:t>35</a:t>
                      </a:r>
                      <a:endParaRPr lang="zh-TW" sz="2000" b="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kern="0" dirty="0">
                          <a:effectLst/>
                          <a:latin typeface="標楷體" panose="03000509000000000000" pitchFamily="65" charset="-120"/>
                          <a:ea typeface="標楷體" panose="03000509000000000000" pitchFamily="65" charset="-120"/>
                        </a:rPr>
                        <a:t>99</a:t>
                      </a:r>
                      <a:endParaRPr lang="zh-TW" sz="2000" b="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kern="0" dirty="0">
                          <a:effectLst/>
                          <a:latin typeface="標楷體" panose="03000509000000000000" pitchFamily="65" charset="-120"/>
                          <a:ea typeface="標楷體" panose="03000509000000000000" pitchFamily="65" charset="-120"/>
                        </a:rPr>
                        <a:t>134</a:t>
                      </a:r>
                      <a:endParaRPr lang="zh-TW" sz="2000" b="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kern="0" dirty="0">
                          <a:effectLst/>
                          <a:latin typeface="標楷體" panose="03000509000000000000" pitchFamily="65" charset="-120"/>
                          <a:ea typeface="標楷體" panose="03000509000000000000" pitchFamily="65" charset="-120"/>
                        </a:rPr>
                        <a:t>1.1</a:t>
                      </a:r>
                      <a:endParaRPr lang="zh-TW" sz="2000" b="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r>
              <a:tr h="321636">
                <a:tc>
                  <a:txBody>
                    <a:bodyPr/>
                    <a:lstStyle/>
                    <a:p>
                      <a:pPr algn="ctr">
                        <a:spcAft>
                          <a:spcPts val="0"/>
                        </a:spcAft>
                      </a:pPr>
                      <a:r>
                        <a:rPr lang="en-US" sz="2000" kern="0" dirty="0">
                          <a:effectLst/>
                          <a:latin typeface="標楷體" panose="03000509000000000000" pitchFamily="65" charset="-120"/>
                          <a:ea typeface="標楷體" panose="03000509000000000000" pitchFamily="65" charset="-120"/>
                        </a:rPr>
                        <a:t>5</a:t>
                      </a:r>
                      <a:endParaRPr lang="zh-TW" sz="2000" b="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indent="120650" algn="just">
                        <a:spcAft>
                          <a:spcPts val="0"/>
                        </a:spcAft>
                      </a:pPr>
                      <a:r>
                        <a:rPr lang="zh-TW" sz="2000" kern="0">
                          <a:effectLst/>
                          <a:latin typeface="標楷體" panose="03000509000000000000" pitchFamily="65" charset="-120"/>
                          <a:ea typeface="標楷體" panose="03000509000000000000" pitchFamily="65" charset="-120"/>
                        </a:rPr>
                        <a:t>學校幹部</a:t>
                      </a:r>
                      <a:endParaRPr lang="zh-TW" sz="2000" b="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kern="0" dirty="0">
                          <a:effectLst/>
                          <a:latin typeface="標楷體" panose="03000509000000000000" pitchFamily="65" charset="-120"/>
                          <a:ea typeface="標楷體" panose="03000509000000000000" pitchFamily="65" charset="-120"/>
                        </a:rPr>
                        <a:t>10</a:t>
                      </a:r>
                      <a:endParaRPr lang="zh-TW" sz="2000" b="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kern="0" dirty="0">
                          <a:effectLst/>
                          <a:latin typeface="標楷體" panose="03000509000000000000" pitchFamily="65" charset="-120"/>
                          <a:ea typeface="標楷體" panose="03000509000000000000" pitchFamily="65" charset="-120"/>
                        </a:rPr>
                        <a:t>56</a:t>
                      </a:r>
                      <a:endParaRPr lang="zh-TW" sz="2000" b="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kern="0" dirty="0">
                          <a:effectLst/>
                          <a:latin typeface="標楷體" panose="03000509000000000000" pitchFamily="65" charset="-120"/>
                          <a:ea typeface="標楷體" panose="03000509000000000000" pitchFamily="65" charset="-120"/>
                        </a:rPr>
                        <a:t>66</a:t>
                      </a:r>
                      <a:endParaRPr lang="zh-TW" sz="2000" b="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kern="0" dirty="0">
                          <a:effectLst/>
                          <a:latin typeface="標楷體" panose="03000509000000000000" pitchFamily="65" charset="-120"/>
                          <a:ea typeface="標楷體" panose="03000509000000000000" pitchFamily="65" charset="-120"/>
                        </a:rPr>
                        <a:t>0.5</a:t>
                      </a:r>
                      <a:endParaRPr lang="zh-TW" sz="2000" b="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r>
              <a:tr h="321636">
                <a:tc>
                  <a:txBody>
                    <a:bodyPr/>
                    <a:lstStyle/>
                    <a:p>
                      <a:pPr algn="ctr">
                        <a:spcAft>
                          <a:spcPts val="0"/>
                        </a:spcAft>
                      </a:pPr>
                      <a:r>
                        <a:rPr lang="en-US" sz="2000" b="1" kern="0" dirty="0">
                          <a:effectLst/>
                          <a:latin typeface="標楷體" panose="03000509000000000000" pitchFamily="65" charset="-120"/>
                          <a:ea typeface="標楷體" panose="03000509000000000000" pitchFamily="65" charset="-120"/>
                        </a:rPr>
                        <a:t>6</a:t>
                      </a:r>
                      <a:endParaRPr lang="zh-TW" sz="20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indent="120650" algn="just">
                        <a:spcAft>
                          <a:spcPts val="0"/>
                        </a:spcAft>
                      </a:pPr>
                      <a:r>
                        <a:rPr lang="zh-TW" sz="2000" b="1" kern="0" dirty="0">
                          <a:effectLst/>
                          <a:latin typeface="標楷體" panose="03000509000000000000" pitchFamily="65" charset="-120"/>
                          <a:ea typeface="標楷體" panose="03000509000000000000" pitchFamily="65" charset="-120"/>
                        </a:rPr>
                        <a:t>社團參與及學校幹部</a:t>
                      </a:r>
                      <a:endParaRPr lang="zh-TW" sz="20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b="1" kern="0" dirty="0">
                          <a:effectLst/>
                          <a:latin typeface="標楷體" panose="03000509000000000000" pitchFamily="65" charset="-120"/>
                          <a:ea typeface="標楷體" panose="03000509000000000000" pitchFamily="65" charset="-120"/>
                        </a:rPr>
                        <a:t>249</a:t>
                      </a:r>
                      <a:endParaRPr lang="zh-TW" sz="20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b="1" kern="0" dirty="0">
                          <a:effectLst/>
                          <a:latin typeface="標楷體" panose="03000509000000000000" pitchFamily="65" charset="-120"/>
                          <a:ea typeface="標楷體" panose="03000509000000000000" pitchFamily="65" charset="-120"/>
                        </a:rPr>
                        <a:t>1,208</a:t>
                      </a:r>
                      <a:endParaRPr lang="zh-TW" sz="20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b="1" kern="0" dirty="0">
                          <a:effectLst/>
                          <a:latin typeface="標楷體" panose="03000509000000000000" pitchFamily="65" charset="-120"/>
                          <a:ea typeface="標楷體" panose="03000509000000000000" pitchFamily="65" charset="-120"/>
                        </a:rPr>
                        <a:t>1,457</a:t>
                      </a:r>
                      <a:endParaRPr lang="zh-TW" sz="20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b="1" kern="0" dirty="0">
                          <a:effectLst/>
                          <a:latin typeface="標楷體" panose="03000509000000000000" pitchFamily="65" charset="-120"/>
                          <a:ea typeface="標楷體" panose="03000509000000000000" pitchFamily="65" charset="-120"/>
                        </a:rPr>
                        <a:t>11.6</a:t>
                      </a:r>
                      <a:endParaRPr lang="zh-TW" sz="20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r>
              <a:tr h="321636">
                <a:tc>
                  <a:txBody>
                    <a:bodyPr/>
                    <a:lstStyle/>
                    <a:p>
                      <a:pPr algn="ctr">
                        <a:spcAft>
                          <a:spcPts val="0"/>
                        </a:spcAft>
                      </a:pPr>
                      <a:r>
                        <a:rPr lang="en-US" sz="2000" kern="0" dirty="0">
                          <a:effectLst/>
                          <a:latin typeface="標楷體" panose="03000509000000000000" pitchFamily="65" charset="-120"/>
                          <a:ea typeface="標楷體" panose="03000509000000000000" pitchFamily="65" charset="-120"/>
                        </a:rPr>
                        <a:t>7</a:t>
                      </a:r>
                      <a:endParaRPr lang="zh-TW" sz="2000" b="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indent="120650" algn="just">
                        <a:spcAft>
                          <a:spcPts val="0"/>
                        </a:spcAft>
                      </a:pPr>
                      <a:r>
                        <a:rPr lang="zh-TW" sz="2000" kern="0">
                          <a:effectLst/>
                          <a:latin typeface="標楷體" panose="03000509000000000000" pitchFamily="65" charset="-120"/>
                          <a:ea typeface="標楷體" panose="03000509000000000000" pitchFamily="65" charset="-120"/>
                        </a:rPr>
                        <a:t>專題製作</a:t>
                      </a:r>
                      <a:endParaRPr lang="zh-TW" sz="2000" b="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kern="0" dirty="0">
                          <a:effectLst/>
                          <a:latin typeface="標楷體" panose="03000509000000000000" pitchFamily="65" charset="-120"/>
                          <a:ea typeface="標楷體" panose="03000509000000000000" pitchFamily="65" charset="-120"/>
                        </a:rPr>
                        <a:t>109</a:t>
                      </a:r>
                      <a:endParaRPr lang="zh-TW" sz="2000" b="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kern="0" dirty="0">
                          <a:effectLst/>
                          <a:latin typeface="標楷體" panose="03000509000000000000" pitchFamily="65" charset="-120"/>
                          <a:ea typeface="標楷體" panose="03000509000000000000" pitchFamily="65" charset="-120"/>
                        </a:rPr>
                        <a:t>303</a:t>
                      </a:r>
                      <a:endParaRPr lang="zh-TW" sz="2000" b="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kern="0" dirty="0">
                          <a:effectLst/>
                          <a:latin typeface="標楷體" panose="03000509000000000000" pitchFamily="65" charset="-120"/>
                          <a:ea typeface="標楷體" panose="03000509000000000000" pitchFamily="65" charset="-120"/>
                        </a:rPr>
                        <a:t>412</a:t>
                      </a:r>
                      <a:endParaRPr lang="zh-TW" sz="2000" b="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kern="0" dirty="0">
                          <a:effectLst/>
                          <a:latin typeface="標楷體" panose="03000509000000000000" pitchFamily="65" charset="-120"/>
                          <a:ea typeface="標楷體" panose="03000509000000000000" pitchFamily="65" charset="-120"/>
                        </a:rPr>
                        <a:t>3.3</a:t>
                      </a:r>
                      <a:endParaRPr lang="zh-TW" sz="2000" b="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r>
              <a:tr h="321636">
                <a:tc>
                  <a:txBody>
                    <a:bodyPr/>
                    <a:lstStyle/>
                    <a:p>
                      <a:pPr algn="ctr">
                        <a:spcAft>
                          <a:spcPts val="0"/>
                        </a:spcAft>
                      </a:pPr>
                      <a:r>
                        <a:rPr lang="en-US" sz="2000" kern="0" dirty="0">
                          <a:effectLst/>
                          <a:latin typeface="標楷體" panose="03000509000000000000" pitchFamily="65" charset="-120"/>
                          <a:ea typeface="標楷體" panose="03000509000000000000" pitchFamily="65" charset="-120"/>
                        </a:rPr>
                        <a:t>8</a:t>
                      </a:r>
                      <a:endParaRPr lang="zh-TW" sz="2000" b="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indent="120650" algn="just">
                        <a:spcAft>
                          <a:spcPts val="0"/>
                        </a:spcAft>
                      </a:pPr>
                      <a:r>
                        <a:rPr lang="zh-TW" sz="2000" kern="0">
                          <a:effectLst/>
                          <a:latin typeface="標楷體" panose="03000509000000000000" pitchFamily="65" charset="-120"/>
                          <a:ea typeface="標楷體" panose="03000509000000000000" pitchFamily="65" charset="-120"/>
                        </a:rPr>
                        <a:t>學習﹝作品﹞成果</a:t>
                      </a:r>
                      <a:endParaRPr lang="zh-TW" sz="2000" b="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kern="0" dirty="0">
                          <a:effectLst/>
                          <a:latin typeface="標楷體" panose="03000509000000000000" pitchFamily="65" charset="-120"/>
                          <a:ea typeface="標楷體" panose="03000509000000000000" pitchFamily="65" charset="-120"/>
                        </a:rPr>
                        <a:t>118</a:t>
                      </a:r>
                      <a:endParaRPr lang="zh-TW" sz="2000" b="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kern="0" dirty="0">
                          <a:effectLst/>
                          <a:latin typeface="標楷體" panose="03000509000000000000" pitchFamily="65" charset="-120"/>
                          <a:ea typeface="標楷體" panose="03000509000000000000" pitchFamily="65" charset="-120"/>
                        </a:rPr>
                        <a:t>183</a:t>
                      </a:r>
                      <a:endParaRPr lang="zh-TW" sz="2000" b="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kern="0" dirty="0">
                          <a:effectLst/>
                          <a:latin typeface="標楷體" panose="03000509000000000000" pitchFamily="65" charset="-120"/>
                          <a:ea typeface="標楷體" panose="03000509000000000000" pitchFamily="65" charset="-120"/>
                        </a:rPr>
                        <a:t>301</a:t>
                      </a:r>
                      <a:endParaRPr lang="zh-TW" sz="2000" b="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kern="0" dirty="0">
                          <a:effectLst/>
                          <a:latin typeface="標楷體" panose="03000509000000000000" pitchFamily="65" charset="-120"/>
                          <a:ea typeface="標楷體" panose="03000509000000000000" pitchFamily="65" charset="-120"/>
                        </a:rPr>
                        <a:t>2.4</a:t>
                      </a:r>
                      <a:endParaRPr lang="zh-TW" sz="2000" b="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r>
              <a:tr h="321636">
                <a:tc>
                  <a:txBody>
                    <a:bodyPr/>
                    <a:lstStyle/>
                    <a:p>
                      <a:pPr algn="ctr">
                        <a:spcAft>
                          <a:spcPts val="0"/>
                        </a:spcAft>
                      </a:pPr>
                      <a:r>
                        <a:rPr lang="en-US" sz="2000" b="1" kern="0" dirty="0">
                          <a:effectLst/>
                          <a:latin typeface="標楷體" panose="03000509000000000000" pitchFamily="65" charset="-120"/>
                          <a:ea typeface="標楷體" panose="03000509000000000000" pitchFamily="65" charset="-120"/>
                        </a:rPr>
                        <a:t>9</a:t>
                      </a:r>
                      <a:endParaRPr lang="zh-TW" sz="20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indent="120650" algn="just">
                        <a:spcAft>
                          <a:spcPts val="0"/>
                        </a:spcAft>
                      </a:pPr>
                      <a:r>
                        <a:rPr lang="zh-TW" sz="2000" b="1" kern="0" dirty="0">
                          <a:effectLst/>
                          <a:latin typeface="標楷體" panose="03000509000000000000" pitchFamily="65" charset="-120"/>
                          <a:ea typeface="標楷體" panose="03000509000000000000" pitchFamily="65" charset="-120"/>
                        </a:rPr>
                        <a:t>專題製作及學習﹝作品﹞成果</a:t>
                      </a:r>
                      <a:endParaRPr lang="zh-TW" sz="20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b="1" kern="0" dirty="0">
                          <a:effectLst/>
                          <a:latin typeface="標楷體" panose="03000509000000000000" pitchFamily="65" charset="-120"/>
                          <a:ea typeface="標楷體" panose="03000509000000000000" pitchFamily="65" charset="-120"/>
                        </a:rPr>
                        <a:t>517</a:t>
                      </a:r>
                      <a:endParaRPr lang="zh-TW" sz="20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b="1" kern="0" dirty="0">
                          <a:effectLst/>
                          <a:latin typeface="標楷體" panose="03000509000000000000" pitchFamily="65" charset="-120"/>
                          <a:ea typeface="標楷體" panose="03000509000000000000" pitchFamily="65" charset="-120"/>
                        </a:rPr>
                        <a:t>1,019</a:t>
                      </a:r>
                      <a:endParaRPr lang="zh-TW" sz="20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b="1" kern="0" dirty="0">
                          <a:effectLst/>
                          <a:latin typeface="標楷體" panose="03000509000000000000" pitchFamily="65" charset="-120"/>
                          <a:ea typeface="標楷體" panose="03000509000000000000" pitchFamily="65" charset="-120"/>
                        </a:rPr>
                        <a:t>1,536</a:t>
                      </a:r>
                      <a:endParaRPr lang="zh-TW" sz="20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b="1" kern="0" dirty="0">
                          <a:effectLst/>
                          <a:latin typeface="標楷體" panose="03000509000000000000" pitchFamily="65" charset="-120"/>
                          <a:ea typeface="標楷體" panose="03000509000000000000" pitchFamily="65" charset="-120"/>
                        </a:rPr>
                        <a:t>12.3</a:t>
                      </a:r>
                      <a:endParaRPr lang="zh-TW" sz="20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r>
              <a:tr h="321636">
                <a:tc>
                  <a:txBody>
                    <a:bodyPr/>
                    <a:lstStyle/>
                    <a:p>
                      <a:pPr algn="ctr">
                        <a:spcAft>
                          <a:spcPts val="0"/>
                        </a:spcAft>
                      </a:pPr>
                      <a:r>
                        <a:rPr lang="en-US" sz="2000" kern="0" dirty="0">
                          <a:effectLst/>
                          <a:latin typeface="標楷體" panose="03000509000000000000" pitchFamily="65" charset="-120"/>
                          <a:ea typeface="標楷體" panose="03000509000000000000" pitchFamily="65" charset="-120"/>
                        </a:rPr>
                        <a:t>10</a:t>
                      </a:r>
                      <a:endParaRPr lang="zh-TW" sz="2000" b="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indent="120650" algn="just">
                        <a:spcAft>
                          <a:spcPts val="0"/>
                        </a:spcAft>
                      </a:pPr>
                      <a:r>
                        <a:rPr lang="zh-TW" sz="2000" kern="0">
                          <a:effectLst/>
                          <a:latin typeface="標楷體" panose="03000509000000000000" pitchFamily="65" charset="-120"/>
                          <a:ea typeface="標楷體" panose="03000509000000000000" pitchFamily="65" charset="-120"/>
                        </a:rPr>
                        <a:t>外語能力證明</a:t>
                      </a:r>
                      <a:endParaRPr lang="zh-TW" sz="2000" b="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kern="0" dirty="0">
                          <a:effectLst/>
                          <a:latin typeface="標楷體" panose="03000509000000000000" pitchFamily="65" charset="-120"/>
                          <a:ea typeface="標楷體" panose="03000509000000000000" pitchFamily="65" charset="-120"/>
                        </a:rPr>
                        <a:t>117</a:t>
                      </a:r>
                      <a:endParaRPr lang="zh-TW" sz="2000" b="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kern="0" dirty="0">
                          <a:effectLst/>
                          <a:latin typeface="標楷體" panose="03000509000000000000" pitchFamily="65" charset="-120"/>
                          <a:ea typeface="標楷體" panose="03000509000000000000" pitchFamily="65" charset="-120"/>
                        </a:rPr>
                        <a:t>604</a:t>
                      </a:r>
                      <a:endParaRPr lang="zh-TW" sz="2000" b="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kern="0" dirty="0">
                          <a:effectLst/>
                          <a:latin typeface="標楷體" panose="03000509000000000000" pitchFamily="65" charset="-120"/>
                          <a:ea typeface="標楷體" panose="03000509000000000000" pitchFamily="65" charset="-120"/>
                        </a:rPr>
                        <a:t>721</a:t>
                      </a:r>
                      <a:endParaRPr lang="zh-TW" sz="2000" b="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kern="0" dirty="0">
                          <a:effectLst/>
                          <a:latin typeface="標楷體" panose="03000509000000000000" pitchFamily="65" charset="-120"/>
                          <a:ea typeface="標楷體" panose="03000509000000000000" pitchFamily="65" charset="-120"/>
                        </a:rPr>
                        <a:t>5.8</a:t>
                      </a:r>
                      <a:endParaRPr lang="zh-TW" sz="2000" b="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r>
              <a:tr h="321636">
                <a:tc>
                  <a:txBody>
                    <a:bodyPr/>
                    <a:lstStyle/>
                    <a:p>
                      <a:pPr algn="ctr">
                        <a:spcAft>
                          <a:spcPts val="0"/>
                        </a:spcAft>
                      </a:pPr>
                      <a:r>
                        <a:rPr lang="en-US" sz="2000" b="1" kern="0" dirty="0">
                          <a:effectLst/>
                          <a:latin typeface="標楷體" panose="03000509000000000000" pitchFamily="65" charset="-120"/>
                          <a:ea typeface="標楷體" panose="03000509000000000000" pitchFamily="65" charset="-120"/>
                        </a:rPr>
                        <a:t>11</a:t>
                      </a:r>
                      <a:endParaRPr lang="zh-TW" sz="20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indent="120650" algn="just">
                        <a:spcAft>
                          <a:spcPts val="0"/>
                        </a:spcAft>
                      </a:pPr>
                      <a:r>
                        <a:rPr lang="zh-TW" sz="2000" b="1" kern="0" dirty="0">
                          <a:effectLst/>
                          <a:latin typeface="標楷體" panose="03000509000000000000" pitchFamily="65" charset="-120"/>
                          <a:ea typeface="標楷體" panose="03000509000000000000" pitchFamily="65" charset="-120"/>
                        </a:rPr>
                        <a:t>競賽獲獎或證照證明</a:t>
                      </a:r>
                      <a:endParaRPr lang="zh-TW" sz="20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b="1" kern="0" dirty="0">
                          <a:effectLst/>
                          <a:latin typeface="標楷體" panose="03000509000000000000" pitchFamily="65" charset="-120"/>
                          <a:ea typeface="標楷體" panose="03000509000000000000" pitchFamily="65" charset="-120"/>
                        </a:rPr>
                        <a:t>483</a:t>
                      </a:r>
                      <a:endParaRPr lang="zh-TW" sz="20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b="1" kern="0" dirty="0">
                          <a:effectLst/>
                          <a:latin typeface="標楷體" panose="03000509000000000000" pitchFamily="65" charset="-120"/>
                          <a:ea typeface="標楷體" panose="03000509000000000000" pitchFamily="65" charset="-120"/>
                        </a:rPr>
                        <a:t>1,608</a:t>
                      </a:r>
                      <a:endParaRPr lang="zh-TW" sz="20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b="1" kern="0" dirty="0">
                          <a:effectLst/>
                          <a:latin typeface="標楷體" panose="03000509000000000000" pitchFamily="65" charset="-120"/>
                          <a:ea typeface="標楷體" panose="03000509000000000000" pitchFamily="65" charset="-120"/>
                        </a:rPr>
                        <a:t>2,091</a:t>
                      </a:r>
                      <a:endParaRPr lang="zh-TW" sz="20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b="1" kern="0" dirty="0">
                          <a:effectLst/>
                          <a:latin typeface="標楷體" panose="03000509000000000000" pitchFamily="65" charset="-120"/>
                          <a:ea typeface="標楷體" panose="03000509000000000000" pitchFamily="65" charset="-120"/>
                        </a:rPr>
                        <a:t>16.7</a:t>
                      </a:r>
                      <a:endParaRPr lang="zh-TW" sz="20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r>
              <a:tr h="321636">
                <a:tc>
                  <a:txBody>
                    <a:bodyPr/>
                    <a:lstStyle/>
                    <a:p>
                      <a:pPr algn="ctr">
                        <a:spcAft>
                          <a:spcPts val="0"/>
                        </a:spcAft>
                      </a:pPr>
                      <a:r>
                        <a:rPr lang="en-US" sz="2000" kern="0" dirty="0">
                          <a:effectLst/>
                          <a:latin typeface="標楷體" panose="03000509000000000000" pitchFamily="65" charset="-120"/>
                          <a:ea typeface="標楷體" panose="03000509000000000000" pitchFamily="65" charset="-120"/>
                        </a:rPr>
                        <a:t>12</a:t>
                      </a:r>
                      <a:endParaRPr lang="zh-TW" sz="2000" b="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indent="120650" algn="just">
                        <a:spcAft>
                          <a:spcPts val="0"/>
                        </a:spcAft>
                      </a:pPr>
                      <a:r>
                        <a:rPr lang="zh-TW" sz="2000" kern="0">
                          <a:effectLst/>
                          <a:latin typeface="標楷體" panose="03000509000000000000" pitchFamily="65" charset="-120"/>
                          <a:ea typeface="標楷體" panose="03000509000000000000" pitchFamily="65" charset="-120"/>
                        </a:rPr>
                        <a:t>社會服務</a:t>
                      </a:r>
                      <a:endParaRPr lang="zh-TW" sz="2000" b="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kern="0" dirty="0">
                          <a:effectLst/>
                          <a:latin typeface="標楷體" panose="03000509000000000000" pitchFamily="65" charset="-120"/>
                          <a:ea typeface="標楷體" panose="03000509000000000000" pitchFamily="65" charset="-120"/>
                        </a:rPr>
                        <a:t>34</a:t>
                      </a:r>
                      <a:endParaRPr lang="zh-TW" sz="2000" b="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kern="0" dirty="0">
                          <a:effectLst/>
                          <a:latin typeface="標楷體" panose="03000509000000000000" pitchFamily="65" charset="-120"/>
                          <a:ea typeface="標楷體" panose="03000509000000000000" pitchFamily="65" charset="-120"/>
                        </a:rPr>
                        <a:t>129</a:t>
                      </a:r>
                      <a:endParaRPr lang="zh-TW" sz="2000" b="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kern="0" dirty="0">
                          <a:effectLst/>
                          <a:latin typeface="標楷體" panose="03000509000000000000" pitchFamily="65" charset="-120"/>
                          <a:ea typeface="標楷體" panose="03000509000000000000" pitchFamily="65" charset="-120"/>
                        </a:rPr>
                        <a:t>163</a:t>
                      </a:r>
                      <a:endParaRPr lang="zh-TW" sz="2000" b="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kern="0" dirty="0">
                          <a:effectLst/>
                          <a:latin typeface="標楷體" panose="03000509000000000000" pitchFamily="65" charset="-120"/>
                          <a:ea typeface="標楷體" panose="03000509000000000000" pitchFamily="65" charset="-120"/>
                        </a:rPr>
                        <a:t>1.3</a:t>
                      </a:r>
                      <a:endParaRPr lang="zh-TW" sz="2000" b="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r>
              <a:tr h="321636">
                <a:tc>
                  <a:txBody>
                    <a:bodyPr/>
                    <a:lstStyle/>
                    <a:p>
                      <a:pPr algn="ctr">
                        <a:spcAft>
                          <a:spcPts val="0"/>
                        </a:spcAft>
                      </a:pPr>
                      <a:r>
                        <a:rPr lang="en-US" sz="2000" b="1" kern="0" dirty="0">
                          <a:effectLst/>
                          <a:latin typeface="標楷體" panose="03000509000000000000" pitchFamily="65" charset="-120"/>
                          <a:ea typeface="標楷體" panose="03000509000000000000" pitchFamily="65" charset="-120"/>
                        </a:rPr>
                        <a:t>13</a:t>
                      </a:r>
                      <a:endParaRPr lang="zh-TW" sz="20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indent="120650" algn="just">
                        <a:spcAft>
                          <a:spcPts val="0"/>
                        </a:spcAft>
                      </a:pPr>
                      <a:r>
                        <a:rPr lang="zh-TW" sz="2000" b="1" kern="0" dirty="0">
                          <a:effectLst/>
                          <a:latin typeface="標楷體" panose="03000509000000000000" pitchFamily="65" charset="-120"/>
                          <a:ea typeface="標楷體" panose="03000509000000000000" pitchFamily="65" charset="-120"/>
                        </a:rPr>
                        <a:t>其他有利審查文件</a:t>
                      </a:r>
                      <a:endParaRPr lang="zh-TW" sz="20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b="1" kern="0" dirty="0">
                          <a:effectLst/>
                          <a:latin typeface="標楷體" panose="03000509000000000000" pitchFamily="65" charset="-120"/>
                          <a:ea typeface="標楷體" panose="03000509000000000000" pitchFamily="65" charset="-120"/>
                        </a:rPr>
                        <a:t>277</a:t>
                      </a:r>
                      <a:endParaRPr lang="zh-TW" sz="20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b="1" kern="0" dirty="0">
                          <a:effectLst/>
                          <a:latin typeface="標楷體" panose="03000509000000000000" pitchFamily="65" charset="-120"/>
                          <a:ea typeface="標楷體" panose="03000509000000000000" pitchFamily="65" charset="-120"/>
                        </a:rPr>
                        <a:t>2,305</a:t>
                      </a:r>
                      <a:endParaRPr lang="zh-TW" sz="20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b="1" kern="0" dirty="0">
                          <a:effectLst/>
                          <a:latin typeface="標楷體" panose="03000509000000000000" pitchFamily="65" charset="-120"/>
                          <a:ea typeface="標楷體" panose="03000509000000000000" pitchFamily="65" charset="-120"/>
                        </a:rPr>
                        <a:t>2,582</a:t>
                      </a:r>
                      <a:endParaRPr lang="zh-TW" sz="20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marR="85090" algn="r">
                        <a:spcAft>
                          <a:spcPts val="0"/>
                        </a:spcAft>
                      </a:pPr>
                      <a:r>
                        <a:rPr lang="en-US" sz="2000" b="1" kern="0" dirty="0">
                          <a:effectLst/>
                          <a:latin typeface="標楷體" panose="03000509000000000000" pitchFamily="65" charset="-120"/>
                          <a:ea typeface="標楷體" panose="03000509000000000000" pitchFamily="65" charset="-120"/>
                        </a:rPr>
                        <a:t>20.6</a:t>
                      </a:r>
                      <a:endParaRPr lang="zh-TW" sz="20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r>
            </a:tbl>
          </a:graphicData>
        </a:graphic>
      </p:graphicFrame>
      <p:sp>
        <p:nvSpPr>
          <p:cNvPr id="4" name="投影片編號版面配置區 3"/>
          <p:cNvSpPr>
            <a:spLocks noGrp="1"/>
          </p:cNvSpPr>
          <p:nvPr>
            <p:ph type="sldNum" sz="quarter" idx="12"/>
          </p:nvPr>
        </p:nvSpPr>
        <p:spPr/>
        <p:txBody>
          <a:bodyPr/>
          <a:lstStyle/>
          <a:p>
            <a:fld id="{76931394-9201-4FD2-AD95-612509AEFBAD}" type="slidenum">
              <a:rPr lang="zh-TW" altLang="en-US" smtClean="0">
                <a:solidFill>
                  <a:prstClr val="black"/>
                </a:solidFill>
              </a:rPr>
              <a:pPr/>
              <a:t>95</a:t>
            </a:fld>
            <a:endParaRPr lang="zh-TW" altLang="en-US">
              <a:solidFill>
                <a:prstClr val="black"/>
              </a:solidFill>
            </a:endParaRPr>
          </a:p>
        </p:txBody>
      </p:sp>
    </p:spTree>
    <p:extLst>
      <p:ext uri="{BB962C8B-B14F-4D97-AF65-F5344CB8AC3E}">
        <p14:creationId xmlns:p14="http://schemas.microsoft.com/office/powerpoint/2010/main" val="150149263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611561" y="730624"/>
            <a:ext cx="8325628" cy="5187613"/>
          </a:xfrm>
          <a:prstGeom prst="rect">
            <a:avLst/>
          </a:prstGeom>
        </p:spPr>
      </p:pic>
      <p:sp>
        <p:nvSpPr>
          <p:cNvPr id="15" name="標題 1"/>
          <p:cNvSpPr txBox="1">
            <a:spLocks/>
          </p:cNvSpPr>
          <p:nvPr/>
        </p:nvSpPr>
        <p:spPr>
          <a:xfrm>
            <a:off x="34925" y="235239"/>
            <a:ext cx="9798680" cy="57388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zh-TW" altLang="en-US" sz="2400" dirty="0">
                <a:solidFill>
                  <a:srgbClr val="002060"/>
                </a:solidFill>
                <a:latin typeface="標楷體" panose="03000509000000000000" pitchFamily="65" charset="-120"/>
                <a:ea typeface="標楷體" panose="03000509000000000000" pitchFamily="65" charset="-120"/>
              </a:rPr>
              <a:t>甄選入學招生第二階段報名系統</a:t>
            </a:r>
            <a:r>
              <a:rPr lang="en-US" altLang="zh-TW" sz="2400" dirty="0">
                <a:solidFill>
                  <a:srgbClr val="002060"/>
                </a:solidFill>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上傳備審資料</a:t>
            </a:r>
            <a:r>
              <a:rPr lang="zh-TW" altLang="en-US" sz="2400" dirty="0">
                <a:latin typeface="標楷體" panose="03000509000000000000" pitchFamily="65" charset="-120"/>
                <a:ea typeface="標楷體" panose="03000509000000000000" pitchFamily="65" charset="-120"/>
              </a:rPr>
              <a:t>及繳費證明作業</a:t>
            </a:r>
          </a:p>
        </p:txBody>
      </p:sp>
      <p:sp>
        <p:nvSpPr>
          <p:cNvPr id="18" name="矩形 17"/>
          <p:cNvSpPr/>
          <p:nvPr/>
        </p:nvSpPr>
        <p:spPr>
          <a:xfrm>
            <a:off x="4911864" y="1812456"/>
            <a:ext cx="668247" cy="3319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fld id="{76931394-9201-4FD2-AD95-612509AEFBAD}" type="slidenum">
              <a:rPr lang="zh-TW" altLang="en-US" smtClean="0">
                <a:solidFill>
                  <a:prstClr val="black"/>
                </a:solidFill>
                <a:latin typeface="微軟正黑體" panose="020B0604030504040204" pitchFamily="34" charset="-120"/>
                <a:ea typeface="微軟正黑體" panose="020B0604030504040204" pitchFamily="34" charset="-120"/>
              </a:rPr>
              <a:pPr/>
              <a:t>96</a:t>
            </a:fld>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16" name="矩形 15"/>
          <p:cNvSpPr/>
          <p:nvPr/>
        </p:nvSpPr>
        <p:spPr>
          <a:xfrm>
            <a:off x="611561" y="2506316"/>
            <a:ext cx="8208911" cy="18452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17" name="矩形 16"/>
          <p:cNvSpPr/>
          <p:nvPr/>
        </p:nvSpPr>
        <p:spPr>
          <a:xfrm flipV="1">
            <a:off x="650926" y="4917228"/>
            <a:ext cx="8169546" cy="10010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6" name="矩形 5"/>
          <p:cNvSpPr/>
          <p:nvPr/>
        </p:nvSpPr>
        <p:spPr>
          <a:xfrm>
            <a:off x="619588" y="1410156"/>
            <a:ext cx="1578122" cy="402300"/>
          </a:xfrm>
          <a:prstGeom prst="rect">
            <a:avLst/>
          </a:prstGeom>
          <a:solidFill>
            <a:schemeClr val="accent1">
              <a:lumMod val="20000"/>
              <a:lumOff val="8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fontAlgn="auto">
              <a:spcBef>
                <a:spcPts val="0"/>
              </a:spcBef>
              <a:spcAft>
                <a:spcPts val="0"/>
              </a:spcAft>
            </a:pPr>
            <a:r>
              <a:rPr kumimoji="0" lang="zh-TW" altLang="en-US" dirty="0" smtClean="0">
                <a:solidFill>
                  <a:prstClr val="black"/>
                </a:solidFill>
                <a:latin typeface="微軟正黑體" panose="020B0604030504040204" pitchFamily="34" charset="-120"/>
                <a:ea typeface="微軟正黑體" panose="020B0604030504040204" pitchFamily="34" charset="-120"/>
              </a:rPr>
              <a:t>選擇</a:t>
            </a:r>
            <a:r>
              <a:rPr kumimoji="0" lang="zh-TW" altLang="en-US" dirty="0">
                <a:solidFill>
                  <a:prstClr val="black"/>
                </a:solidFill>
                <a:latin typeface="微軟正黑體" panose="020B0604030504040204" pitchFamily="34" charset="-120"/>
                <a:ea typeface="微軟正黑體" panose="020B0604030504040204" pitchFamily="34" charset="-120"/>
              </a:rPr>
              <a:t>上傳</a:t>
            </a:r>
            <a:r>
              <a:rPr kumimoji="0" lang="zh-TW" altLang="en-US" dirty="0" smtClean="0">
                <a:solidFill>
                  <a:prstClr val="black"/>
                </a:solidFill>
                <a:latin typeface="微軟正黑體" panose="020B0604030504040204" pitchFamily="34" charset="-120"/>
                <a:ea typeface="微軟正黑體" panose="020B0604030504040204" pitchFamily="34" charset="-120"/>
              </a:rPr>
              <a:t>校系</a:t>
            </a:r>
            <a:endParaRPr kumimoji="0"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7" name="矩形 6"/>
          <p:cNvSpPr/>
          <p:nvPr/>
        </p:nvSpPr>
        <p:spPr>
          <a:xfrm>
            <a:off x="127199" y="1410025"/>
            <a:ext cx="515700" cy="402431"/>
          </a:xfrm>
          <a:prstGeom prst="rect">
            <a:avLst/>
          </a:prstGeom>
          <a:solidFill>
            <a:srgbClr val="0070C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fontAlgn="auto">
              <a:spcBef>
                <a:spcPts val="0"/>
              </a:spcBef>
              <a:spcAft>
                <a:spcPts val="0"/>
              </a:spcAft>
            </a:pPr>
            <a:r>
              <a:rPr kumimoji="0" lang="en-US" altLang="zh-TW" sz="2700" dirty="0" smtClean="0">
                <a:solidFill>
                  <a:prstClr val="white"/>
                </a:solidFill>
                <a:latin typeface="微軟正黑體" panose="020B0604030504040204" pitchFamily="34" charset="-120"/>
                <a:ea typeface="微軟正黑體" panose="020B0604030504040204" pitchFamily="34" charset="-120"/>
              </a:rPr>
              <a:t>1</a:t>
            </a:r>
            <a:endParaRPr kumimoji="0" lang="zh-TW" altLang="en-US" sz="2700" dirty="0">
              <a:solidFill>
                <a:prstClr val="white"/>
              </a:solidFill>
              <a:latin typeface="微軟正黑體" panose="020B0604030504040204" pitchFamily="34" charset="-120"/>
              <a:ea typeface="微軟正黑體" panose="020B0604030504040204" pitchFamily="34" charset="-120"/>
            </a:endParaRPr>
          </a:p>
        </p:txBody>
      </p:sp>
      <p:sp>
        <p:nvSpPr>
          <p:cNvPr id="8" name="矩形 7"/>
          <p:cNvSpPr/>
          <p:nvPr/>
        </p:nvSpPr>
        <p:spPr>
          <a:xfrm>
            <a:off x="619588" y="2506258"/>
            <a:ext cx="1586214" cy="402300"/>
          </a:xfrm>
          <a:prstGeom prst="rect">
            <a:avLst/>
          </a:prstGeom>
          <a:solidFill>
            <a:schemeClr val="accent1">
              <a:lumMod val="20000"/>
              <a:lumOff val="8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fontAlgn="auto">
              <a:spcBef>
                <a:spcPts val="0"/>
              </a:spcBef>
              <a:spcAft>
                <a:spcPts val="0"/>
              </a:spcAft>
            </a:pPr>
            <a:r>
              <a:rPr kumimoji="0" lang="zh-TW" altLang="en-US" dirty="0" smtClean="0">
                <a:solidFill>
                  <a:prstClr val="black"/>
                </a:solidFill>
                <a:latin typeface="微軟正黑體" panose="020B0604030504040204" pitchFamily="34" charset="-120"/>
                <a:ea typeface="微軟正黑體" panose="020B0604030504040204" pitchFamily="34" charset="-120"/>
              </a:rPr>
              <a:t>選擇上傳項目</a:t>
            </a:r>
            <a:endParaRPr kumimoji="0"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9" name="矩形 8"/>
          <p:cNvSpPr/>
          <p:nvPr/>
        </p:nvSpPr>
        <p:spPr>
          <a:xfrm>
            <a:off x="127199" y="2506128"/>
            <a:ext cx="515700" cy="402431"/>
          </a:xfrm>
          <a:prstGeom prst="rect">
            <a:avLst/>
          </a:prstGeom>
          <a:solidFill>
            <a:srgbClr val="0070C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fontAlgn="auto">
              <a:spcBef>
                <a:spcPts val="0"/>
              </a:spcBef>
              <a:spcAft>
                <a:spcPts val="0"/>
              </a:spcAft>
            </a:pPr>
            <a:r>
              <a:rPr kumimoji="0" lang="en-US" altLang="zh-TW" sz="2700" dirty="0" smtClean="0">
                <a:solidFill>
                  <a:prstClr val="white"/>
                </a:solidFill>
                <a:latin typeface="微軟正黑體" panose="020B0604030504040204" pitchFamily="34" charset="-120"/>
                <a:ea typeface="微軟正黑體" panose="020B0604030504040204" pitchFamily="34" charset="-120"/>
              </a:rPr>
              <a:t>2</a:t>
            </a:r>
            <a:endParaRPr kumimoji="0" lang="zh-TW" altLang="en-US" sz="2700" dirty="0">
              <a:solidFill>
                <a:prstClr val="white"/>
              </a:solidFill>
              <a:latin typeface="微軟正黑體" panose="020B0604030504040204" pitchFamily="34" charset="-120"/>
              <a:ea typeface="微軟正黑體" panose="020B0604030504040204" pitchFamily="34" charset="-120"/>
            </a:endParaRPr>
          </a:p>
        </p:txBody>
      </p:sp>
      <p:sp>
        <p:nvSpPr>
          <p:cNvPr id="10" name="矩形 9"/>
          <p:cNvSpPr/>
          <p:nvPr/>
        </p:nvSpPr>
        <p:spPr>
          <a:xfrm>
            <a:off x="619588" y="4470684"/>
            <a:ext cx="1512168" cy="402563"/>
          </a:xfrm>
          <a:prstGeom prst="rect">
            <a:avLst/>
          </a:prstGeom>
          <a:solidFill>
            <a:schemeClr val="accent1">
              <a:lumMod val="20000"/>
              <a:lumOff val="8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fontAlgn="auto">
              <a:spcBef>
                <a:spcPts val="0"/>
              </a:spcBef>
              <a:spcAft>
                <a:spcPts val="0"/>
              </a:spcAft>
            </a:pPr>
            <a:r>
              <a:rPr kumimoji="0" lang="zh-TW" altLang="en-US" dirty="0" smtClean="0">
                <a:solidFill>
                  <a:prstClr val="black"/>
                </a:solidFill>
                <a:latin typeface="微軟正黑體" panose="020B0604030504040204" pitchFamily="34" charset="-120"/>
                <a:ea typeface="微軟正黑體" panose="020B0604030504040204" pitchFamily="34" charset="-120"/>
              </a:rPr>
              <a:t>檢視合併檔案</a:t>
            </a:r>
            <a:endParaRPr kumimoji="0"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11" name="矩形 10"/>
          <p:cNvSpPr/>
          <p:nvPr/>
        </p:nvSpPr>
        <p:spPr>
          <a:xfrm>
            <a:off x="127199" y="4470816"/>
            <a:ext cx="515700" cy="402431"/>
          </a:xfrm>
          <a:prstGeom prst="rect">
            <a:avLst/>
          </a:prstGeom>
          <a:solidFill>
            <a:srgbClr val="0070C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fontAlgn="auto">
              <a:spcBef>
                <a:spcPts val="0"/>
              </a:spcBef>
              <a:spcAft>
                <a:spcPts val="0"/>
              </a:spcAft>
            </a:pPr>
            <a:r>
              <a:rPr kumimoji="0" lang="en-US" altLang="zh-TW" sz="2700" dirty="0" smtClean="0">
                <a:solidFill>
                  <a:prstClr val="white"/>
                </a:solidFill>
                <a:latin typeface="微軟正黑體" panose="020B0604030504040204" pitchFamily="34" charset="-120"/>
                <a:ea typeface="微軟正黑體" panose="020B0604030504040204" pitchFamily="34" charset="-120"/>
              </a:rPr>
              <a:t>3</a:t>
            </a:r>
            <a:endParaRPr kumimoji="0" lang="zh-TW" altLang="en-US" sz="2700" dirty="0">
              <a:solidFill>
                <a:prstClr val="white"/>
              </a:solidFill>
              <a:latin typeface="微軟正黑體" panose="020B0604030504040204" pitchFamily="34" charset="-120"/>
              <a:ea typeface="微軟正黑體" panose="020B0604030504040204" pitchFamily="34" charset="-120"/>
            </a:endParaRPr>
          </a:p>
        </p:txBody>
      </p:sp>
      <p:sp>
        <p:nvSpPr>
          <p:cNvPr id="12" name="矩形 11"/>
          <p:cNvSpPr/>
          <p:nvPr/>
        </p:nvSpPr>
        <p:spPr>
          <a:xfrm>
            <a:off x="619588" y="5093826"/>
            <a:ext cx="2308331" cy="705359"/>
          </a:xfrm>
          <a:prstGeom prst="rect">
            <a:avLst/>
          </a:prstGeom>
          <a:solidFill>
            <a:schemeClr val="accent1">
              <a:lumMod val="20000"/>
              <a:lumOff val="8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fontAlgn="auto">
              <a:spcBef>
                <a:spcPts val="0"/>
              </a:spcBef>
              <a:spcAft>
                <a:spcPts val="0"/>
              </a:spcAft>
            </a:pPr>
            <a:r>
              <a:rPr kumimoji="0" lang="zh-TW" altLang="en-US" dirty="0">
                <a:solidFill>
                  <a:prstClr val="black"/>
                </a:solidFill>
                <a:latin typeface="微軟正黑體" panose="020B0604030504040204" pitchFamily="34" charset="-120"/>
                <a:ea typeface="微軟正黑體" panose="020B0604030504040204" pitchFamily="34" charset="-120"/>
              </a:rPr>
              <a:t>上傳</a:t>
            </a:r>
            <a:r>
              <a:rPr kumimoji="0" lang="zh-TW" altLang="en-US" dirty="0" smtClean="0">
                <a:solidFill>
                  <a:prstClr val="black"/>
                </a:solidFill>
                <a:latin typeface="微軟正黑體" panose="020B0604030504040204" pitchFamily="34" charset="-120"/>
                <a:ea typeface="微軟正黑體" panose="020B0604030504040204" pitchFamily="34" charset="-120"/>
              </a:rPr>
              <a:t>容量管制</a:t>
            </a:r>
            <a:r>
              <a:rPr kumimoji="0" lang="en-US" altLang="zh-TW" dirty="0" smtClean="0">
                <a:solidFill>
                  <a:prstClr val="black"/>
                </a:solidFill>
                <a:latin typeface="微軟正黑體" panose="020B0604030504040204" pitchFamily="34" charset="-120"/>
                <a:ea typeface="微軟正黑體" panose="020B0604030504040204" pitchFamily="34" charset="-120"/>
              </a:rPr>
              <a:t>(</a:t>
            </a:r>
            <a:r>
              <a:rPr kumimoji="0" lang="en-US" altLang="zh-TW" dirty="0">
                <a:solidFill>
                  <a:prstClr val="black"/>
                </a:solidFill>
                <a:latin typeface="微軟正黑體" panose="020B0604030504040204" pitchFamily="34" charset="-120"/>
                <a:ea typeface="微軟正黑體" panose="020B0604030504040204" pitchFamily="34" charset="-120"/>
              </a:rPr>
              <a:t>10M</a:t>
            </a:r>
            <a:r>
              <a:rPr kumimoji="0" lang="en-US" altLang="zh-TW" dirty="0" smtClean="0">
                <a:solidFill>
                  <a:prstClr val="black"/>
                </a:solidFill>
                <a:latin typeface="微軟正黑體" panose="020B0604030504040204" pitchFamily="34" charset="-120"/>
                <a:ea typeface="微軟正黑體" panose="020B0604030504040204" pitchFamily="34" charset="-120"/>
              </a:rPr>
              <a:t>)</a:t>
            </a:r>
            <a:br>
              <a:rPr kumimoji="0" lang="en-US" altLang="zh-TW" dirty="0" smtClean="0">
                <a:solidFill>
                  <a:prstClr val="black"/>
                </a:solidFill>
                <a:latin typeface="微軟正黑體" panose="020B0604030504040204" pitchFamily="34" charset="-120"/>
                <a:ea typeface="微軟正黑體" panose="020B0604030504040204" pitchFamily="34" charset="-120"/>
              </a:rPr>
            </a:br>
            <a:r>
              <a:rPr kumimoji="0" lang="zh-TW" altLang="en-US" dirty="0" smtClean="0">
                <a:solidFill>
                  <a:prstClr val="black"/>
                </a:solidFill>
                <a:latin typeface="微軟正黑體" panose="020B0604030504040204" pitchFamily="34" charset="-120"/>
                <a:ea typeface="微軟正黑體" panose="020B0604030504040204" pitchFamily="34" charset="-120"/>
              </a:rPr>
              <a:t>使用通行碼進行確認</a:t>
            </a:r>
            <a:endParaRPr kumimoji="0"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13" name="矩形 12"/>
          <p:cNvSpPr/>
          <p:nvPr/>
        </p:nvSpPr>
        <p:spPr>
          <a:xfrm>
            <a:off x="127199" y="5093696"/>
            <a:ext cx="515700" cy="705431"/>
          </a:xfrm>
          <a:prstGeom prst="rect">
            <a:avLst/>
          </a:prstGeom>
          <a:solidFill>
            <a:srgbClr val="0070C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fontAlgn="auto">
              <a:spcBef>
                <a:spcPts val="0"/>
              </a:spcBef>
              <a:spcAft>
                <a:spcPts val="0"/>
              </a:spcAft>
            </a:pPr>
            <a:r>
              <a:rPr kumimoji="0" lang="en-US" altLang="zh-TW" sz="2700" dirty="0" smtClean="0">
                <a:solidFill>
                  <a:prstClr val="white"/>
                </a:solidFill>
                <a:latin typeface="微軟正黑體" panose="020B0604030504040204" pitchFamily="34" charset="-120"/>
                <a:ea typeface="微軟正黑體" panose="020B0604030504040204" pitchFamily="34" charset="-120"/>
              </a:rPr>
              <a:t>4</a:t>
            </a:r>
            <a:endParaRPr kumimoji="0" lang="zh-TW" altLang="en-US" sz="2700" dirty="0">
              <a:solidFill>
                <a:prstClr val="white"/>
              </a:solidFill>
              <a:latin typeface="微軟正黑體" panose="020B0604030504040204" pitchFamily="34" charset="-120"/>
              <a:ea typeface="微軟正黑體" panose="020B0604030504040204" pitchFamily="34" charset="-120"/>
            </a:endParaRPr>
          </a:p>
        </p:txBody>
      </p:sp>
      <p:cxnSp>
        <p:nvCxnSpPr>
          <p:cNvPr id="19" name="直線接點 18"/>
          <p:cNvCxnSpPr/>
          <p:nvPr/>
        </p:nvCxnSpPr>
        <p:spPr>
          <a:xfrm>
            <a:off x="2197710" y="1812456"/>
            <a:ext cx="271415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3" name="圖片 22"/>
          <p:cNvPicPr>
            <a:picLocks noChangeAspect="1"/>
          </p:cNvPicPr>
          <p:nvPr/>
        </p:nvPicPr>
        <p:blipFill>
          <a:blip r:embed="rId3"/>
          <a:stretch>
            <a:fillRect/>
          </a:stretch>
        </p:blipFill>
        <p:spPr>
          <a:xfrm>
            <a:off x="3509576" y="5804907"/>
            <a:ext cx="4453622" cy="1170167"/>
          </a:xfrm>
          <a:prstGeom prst="rect">
            <a:avLst/>
          </a:prstGeom>
          <a:ln w="38100">
            <a:solidFill>
              <a:srgbClr val="0070C0"/>
            </a:solidFill>
          </a:ln>
        </p:spPr>
      </p:pic>
      <p:sp>
        <p:nvSpPr>
          <p:cNvPr id="4" name="矩形 3"/>
          <p:cNvSpPr/>
          <p:nvPr/>
        </p:nvSpPr>
        <p:spPr>
          <a:xfrm>
            <a:off x="6002195" y="4438133"/>
            <a:ext cx="1008112" cy="402563"/>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向下箭號 4"/>
          <p:cNvSpPr/>
          <p:nvPr/>
        </p:nvSpPr>
        <p:spPr>
          <a:xfrm>
            <a:off x="6792878" y="4917227"/>
            <a:ext cx="432048" cy="8736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0" name="Group 2"/>
          <p:cNvGrpSpPr>
            <a:grpSpLocks/>
          </p:cNvGrpSpPr>
          <p:nvPr/>
        </p:nvGrpSpPr>
        <p:grpSpPr bwMode="auto">
          <a:xfrm>
            <a:off x="7047571" y="3779266"/>
            <a:ext cx="584120" cy="540689"/>
            <a:chOff x="748" y="1480"/>
            <a:chExt cx="1647" cy="1574"/>
          </a:xfrm>
        </p:grpSpPr>
        <p:sp>
          <p:nvSpPr>
            <p:cNvPr id="21" name="AutoShape 3"/>
            <p:cNvSpPr>
              <a:spLocks noChangeArrowheads="1"/>
            </p:cNvSpPr>
            <p:nvPr/>
          </p:nvSpPr>
          <p:spPr bwMode="gray">
            <a:xfrm>
              <a:off x="748" y="1480"/>
              <a:ext cx="1647" cy="1574"/>
            </a:xfrm>
            <a:prstGeom prst="roundRect">
              <a:avLst>
                <a:gd name="adj" fmla="val 16667"/>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endParaRPr lang="zh-TW" altLang="en-US" dirty="0">
                <a:solidFill>
                  <a:prstClr val="black"/>
                </a:solidFill>
              </a:endParaRPr>
            </a:p>
          </p:txBody>
        </p:sp>
        <p:sp>
          <p:nvSpPr>
            <p:cNvPr id="22" name="Oval 4"/>
            <p:cNvSpPr>
              <a:spLocks noChangeArrowheads="1"/>
            </p:cNvSpPr>
            <p:nvPr/>
          </p:nvSpPr>
          <p:spPr bwMode="auto">
            <a:xfrm>
              <a:off x="1411" y="2605"/>
              <a:ext cx="317" cy="317"/>
            </a:xfrm>
            <a:prstGeom prst="ellipse">
              <a:avLst/>
            </a:prstGeom>
            <a:solidFill>
              <a:schemeClr val="bg1"/>
            </a:solidFill>
            <a:ln w="9525">
              <a:solidFill>
                <a:schemeClr val="bg1"/>
              </a:solidFill>
              <a:round/>
              <a:headEnd/>
              <a:tailEnd/>
            </a:ln>
          </p:spPr>
          <p:txBody>
            <a:bodyPr wrap="none"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endParaRPr lang="zh-TW" altLang="en-US">
                <a:solidFill>
                  <a:prstClr val="black"/>
                </a:solidFill>
              </a:endParaRPr>
            </a:p>
          </p:txBody>
        </p:sp>
        <p:sp>
          <p:nvSpPr>
            <p:cNvPr id="24" name="Freeform 5"/>
            <p:cNvSpPr>
              <a:spLocks/>
            </p:cNvSpPr>
            <p:nvPr/>
          </p:nvSpPr>
          <p:spPr bwMode="auto">
            <a:xfrm>
              <a:off x="1429" y="1661"/>
              <a:ext cx="290" cy="899"/>
            </a:xfrm>
            <a:custGeom>
              <a:avLst/>
              <a:gdLst>
                <a:gd name="T0" fmla="*/ 0 w 290"/>
                <a:gd name="T1" fmla="*/ 0 h 899"/>
                <a:gd name="T2" fmla="*/ 290 w 290"/>
                <a:gd name="T3" fmla="*/ 0 h 899"/>
                <a:gd name="T4" fmla="*/ 235 w 290"/>
                <a:gd name="T5" fmla="*/ 899 h 899"/>
                <a:gd name="T6" fmla="*/ 25 w 290"/>
                <a:gd name="T7" fmla="*/ 881 h 899"/>
                <a:gd name="T8" fmla="*/ 0 w 290"/>
                <a:gd name="T9" fmla="*/ 0 h 899"/>
                <a:gd name="T10" fmla="*/ 0 60000 65536"/>
                <a:gd name="T11" fmla="*/ 0 60000 65536"/>
                <a:gd name="T12" fmla="*/ 0 60000 65536"/>
                <a:gd name="T13" fmla="*/ 0 60000 65536"/>
                <a:gd name="T14" fmla="*/ 0 60000 65536"/>
                <a:gd name="T15" fmla="*/ 0 w 290"/>
                <a:gd name="T16" fmla="*/ 0 h 899"/>
                <a:gd name="T17" fmla="*/ 290 w 290"/>
                <a:gd name="T18" fmla="*/ 899 h 899"/>
              </a:gdLst>
              <a:ahLst/>
              <a:cxnLst>
                <a:cxn ang="T10">
                  <a:pos x="T0" y="T1"/>
                </a:cxn>
                <a:cxn ang="T11">
                  <a:pos x="T2" y="T3"/>
                </a:cxn>
                <a:cxn ang="T12">
                  <a:pos x="T4" y="T5"/>
                </a:cxn>
                <a:cxn ang="T13">
                  <a:pos x="T6" y="T7"/>
                </a:cxn>
                <a:cxn ang="T14">
                  <a:pos x="T8" y="T9"/>
                </a:cxn>
              </a:cxnLst>
              <a:rect l="T15" t="T16" r="T17" b="T18"/>
              <a:pathLst>
                <a:path w="290" h="899">
                  <a:moveTo>
                    <a:pt x="0" y="0"/>
                  </a:moveTo>
                  <a:lnTo>
                    <a:pt x="290" y="0"/>
                  </a:lnTo>
                  <a:lnTo>
                    <a:pt x="235" y="899"/>
                  </a:lnTo>
                  <a:lnTo>
                    <a:pt x="25" y="881"/>
                  </a:lnTo>
                  <a:lnTo>
                    <a:pt x="0" y="0"/>
                  </a:lnTo>
                  <a:close/>
                </a:path>
              </a:pathLst>
            </a:custGeom>
            <a:solidFill>
              <a:schemeClr val="bg1"/>
            </a:solidFill>
            <a:ln w="9525">
              <a:solidFill>
                <a:schemeClr val="bg1"/>
              </a:solidFill>
              <a:round/>
              <a:headEnd/>
              <a:tailEnd/>
            </a:ln>
          </p:spPr>
          <p:txBody>
            <a:bodyPr/>
            <a:lstStyle/>
            <a:p>
              <a:pPr fontAlgn="auto">
                <a:spcBef>
                  <a:spcPts val="0"/>
                </a:spcBef>
                <a:spcAft>
                  <a:spcPts val="0"/>
                </a:spcAft>
              </a:pPr>
              <a:endParaRPr kumimoji="0" lang="zh-TW" altLang="en-US">
                <a:solidFill>
                  <a:prstClr val="black"/>
                </a:solidFill>
                <a:latin typeface="Calibri" panose="020F0502020204030204"/>
                <a:ea typeface="新細明體" panose="02020500000000000000" pitchFamily="18" charset="-120"/>
              </a:endParaRPr>
            </a:p>
          </p:txBody>
        </p:sp>
      </p:grpSp>
      <p:sp>
        <p:nvSpPr>
          <p:cNvPr id="25" name="矩形 24"/>
          <p:cNvSpPr/>
          <p:nvPr/>
        </p:nvSpPr>
        <p:spPr>
          <a:xfrm>
            <a:off x="7047571" y="4358221"/>
            <a:ext cx="1772901" cy="577104"/>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fontAlgn="auto">
              <a:spcBef>
                <a:spcPts val="0"/>
              </a:spcBef>
              <a:spcAft>
                <a:spcPts val="0"/>
              </a:spcAft>
            </a:pPr>
            <a:r>
              <a:rPr kumimoji="0" lang="zh-TW" altLang="en-US" dirty="0" smtClean="0">
                <a:solidFill>
                  <a:prstClr val="black"/>
                </a:solidFill>
                <a:latin typeface="微軟正黑體" panose="020B0604030504040204" pitchFamily="34" charset="-120"/>
                <a:ea typeface="微軟正黑體" panose="020B0604030504040204" pitchFamily="34" charset="-120"/>
              </a:rPr>
              <a:t>未檢視合併檔案，無法「確認」</a:t>
            </a:r>
            <a:endParaRPr kumimoji="0" lang="zh-TW" altLang="en-US"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34704590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3574" y="3852030"/>
            <a:ext cx="4168906" cy="2798113"/>
          </a:xfrm>
          <a:prstGeom prst="rect">
            <a:avLst/>
          </a:prstGeom>
        </p:spPr>
      </p:pic>
      <p:sp>
        <p:nvSpPr>
          <p:cNvPr id="13" name="標題 1"/>
          <p:cNvSpPr>
            <a:spLocks noGrp="1"/>
          </p:cNvSpPr>
          <p:nvPr>
            <p:ph type="title"/>
          </p:nvPr>
        </p:nvSpPr>
        <p:spPr>
          <a:xfrm>
            <a:off x="-9525" y="206455"/>
            <a:ext cx="9634269" cy="573881"/>
          </a:xfrm>
        </p:spPr>
        <p:txBody>
          <a:bodyPr>
            <a:normAutofit/>
          </a:bodyPr>
          <a:lstStyle/>
          <a:p>
            <a:r>
              <a:rPr lang="zh-TW" altLang="en-US" sz="2400" dirty="0">
                <a:solidFill>
                  <a:srgbClr val="002060"/>
                </a:solidFill>
                <a:latin typeface="標楷體" panose="03000509000000000000" pitchFamily="65" charset="-120"/>
                <a:ea typeface="標楷體" panose="03000509000000000000" pitchFamily="65" charset="-120"/>
              </a:rPr>
              <a:t>甄選入學招生第二階段報名系統</a:t>
            </a:r>
            <a:r>
              <a:rPr lang="en-US" altLang="zh-TW" sz="2400" dirty="0">
                <a:solidFill>
                  <a:srgbClr val="002060"/>
                </a:solidFill>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上傳備審資料</a:t>
            </a:r>
            <a:r>
              <a:rPr lang="zh-TW" altLang="en-US" sz="2400" dirty="0">
                <a:latin typeface="標楷體" panose="03000509000000000000" pitchFamily="65" charset="-120"/>
                <a:ea typeface="標楷體" panose="03000509000000000000" pitchFamily="65" charset="-120"/>
              </a:rPr>
              <a:t>及繳費證明作業</a:t>
            </a:r>
          </a:p>
        </p:txBody>
      </p:sp>
      <p:sp>
        <p:nvSpPr>
          <p:cNvPr id="2" name="投影片編號版面配置區 1"/>
          <p:cNvSpPr>
            <a:spLocks noGrp="1"/>
          </p:cNvSpPr>
          <p:nvPr>
            <p:ph type="sldNum" sz="quarter" idx="12"/>
          </p:nvPr>
        </p:nvSpPr>
        <p:spPr/>
        <p:txBody>
          <a:bodyPr/>
          <a:lstStyle/>
          <a:p>
            <a:fld id="{76931394-9201-4FD2-AD95-612509AEFBAD}" type="slidenum">
              <a:rPr lang="zh-TW" altLang="en-US" smtClean="0">
                <a:solidFill>
                  <a:prstClr val="black"/>
                </a:solidFill>
                <a:latin typeface="微軟正黑體" panose="020B0604030504040204" pitchFamily="34" charset="-120"/>
                <a:ea typeface="微軟正黑體" panose="020B0604030504040204" pitchFamily="34" charset="-120"/>
              </a:rPr>
              <a:pPr/>
              <a:t>97</a:t>
            </a:fld>
            <a:endParaRPr lang="zh-TW" altLang="en-US">
              <a:solidFill>
                <a:prstClr val="black"/>
              </a:solidFill>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a:blip r:embed="rId3"/>
          <a:stretch>
            <a:fillRect/>
          </a:stretch>
        </p:blipFill>
        <p:spPr>
          <a:xfrm>
            <a:off x="152404" y="2229454"/>
            <a:ext cx="4392494" cy="1161435"/>
          </a:xfrm>
          <a:prstGeom prst="rect">
            <a:avLst/>
          </a:prstGeom>
        </p:spPr>
      </p:pic>
      <p:pic>
        <p:nvPicPr>
          <p:cNvPr id="5" name="圖片 4"/>
          <p:cNvPicPr>
            <a:picLocks noChangeAspect="1"/>
          </p:cNvPicPr>
          <p:nvPr/>
        </p:nvPicPr>
        <p:blipFill rotWithShape="1">
          <a:blip r:embed="rId4"/>
          <a:srcRect l="-808"/>
          <a:stretch/>
        </p:blipFill>
        <p:spPr>
          <a:xfrm>
            <a:off x="4701868" y="2119743"/>
            <a:ext cx="4392494" cy="1286789"/>
          </a:xfrm>
          <a:prstGeom prst="rect">
            <a:avLst/>
          </a:prstGeom>
        </p:spPr>
      </p:pic>
      <p:grpSp>
        <p:nvGrpSpPr>
          <p:cNvPr id="14" name="Group 2"/>
          <p:cNvGrpSpPr>
            <a:grpSpLocks/>
          </p:cNvGrpSpPr>
          <p:nvPr/>
        </p:nvGrpSpPr>
        <p:grpSpPr bwMode="auto">
          <a:xfrm>
            <a:off x="499069" y="967271"/>
            <a:ext cx="584120" cy="540689"/>
            <a:chOff x="748" y="1480"/>
            <a:chExt cx="1647" cy="1574"/>
          </a:xfrm>
        </p:grpSpPr>
        <p:sp>
          <p:nvSpPr>
            <p:cNvPr id="15" name="AutoShape 3"/>
            <p:cNvSpPr>
              <a:spLocks noChangeArrowheads="1"/>
            </p:cNvSpPr>
            <p:nvPr/>
          </p:nvSpPr>
          <p:spPr bwMode="gray">
            <a:xfrm>
              <a:off x="748" y="1480"/>
              <a:ext cx="1647" cy="1574"/>
            </a:xfrm>
            <a:prstGeom prst="roundRect">
              <a:avLst>
                <a:gd name="adj" fmla="val 16667"/>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endParaRPr lang="zh-TW" altLang="en-US" dirty="0">
                <a:solidFill>
                  <a:prstClr val="black"/>
                </a:solidFill>
              </a:endParaRPr>
            </a:p>
          </p:txBody>
        </p:sp>
        <p:sp>
          <p:nvSpPr>
            <p:cNvPr id="16" name="Oval 4"/>
            <p:cNvSpPr>
              <a:spLocks noChangeArrowheads="1"/>
            </p:cNvSpPr>
            <p:nvPr/>
          </p:nvSpPr>
          <p:spPr bwMode="auto">
            <a:xfrm>
              <a:off x="1411" y="2605"/>
              <a:ext cx="317" cy="317"/>
            </a:xfrm>
            <a:prstGeom prst="ellipse">
              <a:avLst/>
            </a:prstGeom>
            <a:solidFill>
              <a:schemeClr val="bg1"/>
            </a:solidFill>
            <a:ln w="9525">
              <a:solidFill>
                <a:schemeClr val="bg1"/>
              </a:solidFill>
              <a:round/>
              <a:headEnd/>
              <a:tailEnd/>
            </a:ln>
          </p:spPr>
          <p:txBody>
            <a:bodyPr wrap="none"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endParaRPr lang="zh-TW" altLang="en-US">
                <a:solidFill>
                  <a:prstClr val="black"/>
                </a:solidFill>
              </a:endParaRPr>
            </a:p>
          </p:txBody>
        </p:sp>
        <p:sp>
          <p:nvSpPr>
            <p:cNvPr id="17" name="Freeform 5"/>
            <p:cNvSpPr>
              <a:spLocks/>
            </p:cNvSpPr>
            <p:nvPr/>
          </p:nvSpPr>
          <p:spPr bwMode="auto">
            <a:xfrm>
              <a:off x="1429" y="1661"/>
              <a:ext cx="290" cy="899"/>
            </a:xfrm>
            <a:custGeom>
              <a:avLst/>
              <a:gdLst>
                <a:gd name="T0" fmla="*/ 0 w 290"/>
                <a:gd name="T1" fmla="*/ 0 h 899"/>
                <a:gd name="T2" fmla="*/ 290 w 290"/>
                <a:gd name="T3" fmla="*/ 0 h 899"/>
                <a:gd name="T4" fmla="*/ 235 w 290"/>
                <a:gd name="T5" fmla="*/ 899 h 899"/>
                <a:gd name="T6" fmla="*/ 25 w 290"/>
                <a:gd name="T7" fmla="*/ 881 h 899"/>
                <a:gd name="T8" fmla="*/ 0 w 290"/>
                <a:gd name="T9" fmla="*/ 0 h 899"/>
                <a:gd name="T10" fmla="*/ 0 60000 65536"/>
                <a:gd name="T11" fmla="*/ 0 60000 65536"/>
                <a:gd name="T12" fmla="*/ 0 60000 65536"/>
                <a:gd name="T13" fmla="*/ 0 60000 65536"/>
                <a:gd name="T14" fmla="*/ 0 60000 65536"/>
                <a:gd name="T15" fmla="*/ 0 w 290"/>
                <a:gd name="T16" fmla="*/ 0 h 899"/>
                <a:gd name="T17" fmla="*/ 290 w 290"/>
                <a:gd name="T18" fmla="*/ 899 h 899"/>
              </a:gdLst>
              <a:ahLst/>
              <a:cxnLst>
                <a:cxn ang="T10">
                  <a:pos x="T0" y="T1"/>
                </a:cxn>
                <a:cxn ang="T11">
                  <a:pos x="T2" y="T3"/>
                </a:cxn>
                <a:cxn ang="T12">
                  <a:pos x="T4" y="T5"/>
                </a:cxn>
                <a:cxn ang="T13">
                  <a:pos x="T6" y="T7"/>
                </a:cxn>
                <a:cxn ang="T14">
                  <a:pos x="T8" y="T9"/>
                </a:cxn>
              </a:cxnLst>
              <a:rect l="T15" t="T16" r="T17" b="T18"/>
              <a:pathLst>
                <a:path w="290" h="899">
                  <a:moveTo>
                    <a:pt x="0" y="0"/>
                  </a:moveTo>
                  <a:lnTo>
                    <a:pt x="290" y="0"/>
                  </a:lnTo>
                  <a:lnTo>
                    <a:pt x="235" y="899"/>
                  </a:lnTo>
                  <a:lnTo>
                    <a:pt x="25" y="881"/>
                  </a:lnTo>
                  <a:lnTo>
                    <a:pt x="0" y="0"/>
                  </a:lnTo>
                  <a:close/>
                </a:path>
              </a:pathLst>
            </a:custGeom>
            <a:solidFill>
              <a:schemeClr val="bg1"/>
            </a:solidFill>
            <a:ln w="9525">
              <a:solidFill>
                <a:schemeClr val="bg1"/>
              </a:solidFill>
              <a:round/>
              <a:headEnd/>
              <a:tailEnd/>
            </a:ln>
          </p:spPr>
          <p:txBody>
            <a:bodyPr/>
            <a:lstStyle/>
            <a:p>
              <a:pPr fontAlgn="auto">
                <a:spcBef>
                  <a:spcPts val="0"/>
                </a:spcBef>
                <a:spcAft>
                  <a:spcPts val="0"/>
                </a:spcAft>
              </a:pPr>
              <a:endParaRPr kumimoji="0" lang="zh-TW" altLang="en-US">
                <a:solidFill>
                  <a:prstClr val="black"/>
                </a:solidFill>
                <a:latin typeface="Calibri" panose="020F0502020204030204"/>
                <a:ea typeface="新細明體" panose="02020500000000000000" pitchFamily="18" charset="-120"/>
              </a:endParaRPr>
            </a:p>
          </p:txBody>
        </p:sp>
      </p:grpSp>
      <p:sp>
        <p:nvSpPr>
          <p:cNvPr id="20" name="矩形 19"/>
          <p:cNvSpPr/>
          <p:nvPr/>
        </p:nvSpPr>
        <p:spPr>
          <a:xfrm>
            <a:off x="1040266" y="967271"/>
            <a:ext cx="4129310" cy="540689"/>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fontAlgn="auto">
              <a:spcBef>
                <a:spcPts val="0"/>
              </a:spcBef>
              <a:spcAft>
                <a:spcPts val="0"/>
              </a:spcAft>
            </a:pPr>
            <a:r>
              <a:rPr kumimoji="0" lang="zh-TW" altLang="en-US" dirty="0">
                <a:solidFill>
                  <a:prstClr val="black"/>
                </a:solidFill>
                <a:latin typeface="微軟正黑體" panose="020B0604030504040204" pitchFamily="34" charset="-120"/>
                <a:ea typeface="微軟正黑體" panose="020B0604030504040204" pitchFamily="34" charset="-120"/>
              </a:rPr>
              <a:t>系統檢核上傳檔案</a:t>
            </a:r>
            <a:r>
              <a:rPr kumimoji="0" lang="zh-TW" altLang="en-US" dirty="0" smtClean="0">
                <a:solidFill>
                  <a:prstClr val="black"/>
                </a:solidFill>
                <a:latin typeface="微軟正黑體" panose="020B0604030504040204" pitchFamily="34" charset="-120"/>
                <a:ea typeface="微軟正黑體" panose="020B0604030504040204" pitchFamily="34" charset="-120"/>
              </a:rPr>
              <a:t>規格，提示訊息</a:t>
            </a:r>
            <a:endParaRPr kumimoji="0"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21" name="文字方塊 20"/>
          <p:cNvSpPr txBox="1"/>
          <p:nvPr/>
        </p:nvSpPr>
        <p:spPr>
          <a:xfrm>
            <a:off x="395536" y="1660677"/>
            <a:ext cx="1107996" cy="369332"/>
          </a:xfrm>
          <a:prstGeom prst="rect">
            <a:avLst/>
          </a:prstGeom>
          <a:noFill/>
        </p:spPr>
        <p:txBody>
          <a:bodyPr wrap="none" rtlCol="0">
            <a:spAutoFit/>
          </a:bodyPr>
          <a:lstStyle/>
          <a:p>
            <a:pPr fontAlgn="auto">
              <a:spcBef>
                <a:spcPts val="0"/>
              </a:spcBef>
              <a:spcAft>
                <a:spcPts val="0"/>
              </a:spcAft>
            </a:pPr>
            <a:r>
              <a:rPr kumimoji="0" lang="zh-TW" altLang="en-US" dirty="0">
                <a:solidFill>
                  <a:prstClr val="black"/>
                </a:solidFill>
                <a:latin typeface="微軟正黑體" panose="020B0604030504040204" pitchFamily="34" charset="-120"/>
                <a:ea typeface="微軟正黑體" panose="020B0604030504040204" pitchFamily="34" charset="-120"/>
              </a:rPr>
              <a:t>檔案格式</a:t>
            </a:r>
          </a:p>
        </p:txBody>
      </p:sp>
      <p:sp>
        <p:nvSpPr>
          <p:cNvPr id="22" name="文字方塊 21"/>
          <p:cNvSpPr txBox="1"/>
          <p:nvPr/>
        </p:nvSpPr>
        <p:spPr>
          <a:xfrm>
            <a:off x="4941410" y="1750411"/>
            <a:ext cx="1107996" cy="369332"/>
          </a:xfrm>
          <a:prstGeom prst="rect">
            <a:avLst/>
          </a:prstGeom>
          <a:noFill/>
        </p:spPr>
        <p:txBody>
          <a:bodyPr wrap="none" rtlCol="0">
            <a:spAutoFit/>
          </a:bodyPr>
          <a:lstStyle/>
          <a:p>
            <a:pPr fontAlgn="auto">
              <a:spcBef>
                <a:spcPts val="0"/>
              </a:spcBef>
              <a:spcAft>
                <a:spcPts val="0"/>
              </a:spcAft>
            </a:pPr>
            <a:r>
              <a:rPr kumimoji="0" lang="zh-TW" altLang="en-US" dirty="0">
                <a:solidFill>
                  <a:prstClr val="black"/>
                </a:solidFill>
                <a:latin typeface="微軟正黑體" panose="020B0604030504040204" pitchFamily="34" charset="-120"/>
                <a:ea typeface="微軟正黑體" panose="020B0604030504040204" pitchFamily="34" charset="-120"/>
              </a:rPr>
              <a:t>檔案大小</a:t>
            </a:r>
          </a:p>
        </p:txBody>
      </p:sp>
      <p:sp>
        <p:nvSpPr>
          <p:cNvPr id="28" name="Oval 6"/>
          <p:cNvSpPr>
            <a:spLocks noChangeArrowheads="1"/>
          </p:cNvSpPr>
          <p:nvPr/>
        </p:nvSpPr>
        <p:spPr bwMode="gray">
          <a:xfrm>
            <a:off x="149547" y="1710343"/>
            <a:ext cx="270000" cy="270000"/>
          </a:xfrm>
          <a:prstGeom prst="ellipse">
            <a:avLst/>
          </a:prstGeom>
          <a:solidFill>
            <a:srgbClr val="E0AD12"/>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a:solidFill>
                  <a:prstClr val="white"/>
                </a:solidFill>
                <a:latin typeface="Tahoma" panose="020B0604030504040204" pitchFamily="34" charset="0"/>
                <a:ea typeface="典匠中特圓" pitchFamily="49" charset="-120"/>
                <a:cs typeface="Tahoma" panose="020B0604030504040204" pitchFamily="34" charset="0"/>
              </a:rPr>
              <a:t>1</a:t>
            </a:r>
          </a:p>
        </p:txBody>
      </p:sp>
      <p:sp>
        <p:nvSpPr>
          <p:cNvPr id="29" name="Oval 6"/>
          <p:cNvSpPr>
            <a:spLocks noChangeArrowheads="1"/>
          </p:cNvSpPr>
          <p:nvPr/>
        </p:nvSpPr>
        <p:spPr bwMode="gray">
          <a:xfrm>
            <a:off x="99286" y="3560143"/>
            <a:ext cx="270000" cy="270000"/>
          </a:xfrm>
          <a:prstGeom prst="ellipse">
            <a:avLst/>
          </a:prstGeom>
          <a:solidFill>
            <a:srgbClr val="E0AD12"/>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a:solidFill>
                  <a:prstClr val="white"/>
                </a:solidFill>
                <a:latin typeface="Tahoma" panose="020B0604030504040204" pitchFamily="34" charset="0"/>
                <a:ea typeface="典匠中特圓" pitchFamily="49" charset="-120"/>
                <a:cs typeface="Tahoma" panose="020B0604030504040204" pitchFamily="34" charset="0"/>
              </a:rPr>
              <a:t>3</a:t>
            </a:r>
          </a:p>
        </p:txBody>
      </p:sp>
      <p:sp>
        <p:nvSpPr>
          <p:cNvPr id="30" name="Oval 6"/>
          <p:cNvSpPr>
            <a:spLocks noChangeArrowheads="1"/>
          </p:cNvSpPr>
          <p:nvPr/>
        </p:nvSpPr>
        <p:spPr bwMode="gray">
          <a:xfrm>
            <a:off x="4695421" y="1767891"/>
            <a:ext cx="270000" cy="270000"/>
          </a:xfrm>
          <a:prstGeom prst="ellipse">
            <a:avLst/>
          </a:prstGeom>
          <a:solidFill>
            <a:srgbClr val="E0AD12"/>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a:solidFill>
                  <a:prstClr val="white"/>
                </a:solidFill>
                <a:latin typeface="Tahoma" panose="020B0604030504040204" pitchFamily="34" charset="0"/>
                <a:ea typeface="典匠中特圓" pitchFamily="49" charset="-120"/>
                <a:cs typeface="Tahoma" panose="020B0604030504040204" pitchFamily="34" charset="0"/>
              </a:rPr>
              <a:t>2</a:t>
            </a:r>
          </a:p>
        </p:txBody>
      </p:sp>
      <p:sp>
        <p:nvSpPr>
          <p:cNvPr id="32" name="文字方塊 31"/>
          <p:cNvSpPr txBox="1"/>
          <p:nvPr/>
        </p:nvSpPr>
        <p:spPr>
          <a:xfrm>
            <a:off x="449342" y="3515456"/>
            <a:ext cx="4339650" cy="369332"/>
          </a:xfrm>
          <a:prstGeom prst="rect">
            <a:avLst/>
          </a:prstGeom>
          <a:noFill/>
        </p:spPr>
        <p:txBody>
          <a:bodyPr wrap="none" rtlCol="0">
            <a:spAutoFit/>
          </a:bodyPr>
          <a:lstStyle/>
          <a:p>
            <a:pPr fontAlgn="auto">
              <a:spcBef>
                <a:spcPts val="0"/>
              </a:spcBef>
              <a:spcAft>
                <a:spcPts val="0"/>
              </a:spcAft>
            </a:pPr>
            <a:r>
              <a:rPr kumimoji="0" lang="zh-TW" altLang="en-US" dirty="0" smtClean="0">
                <a:solidFill>
                  <a:prstClr val="black"/>
                </a:solidFill>
                <a:latin typeface="微軟正黑體" panose="020B0604030504040204" pitchFamily="34" charset="-120"/>
                <a:ea typeface="微軟正黑體" panose="020B0604030504040204" pitchFamily="34" charset="-120"/>
              </a:rPr>
              <a:t>部份項目未上傳，進行確定送出提示訊息</a:t>
            </a:r>
            <a:endParaRPr kumimoji="0"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33" name="Oval 6"/>
          <p:cNvSpPr>
            <a:spLocks noChangeArrowheads="1"/>
          </p:cNvSpPr>
          <p:nvPr/>
        </p:nvSpPr>
        <p:spPr bwMode="gray">
          <a:xfrm>
            <a:off x="4747585" y="3505498"/>
            <a:ext cx="270000" cy="270000"/>
          </a:xfrm>
          <a:prstGeom prst="ellipse">
            <a:avLst/>
          </a:prstGeom>
          <a:solidFill>
            <a:srgbClr val="E0AD12"/>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smtClean="0">
                <a:solidFill>
                  <a:prstClr val="white"/>
                </a:solidFill>
                <a:latin typeface="Tahoma" panose="020B0604030504040204" pitchFamily="34" charset="0"/>
                <a:ea typeface="典匠中特圓" pitchFamily="49" charset="-120"/>
                <a:cs typeface="Tahoma" panose="020B0604030504040204" pitchFamily="34" charset="0"/>
              </a:rPr>
              <a:t>4</a:t>
            </a:r>
            <a:endParaRPr lang="en-US" altLang="zh-TW" sz="2100" dirty="0">
              <a:solidFill>
                <a:prstClr val="white"/>
              </a:solidFill>
              <a:latin typeface="Tahoma" panose="020B0604030504040204" pitchFamily="34" charset="0"/>
              <a:ea typeface="典匠中特圓" pitchFamily="49" charset="-120"/>
              <a:cs typeface="Tahoma" panose="020B0604030504040204" pitchFamily="34" charset="0"/>
            </a:endParaRPr>
          </a:p>
        </p:txBody>
      </p:sp>
      <p:sp>
        <p:nvSpPr>
          <p:cNvPr id="34" name="文字方塊 33"/>
          <p:cNvSpPr txBox="1"/>
          <p:nvPr/>
        </p:nvSpPr>
        <p:spPr>
          <a:xfrm>
            <a:off x="5097641" y="3460811"/>
            <a:ext cx="2720617" cy="369332"/>
          </a:xfrm>
          <a:prstGeom prst="rect">
            <a:avLst/>
          </a:prstGeom>
          <a:noFill/>
        </p:spPr>
        <p:txBody>
          <a:bodyPr wrap="none" rtlCol="0">
            <a:spAutoFit/>
          </a:bodyPr>
          <a:lstStyle/>
          <a:p>
            <a:pPr fontAlgn="auto">
              <a:spcBef>
                <a:spcPts val="0"/>
              </a:spcBef>
              <a:spcAft>
                <a:spcPts val="0"/>
              </a:spcAft>
            </a:pPr>
            <a:r>
              <a:rPr kumimoji="0" lang="zh-TW" altLang="en-US" dirty="0" smtClean="0">
                <a:solidFill>
                  <a:prstClr val="black"/>
                </a:solidFill>
                <a:latin typeface="微軟正黑體" panose="020B0604030504040204" pitchFamily="34" charset="-120"/>
                <a:ea typeface="微軟正黑體" panose="020B0604030504040204" pitchFamily="34" charset="-120"/>
              </a:rPr>
              <a:t>確定送出，系統</a:t>
            </a:r>
            <a:r>
              <a:rPr kumimoji="0" lang="en-US" altLang="zh-TW" dirty="0" smtClean="0">
                <a:solidFill>
                  <a:prstClr val="black"/>
                </a:solidFill>
                <a:latin typeface="微軟正黑體" panose="020B0604030504040204" pitchFamily="34" charset="-120"/>
                <a:ea typeface="微軟正黑體" panose="020B0604030504040204" pitchFamily="34" charset="-120"/>
              </a:rPr>
              <a:t>mail</a:t>
            </a:r>
            <a:r>
              <a:rPr kumimoji="0" lang="zh-TW" altLang="en-US" dirty="0" smtClean="0">
                <a:solidFill>
                  <a:prstClr val="black"/>
                </a:solidFill>
                <a:latin typeface="微軟正黑體" panose="020B0604030504040204" pitchFamily="34" charset="-120"/>
                <a:ea typeface="微軟正黑體" panose="020B0604030504040204" pitchFamily="34" charset="-120"/>
              </a:rPr>
              <a:t>通知</a:t>
            </a:r>
            <a:endParaRPr kumimoji="0"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3" name="矩形 2"/>
          <p:cNvSpPr/>
          <p:nvPr/>
        </p:nvSpPr>
        <p:spPr>
          <a:xfrm>
            <a:off x="5004048" y="4365104"/>
            <a:ext cx="1368152"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547" y="3894746"/>
            <a:ext cx="4395351" cy="2052605"/>
          </a:xfrm>
          <a:prstGeom prst="rect">
            <a:avLst/>
          </a:prstGeom>
        </p:spPr>
      </p:pic>
    </p:spTree>
    <p:extLst>
      <p:ext uri="{BB962C8B-B14F-4D97-AF65-F5344CB8AC3E}">
        <p14:creationId xmlns:p14="http://schemas.microsoft.com/office/powerpoint/2010/main" val="159951780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323528" y="843128"/>
            <a:ext cx="8820471" cy="5666836"/>
          </a:xfrm>
          <a:prstGeom prst="rect">
            <a:avLst/>
          </a:prstGeom>
        </p:spPr>
      </p:pic>
      <p:sp>
        <p:nvSpPr>
          <p:cNvPr id="7" name="標題 1"/>
          <p:cNvSpPr>
            <a:spLocks noGrp="1"/>
          </p:cNvSpPr>
          <p:nvPr>
            <p:ph type="title"/>
          </p:nvPr>
        </p:nvSpPr>
        <p:spPr>
          <a:xfrm>
            <a:off x="2729" y="235140"/>
            <a:ext cx="9332512" cy="573881"/>
          </a:xfrm>
        </p:spPr>
        <p:txBody>
          <a:bodyPr>
            <a:normAutofit/>
          </a:bodyPr>
          <a:lstStyle/>
          <a:p>
            <a:r>
              <a:rPr lang="zh-TW" altLang="en-US" sz="2400" dirty="0">
                <a:solidFill>
                  <a:srgbClr val="002060"/>
                </a:solidFill>
                <a:latin typeface="標楷體" panose="03000509000000000000" pitchFamily="65" charset="-120"/>
                <a:ea typeface="標楷體" panose="03000509000000000000" pitchFamily="65" charset="-120"/>
              </a:rPr>
              <a:t>甄選入學招生第二階段報名系統</a:t>
            </a:r>
            <a:r>
              <a:rPr lang="en-US" altLang="zh-TW" sz="2400" dirty="0">
                <a:solidFill>
                  <a:srgbClr val="002060"/>
                </a:solidFill>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上傳備審資料</a:t>
            </a:r>
            <a:r>
              <a:rPr lang="zh-TW" altLang="en-US" sz="2400" dirty="0">
                <a:latin typeface="標楷體" panose="03000509000000000000" pitchFamily="65" charset="-120"/>
                <a:ea typeface="標楷體" panose="03000509000000000000" pitchFamily="65" charset="-120"/>
              </a:rPr>
              <a:t>及繳費證明作業</a:t>
            </a:r>
          </a:p>
        </p:txBody>
      </p:sp>
      <p:sp>
        <p:nvSpPr>
          <p:cNvPr id="26" name="矩形 25"/>
          <p:cNvSpPr/>
          <p:nvPr/>
        </p:nvSpPr>
        <p:spPr>
          <a:xfrm>
            <a:off x="395535" y="1632993"/>
            <a:ext cx="8605571" cy="383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27" name="矩形 26"/>
          <p:cNvSpPr/>
          <p:nvPr/>
        </p:nvSpPr>
        <p:spPr>
          <a:xfrm>
            <a:off x="-51635" y="3837714"/>
            <a:ext cx="2236607" cy="307100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cxnSp>
        <p:nvCxnSpPr>
          <p:cNvPr id="28" name="直線接點 27"/>
          <p:cNvCxnSpPr/>
          <p:nvPr/>
        </p:nvCxnSpPr>
        <p:spPr>
          <a:xfrm flipH="1">
            <a:off x="-51635" y="3827840"/>
            <a:ext cx="2236607" cy="9872"/>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9" name="文字方塊 28"/>
          <p:cNvSpPr txBox="1"/>
          <p:nvPr/>
        </p:nvSpPr>
        <p:spPr>
          <a:xfrm>
            <a:off x="-10763" y="3952237"/>
            <a:ext cx="2088233" cy="2677656"/>
          </a:xfrm>
          <a:prstGeom prst="rect">
            <a:avLst/>
          </a:prstGeom>
          <a:noFill/>
        </p:spPr>
        <p:txBody>
          <a:bodyPr wrap="square" rtlCol="0">
            <a:spAutoFit/>
          </a:bodyPr>
          <a:lstStyle/>
          <a:p>
            <a:pPr marL="130969" indent="-130969" fontAlgn="auto">
              <a:spcBef>
                <a:spcPts val="0"/>
              </a:spcBef>
              <a:spcAft>
                <a:spcPts val="0"/>
              </a:spcAft>
            </a:pPr>
            <a:r>
              <a:rPr kumimoji="0" lang="zh-TW" altLang="en-US" sz="1400" b="1" dirty="0" smtClean="0">
                <a:solidFill>
                  <a:prstClr val="black"/>
                </a:solidFill>
                <a:latin typeface="微軟正黑體" panose="020B0604030504040204" pitchFamily="34" charset="-120"/>
                <a:ea typeface="微軟正黑體" panose="020B0604030504040204" pitchFamily="34" charset="-120"/>
              </a:rPr>
              <a:t>系統功能說明：</a:t>
            </a:r>
            <a:endParaRPr kumimoji="0" lang="en-US" altLang="zh-TW" sz="1400" b="1" dirty="0" smtClean="0">
              <a:solidFill>
                <a:prstClr val="black"/>
              </a:solidFill>
              <a:latin typeface="微軟正黑體" panose="020B0604030504040204" pitchFamily="34" charset="-120"/>
              <a:ea typeface="微軟正黑體" panose="020B0604030504040204" pitchFamily="34" charset="-120"/>
            </a:endParaRPr>
          </a:p>
          <a:p>
            <a:pPr marL="130969" indent="-130969" fontAlgn="auto">
              <a:spcBef>
                <a:spcPts val="0"/>
              </a:spcBef>
              <a:spcAft>
                <a:spcPts val="0"/>
              </a:spcAft>
            </a:pPr>
            <a:r>
              <a:rPr kumimoji="0" lang="en-US" altLang="zh-TW" sz="1400" dirty="0" smtClean="0">
                <a:solidFill>
                  <a:prstClr val="black"/>
                </a:solidFill>
                <a:latin typeface="微軟正黑體" panose="020B0604030504040204" pitchFamily="34" charset="-120"/>
                <a:ea typeface="微軟正黑體" panose="020B0604030504040204" pitchFamily="34" charset="-120"/>
              </a:rPr>
              <a:t>1.</a:t>
            </a:r>
            <a:r>
              <a:rPr kumimoji="0" lang="zh-TW" altLang="en-US" sz="1400" dirty="0" smtClean="0">
                <a:solidFill>
                  <a:prstClr val="black"/>
                </a:solidFill>
                <a:latin typeface="微軟正黑體" panose="020B0604030504040204" pitchFamily="34" charset="-120"/>
                <a:ea typeface="微軟正黑體" panose="020B0604030504040204" pitchFamily="34" charset="-120"/>
              </a:rPr>
              <a:t>點我上傳</a:t>
            </a:r>
            <a:endParaRPr kumimoji="0" lang="en-US" altLang="zh-TW" sz="1400" dirty="0" smtClean="0">
              <a:solidFill>
                <a:prstClr val="black"/>
              </a:solidFill>
              <a:latin typeface="微軟正黑體" panose="020B0604030504040204" pitchFamily="34" charset="-120"/>
              <a:ea typeface="微軟正黑體" panose="020B0604030504040204" pitchFamily="34" charset="-120"/>
            </a:endParaRPr>
          </a:p>
          <a:p>
            <a:pPr marL="130969" indent="-130969" fontAlgn="auto">
              <a:spcBef>
                <a:spcPts val="0"/>
              </a:spcBef>
              <a:spcAft>
                <a:spcPts val="0"/>
              </a:spcAft>
            </a:pPr>
            <a:r>
              <a:rPr kumimoji="0" lang="en-US" altLang="zh-TW" sz="1400" dirty="0" smtClean="0">
                <a:solidFill>
                  <a:prstClr val="black"/>
                </a:solidFill>
                <a:latin typeface="微軟正黑體" panose="020B0604030504040204" pitchFamily="34" charset="-120"/>
                <a:ea typeface="微軟正黑體" panose="020B0604030504040204" pitchFamily="34" charset="-120"/>
              </a:rPr>
              <a:t>2.</a:t>
            </a:r>
            <a:r>
              <a:rPr kumimoji="0" lang="zh-TW" altLang="en-US" sz="1400" dirty="0" smtClean="0">
                <a:solidFill>
                  <a:prstClr val="black"/>
                </a:solidFill>
                <a:latin typeface="微軟正黑體" panose="020B0604030504040204" pitchFamily="34" charset="-120"/>
                <a:ea typeface="微軟正黑體" panose="020B0604030504040204" pitchFamily="34" charset="-120"/>
              </a:rPr>
              <a:t>提醒考生作業中校系</a:t>
            </a:r>
            <a:endParaRPr kumimoji="0" lang="en-US" altLang="zh-TW" sz="1400" dirty="0" smtClean="0">
              <a:solidFill>
                <a:prstClr val="black"/>
              </a:solidFill>
              <a:latin typeface="微軟正黑體" panose="020B0604030504040204" pitchFamily="34" charset="-120"/>
              <a:ea typeface="微軟正黑體" panose="020B0604030504040204" pitchFamily="34" charset="-120"/>
            </a:endParaRPr>
          </a:p>
          <a:p>
            <a:pPr marL="130969" indent="-130969" fontAlgn="auto">
              <a:spcBef>
                <a:spcPts val="0"/>
              </a:spcBef>
              <a:spcAft>
                <a:spcPts val="0"/>
              </a:spcAft>
            </a:pPr>
            <a:r>
              <a:rPr kumimoji="0" lang="en-US" altLang="zh-TW" sz="1400" dirty="0" smtClean="0">
                <a:solidFill>
                  <a:prstClr val="black"/>
                </a:solidFill>
                <a:latin typeface="微軟正黑體" panose="020B0604030504040204" pitchFamily="34" charset="-120"/>
                <a:ea typeface="微軟正黑體" panose="020B0604030504040204" pitchFamily="34" charset="-120"/>
              </a:rPr>
              <a:t>3.</a:t>
            </a:r>
            <a:r>
              <a:rPr kumimoji="0" lang="zh-TW" altLang="en-US" sz="1400" dirty="0" smtClean="0">
                <a:solidFill>
                  <a:prstClr val="black"/>
                </a:solidFill>
                <a:latin typeface="微軟正黑體" panose="020B0604030504040204" pitchFamily="34" charset="-120"/>
                <a:ea typeface="微軟正黑體" panose="020B0604030504040204" pitchFamily="34" charset="-120"/>
              </a:rPr>
              <a:t>單一項目檔案大小</a:t>
            </a:r>
            <a:endParaRPr kumimoji="0" lang="en-US" altLang="zh-TW" sz="1400" dirty="0" smtClean="0">
              <a:solidFill>
                <a:prstClr val="black"/>
              </a:solidFill>
              <a:latin typeface="微軟正黑體" panose="020B0604030504040204" pitchFamily="34" charset="-120"/>
              <a:ea typeface="微軟正黑體" panose="020B0604030504040204" pitchFamily="34" charset="-120"/>
            </a:endParaRPr>
          </a:p>
          <a:p>
            <a:pPr marL="130969" indent="-130969" fontAlgn="auto">
              <a:spcBef>
                <a:spcPts val="0"/>
              </a:spcBef>
              <a:spcAft>
                <a:spcPts val="0"/>
              </a:spcAft>
            </a:pPr>
            <a:r>
              <a:rPr kumimoji="0" lang="en-US" altLang="zh-TW" sz="1400" dirty="0" smtClean="0">
                <a:solidFill>
                  <a:prstClr val="black"/>
                </a:solidFill>
                <a:latin typeface="微軟正黑體" panose="020B0604030504040204" pitchFamily="34" charset="-120"/>
                <a:ea typeface="微軟正黑體" panose="020B0604030504040204" pitchFamily="34" charset="-120"/>
              </a:rPr>
              <a:t>4.</a:t>
            </a:r>
            <a:r>
              <a:rPr kumimoji="0" lang="zh-TW" altLang="en-US" sz="1400" dirty="0">
                <a:solidFill>
                  <a:prstClr val="black"/>
                </a:solidFill>
                <a:latin typeface="微軟正黑體" panose="020B0604030504040204" pitchFamily="34" charset="-120"/>
                <a:ea typeface="微軟正黑體" panose="020B0604030504040204" pitchFamily="34" charset="-120"/>
              </a:rPr>
              <a:t>單一</a:t>
            </a:r>
            <a:r>
              <a:rPr kumimoji="0" lang="zh-TW" altLang="en-US" sz="1400" dirty="0" smtClean="0">
                <a:solidFill>
                  <a:prstClr val="black"/>
                </a:solidFill>
                <a:latin typeface="微軟正黑體" panose="020B0604030504040204" pitchFamily="34" charset="-120"/>
                <a:ea typeface="微軟正黑體" panose="020B0604030504040204" pitchFamily="34" charset="-120"/>
              </a:rPr>
              <a:t>項目檢視</a:t>
            </a:r>
            <a:endParaRPr kumimoji="0" lang="en-US" altLang="zh-TW" sz="1400" dirty="0">
              <a:solidFill>
                <a:prstClr val="black"/>
              </a:solidFill>
              <a:latin typeface="微軟正黑體" panose="020B0604030504040204" pitchFamily="34" charset="-120"/>
              <a:ea typeface="微軟正黑體" panose="020B0604030504040204" pitchFamily="34" charset="-120"/>
            </a:endParaRPr>
          </a:p>
          <a:p>
            <a:pPr marL="130969" indent="-130969" fontAlgn="auto">
              <a:spcBef>
                <a:spcPts val="0"/>
              </a:spcBef>
              <a:spcAft>
                <a:spcPts val="0"/>
              </a:spcAft>
            </a:pPr>
            <a:r>
              <a:rPr kumimoji="0" lang="en-US" altLang="zh-TW" sz="1400" dirty="0" smtClean="0">
                <a:solidFill>
                  <a:prstClr val="black"/>
                </a:solidFill>
                <a:latin typeface="微軟正黑體" panose="020B0604030504040204" pitchFamily="34" charset="-120"/>
                <a:ea typeface="微軟正黑體" panose="020B0604030504040204" pitchFamily="34" charset="-120"/>
              </a:rPr>
              <a:t>5.</a:t>
            </a:r>
            <a:r>
              <a:rPr kumimoji="0" lang="zh-TW" altLang="en-US" sz="1400" dirty="0" smtClean="0">
                <a:solidFill>
                  <a:prstClr val="black"/>
                </a:solidFill>
                <a:latin typeface="微軟正黑體" panose="020B0604030504040204" pitchFamily="34" charset="-120"/>
                <a:ea typeface="微軟正黑體" panose="020B0604030504040204" pitchFamily="34" charset="-120"/>
              </a:rPr>
              <a:t>選擇上傳檔案</a:t>
            </a:r>
            <a:endParaRPr kumimoji="0" lang="en-US" altLang="zh-TW" sz="1400" dirty="0" smtClean="0">
              <a:solidFill>
                <a:prstClr val="black"/>
              </a:solidFill>
              <a:latin typeface="微軟正黑體" panose="020B0604030504040204" pitchFamily="34" charset="-120"/>
              <a:ea typeface="微軟正黑體" panose="020B0604030504040204" pitchFamily="34" charset="-120"/>
            </a:endParaRPr>
          </a:p>
          <a:p>
            <a:pPr marL="130969" indent="-130969" fontAlgn="auto">
              <a:spcBef>
                <a:spcPts val="0"/>
              </a:spcBef>
              <a:spcAft>
                <a:spcPts val="0"/>
              </a:spcAft>
            </a:pPr>
            <a:r>
              <a:rPr kumimoji="0" lang="en-US" altLang="zh-TW" sz="1400" dirty="0" smtClean="0">
                <a:solidFill>
                  <a:prstClr val="black"/>
                </a:solidFill>
                <a:latin typeface="微軟正黑體" panose="020B0604030504040204" pitchFamily="34" charset="-120"/>
                <a:ea typeface="微軟正黑體" panose="020B0604030504040204" pitchFamily="34" charset="-120"/>
              </a:rPr>
              <a:t>6.</a:t>
            </a:r>
            <a:r>
              <a:rPr kumimoji="0" lang="zh-TW" altLang="en-US" sz="1400" dirty="0" smtClean="0">
                <a:solidFill>
                  <a:prstClr val="black"/>
                </a:solidFill>
                <a:latin typeface="微軟正黑體" panose="020B0604030504040204" pitchFamily="34" charset="-120"/>
                <a:ea typeface="微軟正黑體" panose="020B0604030504040204" pitchFamily="34" charset="-120"/>
              </a:rPr>
              <a:t>單一檔案最後上傳</a:t>
            </a:r>
            <a:r>
              <a:rPr kumimoji="0" lang="en-US" altLang="zh-TW" sz="1400" dirty="0" smtClean="0">
                <a:solidFill>
                  <a:prstClr val="black"/>
                </a:solidFill>
                <a:latin typeface="微軟正黑體" panose="020B0604030504040204" pitchFamily="34" charset="-120"/>
                <a:ea typeface="微軟正黑體" panose="020B0604030504040204" pitchFamily="34" charset="-120"/>
              </a:rPr>
              <a:t/>
            </a:r>
            <a:br>
              <a:rPr kumimoji="0" lang="en-US" altLang="zh-TW" sz="1400" dirty="0" smtClean="0">
                <a:solidFill>
                  <a:prstClr val="black"/>
                </a:solidFill>
                <a:latin typeface="微軟正黑體" panose="020B0604030504040204" pitchFamily="34" charset="-120"/>
                <a:ea typeface="微軟正黑體" panose="020B0604030504040204" pitchFamily="34" charset="-120"/>
              </a:rPr>
            </a:br>
            <a:r>
              <a:rPr kumimoji="0" lang="zh-TW" altLang="en-US" sz="1400" dirty="0" smtClean="0">
                <a:solidFill>
                  <a:prstClr val="black"/>
                </a:solidFill>
                <a:latin typeface="微軟正黑體" panose="020B0604030504040204" pitchFamily="34" charset="-120"/>
                <a:ea typeface="微軟正黑體" panose="020B0604030504040204" pitchFamily="34" charset="-120"/>
              </a:rPr>
              <a:t>日期顯示</a:t>
            </a:r>
            <a:endParaRPr kumimoji="0" lang="en-US" altLang="zh-TW" sz="1400" dirty="0" smtClean="0">
              <a:solidFill>
                <a:prstClr val="black"/>
              </a:solidFill>
              <a:latin typeface="微軟正黑體" panose="020B0604030504040204" pitchFamily="34" charset="-120"/>
              <a:ea typeface="微軟正黑體" panose="020B0604030504040204" pitchFamily="34" charset="-120"/>
            </a:endParaRPr>
          </a:p>
          <a:p>
            <a:pPr marL="130969" indent="-130969" fontAlgn="auto">
              <a:spcBef>
                <a:spcPts val="0"/>
              </a:spcBef>
              <a:spcAft>
                <a:spcPts val="0"/>
              </a:spcAft>
            </a:pPr>
            <a:r>
              <a:rPr kumimoji="0" lang="en-US" altLang="zh-TW" sz="1400" dirty="0" smtClean="0">
                <a:solidFill>
                  <a:prstClr val="black"/>
                </a:solidFill>
                <a:latin typeface="微軟正黑體" panose="020B0604030504040204" pitchFamily="34" charset="-120"/>
                <a:ea typeface="微軟正黑體" panose="020B0604030504040204" pitchFamily="34" charset="-120"/>
              </a:rPr>
              <a:t>7.</a:t>
            </a:r>
            <a:r>
              <a:rPr kumimoji="0" lang="zh-TW" altLang="en-US" sz="1400" dirty="0" smtClean="0">
                <a:solidFill>
                  <a:prstClr val="black"/>
                </a:solidFill>
                <a:latin typeface="微軟正黑體" panose="020B0604030504040204" pitchFamily="34" charset="-120"/>
                <a:ea typeface="微軟正黑體" panose="020B0604030504040204" pitchFamily="34" charset="-120"/>
              </a:rPr>
              <a:t>檢視所有項目合併檔案</a:t>
            </a:r>
            <a:endParaRPr kumimoji="0" lang="en-US" altLang="zh-TW" sz="1400" dirty="0" smtClean="0">
              <a:solidFill>
                <a:prstClr val="black"/>
              </a:solidFill>
              <a:latin typeface="微軟正黑體" panose="020B0604030504040204" pitchFamily="34" charset="-120"/>
              <a:ea typeface="微軟正黑體" panose="020B0604030504040204" pitchFamily="34" charset="-120"/>
            </a:endParaRPr>
          </a:p>
          <a:p>
            <a:pPr marL="130969" indent="-130969" fontAlgn="auto">
              <a:spcBef>
                <a:spcPts val="0"/>
              </a:spcBef>
              <a:spcAft>
                <a:spcPts val="0"/>
              </a:spcAft>
            </a:pPr>
            <a:r>
              <a:rPr kumimoji="0" lang="en-US" altLang="zh-TW" sz="1400" dirty="0" smtClean="0">
                <a:solidFill>
                  <a:prstClr val="black"/>
                </a:solidFill>
                <a:latin typeface="微軟正黑體" panose="020B0604030504040204" pitchFamily="34" charset="-120"/>
                <a:ea typeface="微軟正黑體" panose="020B0604030504040204" pitchFamily="34" charset="-120"/>
              </a:rPr>
              <a:t>8.</a:t>
            </a:r>
            <a:r>
              <a:rPr kumimoji="0" lang="zh-TW" altLang="en-US" sz="1400" dirty="0" smtClean="0">
                <a:solidFill>
                  <a:prstClr val="black"/>
                </a:solidFill>
                <a:latin typeface="微軟正黑體" panose="020B0604030504040204" pitchFamily="34" charset="-120"/>
                <a:ea typeface="微軟正黑體" panose="020B0604030504040204" pitchFamily="34" charset="-120"/>
              </a:rPr>
              <a:t>上傳容量管制</a:t>
            </a:r>
            <a:r>
              <a:rPr kumimoji="0" lang="en-US" altLang="zh-TW" sz="1400" dirty="0" smtClean="0">
                <a:solidFill>
                  <a:prstClr val="black"/>
                </a:solidFill>
                <a:latin typeface="微軟正黑體" panose="020B0604030504040204" pitchFamily="34" charset="-120"/>
                <a:ea typeface="微軟正黑體" panose="020B0604030504040204" pitchFamily="34" charset="-120"/>
              </a:rPr>
              <a:t>(10M)</a:t>
            </a:r>
            <a:r>
              <a:rPr kumimoji="0" lang="zh-TW" altLang="en-US" sz="1400" dirty="0" smtClean="0">
                <a:solidFill>
                  <a:prstClr val="black"/>
                </a:solidFill>
                <a:latin typeface="微軟正黑體" panose="020B0604030504040204" pitchFamily="34" charset="-120"/>
                <a:ea typeface="微軟正黑體" panose="020B0604030504040204" pitchFamily="34" charset="-120"/>
              </a:rPr>
              <a:t>確定送出功能</a:t>
            </a:r>
            <a:endParaRPr kumimoji="0" lang="zh-TW" altLang="en-US" sz="1400" dirty="0">
              <a:solidFill>
                <a:prstClr val="black"/>
              </a:solidFill>
              <a:latin typeface="微軟正黑體" panose="020B0604030504040204" pitchFamily="34" charset="-120"/>
              <a:ea typeface="微軟正黑體" panose="020B0604030504040204" pitchFamily="34" charset="-120"/>
            </a:endParaRPr>
          </a:p>
        </p:txBody>
      </p:sp>
      <p:sp>
        <p:nvSpPr>
          <p:cNvPr id="30" name="Oval 6"/>
          <p:cNvSpPr>
            <a:spLocks noChangeArrowheads="1"/>
          </p:cNvSpPr>
          <p:nvPr/>
        </p:nvSpPr>
        <p:spPr bwMode="gray">
          <a:xfrm>
            <a:off x="2278721" y="4941168"/>
            <a:ext cx="309131" cy="261602"/>
          </a:xfrm>
          <a:prstGeom prst="ellipse">
            <a:avLst/>
          </a:prstGeom>
          <a:solidFill>
            <a:srgbClr val="E0AD12"/>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7</a:t>
            </a:r>
          </a:p>
        </p:txBody>
      </p:sp>
      <p:sp>
        <p:nvSpPr>
          <p:cNvPr id="31" name="Oval 10"/>
          <p:cNvSpPr>
            <a:spLocks noChangeArrowheads="1"/>
          </p:cNvSpPr>
          <p:nvPr/>
        </p:nvSpPr>
        <p:spPr bwMode="gray">
          <a:xfrm>
            <a:off x="2987824" y="5373216"/>
            <a:ext cx="309131" cy="261602"/>
          </a:xfrm>
          <a:prstGeom prst="ellipse">
            <a:avLst/>
          </a:prstGeom>
          <a:solidFill>
            <a:srgbClr val="E0AD12"/>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8</a:t>
            </a:r>
          </a:p>
        </p:txBody>
      </p:sp>
      <p:sp>
        <p:nvSpPr>
          <p:cNvPr id="32" name="Oval 6"/>
          <p:cNvSpPr>
            <a:spLocks noChangeArrowheads="1"/>
          </p:cNvSpPr>
          <p:nvPr/>
        </p:nvSpPr>
        <p:spPr bwMode="gray">
          <a:xfrm>
            <a:off x="5896491" y="3179391"/>
            <a:ext cx="309131" cy="261602"/>
          </a:xfrm>
          <a:prstGeom prst="ellipse">
            <a:avLst/>
          </a:prstGeom>
          <a:solidFill>
            <a:srgbClr val="E0AD12"/>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5</a:t>
            </a:r>
          </a:p>
        </p:txBody>
      </p:sp>
      <p:sp>
        <p:nvSpPr>
          <p:cNvPr id="33" name="Oval 10"/>
          <p:cNvSpPr>
            <a:spLocks noChangeArrowheads="1"/>
          </p:cNvSpPr>
          <p:nvPr/>
        </p:nvSpPr>
        <p:spPr bwMode="gray">
          <a:xfrm>
            <a:off x="7591145" y="3179391"/>
            <a:ext cx="309131" cy="261602"/>
          </a:xfrm>
          <a:prstGeom prst="ellipse">
            <a:avLst/>
          </a:prstGeom>
          <a:solidFill>
            <a:srgbClr val="E0AD12"/>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6</a:t>
            </a:r>
          </a:p>
        </p:txBody>
      </p:sp>
      <p:sp>
        <p:nvSpPr>
          <p:cNvPr id="34" name="Oval 6"/>
          <p:cNvSpPr>
            <a:spLocks noChangeArrowheads="1"/>
          </p:cNvSpPr>
          <p:nvPr/>
        </p:nvSpPr>
        <p:spPr bwMode="gray">
          <a:xfrm>
            <a:off x="3921180" y="3175007"/>
            <a:ext cx="309131" cy="261602"/>
          </a:xfrm>
          <a:prstGeom prst="ellipse">
            <a:avLst/>
          </a:prstGeom>
          <a:solidFill>
            <a:srgbClr val="E0AD12"/>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3</a:t>
            </a:r>
          </a:p>
        </p:txBody>
      </p:sp>
      <p:sp>
        <p:nvSpPr>
          <p:cNvPr id="35" name="Oval 10"/>
          <p:cNvSpPr>
            <a:spLocks noChangeArrowheads="1"/>
          </p:cNvSpPr>
          <p:nvPr/>
        </p:nvSpPr>
        <p:spPr bwMode="gray">
          <a:xfrm>
            <a:off x="5148064" y="3175007"/>
            <a:ext cx="309131" cy="261602"/>
          </a:xfrm>
          <a:prstGeom prst="ellipse">
            <a:avLst/>
          </a:prstGeom>
          <a:solidFill>
            <a:srgbClr val="E0AD12"/>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4</a:t>
            </a:r>
          </a:p>
        </p:txBody>
      </p:sp>
      <p:sp>
        <p:nvSpPr>
          <p:cNvPr id="36" name="Oval 6"/>
          <p:cNvSpPr>
            <a:spLocks noChangeArrowheads="1"/>
          </p:cNvSpPr>
          <p:nvPr/>
        </p:nvSpPr>
        <p:spPr bwMode="gray">
          <a:xfrm>
            <a:off x="2123728" y="2728154"/>
            <a:ext cx="309131" cy="261602"/>
          </a:xfrm>
          <a:prstGeom prst="ellipse">
            <a:avLst/>
          </a:prstGeom>
          <a:solidFill>
            <a:srgbClr val="E0AD12"/>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2</a:t>
            </a:r>
          </a:p>
        </p:txBody>
      </p:sp>
      <p:sp>
        <p:nvSpPr>
          <p:cNvPr id="19" name="Oval 6"/>
          <p:cNvSpPr>
            <a:spLocks noChangeArrowheads="1"/>
          </p:cNvSpPr>
          <p:nvPr/>
        </p:nvSpPr>
        <p:spPr bwMode="gray">
          <a:xfrm>
            <a:off x="4570008" y="1663435"/>
            <a:ext cx="309131" cy="261602"/>
          </a:xfrm>
          <a:prstGeom prst="ellipse">
            <a:avLst/>
          </a:prstGeom>
          <a:solidFill>
            <a:srgbClr val="E0AD12"/>
          </a:solidFill>
          <a:ln>
            <a:noFill/>
          </a:ln>
          <a:extLst>
            <a:ext uri="{91240B29-F687-4F45-9708-019B960494DF}">
              <a14:hiddenLine xmlns:a14="http://schemas.microsoft.com/office/drawing/2010/main" w="25400" algn="ctr">
                <a:solidFill>
                  <a:srgbClr val="000000"/>
                </a:solidFill>
                <a:round/>
                <a:headEnd/>
                <a:tailEnd/>
              </a14:hiddenLine>
            </a:ext>
          </a:extLst>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1</a:t>
            </a:r>
          </a:p>
        </p:txBody>
      </p:sp>
      <p:sp>
        <p:nvSpPr>
          <p:cNvPr id="2" name="投影片編號版面配置區 1"/>
          <p:cNvSpPr>
            <a:spLocks noGrp="1"/>
          </p:cNvSpPr>
          <p:nvPr>
            <p:ph type="sldNum" sz="quarter" idx="12"/>
          </p:nvPr>
        </p:nvSpPr>
        <p:spPr/>
        <p:txBody>
          <a:bodyPr/>
          <a:lstStyle/>
          <a:p>
            <a:fld id="{76931394-9201-4FD2-AD95-612509AEFBAD}" type="slidenum">
              <a:rPr lang="zh-TW" altLang="en-US" smtClean="0">
                <a:solidFill>
                  <a:prstClr val="black"/>
                </a:solidFill>
                <a:latin typeface="微軟正黑體" panose="020B0604030504040204" pitchFamily="34" charset="-120"/>
                <a:ea typeface="微軟正黑體" panose="020B0604030504040204" pitchFamily="34" charset="-120"/>
              </a:rPr>
              <a:pPr/>
              <a:t>98</a:t>
            </a:fld>
            <a:endParaRPr lang="zh-TW" altLang="en-US">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1883421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229343" y="759411"/>
            <a:ext cx="8846841" cy="5810128"/>
          </a:xfrm>
          <a:prstGeom prst="rect">
            <a:avLst/>
          </a:prstGeom>
        </p:spPr>
      </p:pic>
      <p:sp>
        <p:nvSpPr>
          <p:cNvPr id="18" name="矩形 17"/>
          <p:cNvSpPr/>
          <p:nvPr/>
        </p:nvSpPr>
        <p:spPr>
          <a:xfrm>
            <a:off x="0" y="4044906"/>
            <a:ext cx="2228851" cy="2869608"/>
          </a:xfrm>
          <a:prstGeom prst="rect">
            <a:avLst/>
          </a:prstGeom>
          <a:solidFill>
            <a:schemeClr val="accent6">
              <a:lumMod val="20000"/>
              <a:lumOff val="8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11" name="標題 1"/>
          <p:cNvSpPr txBox="1">
            <a:spLocks/>
          </p:cNvSpPr>
          <p:nvPr/>
        </p:nvSpPr>
        <p:spPr>
          <a:xfrm>
            <a:off x="65848" y="185530"/>
            <a:ext cx="9010336" cy="57388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zh-TW" altLang="en-US" sz="2400" dirty="0">
                <a:solidFill>
                  <a:srgbClr val="002060"/>
                </a:solidFill>
                <a:latin typeface="標楷體" panose="03000509000000000000" pitchFamily="65" charset="-120"/>
                <a:ea typeface="標楷體" panose="03000509000000000000" pitchFamily="65" charset="-120"/>
              </a:rPr>
              <a:t>甄選入學招生第二階段報名系統</a:t>
            </a:r>
            <a:r>
              <a:rPr lang="en-US" altLang="zh-TW" sz="2400" dirty="0">
                <a:solidFill>
                  <a:srgbClr val="002060"/>
                </a:solidFill>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上傳備審資料</a:t>
            </a:r>
            <a:r>
              <a:rPr lang="zh-TW" altLang="en-US" sz="2400" dirty="0">
                <a:latin typeface="標楷體" panose="03000509000000000000" pitchFamily="65" charset="-120"/>
                <a:ea typeface="標楷體" panose="03000509000000000000" pitchFamily="65" charset="-120"/>
              </a:rPr>
              <a:t>及繳費證明作業</a:t>
            </a:r>
          </a:p>
        </p:txBody>
      </p:sp>
      <p:sp>
        <p:nvSpPr>
          <p:cNvPr id="12" name="矩形 11"/>
          <p:cNvSpPr/>
          <p:nvPr/>
        </p:nvSpPr>
        <p:spPr>
          <a:xfrm>
            <a:off x="314325" y="2549132"/>
            <a:ext cx="8634030" cy="4391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cxnSp>
        <p:nvCxnSpPr>
          <p:cNvPr id="5" name="直線接點 4"/>
          <p:cNvCxnSpPr/>
          <p:nvPr/>
        </p:nvCxnSpPr>
        <p:spPr>
          <a:xfrm flipH="1">
            <a:off x="10456" y="4023191"/>
            <a:ext cx="2236607" cy="9872"/>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0" name="Oval 6"/>
          <p:cNvSpPr>
            <a:spLocks noChangeArrowheads="1"/>
          </p:cNvSpPr>
          <p:nvPr/>
        </p:nvSpPr>
        <p:spPr bwMode="gray">
          <a:xfrm>
            <a:off x="2241848" y="5592128"/>
            <a:ext cx="270000" cy="270000"/>
          </a:xfrm>
          <a:prstGeom prst="ellipse">
            <a:avLst/>
          </a:prstGeom>
          <a:solidFill>
            <a:schemeClr val="accent6">
              <a:lumMod val="75000"/>
            </a:schemeClr>
          </a:solid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7</a:t>
            </a:r>
          </a:p>
        </p:txBody>
      </p:sp>
      <p:sp>
        <p:nvSpPr>
          <p:cNvPr id="21" name="Oval 6"/>
          <p:cNvSpPr>
            <a:spLocks noChangeArrowheads="1"/>
          </p:cNvSpPr>
          <p:nvPr/>
        </p:nvSpPr>
        <p:spPr bwMode="gray">
          <a:xfrm>
            <a:off x="5844836" y="3538796"/>
            <a:ext cx="270000" cy="270000"/>
          </a:xfrm>
          <a:prstGeom prst="ellipse">
            <a:avLst/>
          </a:prstGeom>
          <a:solidFill>
            <a:schemeClr val="accent6">
              <a:lumMod val="75000"/>
            </a:schemeClr>
          </a:solid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5</a:t>
            </a:r>
          </a:p>
        </p:txBody>
      </p:sp>
      <p:sp>
        <p:nvSpPr>
          <p:cNvPr id="22" name="Oval 10"/>
          <p:cNvSpPr>
            <a:spLocks noChangeArrowheads="1"/>
          </p:cNvSpPr>
          <p:nvPr/>
        </p:nvSpPr>
        <p:spPr bwMode="gray">
          <a:xfrm>
            <a:off x="7587932" y="3538796"/>
            <a:ext cx="270000" cy="270000"/>
          </a:xfrm>
          <a:prstGeom prst="ellipse">
            <a:avLst/>
          </a:prstGeom>
          <a:solidFill>
            <a:schemeClr val="accent6">
              <a:lumMod val="75000"/>
            </a:schemeClr>
          </a:solid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6</a:t>
            </a:r>
          </a:p>
        </p:txBody>
      </p:sp>
      <p:sp>
        <p:nvSpPr>
          <p:cNvPr id="23" name="Oval 6"/>
          <p:cNvSpPr>
            <a:spLocks noChangeArrowheads="1"/>
          </p:cNvSpPr>
          <p:nvPr/>
        </p:nvSpPr>
        <p:spPr bwMode="gray">
          <a:xfrm>
            <a:off x="3830001" y="3529475"/>
            <a:ext cx="270000" cy="270000"/>
          </a:xfrm>
          <a:prstGeom prst="ellipse">
            <a:avLst/>
          </a:prstGeom>
          <a:solidFill>
            <a:schemeClr val="accent6">
              <a:lumMod val="75000"/>
            </a:schemeClr>
          </a:solid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3</a:t>
            </a:r>
          </a:p>
        </p:txBody>
      </p:sp>
      <p:sp>
        <p:nvSpPr>
          <p:cNvPr id="24" name="Oval 10"/>
          <p:cNvSpPr>
            <a:spLocks noChangeArrowheads="1"/>
          </p:cNvSpPr>
          <p:nvPr/>
        </p:nvSpPr>
        <p:spPr bwMode="gray">
          <a:xfrm>
            <a:off x="5114523" y="3538796"/>
            <a:ext cx="270000" cy="270000"/>
          </a:xfrm>
          <a:prstGeom prst="ellipse">
            <a:avLst/>
          </a:prstGeom>
          <a:solidFill>
            <a:schemeClr val="accent6">
              <a:lumMod val="75000"/>
            </a:schemeClr>
          </a:solid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4</a:t>
            </a:r>
          </a:p>
        </p:txBody>
      </p:sp>
      <p:sp>
        <p:nvSpPr>
          <p:cNvPr id="25" name="Oval 6"/>
          <p:cNvSpPr>
            <a:spLocks noChangeArrowheads="1"/>
          </p:cNvSpPr>
          <p:nvPr/>
        </p:nvSpPr>
        <p:spPr bwMode="gray">
          <a:xfrm>
            <a:off x="2267744" y="2960396"/>
            <a:ext cx="270000" cy="270000"/>
          </a:xfrm>
          <a:prstGeom prst="ellipse">
            <a:avLst/>
          </a:prstGeom>
          <a:solidFill>
            <a:schemeClr val="accent6">
              <a:lumMod val="75000"/>
            </a:schemeClr>
          </a:solid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2</a:t>
            </a:r>
          </a:p>
        </p:txBody>
      </p:sp>
      <p:sp>
        <p:nvSpPr>
          <p:cNvPr id="26" name="Oval 10"/>
          <p:cNvSpPr>
            <a:spLocks noChangeArrowheads="1"/>
          </p:cNvSpPr>
          <p:nvPr/>
        </p:nvSpPr>
        <p:spPr bwMode="gray">
          <a:xfrm>
            <a:off x="2241848" y="6086351"/>
            <a:ext cx="270000" cy="270000"/>
          </a:xfrm>
          <a:prstGeom prst="ellipse">
            <a:avLst/>
          </a:prstGeom>
          <a:solidFill>
            <a:schemeClr val="accent6">
              <a:lumMod val="75000"/>
            </a:schemeClr>
          </a:solid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8</a:t>
            </a:r>
          </a:p>
        </p:txBody>
      </p:sp>
      <p:sp>
        <p:nvSpPr>
          <p:cNvPr id="19" name="Oval 6"/>
          <p:cNvSpPr>
            <a:spLocks noChangeArrowheads="1"/>
          </p:cNvSpPr>
          <p:nvPr/>
        </p:nvSpPr>
        <p:spPr bwMode="gray">
          <a:xfrm>
            <a:off x="4611900" y="2633698"/>
            <a:ext cx="270000" cy="270000"/>
          </a:xfrm>
          <a:prstGeom prst="ellipse">
            <a:avLst/>
          </a:prstGeom>
          <a:solidFill>
            <a:schemeClr val="accent6">
              <a:lumMod val="75000"/>
            </a:schemeClr>
          </a:solid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2100" dirty="0">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1</a:t>
            </a:r>
          </a:p>
        </p:txBody>
      </p:sp>
      <p:sp>
        <p:nvSpPr>
          <p:cNvPr id="2" name="投影片編號版面配置區 1"/>
          <p:cNvSpPr>
            <a:spLocks noGrp="1"/>
          </p:cNvSpPr>
          <p:nvPr>
            <p:ph type="sldNum" sz="quarter" idx="12"/>
          </p:nvPr>
        </p:nvSpPr>
        <p:spPr>
          <a:xfrm>
            <a:off x="6925606" y="6475018"/>
            <a:ext cx="2057400" cy="365125"/>
          </a:xfrm>
        </p:spPr>
        <p:txBody>
          <a:bodyPr/>
          <a:lstStyle/>
          <a:p>
            <a:fld id="{76931394-9201-4FD2-AD95-612509AEFBAD}" type="slidenum">
              <a:rPr lang="zh-TW" altLang="en-US" smtClean="0">
                <a:solidFill>
                  <a:prstClr val="black"/>
                </a:solidFill>
                <a:latin typeface="微軟正黑體" panose="020B0604030504040204" pitchFamily="34" charset="-120"/>
                <a:ea typeface="微軟正黑體" panose="020B0604030504040204" pitchFamily="34" charset="-120"/>
              </a:rPr>
              <a:pPr/>
              <a:t>99</a:t>
            </a:fld>
            <a:endParaRPr lang="zh-TW" altLang="en-US" dirty="0">
              <a:solidFill>
                <a:prstClr val="black"/>
              </a:solidFill>
              <a:latin typeface="微軟正黑體" panose="020B0604030504040204" pitchFamily="34" charset="-120"/>
              <a:ea typeface="微軟正黑體" panose="020B0604030504040204" pitchFamily="34" charset="-120"/>
            </a:endParaRPr>
          </a:p>
        </p:txBody>
      </p:sp>
      <p:sp>
        <p:nvSpPr>
          <p:cNvPr id="17" name="文字方塊 16"/>
          <p:cNvSpPr txBox="1"/>
          <p:nvPr/>
        </p:nvSpPr>
        <p:spPr>
          <a:xfrm>
            <a:off x="119756" y="4110144"/>
            <a:ext cx="2732621" cy="2462213"/>
          </a:xfrm>
          <a:prstGeom prst="rect">
            <a:avLst/>
          </a:prstGeom>
          <a:noFill/>
        </p:spPr>
        <p:txBody>
          <a:bodyPr wrap="square" rtlCol="0">
            <a:spAutoFit/>
          </a:bodyPr>
          <a:lstStyle/>
          <a:p>
            <a:pPr marL="130969" indent="-130969" fontAlgn="auto">
              <a:spcBef>
                <a:spcPts val="0"/>
              </a:spcBef>
              <a:spcAft>
                <a:spcPts val="0"/>
              </a:spcAft>
            </a:pPr>
            <a:r>
              <a:rPr kumimoji="0" lang="zh-TW" altLang="en-US" sz="1400" b="1" dirty="0" smtClean="0">
                <a:solidFill>
                  <a:prstClr val="black"/>
                </a:solidFill>
                <a:latin typeface="微軟正黑體" panose="020B0604030504040204" pitchFamily="34" charset="-120"/>
                <a:ea typeface="微軟正黑體" panose="020B0604030504040204" pitchFamily="34" charset="-120"/>
              </a:rPr>
              <a:t>系統功能說明：</a:t>
            </a:r>
            <a:endParaRPr kumimoji="0" lang="en-US" altLang="zh-TW" sz="1400" b="1" dirty="0" smtClean="0">
              <a:solidFill>
                <a:prstClr val="black"/>
              </a:solidFill>
              <a:latin typeface="微軟正黑體" panose="020B0604030504040204" pitchFamily="34" charset="-120"/>
              <a:ea typeface="微軟正黑體" panose="020B0604030504040204" pitchFamily="34" charset="-120"/>
            </a:endParaRPr>
          </a:p>
          <a:p>
            <a:pPr marL="130969" indent="-130969" fontAlgn="auto">
              <a:spcBef>
                <a:spcPts val="0"/>
              </a:spcBef>
              <a:spcAft>
                <a:spcPts val="0"/>
              </a:spcAft>
            </a:pPr>
            <a:r>
              <a:rPr kumimoji="0" lang="en-US" altLang="zh-TW" sz="1400" dirty="0" smtClean="0">
                <a:solidFill>
                  <a:prstClr val="black"/>
                </a:solidFill>
                <a:latin typeface="微軟正黑體" panose="020B0604030504040204" pitchFamily="34" charset="-120"/>
                <a:ea typeface="微軟正黑體" panose="020B0604030504040204" pitchFamily="34" charset="-120"/>
              </a:rPr>
              <a:t>1.</a:t>
            </a:r>
            <a:r>
              <a:rPr kumimoji="0" lang="zh-TW" altLang="en-US" sz="1400" dirty="0" smtClean="0">
                <a:solidFill>
                  <a:prstClr val="black"/>
                </a:solidFill>
                <a:latin typeface="微軟正黑體" panose="020B0604030504040204" pitchFamily="34" charset="-120"/>
                <a:ea typeface="微軟正黑體" panose="020B0604030504040204" pitchFamily="34" charset="-120"/>
              </a:rPr>
              <a:t>已確認，只可檢視</a:t>
            </a:r>
            <a:endParaRPr kumimoji="0" lang="en-US" altLang="zh-TW" sz="1400" dirty="0" smtClean="0">
              <a:solidFill>
                <a:prstClr val="black"/>
              </a:solidFill>
              <a:latin typeface="微軟正黑體" panose="020B0604030504040204" pitchFamily="34" charset="-120"/>
              <a:ea typeface="微軟正黑體" panose="020B0604030504040204" pitchFamily="34" charset="-120"/>
            </a:endParaRPr>
          </a:p>
          <a:p>
            <a:pPr marL="130969" indent="-130969" fontAlgn="auto">
              <a:spcBef>
                <a:spcPts val="0"/>
              </a:spcBef>
              <a:spcAft>
                <a:spcPts val="0"/>
              </a:spcAft>
            </a:pPr>
            <a:r>
              <a:rPr kumimoji="0" lang="en-US" altLang="zh-TW" sz="1400" dirty="0" smtClean="0">
                <a:solidFill>
                  <a:prstClr val="black"/>
                </a:solidFill>
                <a:latin typeface="微軟正黑體" panose="020B0604030504040204" pitchFamily="34" charset="-120"/>
                <a:ea typeface="微軟正黑體" panose="020B0604030504040204" pitchFamily="34" charset="-120"/>
              </a:rPr>
              <a:t>2.</a:t>
            </a:r>
            <a:r>
              <a:rPr kumimoji="0" lang="zh-TW" altLang="en-US" sz="1400" dirty="0">
                <a:solidFill>
                  <a:prstClr val="black"/>
                </a:solidFill>
                <a:latin typeface="微軟正黑體" panose="020B0604030504040204" pitchFamily="34" charset="-120"/>
                <a:ea typeface="微軟正黑體" panose="020B0604030504040204" pitchFamily="34" charset="-120"/>
              </a:rPr>
              <a:t>提醒考生作業中校系</a:t>
            </a:r>
            <a:endParaRPr kumimoji="0" lang="en-US" altLang="zh-TW" sz="1400" dirty="0">
              <a:solidFill>
                <a:prstClr val="black"/>
              </a:solidFill>
              <a:latin typeface="微軟正黑體" panose="020B0604030504040204" pitchFamily="34" charset="-120"/>
              <a:ea typeface="微軟正黑體" panose="020B0604030504040204" pitchFamily="34" charset="-120"/>
            </a:endParaRPr>
          </a:p>
          <a:p>
            <a:pPr marL="130969" indent="-130969" fontAlgn="auto">
              <a:spcBef>
                <a:spcPts val="0"/>
              </a:spcBef>
              <a:spcAft>
                <a:spcPts val="0"/>
              </a:spcAft>
            </a:pPr>
            <a:r>
              <a:rPr kumimoji="0" lang="en-US" altLang="zh-TW" sz="1400" dirty="0" smtClean="0">
                <a:solidFill>
                  <a:prstClr val="black"/>
                </a:solidFill>
                <a:latin typeface="微軟正黑體" panose="020B0604030504040204" pitchFamily="34" charset="-120"/>
                <a:ea typeface="微軟正黑體" panose="020B0604030504040204" pitchFamily="34" charset="-120"/>
              </a:rPr>
              <a:t>3.</a:t>
            </a:r>
            <a:r>
              <a:rPr kumimoji="0" lang="zh-TW" altLang="en-US" sz="1400" dirty="0" smtClean="0">
                <a:solidFill>
                  <a:prstClr val="black"/>
                </a:solidFill>
                <a:latin typeface="微軟正黑體" panose="020B0604030504040204" pitchFamily="34" charset="-120"/>
                <a:ea typeface="微軟正黑體" panose="020B0604030504040204" pitchFamily="34" charset="-120"/>
              </a:rPr>
              <a:t>單一項目檔案大小</a:t>
            </a:r>
            <a:endParaRPr kumimoji="0" lang="en-US" altLang="zh-TW" sz="1400" dirty="0" smtClean="0">
              <a:solidFill>
                <a:prstClr val="black"/>
              </a:solidFill>
              <a:latin typeface="微軟正黑體" panose="020B0604030504040204" pitchFamily="34" charset="-120"/>
              <a:ea typeface="微軟正黑體" panose="020B0604030504040204" pitchFamily="34" charset="-120"/>
            </a:endParaRPr>
          </a:p>
          <a:p>
            <a:pPr marL="130969" indent="-130969" fontAlgn="auto">
              <a:spcBef>
                <a:spcPts val="0"/>
              </a:spcBef>
              <a:spcAft>
                <a:spcPts val="0"/>
              </a:spcAft>
            </a:pPr>
            <a:r>
              <a:rPr kumimoji="0" lang="en-US" altLang="zh-TW" sz="1400" dirty="0" smtClean="0">
                <a:solidFill>
                  <a:prstClr val="black"/>
                </a:solidFill>
                <a:latin typeface="微軟正黑體" panose="020B0604030504040204" pitchFamily="34" charset="-120"/>
                <a:ea typeface="微軟正黑體" panose="020B0604030504040204" pitchFamily="34" charset="-120"/>
              </a:rPr>
              <a:t>4.</a:t>
            </a:r>
            <a:r>
              <a:rPr kumimoji="0" lang="zh-TW" altLang="en-US" sz="1400" dirty="0">
                <a:solidFill>
                  <a:prstClr val="black"/>
                </a:solidFill>
                <a:latin typeface="微軟正黑體" panose="020B0604030504040204" pitchFamily="34" charset="-120"/>
                <a:ea typeface="微軟正黑體" panose="020B0604030504040204" pitchFamily="34" charset="-120"/>
              </a:rPr>
              <a:t>單一</a:t>
            </a:r>
            <a:r>
              <a:rPr kumimoji="0" lang="zh-TW" altLang="en-US" sz="1400" dirty="0" smtClean="0">
                <a:solidFill>
                  <a:prstClr val="black"/>
                </a:solidFill>
                <a:latin typeface="微軟正黑體" panose="020B0604030504040204" pitchFamily="34" charset="-120"/>
                <a:ea typeface="微軟正黑體" panose="020B0604030504040204" pitchFamily="34" charset="-120"/>
              </a:rPr>
              <a:t>項目檢視</a:t>
            </a:r>
            <a:endParaRPr kumimoji="0" lang="en-US" altLang="zh-TW" sz="1400" dirty="0">
              <a:solidFill>
                <a:prstClr val="black"/>
              </a:solidFill>
              <a:latin typeface="微軟正黑體" panose="020B0604030504040204" pitchFamily="34" charset="-120"/>
              <a:ea typeface="微軟正黑體" panose="020B0604030504040204" pitchFamily="34" charset="-120"/>
            </a:endParaRPr>
          </a:p>
          <a:p>
            <a:pPr marL="130969" indent="-130969" fontAlgn="auto">
              <a:spcBef>
                <a:spcPts val="0"/>
              </a:spcBef>
              <a:spcAft>
                <a:spcPts val="0"/>
              </a:spcAft>
            </a:pPr>
            <a:r>
              <a:rPr kumimoji="0" lang="en-US" altLang="zh-TW" sz="1400" dirty="0" smtClean="0">
                <a:solidFill>
                  <a:prstClr val="black"/>
                </a:solidFill>
                <a:latin typeface="微軟正黑體" panose="020B0604030504040204" pitchFamily="34" charset="-120"/>
                <a:ea typeface="微軟正黑體" panose="020B0604030504040204" pitchFamily="34" charset="-120"/>
              </a:rPr>
              <a:t>5.</a:t>
            </a:r>
            <a:r>
              <a:rPr kumimoji="0" lang="zh-TW" altLang="en-US" sz="1400" dirty="0" smtClean="0">
                <a:solidFill>
                  <a:prstClr val="black"/>
                </a:solidFill>
                <a:latin typeface="微軟正黑體" panose="020B0604030504040204" pitchFamily="34" charset="-120"/>
                <a:ea typeface="微軟正黑體" panose="020B0604030504040204" pitchFamily="34" charset="-120"/>
              </a:rPr>
              <a:t>選擇上傳已鎖定</a:t>
            </a:r>
            <a:r>
              <a:rPr kumimoji="0" lang="en-US" altLang="zh-TW" sz="1400" dirty="0" smtClean="0">
                <a:solidFill>
                  <a:prstClr val="black"/>
                </a:solidFill>
                <a:latin typeface="微軟正黑體" panose="020B0604030504040204" pitchFamily="34" charset="-120"/>
                <a:ea typeface="微軟正黑體" panose="020B0604030504040204" pitchFamily="34" charset="-120"/>
              </a:rPr>
              <a:t/>
            </a:r>
            <a:br>
              <a:rPr kumimoji="0" lang="en-US" altLang="zh-TW" sz="1400" dirty="0" smtClean="0">
                <a:solidFill>
                  <a:prstClr val="black"/>
                </a:solidFill>
                <a:latin typeface="微軟正黑體" panose="020B0604030504040204" pitchFamily="34" charset="-120"/>
                <a:ea typeface="微軟正黑體" panose="020B0604030504040204" pitchFamily="34" charset="-120"/>
              </a:rPr>
            </a:br>
            <a:r>
              <a:rPr kumimoji="0" lang="zh-TW" altLang="en-US" sz="1400" dirty="0" smtClean="0">
                <a:solidFill>
                  <a:prstClr val="black"/>
                </a:solidFill>
                <a:latin typeface="微軟正黑體" panose="020B0604030504040204" pitchFamily="34" charset="-120"/>
                <a:ea typeface="微軟正黑體" panose="020B0604030504040204" pitchFamily="34" charset="-120"/>
              </a:rPr>
              <a:t>（無法重新上傳）</a:t>
            </a:r>
            <a:endParaRPr kumimoji="0" lang="en-US" altLang="zh-TW" sz="1400" dirty="0" smtClean="0">
              <a:solidFill>
                <a:prstClr val="black"/>
              </a:solidFill>
              <a:latin typeface="微軟正黑體" panose="020B0604030504040204" pitchFamily="34" charset="-120"/>
              <a:ea typeface="微軟正黑體" panose="020B0604030504040204" pitchFamily="34" charset="-120"/>
            </a:endParaRPr>
          </a:p>
          <a:p>
            <a:pPr marL="130969" indent="-130969" fontAlgn="auto">
              <a:spcBef>
                <a:spcPts val="0"/>
              </a:spcBef>
              <a:spcAft>
                <a:spcPts val="0"/>
              </a:spcAft>
            </a:pPr>
            <a:r>
              <a:rPr kumimoji="0" lang="en-US" altLang="zh-TW" sz="1400" dirty="0" smtClean="0">
                <a:solidFill>
                  <a:prstClr val="black"/>
                </a:solidFill>
                <a:latin typeface="微軟正黑體" panose="020B0604030504040204" pitchFamily="34" charset="-120"/>
                <a:ea typeface="微軟正黑體" panose="020B0604030504040204" pitchFamily="34" charset="-120"/>
              </a:rPr>
              <a:t>6.</a:t>
            </a:r>
            <a:r>
              <a:rPr kumimoji="0" lang="zh-TW" altLang="en-US" sz="1400" dirty="0" smtClean="0">
                <a:solidFill>
                  <a:prstClr val="black"/>
                </a:solidFill>
                <a:latin typeface="微軟正黑體" panose="020B0604030504040204" pitchFamily="34" charset="-120"/>
                <a:ea typeface="微軟正黑體" panose="020B0604030504040204" pitchFamily="34" charset="-120"/>
              </a:rPr>
              <a:t>單一檔案最後上傳</a:t>
            </a:r>
            <a:r>
              <a:rPr kumimoji="0" lang="en-US" altLang="zh-TW" sz="1400" dirty="0" smtClean="0">
                <a:solidFill>
                  <a:prstClr val="black"/>
                </a:solidFill>
                <a:latin typeface="微軟正黑體" panose="020B0604030504040204" pitchFamily="34" charset="-120"/>
                <a:ea typeface="微軟正黑體" panose="020B0604030504040204" pitchFamily="34" charset="-120"/>
              </a:rPr>
              <a:t/>
            </a:r>
            <a:br>
              <a:rPr kumimoji="0" lang="en-US" altLang="zh-TW" sz="1400" dirty="0" smtClean="0">
                <a:solidFill>
                  <a:prstClr val="black"/>
                </a:solidFill>
                <a:latin typeface="微軟正黑體" panose="020B0604030504040204" pitchFamily="34" charset="-120"/>
                <a:ea typeface="微軟正黑體" panose="020B0604030504040204" pitchFamily="34" charset="-120"/>
              </a:rPr>
            </a:br>
            <a:r>
              <a:rPr kumimoji="0" lang="zh-TW" altLang="en-US" sz="1400" dirty="0" smtClean="0">
                <a:solidFill>
                  <a:prstClr val="black"/>
                </a:solidFill>
                <a:latin typeface="微軟正黑體" panose="020B0604030504040204" pitchFamily="34" charset="-120"/>
                <a:ea typeface="微軟正黑體" panose="020B0604030504040204" pitchFamily="34" charset="-120"/>
              </a:rPr>
              <a:t>日期顯示</a:t>
            </a:r>
            <a:endParaRPr kumimoji="0" lang="en-US" altLang="zh-TW" sz="1400" dirty="0" smtClean="0">
              <a:solidFill>
                <a:prstClr val="black"/>
              </a:solidFill>
              <a:latin typeface="微軟正黑體" panose="020B0604030504040204" pitchFamily="34" charset="-120"/>
              <a:ea typeface="微軟正黑體" panose="020B0604030504040204" pitchFamily="34" charset="-120"/>
            </a:endParaRPr>
          </a:p>
          <a:p>
            <a:pPr marL="130969" indent="-130969" fontAlgn="auto">
              <a:spcBef>
                <a:spcPts val="0"/>
              </a:spcBef>
              <a:spcAft>
                <a:spcPts val="0"/>
              </a:spcAft>
            </a:pPr>
            <a:r>
              <a:rPr kumimoji="0" lang="en-US" altLang="zh-TW" sz="1400" dirty="0" smtClean="0">
                <a:solidFill>
                  <a:prstClr val="black"/>
                </a:solidFill>
                <a:latin typeface="微軟正黑體" panose="020B0604030504040204" pitchFamily="34" charset="-120"/>
                <a:ea typeface="微軟正黑體" panose="020B0604030504040204" pitchFamily="34" charset="-120"/>
              </a:rPr>
              <a:t>7.</a:t>
            </a:r>
            <a:r>
              <a:rPr kumimoji="0" lang="zh-TW" altLang="en-US" sz="1400" dirty="0" smtClean="0">
                <a:solidFill>
                  <a:prstClr val="black"/>
                </a:solidFill>
                <a:latin typeface="微軟正黑體" panose="020B0604030504040204" pitchFamily="34" charset="-120"/>
                <a:ea typeface="微軟正黑體" panose="020B0604030504040204" pitchFamily="34" charset="-120"/>
              </a:rPr>
              <a:t>檢視所有項目合併檔案</a:t>
            </a:r>
            <a:endParaRPr kumimoji="0" lang="en-US" altLang="zh-TW" sz="1400" dirty="0" smtClean="0">
              <a:solidFill>
                <a:prstClr val="black"/>
              </a:solidFill>
              <a:latin typeface="微軟正黑體" panose="020B0604030504040204" pitchFamily="34" charset="-120"/>
              <a:ea typeface="微軟正黑體" panose="020B0604030504040204" pitchFamily="34" charset="-120"/>
            </a:endParaRPr>
          </a:p>
          <a:p>
            <a:pPr marL="130969" indent="-130969" fontAlgn="auto">
              <a:spcBef>
                <a:spcPts val="0"/>
              </a:spcBef>
              <a:spcAft>
                <a:spcPts val="0"/>
              </a:spcAft>
            </a:pPr>
            <a:r>
              <a:rPr kumimoji="0" lang="en-US" altLang="zh-TW" sz="1400" dirty="0" smtClean="0">
                <a:solidFill>
                  <a:prstClr val="black"/>
                </a:solidFill>
                <a:latin typeface="微軟正黑體" panose="020B0604030504040204" pitchFamily="34" charset="-120"/>
                <a:ea typeface="微軟正黑體" panose="020B0604030504040204" pitchFamily="34" charset="-120"/>
              </a:rPr>
              <a:t>8.</a:t>
            </a:r>
            <a:r>
              <a:rPr kumimoji="0" lang="zh-TW" altLang="en-US" sz="1400" dirty="0" smtClean="0">
                <a:solidFill>
                  <a:prstClr val="black"/>
                </a:solidFill>
                <a:latin typeface="微軟正黑體" panose="020B0604030504040204" pitchFamily="34" charset="-120"/>
                <a:ea typeface="微軟正黑體" panose="020B0604030504040204" pitchFamily="34" charset="-120"/>
              </a:rPr>
              <a:t>確定送出功能已鎖定</a:t>
            </a:r>
            <a:endParaRPr kumimoji="0" lang="zh-TW" altLang="en-US" sz="1400"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384779534"/>
      </p:ext>
    </p:extLst>
  </p:cSld>
  <p:clrMapOvr>
    <a:masterClrMapping/>
  </p:clrMapOvr>
  <p:timing>
    <p:tnLst>
      <p:par>
        <p:cTn id="1" dur="indefinite" restart="never" nodeType="tmRoot"/>
      </p:par>
    </p:tnLst>
  </p:timing>
</p:sld>
</file>

<file path=ppt/theme/theme1.xml><?xml version="1.0" encoding="utf-8"?>
<a:theme xmlns:a="http://schemas.openxmlformats.org/drawingml/2006/main" name="自訂設計">
  <a:themeElements>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自訂 1">
      <a:majorFont>
        <a:latin typeface="Arial"/>
        <a:ea typeface="華康新特明體"/>
        <a:cs typeface=""/>
      </a:majorFont>
      <a:minorFont>
        <a:latin typeface="Arial"/>
        <a:ea typeface="華康中黑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bg1"/>
        </a:solidFill>
      </a:spPr>
      <a:bodyPr wrap="square" rtlCol="0">
        <a:spAutoFit/>
      </a:bodyPr>
      <a:lstStyle>
        <a:defPPr algn="ctr">
          <a:defRPr sz="700" b="1" dirty="0" smtClean="0">
            <a:solidFill>
              <a:srgbClr val="FF0000"/>
            </a:solidFill>
            <a:latin typeface="+mj-ea"/>
            <a:ea typeface="+mj-ea"/>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8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bg1"/>
        </a:solidFill>
      </a:spPr>
      <a:bodyPr wrap="square" rtlCol="0">
        <a:spAutoFit/>
      </a:bodyPr>
      <a:lstStyle>
        <a:defPPr algn="ctr">
          <a:defRPr sz="700" b="1" dirty="0" smtClean="0">
            <a:solidFill>
              <a:srgbClr val="FF0000"/>
            </a:solidFill>
            <a:latin typeface="+mj-ea"/>
            <a:ea typeface="+mj-ea"/>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訂 1">
      <a:majorFont>
        <a:latin typeface="Arial"/>
        <a:ea typeface="華康細黑體"/>
        <a:cs typeface=""/>
      </a:majorFont>
      <a:minorFont>
        <a:latin typeface="Arial"/>
        <a:ea typeface="華康細黑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bg1"/>
        </a:solidFill>
      </a:spPr>
      <a:bodyPr wrap="square" rtlCol="0">
        <a:spAutoFit/>
      </a:bodyPr>
      <a:lstStyle>
        <a:defPPr algn="ctr">
          <a:defRPr sz="700" b="1" dirty="0" smtClean="0">
            <a:solidFill>
              <a:srgbClr val="FF0000"/>
            </a:solidFill>
            <a:latin typeface="+mj-ea"/>
            <a:ea typeface="+mj-ea"/>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bg1"/>
        </a:solidFill>
      </a:spPr>
      <a:bodyPr wrap="square" rtlCol="0">
        <a:spAutoFit/>
      </a:bodyPr>
      <a:lstStyle>
        <a:defPPr algn="ctr">
          <a:defRPr sz="700" b="1" dirty="0" smtClean="0">
            <a:solidFill>
              <a:srgbClr val="FF0000"/>
            </a:solidFill>
            <a:latin typeface="+mj-ea"/>
            <a:ea typeface="+mj-ea"/>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bg1"/>
        </a:solidFill>
      </a:spPr>
      <a:bodyPr wrap="square" rtlCol="0">
        <a:spAutoFit/>
      </a:bodyPr>
      <a:lstStyle>
        <a:defPPr algn="ctr">
          <a:defRPr sz="700" b="1" dirty="0" smtClean="0">
            <a:solidFill>
              <a:srgbClr val="FF0000"/>
            </a:solidFill>
            <a:latin typeface="+mj-ea"/>
            <a:ea typeface="+mj-ea"/>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bg1"/>
        </a:solidFill>
      </a:spPr>
      <a:bodyPr wrap="square" rtlCol="0">
        <a:spAutoFit/>
      </a:bodyPr>
      <a:lstStyle>
        <a:defPPr algn="ctr">
          <a:defRPr sz="700" b="1" dirty="0" smtClean="0">
            <a:solidFill>
              <a:srgbClr val="FF0000"/>
            </a:solidFill>
            <a:latin typeface="+mj-ea"/>
            <a:ea typeface="+mj-ea"/>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bg1"/>
        </a:solidFill>
      </a:spPr>
      <a:bodyPr wrap="square" rtlCol="0">
        <a:spAutoFit/>
      </a:bodyPr>
      <a:lstStyle>
        <a:defPPr algn="ctr">
          <a:defRPr sz="700" b="1" dirty="0" smtClean="0">
            <a:solidFill>
              <a:srgbClr val="FF0000"/>
            </a:solidFill>
            <a:latin typeface="+mj-ea"/>
            <a:ea typeface="+mj-ea"/>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bg1"/>
        </a:solidFill>
      </a:spPr>
      <a:bodyPr wrap="square" rtlCol="0">
        <a:spAutoFit/>
      </a:bodyPr>
      <a:lstStyle>
        <a:defPPr algn="ctr">
          <a:defRPr sz="700" b="1" dirty="0" smtClean="0">
            <a:solidFill>
              <a:srgbClr val="FF0000"/>
            </a:solidFill>
            <a:latin typeface="+mj-ea"/>
            <a:ea typeface="+mj-ea"/>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27453</TotalTime>
  <Words>8694</Words>
  <Application>Microsoft Office PowerPoint</Application>
  <PresentationFormat>如螢幕大小 (4:3)</PresentationFormat>
  <Paragraphs>1464</Paragraphs>
  <Slides>149</Slides>
  <Notes>89</Notes>
  <HiddenSlides>0</HiddenSlides>
  <MMClips>0</MMClips>
  <ScaleCrop>false</ScaleCrop>
  <HeadingPairs>
    <vt:vector size="8" baseType="variant">
      <vt:variant>
        <vt:lpstr>使用字型</vt:lpstr>
      </vt:variant>
      <vt:variant>
        <vt:i4>18</vt:i4>
      </vt:variant>
      <vt:variant>
        <vt:lpstr>佈景主題</vt:lpstr>
      </vt:variant>
      <vt:variant>
        <vt:i4>11</vt:i4>
      </vt:variant>
      <vt:variant>
        <vt:lpstr>內嵌 OLE 伺服程式</vt:lpstr>
      </vt:variant>
      <vt:variant>
        <vt:i4>1</vt:i4>
      </vt:variant>
      <vt:variant>
        <vt:lpstr>投影片標題</vt:lpstr>
      </vt:variant>
      <vt:variant>
        <vt:i4>149</vt:i4>
      </vt:variant>
    </vt:vector>
  </HeadingPairs>
  <TitlesOfParts>
    <vt:vector size="179" baseType="lpstr">
      <vt:lpstr>Arial Unicode MS</vt:lpstr>
      <vt:lpstr>典匠中特圓</vt:lpstr>
      <vt:lpstr>華康中黑體</vt:lpstr>
      <vt:lpstr>華康細黑體</vt:lpstr>
      <vt:lpstr>華康超明體</vt:lpstr>
      <vt:lpstr>華康新特明體</vt:lpstr>
      <vt:lpstr>華康楷書體W3</vt:lpstr>
      <vt:lpstr>微軟正黑體</vt:lpstr>
      <vt:lpstr>新細明體</vt:lpstr>
      <vt:lpstr>標楷體</vt:lpstr>
      <vt:lpstr>Arial</vt:lpstr>
      <vt:lpstr>Arial</vt:lpstr>
      <vt:lpstr>Calibri</vt:lpstr>
      <vt:lpstr>Calibri Light</vt:lpstr>
      <vt:lpstr>Tahoma</vt:lpstr>
      <vt:lpstr>Times New Roman</vt:lpstr>
      <vt:lpstr>Wingdings</vt:lpstr>
      <vt:lpstr>Wingdings 2</vt:lpstr>
      <vt:lpstr>自訂設計</vt:lpstr>
      <vt:lpstr>1_自訂設計</vt:lpstr>
      <vt:lpstr>Office 佈景主題</vt:lpstr>
      <vt:lpstr>1_Office 佈景主題</vt:lpstr>
      <vt:lpstr>2_Office 佈景主題</vt:lpstr>
      <vt:lpstr>3_Office 佈景主題</vt:lpstr>
      <vt:lpstr>4_Office 佈景主題</vt:lpstr>
      <vt:lpstr>5_Office 佈景主題</vt:lpstr>
      <vt:lpstr>6_Office 佈景主題</vt:lpstr>
      <vt:lpstr>7_Office 佈景主題</vt:lpstr>
      <vt:lpstr>8_Office 佈景主題</vt:lpstr>
      <vt:lpstr>封裝程式殼層物件</vt:lpstr>
      <vt:lpstr>報名系統操作說明會</vt:lpstr>
      <vt:lpstr>一、106學年度試務作業流程</vt:lpstr>
      <vt:lpstr>二、各甄選群（類）別備審資料繳交方式</vt:lpstr>
      <vt:lpstr>PowerPoint 簡報</vt:lpstr>
      <vt:lpstr>PowerPoint 簡報</vt:lpstr>
      <vt:lpstr>PowerPoint 簡報</vt:lpstr>
      <vt:lpstr>PowerPoint 簡報</vt:lpstr>
      <vt:lpstr>六、甄選入學招生 集體報名系統操作說明</vt:lpstr>
      <vt:lpstr>六、甄選入學招生集體報名系統-功能架構圖</vt:lpstr>
      <vt:lpstr>登入頁面</vt:lpstr>
      <vt:lpstr>PowerPoint 簡報</vt:lpstr>
      <vt:lpstr>測驗中心提供【准考證考生清冊】欄位說明</vt:lpstr>
      <vt:lpstr>資格審查登錄-統測准考證考生清冊資料匯入</vt:lpstr>
      <vt:lpstr>資格審查登錄-班級資料維護</vt:lpstr>
      <vt:lpstr>PowerPoint 簡報</vt:lpstr>
      <vt:lpstr>PowerPoint 簡報</vt:lpstr>
      <vt:lpstr>PowerPoint 簡報</vt:lpstr>
      <vt:lpstr>PowerPoint 簡報</vt:lpstr>
      <vt:lpstr>PowerPoint 簡報</vt:lpstr>
      <vt:lpstr>PowerPoint 簡報</vt:lpstr>
      <vt:lpstr>資格審查登錄-在校學業成績證明(PDF格式)上傳作業</vt:lpstr>
      <vt:lpstr>資格審查登錄-在校學業成績證明(PDF格式)上傳作業</vt:lpstr>
      <vt:lpstr>PowerPoint 簡報</vt:lpstr>
      <vt:lpstr>資格審查登錄-在校學業成績證明(PDF格式)上傳作業</vt:lpstr>
      <vt:lpstr>PowerPoint 簡報</vt:lpstr>
      <vt:lpstr>PowerPoint 簡報</vt:lpstr>
      <vt:lpstr>資格審查登錄-新增考生</vt:lpstr>
      <vt:lpstr>資格審查登錄-列印學生基本資料修正表(班級列印)</vt:lpstr>
      <vt:lpstr>資格審查登錄-列印學生基本資料修正表 (個人列印)</vt:lpstr>
      <vt:lpstr>資格審查登錄-匯出原住民身分審核名單</vt:lpstr>
      <vt:lpstr>資格審查登錄-匯出低（中低）收入戶身分審核名單</vt:lpstr>
      <vt:lpstr>資格審查登錄-匯出綜高生身分審核名單</vt:lpstr>
      <vt:lpstr>資格審查登錄-顯示畢業年月異動為應屆畢業生名單</vt:lpstr>
      <vt:lpstr>資格審查登錄-未上傳在校學業成績證明名單</vt:lpstr>
      <vt:lpstr>PowerPoint 簡報</vt:lpstr>
      <vt:lpstr>資格審查登錄-確定送出作業</vt:lpstr>
      <vt:lpstr>PowerPoint 簡報</vt:lpstr>
      <vt:lpstr>PowerPoint 簡報</vt:lpstr>
      <vt:lpstr>PowerPoint 簡報</vt:lpstr>
      <vt:lpstr>PowerPoint 簡報</vt:lpstr>
      <vt:lpstr>PowerPoint 簡報</vt:lpstr>
      <vt:lpstr>PowerPoint 簡報</vt:lpstr>
      <vt:lpstr>資格審查結果查詢(106/5/24)</vt:lpstr>
      <vt:lpstr>PowerPoint 簡報</vt:lpstr>
      <vt:lpstr>PowerPoint 簡報</vt:lpstr>
      <vt:lpstr>一階報名-列印第一階段考生調查表A1(班級列印)</vt:lpstr>
      <vt:lpstr>一階報名-列印第一階段考生調查表A1(個人列印)</vt:lpstr>
      <vt:lpstr>一階報名-列印第一階段考生調查表A1</vt:lpstr>
      <vt:lpstr>一階報名-輸入考生調查表(勾選參加考生)</vt:lpstr>
      <vt:lpstr>一階報名-輸入考生調查表(整批作業)匯出報名資料</vt:lpstr>
      <vt:lpstr>【甄選入學招生報名資料匯入】一階報名電子檔欄位說明 </vt:lpstr>
      <vt:lpstr>PowerPoint 簡報</vt:lpstr>
      <vt:lpstr>一階報名-輸入調查表(單筆報名資料修改)</vt:lpstr>
      <vt:lpstr>一階報名-檢核考生報名資料</vt:lpstr>
      <vt:lpstr>一階報名-檢核報名資料(身分審核)</vt:lpstr>
      <vt:lpstr>一階報名-檢核報名資料(招生管道審核)</vt:lpstr>
      <vt:lpstr>一階報名-列印甄選入學報名表(表A2)</vt:lpstr>
      <vt:lpstr>一階報名-列印甄選入學報名表(表A2)</vt:lpstr>
      <vt:lpstr>一階報名-登錄第二階段繳費作業方式</vt:lpstr>
      <vt:lpstr>一階報名-報名單位確認</vt:lpstr>
      <vt:lpstr>報名資料查詢-學校報名人數</vt:lpstr>
      <vt:lpstr>報名資料查詢-學生報名系科</vt:lpstr>
      <vt:lpstr>報名資料查詢-學生基本資料</vt:lpstr>
      <vt:lpstr>一階報名-報表列印</vt:lpstr>
      <vt:lpstr>一階報表列印－繳費單列印</vt:lpstr>
      <vt:lpstr>PowerPoint 簡報</vt:lpstr>
      <vt:lpstr>PowerPoint 簡報</vt:lpstr>
      <vt:lpstr>甄選入學招生第二階段報名系統-作業流程</vt:lpstr>
      <vt:lpstr>PowerPoint 簡報</vt:lpstr>
      <vt:lpstr>PowerPoint 簡報</vt:lpstr>
      <vt:lpstr>甄選入學招生第二階段報名系統-修改通行碼</vt:lpstr>
      <vt:lpstr>繼續使用本系統/登出</vt:lpstr>
      <vt:lpstr>甄選入學招生第二階段報名系統-上傳在校學業成績證明(PDF檔)</vt:lpstr>
      <vt:lpstr>甄選入學招生第二階段報名系統-上傳在校學業成績證明(PDF檔)</vt:lpstr>
      <vt:lpstr>甄選入學招生第二階段報名系統-上傳在校學業成績證明(PDF檔)</vt:lpstr>
      <vt:lpstr>甄選入學招生第二階段報名系統-上傳證照或得獎加分證明</vt:lpstr>
      <vt:lpstr>PowerPoint 簡報</vt:lpstr>
      <vt:lpstr>PowerPoint 簡報</vt:lpstr>
      <vt:lpstr>甄選入學招生第二階段報名系統-上傳證照或得獎加分證明</vt:lpstr>
      <vt:lpstr>甄選入學招生第二階段報名系統-上傳證照或得獎加分證明</vt:lpstr>
      <vt:lpstr>甄選入學招生第二階段報名系統-上傳證照或得獎加分證明</vt:lpstr>
      <vt:lpstr>甄選入學招生第二階段報名系統-上傳證照或得獎加分證明-檢視</vt:lpstr>
      <vt:lpstr>甄選入學招生第二階段報名系統-上傳證照或得獎加分證明</vt:lpstr>
      <vt:lpstr>甄選入學招生第二階段報名系統-上傳證照或得獎加分證明</vt:lpstr>
      <vt:lpstr>甄選入學招生第二階段報名系統-選填第二階段報名校系科（組）學程</vt:lpstr>
      <vt:lpstr>甄選入學招生第二階段報名系統-選填第二階段報名校系科（組）學程</vt:lpstr>
      <vt:lpstr>甄選入學招生第二階段報名系統-選填第二階段報名校系科（組）學程</vt:lpstr>
      <vt:lpstr>PowerPoint 簡報</vt:lpstr>
      <vt:lpstr>甄選入學招生第二階段報名系統-列印第二階段報名表件</vt:lpstr>
      <vt:lpstr>甄選入學招生第二階段報名系統-列印第二階段報名表件</vt:lpstr>
      <vt:lpstr>PowerPoint 簡報</vt:lpstr>
      <vt:lpstr>甄選入學招生第二階段報名系統-上傳備審資料及繳費證明作業 注意事項</vt:lpstr>
      <vt:lpstr>PowerPoint 簡報</vt:lpstr>
      <vt:lpstr>PowerPoint 簡報</vt:lpstr>
      <vt:lpstr>甄選入學招生第二階段報名系統-備審資料繳寄項目統計</vt:lpstr>
      <vt:lpstr>PowerPoint 簡報</vt:lpstr>
      <vt:lpstr>甄選入學招生第二階段報名系統-上傳備審資料及繳費證明作業</vt:lpstr>
      <vt:lpstr>甄選入學招生第二階段報名系統-上傳備審資料及繳費證明作業</vt:lpstr>
      <vt:lpstr>PowerPoint 簡報</vt:lpstr>
      <vt:lpstr>甄選入學招生第二階段報名系統-上傳備審資料及繳費證明作業</vt:lpstr>
      <vt:lpstr>甄選入學招生第二階段報名系統-上傳備審資料及繳費證明作業</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二階報名-報名單位確認</vt:lpstr>
      <vt:lpstr>二階報名-郵政劃撥單列印（確定送出才能列印）</vt:lpstr>
      <vt:lpstr>二階報名-報表列印</vt:lpstr>
      <vt:lpstr>PowerPoint 簡報</vt:lpstr>
      <vt:lpstr>其他查詢</vt:lpstr>
      <vt:lpstr>七、甄選入學招生個別報名 系統操作說明</vt:lpstr>
      <vt:lpstr>PowerPoint 簡報</vt:lpstr>
      <vt:lpstr>PowerPoint 簡報</vt:lpstr>
      <vt:lpstr>甄選入學招生非應屆畢業生報名資格登錄系統-登入頁</vt:lpstr>
      <vt:lpstr>甄選入學招生非應屆畢業生報名資格登錄系統- 隱私權保護政策聲明</vt:lpstr>
      <vt:lpstr>PowerPoint 簡報</vt:lpstr>
      <vt:lpstr>甄選入學招生非應屆畢業生報名資格登錄系統- 填寫個人相關基本資料</vt:lpstr>
      <vt:lpstr>甄選入學招生非應屆畢業生報名資格登錄系統- 登錄資料確認</vt:lpstr>
      <vt:lpstr>甄選入學招生非應屆畢業生報名資格登錄系統- 報名資格表件下載列印</vt:lpstr>
      <vt:lpstr>甄選入學招生非應屆畢業生報名資格登錄系統- 收件狀態查詢</vt:lpstr>
      <vt:lpstr>PowerPoint 簡報</vt:lpstr>
      <vt:lpstr>PowerPoint 簡報</vt:lpstr>
      <vt:lpstr>甄選入學招生第一階段個別報名系統登入頁</vt:lpstr>
      <vt:lpstr>甄選入學招生第一階段個別報名系統 下載繳款帳號 (不具低收入戶身分考生）</vt:lpstr>
      <vt:lpstr>PowerPoint 簡報</vt:lpstr>
      <vt:lpstr>PowerPoint 簡報</vt:lpstr>
      <vt:lpstr>PowerPoint 簡報</vt:lpstr>
      <vt:lpstr>甄選入學招生第一階段個別報名系統資料確定送出</vt:lpstr>
      <vt:lpstr>甄選入學招生第一階段個別報名系統列印表件</vt:lpstr>
      <vt:lpstr>PowerPoint 簡報</vt:lpstr>
      <vt:lpstr>PowerPoint 簡報</vt:lpstr>
      <vt:lpstr>甄選入學招生就讀志願序登記系統登入頁</vt:lpstr>
      <vt:lpstr>甄選入學招生就讀志願序登記系統閱讀選填注意事項</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User</dc:creator>
  <cp:lastModifiedBy>林明誼</cp:lastModifiedBy>
  <cp:revision>1366</cp:revision>
  <cp:lastPrinted>2017-03-28T02:55:10Z</cp:lastPrinted>
  <dcterms:created xsi:type="dcterms:W3CDTF">2010-11-29T05:36:38Z</dcterms:created>
  <dcterms:modified xsi:type="dcterms:W3CDTF">2017-04-07T00:58:11Z</dcterms:modified>
</cp:coreProperties>
</file>