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2"/>
  </p:notesMasterIdLst>
  <p:handoutMasterIdLst>
    <p:handoutMasterId r:id="rId73"/>
  </p:handoutMasterIdLst>
  <p:sldIdLst>
    <p:sldId id="256" r:id="rId2"/>
    <p:sldId id="793" r:id="rId3"/>
    <p:sldId id="794" r:id="rId4"/>
    <p:sldId id="879" r:id="rId5"/>
    <p:sldId id="805" r:id="rId6"/>
    <p:sldId id="797" r:id="rId7"/>
    <p:sldId id="799" r:id="rId8"/>
    <p:sldId id="876" r:id="rId9"/>
    <p:sldId id="803" r:id="rId10"/>
    <p:sldId id="804" r:id="rId11"/>
    <p:sldId id="806" r:id="rId12"/>
    <p:sldId id="807" r:id="rId13"/>
    <p:sldId id="808" r:id="rId14"/>
    <p:sldId id="809" r:id="rId15"/>
    <p:sldId id="810" r:id="rId16"/>
    <p:sldId id="811" r:id="rId17"/>
    <p:sldId id="812" r:id="rId18"/>
    <p:sldId id="813" r:id="rId19"/>
    <p:sldId id="814" r:id="rId20"/>
    <p:sldId id="815" r:id="rId21"/>
    <p:sldId id="816" r:id="rId22"/>
    <p:sldId id="817" r:id="rId23"/>
    <p:sldId id="819" r:id="rId24"/>
    <p:sldId id="820" r:id="rId25"/>
    <p:sldId id="824" r:id="rId26"/>
    <p:sldId id="825" r:id="rId27"/>
    <p:sldId id="826" r:id="rId28"/>
    <p:sldId id="881" r:id="rId29"/>
    <p:sldId id="828" r:id="rId30"/>
    <p:sldId id="829" r:id="rId31"/>
    <p:sldId id="830" r:id="rId32"/>
    <p:sldId id="831" r:id="rId33"/>
    <p:sldId id="832" r:id="rId34"/>
    <p:sldId id="833" r:id="rId35"/>
    <p:sldId id="834" r:id="rId36"/>
    <p:sldId id="835" r:id="rId37"/>
    <p:sldId id="836" r:id="rId38"/>
    <p:sldId id="837" r:id="rId39"/>
    <p:sldId id="838" r:id="rId40"/>
    <p:sldId id="839" r:id="rId41"/>
    <p:sldId id="840" r:id="rId42"/>
    <p:sldId id="841" r:id="rId43"/>
    <p:sldId id="882" r:id="rId44"/>
    <p:sldId id="842" r:id="rId45"/>
    <p:sldId id="843" r:id="rId46"/>
    <p:sldId id="847" r:id="rId47"/>
    <p:sldId id="848" r:id="rId48"/>
    <p:sldId id="849" r:id="rId49"/>
    <p:sldId id="850" r:id="rId50"/>
    <p:sldId id="851" r:id="rId51"/>
    <p:sldId id="853" r:id="rId52"/>
    <p:sldId id="880" r:id="rId53"/>
    <p:sldId id="854" r:id="rId54"/>
    <p:sldId id="855" r:id="rId55"/>
    <p:sldId id="858" r:id="rId56"/>
    <p:sldId id="860" r:id="rId57"/>
    <p:sldId id="861" r:id="rId58"/>
    <p:sldId id="862" r:id="rId59"/>
    <p:sldId id="864" r:id="rId60"/>
    <p:sldId id="865" r:id="rId61"/>
    <p:sldId id="866" r:id="rId62"/>
    <p:sldId id="867" r:id="rId63"/>
    <p:sldId id="868" r:id="rId64"/>
    <p:sldId id="869" r:id="rId65"/>
    <p:sldId id="870" r:id="rId66"/>
    <p:sldId id="871" r:id="rId67"/>
    <p:sldId id="872" r:id="rId68"/>
    <p:sldId id="873" r:id="rId69"/>
    <p:sldId id="874" r:id="rId70"/>
    <p:sldId id="790" r:id="rId71"/>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AFE3A98B-4A86-4D59-A9CD-CEE97E0D82B6}">
          <p14:sldIdLst>
            <p14:sldId id="256"/>
          </p14:sldIdLst>
        </p14:section>
        <p14:section name="未命名的章節" id="{32D481CC-B610-405D-8C3F-F72FE81C1C3B}">
          <p14:sldIdLst>
            <p14:sldId id="793"/>
            <p14:sldId id="794"/>
            <p14:sldId id="879"/>
            <p14:sldId id="805"/>
            <p14:sldId id="797"/>
            <p14:sldId id="799"/>
            <p14:sldId id="876"/>
            <p14:sldId id="803"/>
            <p14:sldId id="804"/>
            <p14:sldId id="806"/>
            <p14:sldId id="807"/>
            <p14:sldId id="808"/>
            <p14:sldId id="809"/>
            <p14:sldId id="810"/>
            <p14:sldId id="811"/>
            <p14:sldId id="812"/>
            <p14:sldId id="813"/>
            <p14:sldId id="814"/>
            <p14:sldId id="815"/>
            <p14:sldId id="816"/>
            <p14:sldId id="817"/>
            <p14:sldId id="819"/>
            <p14:sldId id="820"/>
            <p14:sldId id="824"/>
            <p14:sldId id="825"/>
            <p14:sldId id="826"/>
            <p14:sldId id="881"/>
            <p14:sldId id="828"/>
            <p14:sldId id="829"/>
            <p14:sldId id="830"/>
            <p14:sldId id="831"/>
            <p14:sldId id="832"/>
            <p14:sldId id="833"/>
            <p14:sldId id="834"/>
            <p14:sldId id="835"/>
            <p14:sldId id="836"/>
            <p14:sldId id="837"/>
            <p14:sldId id="838"/>
            <p14:sldId id="839"/>
            <p14:sldId id="840"/>
            <p14:sldId id="841"/>
            <p14:sldId id="882"/>
            <p14:sldId id="842"/>
            <p14:sldId id="843"/>
            <p14:sldId id="847"/>
            <p14:sldId id="848"/>
            <p14:sldId id="849"/>
            <p14:sldId id="850"/>
            <p14:sldId id="851"/>
            <p14:sldId id="853"/>
            <p14:sldId id="880"/>
            <p14:sldId id="854"/>
            <p14:sldId id="855"/>
            <p14:sldId id="858"/>
            <p14:sldId id="860"/>
            <p14:sldId id="861"/>
            <p14:sldId id="862"/>
            <p14:sldId id="864"/>
            <p14:sldId id="865"/>
            <p14:sldId id="866"/>
            <p14:sldId id="867"/>
            <p14:sldId id="868"/>
            <p14:sldId id="869"/>
            <p14:sldId id="870"/>
            <p14:sldId id="871"/>
            <p14:sldId id="872"/>
            <p14:sldId id="873"/>
            <p14:sldId id="874"/>
            <p14:sldId id="7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FFFF66"/>
    <a:srgbClr val="CC0000"/>
    <a:srgbClr val="FFFFFF"/>
    <a:srgbClr val="000000"/>
    <a:srgbClr val="FDF2BA"/>
    <a:srgbClr val="FF5D0D"/>
    <a:srgbClr val="FFD6C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6429" autoAdjust="0"/>
  </p:normalViewPr>
  <p:slideViewPr>
    <p:cSldViewPr>
      <p:cViewPr varScale="1">
        <p:scale>
          <a:sx n="112" d="100"/>
          <a:sy n="112" d="100"/>
        </p:scale>
        <p:origin x="1380" y="102"/>
      </p:cViewPr>
      <p:guideLst>
        <p:guide orient="horz" pos="2160"/>
        <p:guide pos="2880"/>
      </p:guideLst>
    </p:cSldViewPr>
  </p:slideViewPr>
  <p:outlineViewPr>
    <p:cViewPr>
      <p:scale>
        <a:sx n="33" d="100"/>
        <a:sy n="33" d="100"/>
      </p:scale>
      <p:origin x="0" y="42270"/>
    </p:cViewPr>
  </p:outlineViewPr>
  <p:notesTextViewPr>
    <p:cViewPr>
      <p:scale>
        <a:sx n="100" d="100"/>
        <a:sy n="100" d="100"/>
      </p:scale>
      <p:origin x="0" y="0"/>
    </p:cViewPr>
  </p:notesTextViewPr>
  <p:sorterViewPr>
    <p:cViewPr>
      <p:scale>
        <a:sx n="100" d="100"/>
        <a:sy n="100" d="100"/>
      </p:scale>
      <p:origin x="0" y="-146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400" cy="496888"/>
          </a:xfrm>
          <a:prstGeom prst="rect">
            <a:avLst/>
          </a:prstGeom>
        </p:spPr>
        <p:txBody>
          <a:bodyPr vert="horz" lIns="88112" tIns="44057" rIns="88112" bIns="44057" rtlCol="0"/>
          <a:lstStyle>
            <a:lvl1pPr algn="l">
              <a:defRPr sz="1200">
                <a:latin typeface="Arial" pitchFamily="34"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93" y="2"/>
            <a:ext cx="2946400" cy="496888"/>
          </a:xfrm>
          <a:prstGeom prst="rect">
            <a:avLst/>
          </a:prstGeom>
        </p:spPr>
        <p:txBody>
          <a:bodyPr vert="horz" lIns="88112" tIns="44057" rIns="88112" bIns="44057" rtlCol="0"/>
          <a:lstStyle>
            <a:lvl1pPr algn="r">
              <a:defRPr sz="1200" smtClean="0">
                <a:latin typeface="Arial" pitchFamily="34" charset="0"/>
                <a:ea typeface="新細明體" pitchFamily="18" charset="-120"/>
              </a:defRPr>
            </a:lvl1pPr>
          </a:lstStyle>
          <a:p>
            <a:pPr>
              <a:defRPr/>
            </a:pPr>
            <a:fld id="{82F42B0E-6731-40CC-AE61-2C49D698463D}" type="datetimeFigureOut">
              <a:rPr lang="zh-TW" altLang="en-US"/>
              <a:pPr>
                <a:defRPr/>
              </a:pPr>
              <a:t>2017/3/22</a:t>
            </a:fld>
            <a:endParaRPr lang="zh-TW" altLang="en-US"/>
          </a:p>
        </p:txBody>
      </p:sp>
      <p:sp>
        <p:nvSpPr>
          <p:cNvPr id="4" name="頁尾版面配置區 3"/>
          <p:cNvSpPr>
            <a:spLocks noGrp="1"/>
          </p:cNvSpPr>
          <p:nvPr>
            <p:ph type="ftr" sz="quarter" idx="2"/>
          </p:nvPr>
        </p:nvSpPr>
        <p:spPr>
          <a:xfrm>
            <a:off x="0" y="9428168"/>
            <a:ext cx="2946400" cy="496887"/>
          </a:xfrm>
          <a:prstGeom prst="rect">
            <a:avLst/>
          </a:prstGeom>
        </p:spPr>
        <p:txBody>
          <a:bodyPr vert="horz" lIns="88112" tIns="44057" rIns="88112" bIns="44057" rtlCol="0" anchor="b"/>
          <a:lstStyle>
            <a:lvl1pPr algn="l">
              <a:defRPr sz="1200">
                <a:latin typeface="Arial" pitchFamily="34"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93" y="9428168"/>
            <a:ext cx="2946400" cy="496887"/>
          </a:xfrm>
          <a:prstGeom prst="rect">
            <a:avLst/>
          </a:prstGeom>
        </p:spPr>
        <p:txBody>
          <a:bodyPr vert="horz" lIns="88112" tIns="44057" rIns="88112" bIns="44057" rtlCol="0" anchor="b"/>
          <a:lstStyle>
            <a:lvl1pPr algn="r">
              <a:defRPr sz="1200" smtClean="0">
                <a:latin typeface="Arial" pitchFamily="34" charset="0"/>
                <a:ea typeface="新細明體" pitchFamily="18" charset="-120"/>
              </a:defRPr>
            </a:lvl1pPr>
          </a:lstStyle>
          <a:p>
            <a:pPr>
              <a:defRPr/>
            </a:pPr>
            <a:fld id="{990D98B1-086F-461A-8D4C-0C0CC8AA3075}" type="slidenum">
              <a:rPr lang="zh-TW" altLang="en-US"/>
              <a:pPr>
                <a:defRPr/>
              </a:pPr>
              <a:t>‹#›</a:t>
            </a:fld>
            <a:endParaRPr lang="zh-TW" altLang="en-US"/>
          </a:p>
        </p:txBody>
      </p:sp>
    </p:spTree>
    <p:extLst>
      <p:ext uri="{BB962C8B-B14F-4D97-AF65-F5344CB8AC3E}">
        <p14:creationId xmlns:p14="http://schemas.microsoft.com/office/powerpoint/2010/main" val="680876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400" cy="496888"/>
          </a:xfrm>
          <a:prstGeom prst="rect">
            <a:avLst/>
          </a:prstGeom>
        </p:spPr>
        <p:txBody>
          <a:bodyPr vert="horz" lIns="88112" tIns="44057" rIns="88112" bIns="44057"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93" y="2"/>
            <a:ext cx="2946400" cy="496888"/>
          </a:xfrm>
          <a:prstGeom prst="rect">
            <a:avLst/>
          </a:prstGeom>
        </p:spPr>
        <p:txBody>
          <a:bodyPr vert="horz" lIns="88112" tIns="44057" rIns="88112" bIns="44057" rtlCol="0"/>
          <a:lstStyle>
            <a:lvl1pPr algn="r">
              <a:defRPr sz="1200">
                <a:latin typeface="Arial" charset="0"/>
                <a:ea typeface="新細明體" charset="-120"/>
              </a:defRPr>
            </a:lvl1pPr>
          </a:lstStyle>
          <a:p>
            <a:pPr>
              <a:defRPr/>
            </a:pPr>
            <a:fld id="{8EEAACF9-F4D1-4633-A870-8C042BDC4AC2}" type="datetimeFigureOut">
              <a:rPr lang="zh-TW" altLang="en-US"/>
              <a:pPr>
                <a:defRPr/>
              </a:pPr>
              <a:t>2017/3/22</a:t>
            </a:fld>
            <a:endParaRPr lang="zh-TW" altLang="en-US"/>
          </a:p>
        </p:txBody>
      </p:sp>
      <p:sp>
        <p:nvSpPr>
          <p:cNvPr id="4" name="投影片圖像版面配置區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88112" tIns="44057" rIns="88112" bIns="44057" rtlCol="0" anchor="ctr"/>
          <a:lstStyle/>
          <a:p>
            <a:pPr lvl="0"/>
            <a:endParaRPr lang="zh-TW" altLang="en-US" noProof="0" smtClean="0"/>
          </a:p>
        </p:txBody>
      </p:sp>
      <p:sp>
        <p:nvSpPr>
          <p:cNvPr id="5" name="備忘稿版面配置區 4"/>
          <p:cNvSpPr>
            <a:spLocks noGrp="1"/>
          </p:cNvSpPr>
          <p:nvPr>
            <p:ph type="body" sz="quarter" idx="3"/>
          </p:nvPr>
        </p:nvSpPr>
        <p:spPr>
          <a:xfrm>
            <a:off x="679456" y="4714880"/>
            <a:ext cx="5438775" cy="4467225"/>
          </a:xfrm>
          <a:prstGeom prst="rect">
            <a:avLst/>
          </a:prstGeom>
        </p:spPr>
        <p:txBody>
          <a:bodyPr vert="horz" lIns="88112" tIns="44057" rIns="88112" bIns="44057"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168"/>
            <a:ext cx="2946400" cy="496887"/>
          </a:xfrm>
          <a:prstGeom prst="rect">
            <a:avLst/>
          </a:prstGeom>
        </p:spPr>
        <p:txBody>
          <a:bodyPr vert="horz" lIns="88112" tIns="44057" rIns="88112" bIns="44057"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93" y="9428168"/>
            <a:ext cx="2946400" cy="496887"/>
          </a:xfrm>
          <a:prstGeom prst="rect">
            <a:avLst/>
          </a:prstGeom>
        </p:spPr>
        <p:txBody>
          <a:bodyPr vert="horz" lIns="88112" tIns="44057" rIns="88112" bIns="44057" rtlCol="0" anchor="b"/>
          <a:lstStyle>
            <a:lvl1pPr algn="r">
              <a:defRPr sz="1200">
                <a:latin typeface="Arial" charset="0"/>
                <a:ea typeface="新細明體" charset="-120"/>
              </a:defRPr>
            </a:lvl1pPr>
          </a:lstStyle>
          <a:p>
            <a:pPr>
              <a:defRPr/>
            </a:pPr>
            <a:fld id="{69912A65-3B59-4F9E-9EA0-99CFB3F0E965}" type="slidenum">
              <a:rPr lang="zh-TW" altLang="en-US"/>
              <a:pPr>
                <a:defRPr/>
              </a:pPr>
              <a:t>‹#›</a:t>
            </a:fld>
            <a:endParaRPr lang="zh-TW" altLang="en-US"/>
          </a:p>
        </p:txBody>
      </p:sp>
    </p:spTree>
    <p:extLst>
      <p:ext uri="{BB962C8B-B14F-4D97-AF65-F5344CB8AC3E}">
        <p14:creationId xmlns:p14="http://schemas.microsoft.com/office/powerpoint/2010/main" val="1240285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51277" y="9428168"/>
            <a:ext cx="2944813" cy="496887"/>
          </a:xfrm>
          <a:prstGeom prst="rect">
            <a:avLst/>
          </a:prstGeom>
          <a:noFill/>
          <a:ln w="9525">
            <a:noFill/>
            <a:miter lim="800000"/>
            <a:headEnd/>
            <a:tailEnd/>
          </a:ln>
        </p:spPr>
        <p:txBody>
          <a:bodyPr lIns="88785" tIns="44393" rIns="88785" bIns="44393" anchor="b"/>
          <a:lstStyle/>
          <a:p>
            <a:pPr algn="r"/>
            <a:fld id="{8AD874D9-222B-4A38-A6F8-1A52FA2AA762}" type="slidenum">
              <a:rPr lang="en-US" altLang="zh-TW" sz="1300"/>
              <a:pPr algn="r"/>
              <a:t>1</a:t>
            </a:fld>
            <a:endParaRPr lang="en-US" altLang="zh-TW" sz="1300" dirty="0"/>
          </a:p>
        </p:txBody>
      </p:sp>
      <p:sp>
        <p:nvSpPr>
          <p:cNvPr id="131075" name="投影片編號版面配置區 6"/>
          <p:cNvSpPr txBox="1">
            <a:spLocks noGrp="1"/>
          </p:cNvSpPr>
          <p:nvPr/>
        </p:nvSpPr>
        <p:spPr bwMode="auto">
          <a:xfrm>
            <a:off x="3851277" y="9428168"/>
            <a:ext cx="2944813" cy="496887"/>
          </a:xfrm>
          <a:prstGeom prst="rect">
            <a:avLst/>
          </a:prstGeom>
          <a:noFill/>
          <a:ln w="9525">
            <a:noFill/>
            <a:miter lim="800000"/>
            <a:headEnd/>
            <a:tailEnd/>
          </a:ln>
        </p:spPr>
        <p:txBody>
          <a:bodyPr lIns="88785" tIns="44393" rIns="88785" bIns="44393" anchor="b"/>
          <a:lstStyle/>
          <a:p>
            <a:pPr algn="r"/>
            <a:fld id="{F62703EB-4B91-4E4A-BC02-968C8266BBA0}" type="slidenum">
              <a:rPr lang="en-US" altLang="zh-TW" sz="1300" b="1"/>
              <a:pPr algn="r"/>
              <a:t>1</a:t>
            </a:fld>
            <a:endParaRPr lang="en-US" altLang="zh-TW" sz="1300" b="1" dirty="0"/>
          </a:p>
        </p:txBody>
      </p:sp>
      <p:sp>
        <p:nvSpPr>
          <p:cNvPr id="131076" name="Rectangle 2"/>
          <p:cNvSpPr>
            <a:spLocks noGrp="1" noRot="1" noChangeAspect="1" noTextEdit="1"/>
          </p:cNvSpPr>
          <p:nvPr>
            <p:ph type="sldImg"/>
          </p:nvPr>
        </p:nvSpPr>
        <p:spPr bwMode="auto">
          <a:noFill/>
          <a:ln>
            <a:solidFill>
              <a:srgbClr val="000000"/>
            </a:solidFill>
            <a:miter lim="800000"/>
            <a:headEnd/>
            <a:tailEnd/>
          </a:ln>
        </p:spPr>
      </p:sp>
      <p:sp>
        <p:nvSpPr>
          <p:cNvPr id="13107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zh-TW" smtClean="0"/>
          </a:p>
        </p:txBody>
      </p:sp>
    </p:spTree>
    <p:extLst>
      <p:ext uri="{BB962C8B-B14F-4D97-AF65-F5344CB8AC3E}">
        <p14:creationId xmlns:p14="http://schemas.microsoft.com/office/powerpoint/2010/main" val="246228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10</a:t>
            </a:fld>
            <a:endParaRPr lang="zh-TW" altLang="en-US"/>
          </a:p>
        </p:txBody>
      </p:sp>
    </p:spTree>
    <p:extLst>
      <p:ext uri="{BB962C8B-B14F-4D97-AF65-F5344CB8AC3E}">
        <p14:creationId xmlns:p14="http://schemas.microsoft.com/office/powerpoint/2010/main" val="415917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11</a:t>
            </a:fld>
            <a:endParaRPr lang="zh-TW" altLang="en-US"/>
          </a:p>
        </p:txBody>
      </p:sp>
    </p:spTree>
    <p:extLst>
      <p:ext uri="{BB962C8B-B14F-4D97-AF65-F5344CB8AC3E}">
        <p14:creationId xmlns:p14="http://schemas.microsoft.com/office/powerpoint/2010/main" val="418847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12</a:t>
            </a:fld>
            <a:endParaRPr lang="zh-TW" altLang="en-US"/>
          </a:p>
        </p:txBody>
      </p:sp>
    </p:spTree>
    <p:extLst>
      <p:ext uri="{BB962C8B-B14F-4D97-AF65-F5344CB8AC3E}">
        <p14:creationId xmlns:p14="http://schemas.microsoft.com/office/powerpoint/2010/main" val="246996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16</a:t>
            </a:fld>
            <a:endParaRPr lang="zh-TW" altLang="en-US"/>
          </a:p>
        </p:txBody>
      </p:sp>
    </p:spTree>
    <p:extLst>
      <p:ext uri="{BB962C8B-B14F-4D97-AF65-F5344CB8AC3E}">
        <p14:creationId xmlns:p14="http://schemas.microsoft.com/office/powerpoint/2010/main" val="229797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17</a:t>
            </a:fld>
            <a:endParaRPr lang="zh-TW" altLang="en-US"/>
          </a:p>
        </p:txBody>
      </p:sp>
    </p:spTree>
    <p:extLst>
      <p:ext uri="{BB962C8B-B14F-4D97-AF65-F5344CB8AC3E}">
        <p14:creationId xmlns:p14="http://schemas.microsoft.com/office/powerpoint/2010/main" val="416099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18</a:t>
            </a:fld>
            <a:endParaRPr lang="zh-TW" altLang="en-US"/>
          </a:p>
        </p:txBody>
      </p:sp>
    </p:spTree>
    <p:extLst>
      <p:ext uri="{BB962C8B-B14F-4D97-AF65-F5344CB8AC3E}">
        <p14:creationId xmlns:p14="http://schemas.microsoft.com/office/powerpoint/2010/main" val="912469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19</a:t>
            </a:fld>
            <a:endParaRPr lang="zh-TW" altLang="en-US"/>
          </a:p>
        </p:txBody>
      </p:sp>
    </p:spTree>
    <p:extLst>
      <p:ext uri="{BB962C8B-B14F-4D97-AF65-F5344CB8AC3E}">
        <p14:creationId xmlns:p14="http://schemas.microsoft.com/office/powerpoint/2010/main" val="21159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20</a:t>
            </a:fld>
            <a:endParaRPr lang="zh-TW" altLang="en-US"/>
          </a:p>
        </p:txBody>
      </p:sp>
    </p:spTree>
    <p:extLst>
      <p:ext uri="{BB962C8B-B14F-4D97-AF65-F5344CB8AC3E}">
        <p14:creationId xmlns:p14="http://schemas.microsoft.com/office/powerpoint/2010/main" val="1748374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21</a:t>
            </a:fld>
            <a:endParaRPr lang="zh-TW" altLang="en-US"/>
          </a:p>
        </p:txBody>
      </p:sp>
    </p:spTree>
    <p:extLst>
      <p:ext uri="{BB962C8B-B14F-4D97-AF65-F5344CB8AC3E}">
        <p14:creationId xmlns:p14="http://schemas.microsoft.com/office/powerpoint/2010/main" val="3239996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22</a:t>
            </a:fld>
            <a:endParaRPr lang="zh-TW" altLang="en-US"/>
          </a:p>
        </p:txBody>
      </p:sp>
    </p:spTree>
    <p:extLst>
      <p:ext uri="{BB962C8B-B14F-4D97-AF65-F5344CB8AC3E}">
        <p14:creationId xmlns:p14="http://schemas.microsoft.com/office/powerpoint/2010/main" val="48866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a:t>
            </a:fld>
            <a:endParaRPr lang="zh-TW" altLang="en-US"/>
          </a:p>
        </p:txBody>
      </p:sp>
    </p:spTree>
    <p:extLst>
      <p:ext uri="{BB962C8B-B14F-4D97-AF65-F5344CB8AC3E}">
        <p14:creationId xmlns:p14="http://schemas.microsoft.com/office/powerpoint/2010/main" val="287431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23</a:t>
            </a:fld>
            <a:endParaRPr lang="zh-TW" altLang="en-US"/>
          </a:p>
        </p:txBody>
      </p:sp>
    </p:spTree>
    <p:extLst>
      <p:ext uri="{BB962C8B-B14F-4D97-AF65-F5344CB8AC3E}">
        <p14:creationId xmlns:p14="http://schemas.microsoft.com/office/powerpoint/2010/main" val="286560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24</a:t>
            </a:fld>
            <a:endParaRPr lang="zh-TW" altLang="en-US"/>
          </a:p>
        </p:txBody>
      </p:sp>
    </p:spTree>
    <p:extLst>
      <p:ext uri="{BB962C8B-B14F-4D97-AF65-F5344CB8AC3E}">
        <p14:creationId xmlns:p14="http://schemas.microsoft.com/office/powerpoint/2010/main" val="1912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25</a:t>
            </a:fld>
            <a:endParaRPr lang="zh-TW" altLang="en-US"/>
          </a:p>
        </p:txBody>
      </p:sp>
    </p:spTree>
    <p:extLst>
      <p:ext uri="{BB962C8B-B14F-4D97-AF65-F5344CB8AC3E}">
        <p14:creationId xmlns:p14="http://schemas.microsoft.com/office/powerpoint/2010/main" val="301290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26</a:t>
            </a:fld>
            <a:endParaRPr lang="zh-TW" altLang="en-US"/>
          </a:p>
        </p:txBody>
      </p:sp>
    </p:spTree>
    <p:extLst>
      <p:ext uri="{BB962C8B-B14F-4D97-AF65-F5344CB8AC3E}">
        <p14:creationId xmlns:p14="http://schemas.microsoft.com/office/powerpoint/2010/main" val="155570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30</a:t>
            </a:fld>
            <a:endParaRPr lang="zh-TW" altLang="en-US"/>
          </a:p>
        </p:txBody>
      </p:sp>
    </p:spTree>
    <p:extLst>
      <p:ext uri="{BB962C8B-B14F-4D97-AF65-F5344CB8AC3E}">
        <p14:creationId xmlns:p14="http://schemas.microsoft.com/office/powerpoint/2010/main" val="319712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31</a:t>
            </a:fld>
            <a:endParaRPr lang="zh-TW" altLang="en-US"/>
          </a:p>
        </p:txBody>
      </p:sp>
    </p:spTree>
    <p:extLst>
      <p:ext uri="{BB962C8B-B14F-4D97-AF65-F5344CB8AC3E}">
        <p14:creationId xmlns:p14="http://schemas.microsoft.com/office/powerpoint/2010/main" val="356269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32</a:t>
            </a:fld>
            <a:endParaRPr lang="zh-TW" altLang="en-US"/>
          </a:p>
        </p:txBody>
      </p:sp>
    </p:spTree>
    <p:extLst>
      <p:ext uri="{BB962C8B-B14F-4D97-AF65-F5344CB8AC3E}">
        <p14:creationId xmlns:p14="http://schemas.microsoft.com/office/powerpoint/2010/main" val="4034933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33</a:t>
            </a:fld>
            <a:endParaRPr lang="zh-TW" altLang="en-US"/>
          </a:p>
        </p:txBody>
      </p:sp>
    </p:spTree>
    <p:extLst>
      <p:ext uri="{BB962C8B-B14F-4D97-AF65-F5344CB8AC3E}">
        <p14:creationId xmlns:p14="http://schemas.microsoft.com/office/powerpoint/2010/main" val="3249596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34</a:t>
            </a:fld>
            <a:endParaRPr lang="zh-TW" altLang="en-US"/>
          </a:p>
        </p:txBody>
      </p:sp>
    </p:spTree>
    <p:extLst>
      <p:ext uri="{BB962C8B-B14F-4D97-AF65-F5344CB8AC3E}">
        <p14:creationId xmlns:p14="http://schemas.microsoft.com/office/powerpoint/2010/main" val="3709622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35</a:t>
            </a:fld>
            <a:endParaRPr lang="zh-TW" altLang="en-US"/>
          </a:p>
        </p:txBody>
      </p:sp>
    </p:spTree>
    <p:extLst>
      <p:ext uri="{BB962C8B-B14F-4D97-AF65-F5344CB8AC3E}">
        <p14:creationId xmlns:p14="http://schemas.microsoft.com/office/powerpoint/2010/main" val="301838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a:t>
            </a:fld>
            <a:endParaRPr lang="zh-TW" altLang="en-US"/>
          </a:p>
        </p:txBody>
      </p:sp>
    </p:spTree>
    <p:extLst>
      <p:ext uri="{BB962C8B-B14F-4D97-AF65-F5344CB8AC3E}">
        <p14:creationId xmlns:p14="http://schemas.microsoft.com/office/powerpoint/2010/main" val="1229600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36</a:t>
            </a:fld>
            <a:endParaRPr lang="zh-TW" altLang="en-US"/>
          </a:p>
        </p:txBody>
      </p:sp>
    </p:spTree>
    <p:extLst>
      <p:ext uri="{BB962C8B-B14F-4D97-AF65-F5344CB8AC3E}">
        <p14:creationId xmlns:p14="http://schemas.microsoft.com/office/powerpoint/2010/main" val="3069587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37</a:t>
            </a:fld>
            <a:endParaRPr lang="zh-TW" altLang="en-US"/>
          </a:p>
        </p:txBody>
      </p:sp>
    </p:spTree>
    <p:extLst>
      <p:ext uri="{BB962C8B-B14F-4D97-AF65-F5344CB8AC3E}">
        <p14:creationId xmlns:p14="http://schemas.microsoft.com/office/powerpoint/2010/main" val="2187635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38</a:t>
            </a:fld>
            <a:endParaRPr lang="zh-TW" altLang="en-US"/>
          </a:p>
        </p:txBody>
      </p:sp>
    </p:spTree>
    <p:extLst>
      <p:ext uri="{BB962C8B-B14F-4D97-AF65-F5344CB8AC3E}">
        <p14:creationId xmlns:p14="http://schemas.microsoft.com/office/powerpoint/2010/main" val="2640094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39</a:t>
            </a:fld>
            <a:endParaRPr lang="zh-TW" altLang="en-US"/>
          </a:p>
        </p:txBody>
      </p:sp>
    </p:spTree>
    <p:extLst>
      <p:ext uri="{BB962C8B-B14F-4D97-AF65-F5344CB8AC3E}">
        <p14:creationId xmlns:p14="http://schemas.microsoft.com/office/powerpoint/2010/main" val="1471953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40</a:t>
            </a:fld>
            <a:endParaRPr lang="zh-TW" altLang="en-US"/>
          </a:p>
        </p:txBody>
      </p:sp>
    </p:spTree>
    <p:extLst>
      <p:ext uri="{BB962C8B-B14F-4D97-AF65-F5344CB8AC3E}">
        <p14:creationId xmlns:p14="http://schemas.microsoft.com/office/powerpoint/2010/main" val="1974995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41</a:t>
            </a:fld>
            <a:endParaRPr lang="zh-TW" altLang="en-US"/>
          </a:p>
        </p:txBody>
      </p:sp>
    </p:spTree>
    <p:extLst>
      <p:ext uri="{BB962C8B-B14F-4D97-AF65-F5344CB8AC3E}">
        <p14:creationId xmlns:p14="http://schemas.microsoft.com/office/powerpoint/2010/main" val="2931713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42</a:t>
            </a:fld>
            <a:endParaRPr lang="zh-TW" altLang="en-US"/>
          </a:p>
        </p:txBody>
      </p:sp>
    </p:spTree>
    <p:extLst>
      <p:ext uri="{BB962C8B-B14F-4D97-AF65-F5344CB8AC3E}">
        <p14:creationId xmlns:p14="http://schemas.microsoft.com/office/powerpoint/2010/main" val="1804361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43</a:t>
            </a:fld>
            <a:endParaRPr lang="zh-TW" altLang="en-US"/>
          </a:p>
        </p:txBody>
      </p:sp>
    </p:spTree>
    <p:extLst>
      <p:ext uri="{BB962C8B-B14F-4D97-AF65-F5344CB8AC3E}">
        <p14:creationId xmlns:p14="http://schemas.microsoft.com/office/powerpoint/2010/main" val="393365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44</a:t>
            </a:fld>
            <a:endParaRPr lang="zh-TW" altLang="en-US"/>
          </a:p>
        </p:txBody>
      </p:sp>
    </p:spTree>
    <p:extLst>
      <p:ext uri="{BB962C8B-B14F-4D97-AF65-F5344CB8AC3E}">
        <p14:creationId xmlns:p14="http://schemas.microsoft.com/office/powerpoint/2010/main" val="2345507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45</a:t>
            </a:fld>
            <a:endParaRPr lang="zh-TW" altLang="en-US"/>
          </a:p>
        </p:txBody>
      </p:sp>
    </p:spTree>
    <p:extLst>
      <p:ext uri="{BB962C8B-B14F-4D97-AF65-F5344CB8AC3E}">
        <p14:creationId xmlns:p14="http://schemas.microsoft.com/office/powerpoint/2010/main" val="378623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a:t>
            </a:fld>
            <a:endParaRPr lang="zh-TW" altLang="en-US"/>
          </a:p>
        </p:txBody>
      </p:sp>
    </p:spTree>
    <p:extLst>
      <p:ext uri="{BB962C8B-B14F-4D97-AF65-F5344CB8AC3E}">
        <p14:creationId xmlns:p14="http://schemas.microsoft.com/office/powerpoint/2010/main" val="846917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46</a:t>
            </a:fld>
            <a:endParaRPr lang="zh-TW" altLang="en-US"/>
          </a:p>
        </p:txBody>
      </p:sp>
    </p:spTree>
    <p:extLst>
      <p:ext uri="{BB962C8B-B14F-4D97-AF65-F5344CB8AC3E}">
        <p14:creationId xmlns:p14="http://schemas.microsoft.com/office/powerpoint/2010/main" val="3166189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47</a:t>
            </a:fld>
            <a:endParaRPr lang="zh-TW" altLang="en-US"/>
          </a:p>
        </p:txBody>
      </p:sp>
    </p:spTree>
    <p:extLst>
      <p:ext uri="{BB962C8B-B14F-4D97-AF65-F5344CB8AC3E}">
        <p14:creationId xmlns:p14="http://schemas.microsoft.com/office/powerpoint/2010/main" val="731993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48</a:t>
            </a:fld>
            <a:endParaRPr lang="zh-TW" altLang="en-US"/>
          </a:p>
        </p:txBody>
      </p:sp>
    </p:spTree>
    <p:extLst>
      <p:ext uri="{BB962C8B-B14F-4D97-AF65-F5344CB8AC3E}">
        <p14:creationId xmlns:p14="http://schemas.microsoft.com/office/powerpoint/2010/main" val="4024925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49</a:t>
            </a:fld>
            <a:endParaRPr lang="zh-TW" altLang="en-US"/>
          </a:p>
        </p:txBody>
      </p:sp>
    </p:spTree>
    <p:extLst>
      <p:ext uri="{BB962C8B-B14F-4D97-AF65-F5344CB8AC3E}">
        <p14:creationId xmlns:p14="http://schemas.microsoft.com/office/powerpoint/2010/main" val="1787456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50</a:t>
            </a:fld>
            <a:endParaRPr lang="zh-TW" altLang="en-US"/>
          </a:p>
        </p:txBody>
      </p:sp>
    </p:spTree>
    <p:extLst>
      <p:ext uri="{BB962C8B-B14F-4D97-AF65-F5344CB8AC3E}">
        <p14:creationId xmlns:p14="http://schemas.microsoft.com/office/powerpoint/2010/main" val="1044908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51</a:t>
            </a:fld>
            <a:endParaRPr lang="zh-TW" altLang="en-US"/>
          </a:p>
        </p:txBody>
      </p:sp>
    </p:spTree>
    <p:extLst>
      <p:ext uri="{BB962C8B-B14F-4D97-AF65-F5344CB8AC3E}">
        <p14:creationId xmlns:p14="http://schemas.microsoft.com/office/powerpoint/2010/main" val="300929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52</a:t>
            </a:fld>
            <a:endParaRPr lang="zh-TW" altLang="en-US"/>
          </a:p>
        </p:txBody>
      </p:sp>
    </p:spTree>
    <p:extLst>
      <p:ext uri="{BB962C8B-B14F-4D97-AF65-F5344CB8AC3E}">
        <p14:creationId xmlns:p14="http://schemas.microsoft.com/office/powerpoint/2010/main" val="4051898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53</a:t>
            </a:fld>
            <a:endParaRPr lang="zh-TW" altLang="en-US"/>
          </a:p>
        </p:txBody>
      </p:sp>
    </p:spTree>
    <p:extLst>
      <p:ext uri="{BB962C8B-B14F-4D97-AF65-F5344CB8AC3E}">
        <p14:creationId xmlns:p14="http://schemas.microsoft.com/office/powerpoint/2010/main" val="3177160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54</a:t>
            </a:fld>
            <a:endParaRPr lang="zh-TW" altLang="en-US"/>
          </a:p>
        </p:txBody>
      </p:sp>
    </p:spTree>
    <p:extLst>
      <p:ext uri="{BB962C8B-B14F-4D97-AF65-F5344CB8AC3E}">
        <p14:creationId xmlns:p14="http://schemas.microsoft.com/office/powerpoint/2010/main" val="2074118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55</a:t>
            </a:fld>
            <a:endParaRPr lang="zh-TW" altLang="en-US"/>
          </a:p>
        </p:txBody>
      </p:sp>
    </p:spTree>
    <p:extLst>
      <p:ext uri="{BB962C8B-B14F-4D97-AF65-F5344CB8AC3E}">
        <p14:creationId xmlns:p14="http://schemas.microsoft.com/office/powerpoint/2010/main" val="15363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a:t>
            </a:fld>
            <a:endParaRPr lang="zh-TW" altLang="en-US"/>
          </a:p>
        </p:txBody>
      </p:sp>
    </p:spTree>
    <p:extLst>
      <p:ext uri="{BB962C8B-B14F-4D97-AF65-F5344CB8AC3E}">
        <p14:creationId xmlns:p14="http://schemas.microsoft.com/office/powerpoint/2010/main" val="3424228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889" indent="-285726" eaLnBrk="0" hangingPunct="0">
              <a:spcBef>
                <a:spcPct val="30000"/>
              </a:spcBef>
              <a:defRPr sz="1200">
                <a:solidFill>
                  <a:schemeClr val="tx1"/>
                </a:solidFill>
                <a:latin typeface="Calibri" pitchFamily="34" charset="0"/>
                <a:ea typeface="新細明體" pitchFamily="18" charset="-120"/>
              </a:defRPr>
            </a:lvl2pPr>
            <a:lvl3pPr marL="1142907" indent="-228581" eaLnBrk="0" hangingPunct="0">
              <a:spcBef>
                <a:spcPct val="30000"/>
              </a:spcBef>
              <a:defRPr sz="1200">
                <a:solidFill>
                  <a:schemeClr val="tx1"/>
                </a:solidFill>
                <a:latin typeface="Calibri" pitchFamily="34" charset="0"/>
                <a:ea typeface="新細明體" pitchFamily="18" charset="-120"/>
              </a:defRPr>
            </a:lvl3pPr>
            <a:lvl4pPr marL="1600070" indent="-228581" eaLnBrk="0" hangingPunct="0">
              <a:spcBef>
                <a:spcPct val="30000"/>
              </a:spcBef>
              <a:defRPr sz="1200">
                <a:solidFill>
                  <a:schemeClr val="tx1"/>
                </a:solidFill>
                <a:latin typeface="Calibri" pitchFamily="34" charset="0"/>
                <a:ea typeface="新細明體" pitchFamily="18" charset="-120"/>
              </a:defRPr>
            </a:lvl4pPr>
            <a:lvl5pPr marL="2057232" indent="-228581" eaLnBrk="0" hangingPunct="0">
              <a:spcBef>
                <a:spcPct val="30000"/>
              </a:spcBef>
              <a:defRPr sz="1200">
                <a:solidFill>
                  <a:schemeClr val="tx1"/>
                </a:solidFill>
                <a:latin typeface="Calibri" pitchFamily="34" charset="0"/>
                <a:ea typeface="新細明體" pitchFamily="18" charset="-120"/>
              </a:defRPr>
            </a:lvl5pPr>
            <a:lvl6pPr marL="2514395" indent="-228581"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559" indent="-228581"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8722" indent="-228581"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5884" indent="-228581"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B0048D60-D0AF-478F-8E6F-652B3E44352C}" type="slidenum">
              <a:rPr lang="zh-TW" altLang="en-US" smtClean="0">
                <a:latin typeface="Arial" pitchFamily="34" charset="0"/>
              </a:rPr>
              <a:pPr eaLnBrk="1" hangingPunct="1">
                <a:spcBef>
                  <a:spcPct val="0"/>
                </a:spcBef>
              </a:pPr>
              <a:t>56</a:t>
            </a:fld>
            <a:endParaRPr lang="en-US" altLang="zh-TW" smtClean="0">
              <a:latin typeface="Arial" pitchFamily="34" charset="0"/>
            </a:endParaRPr>
          </a:p>
        </p:txBody>
      </p:sp>
      <p:sp>
        <p:nvSpPr>
          <p:cNvPr id="64515"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9132AED-360F-42FD-9CEA-8DAE96328F24}" type="slidenum">
              <a:rPr kumimoji="0" lang="zh-TW" altLang="en-US" sz="1300">
                <a:latin typeface="Arial" pitchFamily="34" charset="0"/>
              </a:rPr>
              <a:pPr algn="r" eaLnBrk="1" hangingPunct="1">
                <a:spcBef>
                  <a:spcPct val="0"/>
                </a:spcBef>
              </a:pPr>
              <a:t>56</a:t>
            </a:fld>
            <a:endParaRPr kumimoji="0" lang="en-US" altLang="zh-TW" sz="1300">
              <a:latin typeface="Arial" pitchFamily="34" charset="0"/>
            </a:endParaRPr>
          </a:p>
        </p:txBody>
      </p:sp>
      <p:sp>
        <p:nvSpPr>
          <p:cNvPr id="645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3277381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889" indent="-285726" eaLnBrk="0" hangingPunct="0">
              <a:spcBef>
                <a:spcPct val="30000"/>
              </a:spcBef>
              <a:defRPr sz="1200">
                <a:solidFill>
                  <a:schemeClr val="tx1"/>
                </a:solidFill>
                <a:latin typeface="Calibri" pitchFamily="34" charset="0"/>
                <a:ea typeface="新細明體" pitchFamily="18" charset="-120"/>
              </a:defRPr>
            </a:lvl2pPr>
            <a:lvl3pPr marL="1142907" indent="-228581" eaLnBrk="0" hangingPunct="0">
              <a:spcBef>
                <a:spcPct val="30000"/>
              </a:spcBef>
              <a:defRPr sz="1200">
                <a:solidFill>
                  <a:schemeClr val="tx1"/>
                </a:solidFill>
                <a:latin typeface="Calibri" pitchFamily="34" charset="0"/>
                <a:ea typeface="新細明體" pitchFamily="18" charset="-120"/>
              </a:defRPr>
            </a:lvl3pPr>
            <a:lvl4pPr marL="1600070" indent="-228581" eaLnBrk="0" hangingPunct="0">
              <a:spcBef>
                <a:spcPct val="30000"/>
              </a:spcBef>
              <a:defRPr sz="1200">
                <a:solidFill>
                  <a:schemeClr val="tx1"/>
                </a:solidFill>
                <a:latin typeface="Calibri" pitchFamily="34" charset="0"/>
                <a:ea typeface="新細明體" pitchFamily="18" charset="-120"/>
              </a:defRPr>
            </a:lvl4pPr>
            <a:lvl5pPr marL="2057232" indent="-228581" eaLnBrk="0" hangingPunct="0">
              <a:spcBef>
                <a:spcPct val="30000"/>
              </a:spcBef>
              <a:defRPr sz="1200">
                <a:solidFill>
                  <a:schemeClr val="tx1"/>
                </a:solidFill>
                <a:latin typeface="Calibri" pitchFamily="34" charset="0"/>
                <a:ea typeface="新細明體" pitchFamily="18" charset="-120"/>
              </a:defRPr>
            </a:lvl5pPr>
            <a:lvl6pPr marL="2514395" indent="-228581"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559" indent="-228581"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8722" indent="-228581"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5884" indent="-228581"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CFD6979-80C0-4D07-898B-658A7C5CA0D6}" type="slidenum">
              <a:rPr lang="zh-TW" altLang="en-US" smtClean="0">
                <a:latin typeface="Arial" pitchFamily="34" charset="0"/>
              </a:rPr>
              <a:pPr eaLnBrk="1" hangingPunct="1">
                <a:spcBef>
                  <a:spcPct val="0"/>
                </a:spcBef>
              </a:pPr>
              <a:t>57</a:t>
            </a:fld>
            <a:endParaRPr lang="en-US" altLang="zh-TW" smtClean="0">
              <a:latin typeface="Arial" pitchFamily="34" charset="0"/>
            </a:endParaRPr>
          </a:p>
        </p:txBody>
      </p:sp>
      <p:sp>
        <p:nvSpPr>
          <p:cNvPr id="65539"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A8137A3-5EA4-4F7A-8582-53A9BFCCED66}" type="slidenum">
              <a:rPr kumimoji="0" lang="zh-TW" altLang="en-US" sz="1300">
                <a:latin typeface="Arial" pitchFamily="34" charset="0"/>
              </a:rPr>
              <a:pPr algn="r" eaLnBrk="1" hangingPunct="1">
                <a:spcBef>
                  <a:spcPct val="0"/>
                </a:spcBef>
              </a:pPr>
              <a:t>57</a:t>
            </a:fld>
            <a:endParaRPr kumimoji="0" lang="en-US" altLang="zh-TW" sz="1300">
              <a:latin typeface="Arial" pitchFamily="34" charset="0"/>
            </a:endParaRPr>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2760909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AAA6E432-74A7-4F7A-9378-192C123020AD}" type="slidenum">
              <a:rPr kumimoji="0" lang="zh-TW" altLang="en-US" sz="1300"/>
              <a:pPr algn="r" eaLnBrk="1" hangingPunct="1">
                <a:spcBef>
                  <a:spcPct val="0"/>
                </a:spcBef>
              </a:pPr>
              <a:t>58</a:t>
            </a:fld>
            <a:endParaRPr kumimoji="0" lang="en-US" altLang="zh-TW" sz="1300"/>
          </a:p>
        </p:txBody>
      </p:sp>
      <p:sp>
        <p:nvSpPr>
          <p:cNvPr id="66563"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4A06DED7-C993-47C5-BF27-6A30B28CAB06}" type="slidenum">
              <a:rPr kumimoji="0" lang="zh-TW" altLang="en-US" sz="1300">
                <a:latin typeface="Arial" pitchFamily="34" charset="0"/>
              </a:rPr>
              <a:pPr algn="r" eaLnBrk="1" hangingPunct="1">
                <a:spcBef>
                  <a:spcPct val="0"/>
                </a:spcBef>
              </a:pPr>
              <a:t>58</a:t>
            </a:fld>
            <a:endParaRPr kumimoji="0" lang="en-US" altLang="zh-TW" sz="1300">
              <a:latin typeface="Arial" pitchFamily="34" charset="0"/>
            </a:endParaRPr>
          </a:p>
        </p:txBody>
      </p:sp>
      <p:sp>
        <p:nvSpPr>
          <p:cNvPr id="665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1651346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7250" eaLnBrk="0" hangingPunct="0">
              <a:spcBef>
                <a:spcPct val="30000"/>
              </a:spcBef>
              <a:defRPr sz="1200">
                <a:solidFill>
                  <a:schemeClr val="tx1"/>
                </a:solidFill>
                <a:latin typeface="Calibri" pitchFamily="34" charset="0"/>
                <a:ea typeface="新細明體" pitchFamily="18" charset="-120"/>
              </a:defRPr>
            </a:lvl1pPr>
            <a:lvl2pPr marL="742950" indent="-285750" defTabSz="857250" eaLnBrk="0" hangingPunct="0">
              <a:spcBef>
                <a:spcPct val="30000"/>
              </a:spcBef>
              <a:defRPr sz="1200">
                <a:solidFill>
                  <a:schemeClr val="tx1"/>
                </a:solidFill>
                <a:latin typeface="Calibri" pitchFamily="34" charset="0"/>
                <a:ea typeface="新細明體" pitchFamily="18" charset="-120"/>
              </a:defRPr>
            </a:lvl2pPr>
            <a:lvl3pPr marL="1143000" indent="-228600" defTabSz="857250" eaLnBrk="0" hangingPunct="0">
              <a:spcBef>
                <a:spcPct val="30000"/>
              </a:spcBef>
              <a:defRPr sz="1200">
                <a:solidFill>
                  <a:schemeClr val="tx1"/>
                </a:solidFill>
                <a:latin typeface="Calibri" pitchFamily="34" charset="0"/>
                <a:ea typeface="新細明體" pitchFamily="18" charset="-120"/>
              </a:defRPr>
            </a:lvl3pPr>
            <a:lvl4pPr marL="1600200" indent="-228600" defTabSz="857250" eaLnBrk="0" hangingPunct="0">
              <a:spcBef>
                <a:spcPct val="30000"/>
              </a:spcBef>
              <a:defRPr sz="1200">
                <a:solidFill>
                  <a:schemeClr val="tx1"/>
                </a:solidFill>
                <a:latin typeface="Calibri" pitchFamily="34" charset="0"/>
                <a:ea typeface="新細明體" pitchFamily="18" charset="-120"/>
              </a:defRPr>
            </a:lvl4pPr>
            <a:lvl5pPr marL="2057400" indent="-228600" defTabSz="857250" eaLnBrk="0" hangingPunct="0">
              <a:spcBef>
                <a:spcPct val="30000"/>
              </a:spcBef>
              <a:defRPr sz="1200">
                <a:solidFill>
                  <a:schemeClr val="tx1"/>
                </a:solidFill>
                <a:latin typeface="Calibri" pitchFamily="34" charset="0"/>
                <a:ea typeface="新細明體" pitchFamily="18" charset="-120"/>
              </a:defRPr>
            </a:lvl5pPr>
            <a:lvl6pPr marL="25146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ACA6ABF-D72B-4EF5-8434-4B1FE06E99E9}" type="slidenum">
              <a:rPr kumimoji="0" lang="zh-TW" altLang="en-US" sz="1300">
                <a:latin typeface="Arial" pitchFamily="34" charset="0"/>
              </a:rPr>
              <a:pPr algn="r" eaLnBrk="1" hangingPunct="1">
                <a:spcBef>
                  <a:spcPct val="0"/>
                </a:spcBef>
              </a:pPr>
              <a:t>59</a:t>
            </a:fld>
            <a:endParaRPr kumimoji="0" lang="en-US" altLang="zh-TW" sz="1300">
              <a:latin typeface="Arial" pitchFamily="34" charset="0"/>
            </a:endParaRPr>
          </a:p>
        </p:txBody>
      </p:sp>
      <p:sp>
        <p:nvSpPr>
          <p:cNvPr id="68611"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39CCD208-53BF-4D78-96F7-11538739F3CB}" type="slidenum">
              <a:rPr kumimoji="0" lang="zh-TW" altLang="en-US" sz="1300">
                <a:latin typeface="Arial" pitchFamily="34" charset="0"/>
              </a:rPr>
              <a:pPr algn="r" eaLnBrk="1" hangingPunct="1">
                <a:spcBef>
                  <a:spcPct val="0"/>
                </a:spcBef>
              </a:pPr>
              <a:t>59</a:t>
            </a:fld>
            <a:endParaRPr kumimoji="0" lang="en-US" altLang="zh-TW" sz="1300">
              <a:latin typeface="Arial" pitchFamily="34" charset="0"/>
            </a:endParaRPr>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2040672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7250" eaLnBrk="0" hangingPunct="0">
              <a:spcBef>
                <a:spcPct val="30000"/>
              </a:spcBef>
              <a:defRPr sz="1200">
                <a:solidFill>
                  <a:schemeClr val="tx1"/>
                </a:solidFill>
                <a:latin typeface="Calibri" pitchFamily="34" charset="0"/>
                <a:ea typeface="新細明體" pitchFamily="18" charset="-120"/>
              </a:defRPr>
            </a:lvl1pPr>
            <a:lvl2pPr marL="742950" indent="-285750" defTabSz="857250" eaLnBrk="0" hangingPunct="0">
              <a:spcBef>
                <a:spcPct val="30000"/>
              </a:spcBef>
              <a:defRPr sz="1200">
                <a:solidFill>
                  <a:schemeClr val="tx1"/>
                </a:solidFill>
                <a:latin typeface="Calibri" pitchFamily="34" charset="0"/>
                <a:ea typeface="新細明體" pitchFamily="18" charset="-120"/>
              </a:defRPr>
            </a:lvl2pPr>
            <a:lvl3pPr marL="1143000" indent="-228600" defTabSz="857250" eaLnBrk="0" hangingPunct="0">
              <a:spcBef>
                <a:spcPct val="30000"/>
              </a:spcBef>
              <a:defRPr sz="1200">
                <a:solidFill>
                  <a:schemeClr val="tx1"/>
                </a:solidFill>
                <a:latin typeface="Calibri" pitchFamily="34" charset="0"/>
                <a:ea typeface="新細明體" pitchFamily="18" charset="-120"/>
              </a:defRPr>
            </a:lvl3pPr>
            <a:lvl4pPr marL="1600200" indent="-228600" defTabSz="857250" eaLnBrk="0" hangingPunct="0">
              <a:spcBef>
                <a:spcPct val="30000"/>
              </a:spcBef>
              <a:defRPr sz="1200">
                <a:solidFill>
                  <a:schemeClr val="tx1"/>
                </a:solidFill>
                <a:latin typeface="Calibri" pitchFamily="34" charset="0"/>
                <a:ea typeface="新細明體" pitchFamily="18" charset="-120"/>
              </a:defRPr>
            </a:lvl4pPr>
            <a:lvl5pPr marL="2057400" indent="-228600" defTabSz="857250" eaLnBrk="0" hangingPunct="0">
              <a:spcBef>
                <a:spcPct val="30000"/>
              </a:spcBef>
              <a:defRPr sz="1200">
                <a:solidFill>
                  <a:schemeClr val="tx1"/>
                </a:solidFill>
                <a:latin typeface="Calibri" pitchFamily="34" charset="0"/>
                <a:ea typeface="新細明體" pitchFamily="18" charset="-120"/>
              </a:defRPr>
            </a:lvl5pPr>
            <a:lvl6pPr marL="25146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ACA6ABF-D72B-4EF5-8434-4B1FE06E99E9}" type="slidenum">
              <a:rPr kumimoji="0" lang="zh-TW" altLang="en-US" sz="1300">
                <a:latin typeface="Arial" pitchFamily="34" charset="0"/>
              </a:rPr>
              <a:pPr algn="r" eaLnBrk="1" hangingPunct="1">
                <a:spcBef>
                  <a:spcPct val="0"/>
                </a:spcBef>
              </a:pPr>
              <a:t>60</a:t>
            </a:fld>
            <a:endParaRPr kumimoji="0" lang="en-US" altLang="zh-TW" sz="1300">
              <a:latin typeface="Arial" pitchFamily="34" charset="0"/>
            </a:endParaRPr>
          </a:p>
        </p:txBody>
      </p:sp>
      <p:sp>
        <p:nvSpPr>
          <p:cNvPr id="68611"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39CCD208-53BF-4D78-96F7-11538739F3CB}" type="slidenum">
              <a:rPr kumimoji="0" lang="zh-TW" altLang="en-US" sz="1300">
                <a:latin typeface="Arial" pitchFamily="34" charset="0"/>
              </a:rPr>
              <a:pPr algn="r" eaLnBrk="1" hangingPunct="1">
                <a:spcBef>
                  <a:spcPct val="0"/>
                </a:spcBef>
              </a:pPr>
              <a:t>60</a:t>
            </a:fld>
            <a:endParaRPr kumimoji="0" lang="en-US" altLang="zh-TW" sz="1300">
              <a:latin typeface="Arial" pitchFamily="34" charset="0"/>
            </a:endParaRPr>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3690551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4342853F-B935-40E7-874E-6ED5978DFE06}" type="slidenum">
              <a:rPr kumimoji="0" lang="zh-TW" altLang="en-US" sz="1300"/>
              <a:pPr algn="r" eaLnBrk="1" hangingPunct="1">
                <a:spcBef>
                  <a:spcPct val="0"/>
                </a:spcBef>
              </a:pPr>
              <a:t>61</a:t>
            </a:fld>
            <a:endParaRPr kumimoji="0" lang="en-US" altLang="zh-TW" sz="1300"/>
          </a:p>
        </p:txBody>
      </p:sp>
      <p:sp>
        <p:nvSpPr>
          <p:cNvPr id="69635"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091AE5A9-6C1B-403A-AC1F-A63A1FC233F4}" type="slidenum">
              <a:rPr kumimoji="0" lang="zh-TW" altLang="en-US" sz="1300">
                <a:latin typeface="Arial" pitchFamily="34" charset="0"/>
              </a:rPr>
              <a:pPr algn="r" eaLnBrk="1" hangingPunct="1">
                <a:spcBef>
                  <a:spcPct val="0"/>
                </a:spcBef>
              </a:pPr>
              <a:t>61</a:t>
            </a:fld>
            <a:endParaRPr kumimoji="0" lang="en-US" altLang="zh-TW" sz="1300">
              <a:latin typeface="Arial" pitchFamily="34" charset="0"/>
            </a:endParaRPr>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2771497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AD27A033-43B8-45AE-ABE4-DF1125FFDC20}" type="slidenum">
              <a:rPr kumimoji="0" lang="zh-TW" altLang="en-US" sz="1300"/>
              <a:pPr algn="r" eaLnBrk="1" hangingPunct="1">
                <a:spcBef>
                  <a:spcPct val="0"/>
                </a:spcBef>
              </a:pPr>
              <a:t>62</a:t>
            </a:fld>
            <a:endParaRPr kumimoji="0" lang="en-US" altLang="zh-TW" sz="1300"/>
          </a:p>
        </p:txBody>
      </p:sp>
      <p:sp>
        <p:nvSpPr>
          <p:cNvPr id="70659"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E7883F8-29D1-48C1-A5D5-497694427CA7}" type="slidenum">
              <a:rPr kumimoji="0" lang="zh-TW" altLang="en-US" sz="1300">
                <a:latin typeface="Arial" pitchFamily="34" charset="0"/>
              </a:rPr>
              <a:pPr algn="r" eaLnBrk="1" hangingPunct="1">
                <a:spcBef>
                  <a:spcPct val="0"/>
                </a:spcBef>
              </a:pPr>
              <a:t>62</a:t>
            </a:fld>
            <a:endParaRPr kumimoji="0" lang="en-US" altLang="zh-TW" sz="1300">
              <a:latin typeface="Arial" pitchFamily="34" charset="0"/>
            </a:endParaRPr>
          </a:p>
        </p:txBody>
      </p:sp>
      <p:sp>
        <p:nvSpPr>
          <p:cNvPr id="706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2278110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E1199E65-DFA1-4699-8AD1-C88BA6D7F352}" type="slidenum">
              <a:rPr kumimoji="0" lang="zh-TW" altLang="en-US" sz="1300"/>
              <a:pPr algn="r" eaLnBrk="1" hangingPunct="1">
                <a:spcBef>
                  <a:spcPct val="0"/>
                </a:spcBef>
              </a:pPr>
              <a:t>63</a:t>
            </a:fld>
            <a:endParaRPr kumimoji="0" lang="en-US" altLang="zh-TW" sz="1300"/>
          </a:p>
        </p:txBody>
      </p:sp>
      <p:sp>
        <p:nvSpPr>
          <p:cNvPr id="71683"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E6ADB5A0-9F1F-471C-99C9-2E102C03AECB}" type="slidenum">
              <a:rPr kumimoji="0" lang="zh-TW" altLang="en-US" sz="1300">
                <a:latin typeface="Arial" pitchFamily="34" charset="0"/>
              </a:rPr>
              <a:pPr algn="r" eaLnBrk="1" hangingPunct="1">
                <a:spcBef>
                  <a:spcPct val="0"/>
                </a:spcBef>
              </a:pPr>
              <a:t>63</a:t>
            </a:fld>
            <a:endParaRPr kumimoji="0" lang="en-US" altLang="zh-TW" sz="1300">
              <a:latin typeface="Arial" pitchFamily="34" charset="0"/>
            </a:endParaRPr>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3509328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88F3780D-8DCB-44BB-AA8A-4FF0CB14314E}" type="slidenum">
              <a:rPr kumimoji="0" lang="zh-TW" altLang="en-US" sz="1300"/>
              <a:pPr algn="r" eaLnBrk="1" hangingPunct="1">
                <a:spcBef>
                  <a:spcPct val="0"/>
                </a:spcBef>
              </a:pPr>
              <a:t>64</a:t>
            </a:fld>
            <a:endParaRPr kumimoji="0" lang="en-US" altLang="zh-TW" sz="1300"/>
          </a:p>
        </p:txBody>
      </p:sp>
      <p:sp>
        <p:nvSpPr>
          <p:cNvPr id="72707"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D7576D1E-6030-4EBC-B79B-3D7288FD3AF5}" type="slidenum">
              <a:rPr kumimoji="0" lang="zh-TW" altLang="en-US" sz="1300">
                <a:latin typeface="Arial" pitchFamily="34" charset="0"/>
              </a:rPr>
              <a:pPr algn="r" eaLnBrk="1" hangingPunct="1">
                <a:spcBef>
                  <a:spcPct val="0"/>
                </a:spcBef>
              </a:pPr>
              <a:t>64</a:t>
            </a:fld>
            <a:endParaRPr kumimoji="0" lang="en-US" altLang="zh-TW" sz="1300">
              <a:latin typeface="Arial" pitchFamily="34" charset="0"/>
            </a:endParaRPr>
          </a:p>
        </p:txBody>
      </p:sp>
      <p:sp>
        <p:nvSpPr>
          <p:cNvPr id="727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9157148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65</a:t>
            </a:fld>
            <a:endParaRPr lang="zh-TW" altLang="en-US"/>
          </a:p>
        </p:txBody>
      </p:sp>
    </p:spTree>
    <p:extLst>
      <p:ext uri="{BB962C8B-B14F-4D97-AF65-F5344CB8AC3E}">
        <p14:creationId xmlns:p14="http://schemas.microsoft.com/office/powerpoint/2010/main" val="389894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a:t>
            </a:fld>
            <a:endParaRPr lang="zh-TW" altLang="en-US"/>
          </a:p>
        </p:txBody>
      </p:sp>
    </p:spTree>
    <p:extLst>
      <p:ext uri="{BB962C8B-B14F-4D97-AF65-F5344CB8AC3E}">
        <p14:creationId xmlns:p14="http://schemas.microsoft.com/office/powerpoint/2010/main" val="35998787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66</a:t>
            </a:fld>
            <a:endParaRPr lang="zh-TW" altLang="en-US"/>
          </a:p>
        </p:txBody>
      </p:sp>
    </p:spTree>
    <p:extLst>
      <p:ext uri="{BB962C8B-B14F-4D97-AF65-F5344CB8AC3E}">
        <p14:creationId xmlns:p14="http://schemas.microsoft.com/office/powerpoint/2010/main" val="19928022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67</a:t>
            </a:fld>
            <a:endParaRPr lang="zh-TW" altLang="en-US"/>
          </a:p>
        </p:txBody>
      </p:sp>
    </p:spTree>
    <p:extLst>
      <p:ext uri="{BB962C8B-B14F-4D97-AF65-F5344CB8AC3E}">
        <p14:creationId xmlns:p14="http://schemas.microsoft.com/office/powerpoint/2010/main" val="359976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68</a:t>
            </a:fld>
            <a:endParaRPr lang="zh-TW" altLang="en-US"/>
          </a:p>
        </p:txBody>
      </p:sp>
    </p:spTree>
    <p:extLst>
      <p:ext uri="{BB962C8B-B14F-4D97-AF65-F5344CB8AC3E}">
        <p14:creationId xmlns:p14="http://schemas.microsoft.com/office/powerpoint/2010/main" val="1114371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69</a:t>
            </a:fld>
            <a:endParaRPr lang="zh-TW" altLang="en-US"/>
          </a:p>
        </p:txBody>
      </p:sp>
    </p:spTree>
    <p:extLst>
      <p:ext uri="{BB962C8B-B14F-4D97-AF65-F5344CB8AC3E}">
        <p14:creationId xmlns:p14="http://schemas.microsoft.com/office/powerpoint/2010/main" val="19119613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70</a:t>
            </a:fld>
            <a:endParaRPr lang="zh-TW" altLang="en-US"/>
          </a:p>
        </p:txBody>
      </p:sp>
    </p:spTree>
    <p:extLst>
      <p:ext uri="{BB962C8B-B14F-4D97-AF65-F5344CB8AC3E}">
        <p14:creationId xmlns:p14="http://schemas.microsoft.com/office/powerpoint/2010/main" val="279269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7</a:t>
            </a:fld>
            <a:endParaRPr lang="zh-TW" altLang="en-US"/>
          </a:p>
        </p:txBody>
      </p:sp>
    </p:spTree>
    <p:extLst>
      <p:ext uri="{BB962C8B-B14F-4D97-AF65-F5344CB8AC3E}">
        <p14:creationId xmlns:p14="http://schemas.microsoft.com/office/powerpoint/2010/main" val="232492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8</a:t>
            </a:fld>
            <a:endParaRPr lang="zh-TW" altLang="en-US"/>
          </a:p>
        </p:txBody>
      </p:sp>
    </p:spTree>
    <p:extLst>
      <p:ext uri="{BB962C8B-B14F-4D97-AF65-F5344CB8AC3E}">
        <p14:creationId xmlns:p14="http://schemas.microsoft.com/office/powerpoint/2010/main" val="315740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9</a:t>
            </a:fld>
            <a:endParaRPr lang="zh-TW" altLang="en-US"/>
          </a:p>
        </p:txBody>
      </p:sp>
    </p:spTree>
    <p:extLst>
      <p:ext uri="{BB962C8B-B14F-4D97-AF65-F5344CB8AC3E}">
        <p14:creationId xmlns:p14="http://schemas.microsoft.com/office/powerpoint/2010/main" val="1419941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FFC74B"/>
          </a:solidFill>
          <a:ln w="25400" algn="ctr">
            <a:noFill/>
            <a:miter lim="800000"/>
            <a:headEnd/>
            <a:tailEnd/>
          </a:ln>
        </p:spPr>
        <p:txBody>
          <a:bodyPr rot="10800000" anchor="ctr"/>
          <a:lstStyle/>
          <a:p>
            <a:pPr algn="ctr">
              <a:defRPr/>
            </a:pPr>
            <a:endParaRPr lang="zh-TW" altLang="en-US">
              <a:solidFill>
                <a:schemeClr val="lt1"/>
              </a:solidFill>
              <a:latin typeface="+mn-lt"/>
              <a:ea typeface="+mn-ea"/>
            </a:endParaRPr>
          </a:p>
        </p:txBody>
      </p:sp>
      <p:pic>
        <p:nvPicPr>
          <p:cNvPr id="5" name="Picture 2" descr="C:\Documents and Settings\User\桌面\立體圖.gif"/>
          <p:cNvPicPr>
            <a:picLocks noChangeAspect="1" noChangeArrowheads="1"/>
          </p:cNvPicPr>
          <p:nvPr userDrawn="1"/>
        </p:nvPicPr>
        <p:blipFill>
          <a:blip r:embed="rId2" cstate="print"/>
          <a:srcRect/>
          <a:stretch>
            <a:fillRect/>
          </a:stretch>
        </p:blipFill>
        <p:spPr bwMode="auto">
          <a:xfrm>
            <a:off x="6227763" y="3371850"/>
            <a:ext cx="2916237" cy="3051175"/>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79388" y="3933825"/>
            <a:ext cx="990600" cy="1524000"/>
          </a:xfrm>
          <a:prstGeom prst="rect">
            <a:avLst/>
          </a:prstGeom>
          <a:noFill/>
          <a:ln w="9525">
            <a:noFill/>
            <a:miter lim="800000"/>
            <a:headEnd/>
            <a:tailEnd/>
          </a:ln>
        </p:spPr>
      </p:pic>
      <p:sp>
        <p:nvSpPr>
          <p:cNvPr id="7" name="矩形 6"/>
          <p:cNvSpPr/>
          <p:nvPr userDrawn="1"/>
        </p:nvSpPr>
        <p:spPr>
          <a:xfrm>
            <a:off x="611560" y="2420888"/>
            <a:ext cx="7992888" cy="36000"/>
          </a:xfrm>
          <a:prstGeom prst="rect">
            <a:avLst/>
          </a:prstGeom>
          <a:gradFill flip="none" rotWithShape="1">
            <a:gsLst>
              <a:gs pos="0">
                <a:srgbClr val="FFB41D"/>
              </a:gs>
              <a:gs pos="50000">
                <a:srgbClr val="F7AB00">
                  <a:shade val="67500"/>
                  <a:satMod val="115000"/>
                </a:srgbClr>
              </a:gs>
              <a:gs pos="100000">
                <a:srgbClr val="F7AB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p:txBody>
          <a:bodyPr/>
          <a:lstStyle>
            <a:lvl1pPr>
              <a:defRPr smtClean="0"/>
            </a:lvl1pPr>
          </a:lstStyle>
          <a:p>
            <a:pPr>
              <a:defRPr/>
            </a:pPr>
            <a:fld id="{9FA6FDF6-6AA5-4CFC-AEA0-579E8DFB5460}" type="datetime1">
              <a:rPr lang="zh-TW" altLang="en-US" smtClean="0"/>
              <a:t>2017/3/22</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EBE3EE61-3F3D-47FA-8BA5-6513F9B77B0A}" type="slidenum">
              <a:rPr lang="zh-TW" altLang="en-US"/>
              <a:pPr>
                <a:defRPr/>
              </a:pPr>
              <a:t>‹#›</a:t>
            </a:fld>
            <a:endParaRPr lang="en-US" altLang="zh-TW"/>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CDA71815-90F3-4510-97DA-921D5FD0DA21}" type="datetime1">
              <a:rPr lang="zh-TW" altLang="en-US" smtClean="0"/>
              <a:t>2017/3/22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AE8AE05-CE1D-4330-85F4-0AB2A9FA637E}"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4EF2C2D9-191C-4415-92EF-9276376FAE57}" type="datetime1">
              <a:rPr lang="zh-TW" altLang="en-US" smtClean="0"/>
              <a:t>2017/3/22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248E123-CA3F-4BD1-B10C-FEEFA8DCFD88}"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矩形 3"/>
          <p:cNvSpPr/>
          <p:nvPr userDrawn="1"/>
        </p:nvSpPr>
        <p:spPr>
          <a:xfrm>
            <a:off x="35496" y="1016736"/>
            <a:ext cx="7992888" cy="36000"/>
          </a:xfrm>
          <a:prstGeom prst="rect">
            <a:avLst/>
          </a:prstGeom>
          <a:gradFill flip="none" rotWithShape="1">
            <a:gsLst>
              <a:gs pos="0">
                <a:srgbClr val="FFB41D"/>
              </a:gs>
              <a:gs pos="50000">
                <a:srgbClr val="F7AB00">
                  <a:shade val="67500"/>
                  <a:satMod val="115000"/>
                </a:srgbClr>
              </a:gs>
              <a:gs pos="100000">
                <a:srgbClr val="F7AB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a:latin typeface="華康中黑體" pitchFamily="49" charset="-120"/>
                <a:ea typeface="華康中黑體" pitchFamily="49" charset="-120"/>
              </a:defRPr>
            </a:lvl1pPr>
            <a:lvl2pPr>
              <a:defRPr>
                <a:latin typeface="華康中黑體" pitchFamily="49" charset="-120"/>
                <a:ea typeface="華康中黑體" pitchFamily="49" charset="-120"/>
              </a:defRPr>
            </a:lvl2pPr>
            <a:lvl3pPr>
              <a:defRPr>
                <a:latin typeface="華康中黑體" pitchFamily="49" charset="-120"/>
                <a:ea typeface="華康中黑體" pitchFamily="49" charset="-120"/>
              </a:defRPr>
            </a:lvl3pPr>
            <a:lvl4pPr>
              <a:defRPr>
                <a:latin typeface="華康中黑體" pitchFamily="49" charset="-120"/>
                <a:ea typeface="華康中黑體" pitchFamily="49" charset="-120"/>
              </a:defRPr>
            </a:lvl4pPr>
            <a:lvl5pPr>
              <a:defRPr>
                <a:latin typeface="華康中黑體" pitchFamily="49" charset="-120"/>
                <a:ea typeface="華康中黑體" pitchFamily="49"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Rectangle 4"/>
          <p:cNvSpPr>
            <a:spLocks noGrp="1" noChangeArrowheads="1"/>
          </p:cNvSpPr>
          <p:nvPr>
            <p:ph type="dt" sz="half" idx="10"/>
          </p:nvPr>
        </p:nvSpPr>
        <p:spPr/>
        <p:txBody>
          <a:bodyPr/>
          <a:lstStyle>
            <a:lvl1pPr>
              <a:defRPr smtClean="0"/>
            </a:lvl1pPr>
          </a:lstStyle>
          <a:p>
            <a:pPr>
              <a:defRPr/>
            </a:pPr>
            <a:fld id="{0D065B4C-2D2E-4BA2-9B14-97E10BB400BE}" type="datetime1">
              <a:rPr lang="zh-TW" altLang="en-US" smtClean="0"/>
              <a:t>2017/3/22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A272ACB8-32D6-4BA3-A453-EE320421D775}" type="slidenum">
              <a:rPr lang="zh-TW" altLang="en-US"/>
              <a:pPr>
                <a:defRPr/>
              </a:pPr>
              <a:t>‹#›</a:t>
            </a:fld>
            <a:endParaRPr lang="en-US" altLang="zh-TW"/>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076ACD-9201-4CCC-B902-811D75936D6A}" type="datetime1">
              <a:rPr lang="zh-TW" altLang="en-US" smtClean="0"/>
              <a:t>2017/3/22</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7C00C21E-7A0B-4DB6-B866-8864CE6CE354}"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EF1E58DB-28DA-4FAC-B122-FF07D4A45BE8}" type="datetime1">
              <a:rPr lang="zh-TW" altLang="en-US" smtClean="0"/>
              <a:t>2017/3/22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87C7169-D778-4617-BA0A-FC55DFB3BD03}" type="slidenum">
              <a:rPr lang="zh-TW" altLang="en-US"/>
              <a:pPr>
                <a:defRPr/>
              </a:pPr>
              <a:t>‹#›</a:t>
            </a:fld>
            <a:endParaRPr lang="en-US" altLang="zh-TW"/>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C8DBFBC6-29E5-42CD-9E15-FB56A1790C1C}" type="datetime1">
              <a:rPr lang="zh-TW" altLang="en-US" smtClean="0"/>
              <a:t>2017/3/22</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488F83DD-E961-459E-A479-5205CD73AD35}"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F015B258-4A94-4FAD-A62A-4228A718F4A9}" type="datetime1">
              <a:rPr lang="zh-TW" altLang="en-US" smtClean="0"/>
              <a:t>2017/3/22</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59BA74FE-0D80-4320-A9D4-055BD3261838}"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667679-93E5-4748-B23E-E24C5FC2FCF4}" type="datetime1">
              <a:rPr lang="zh-TW" altLang="en-US" smtClean="0"/>
              <a:t>2017/3/22</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A1A49E5-3A20-407A-9D87-6D755D365273}" type="slidenum">
              <a:rPr lang="zh-TW" altLang="en-US"/>
              <a:pPr>
                <a:defRPr/>
              </a:pPr>
              <a:t>‹#›</a:t>
            </a:fld>
            <a:endParaRPr lang="en-US" altLang="zh-TW"/>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12F21B46-6DE5-483E-A2E9-9F07CCB083E1}" type="datetime1">
              <a:rPr lang="zh-TW" altLang="en-US" smtClean="0"/>
              <a:t>2017/3/22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AC9A2A5-D762-42A1-8A1F-DAE89E3FFE8E}"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4FBCFA11-DFCD-4C3D-A304-7E7DCCC43AD1}" type="datetime1">
              <a:rPr lang="zh-TW" altLang="en-US" smtClean="0"/>
              <a:t>2017/3/22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11BA352-7CEF-4956-9B62-4F7B36F1B261}"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561013"/>
            <a:ext cx="9144000" cy="1323975"/>
          </a:xfrm>
          <a:prstGeom prst="rect">
            <a:avLst/>
          </a:prstGeom>
          <a:noFill/>
          <a:ln w="9525">
            <a:noFill/>
            <a:miter lim="800000"/>
            <a:headEnd/>
            <a:tailEnd/>
          </a:ln>
        </p:spPr>
      </p:pic>
      <p:pic>
        <p:nvPicPr>
          <p:cNvPr id="1027" name="Picture 2" descr="C:\Documents and Settings\User\桌面\立體圖.gif"/>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515225" y="4508500"/>
            <a:ext cx="1628775" cy="1706563"/>
          </a:xfrm>
          <a:prstGeom prst="rect">
            <a:avLst/>
          </a:prstGeom>
          <a:noFill/>
          <a:ln w="9525">
            <a:noFill/>
            <a:miter lim="800000"/>
            <a:headEnd/>
            <a:tailEnd/>
          </a:ln>
        </p:spPr>
      </p:pic>
      <p:sp>
        <p:nvSpPr>
          <p:cNvPr id="1028"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latin typeface="Arial" charset="0"/>
                <a:ea typeface="新細明體" charset="-120"/>
              </a:defRPr>
            </a:lvl1pPr>
          </a:lstStyle>
          <a:p>
            <a:pPr>
              <a:defRPr/>
            </a:pPr>
            <a:fld id="{B72AC093-F5F4-4E56-9424-B75BF075C844}" type="datetime1">
              <a:rPr lang="zh-TW" altLang="en-US" smtClean="0"/>
              <a:t>2017/3/22</a:t>
            </a:fld>
            <a:endParaRPr lang="en-US" altLang="zh-TW"/>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新細明體" charset="-120"/>
              </a:defRPr>
            </a:lvl1pPr>
          </a:lstStyle>
          <a:p>
            <a:pPr>
              <a:defRPr/>
            </a:pPr>
            <a:fld id="{53932F54-61F3-4831-AA59-F86EC10B3490}"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ctrTitle"/>
          </p:nvPr>
        </p:nvSpPr>
        <p:spPr>
          <a:xfrm>
            <a:off x="617538" y="1166813"/>
            <a:ext cx="8069262" cy="1470025"/>
          </a:xfrm>
        </p:spPr>
        <p:txBody>
          <a:bodyPr/>
          <a:lstStyle/>
          <a:p>
            <a:pPr algn="dist" eaLnBrk="1" hangingPunct="1"/>
            <a:r>
              <a:rPr lang="zh-TW" altLang="en-US" sz="6000" dirty="0" smtClean="0">
                <a:solidFill>
                  <a:schemeClr val="tx1"/>
                </a:solidFill>
                <a:latin typeface="標楷體" panose="03000509000000000000" pitchFamily="65" charset="-120"/>
                <a:ea typeface="標楷體" panose="03000509000000000000" pitchFamily="65" charset="-120"/>
              </a:rPr>
              <a:t>系統操作宣導說明會</a:t>
            </a:r>
          </a:p>
        </p:txBody>
      </p:sp>
      <p:sp>
        <p:nvSpPr>
          <p:cNvPr id="4100" name="Rectangle 6"/>
          <p:cNvSpPr>
            <a:spLocks noGrp="1" noChangeArrowheads="1"/>
          </p:cNvSpPr>
          <p:nvPr>
            <p:ph type="subTitle" idx="1"/>
          </p:nvPr>
        </p:nvSpPr>
        <p:spPr>
          <a:xfrm>
            <a:off x="3276600" y="2569215"/>
            <a:ext cx="5399088" cy="504825"/>
          </a:xfrm>
        </p:spPr>
        <p:txBody>
          <a:bodyPr/>
          <a:lstStyle/>
          <a:p>
            <a:pPr algn="l" eaLnBrk="1" hangingPunct="1"/>
            <a:r>
              <a:rPr lang="zh-TW" altLang="en-US" sz="2400" dirty="0" smtClean="0">
                <a:latin typeface="標楷體" panose="03000509000000000000" pitchFamily="65" charset="-120"/>
                <a:ea typeface="標楷體" panose="03000509000000000000" pitchFamily="65" charset="-120"/>
              </a:rPr>
              <a:t>主辦單位： </a:t>
            </a:r>
          </a:p>
        </p:txBody>
      </p:sp>
      <p:sp>
        <p:nvSpPr>
          <p:cNvPr id="230401" name="Rectangle 1"/>
          <p:cNvSpPr>
            <a:spLocks noChangeArrowheads="1"/>
          </p:cNvSpPr>
          <p:nvPr/>
        </p:nvSpPr>
        <p:spPr bwMode="auto">
          <a:xfrm>
            <a:off x="702824" y="919173"/>
            <a:ext cx="695575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defTabSz="914400" latinLnBrk="0">
              <a:lnSpc>
                <a:spcPct val="100000"/>
              </a:lnSpc>
              <a:spcBef>
                <a:spcPct val="20000"/>
              </a:spcBef>
              <a:buClrTx/>
              <a:buSzTx/>
              <a:tabLst/>
            </a:pPr>
            <a:r>
              <a:rPr lang="en-US" altLang="zh-TW" sz="3200" dirty="0" smtClean="0">
                <a:latin typeface="標楷體" panose="03000509000000000000" pitchFamily="65" charset="-120"/>
                <a:ea typeface="標楷體" panose="03000509000000000000" pitchFamily="65" charset="-120"/>
              </a:rPr>
              <a:t>106</a:t>
            </a:r>
            <a:r>
              <a:rPr lang="zh-TW" altLang="en-US" sz="3200" dirty="0" smtClean="0">
                <a:latin typeface="標楷體" panose="03000509000000000000" pitchFamily="65" charset="-120"/>
                <a:ea typeface="標楷體" panose="03000509000000000000" pitchFamily="65" charset="-120"/>
              </a:rPr>
              <a:t>學年度四技二專技優甄審入學招生</a:t>
            </a:r>
          </a:p>
        </p:txBody>
      </p:sp>
      <p:pic>
        <p:nvPicPr>
          <p:cNvPr id="6" name="圖片 5" descr="聯合會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4048" y="2528639"/>
            <a:ext cx="3206703" cy="585976"/>
          </a:xfrm>
          <a:prstGeom prst="rect">
            <a:avLst/>
          </a:prstGeom>
        </p:spPr>
      </p:pic>
      <p:sp>
        <p:nvSpPr>
          <p:cNvPr id="2" name="投影片編號版面配置區 1"/>
          <p:cNvSpPr>
            <a:spLocks noGrp="1"/>
          </p:cNvSpPr>
          <p:nvPr>
            <p:ph type="sldNum" sz="quarter" idx="12"/>
          </p:nvPr>
        </p:nvSpPr>
        <p:spPr/>
        <p:txBody>
          <a:bodyPr/>
          <a:lstStyle/>
          <a:p>
            <a:pPr>
              <a:defRPr/>
            </a:pPr>
            <a:fld id="{EBE3EE61-3F3D-47FA-8BA5-6513F9B77B0A}" type="slidenum">
              <a:rPr lang="zh-TW" altLang="en-US" smtClean="0">
                <a:latin typeface="標楷體" panose="03000509000000000000" pitchFamily="65" charset="-120"/>
                <a:ea typeface="標楷體" panose="03000509000000000000" pitchFamily="65" charset="-120"/>
              </a:rPr>
              <a:pPr>
                <a:defRPr/>
              </a:pPr>
              <a:t>1</a:t>
            </a:fld>
            <a:endParaRPr lang="en-US" altLang="zh-TW">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206500" y="3500438"/>
            <a:ext cx="70850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lvl="1" eaLnBrk="1" hangingPunct="1">
              <a:lnSpc>
                <a:spcPct val="90000"/>
              </a:lnSpc>
              <a:buClr>
                <a:srgbClr val="000000"/>
              </a:buClr>
              <a:buFont typeface="Wingdings" pitchFamily="2" charset="2"/>
              <a:buChar char="§"/>
            </a:pPr>
            <a:endParaRPr lang="zh-TW" altLang="en-US" sz="4000">
              <a:latin typeface="標楷體" panose="03000509000000000000" pitchFamily="65" charset="-120"/>
              <a:ea typeface="標楷體" panose="03000509000000000000" pitchFamily="65" charset="-120"/>
            </a:endParaRPr>
          </a:p>
        </p:txBody>
      </p:sp>
      <p:sp>
        <p:nvSpPr>
          <p:cNvPr id="13315" name="Rectangle 2"/>
          <p:cNvSpPr txBox="1">
            <a:spLocks noChangeArrowheads="1"/>
          </p:cNvSpPr>
          <p:nvPr/>
        </p:nvSpPr>
        <p:spPr bwMode="auto">
          <a:xfrm>
            <a:off x="179512" y="1124744"/>
            <a:ext cx="8784654" cy="4164012"/>
          </a:xfrm>
          <a:prstGeom prst="rect">
            <a:avLst/>
          </a:prstGeom>
          <a:solidFill>
            <a:schemeClr val="bg1"/>
          </a:solidFill>
          <a:ln>
            <a:noFill/>
          </a:ln>
          <a:extLst/>
        </p:spPr>
        <p:txBody>
          <a:bodyPr lIns="0" rIns="18288"/>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 typeface="Wingdings 2" pitchFamily="18" charset="2"/>
              <a:buNone/>
            </a:pPr>
            <a:r>
              <a:rPr lang="zh-TW" altLang="en-US" sz="6000" dirty="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技優甄審入學</a:t>
            </a:r>
            <a:r>
              <a:rPr lang="zh-TW" altLang="en-US" sz="60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招生</a:t>
            </a:r>
            <a:endParaRPr lang="en-US" altLang="zh-TW" sz="60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 typeface="Wingdings 2" pitchFamily="18" charset="2"/>
              <a:buNone/>
            </a:pPr>
            <a:r>
              <a:rPr lang="zh-TW" altLang="en-US" sz="5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繳費身分</a:t>
            </a:r>
            <a:r>
              <a:rPr lang="zh-TW" altLang="en-US" sz="5600" dirty="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審查</a:t>
            </a:r>
            <a:r>
              <a:rPr lang="zh-TW" altLang="en-US" sz="5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登錄</a:t>
            </a:r>
            <a:r>
              <a:rPr lang="zh-TW" altLang="en-US" sz="5600" dirty="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作業</a:t>
            </a:r>
          </a:p>
          <a:p>
            <a:pPr algn="ctr" eaLnBrk="1" hangingPunct="1">
              <a:lnSpc>
                <a:spcPct val="130000"/>
              </a:lnSpc>
              <a:spcBef>
                <a:spcPct val="0"/>
              </a:spcBef>
              <a:buFont typeface="Wingdings 2" pitchFamily="18" charset="2"/>
              <a:buNone/>
            </a:pP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系統開放時間：</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106.4.24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 ~ </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106.4.26 17:00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ts val="600"/>
              </a:spcBef>
              <a:buClr>
                <a:srgbClr val="000000"/>
              </a:buClr>
              <a:buFont typeface="Wingdings" pitchFamily="2" charset="2"/>
              <a:buChar cha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106.4.24(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起，上網</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登錄繳費身</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資料</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lnSpc>
                <a:spcPct val="90000"/>
              </a:lnSpc>
              <a:buClr>
                <a:srgbClr val="000000"/>
              </a:buClr>
              <a:buFont typeface="Wingdings" pitchFamily="2" charset="2"/>
              <a:buChar cha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106.4.26(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前，須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完成繳費身</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登錄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作業並確定送出</a:t>
            </a:r>
          </a:p>
          <a:p>
            <a:pPr lvl="1" eaLnBrk="1" hangingPunct="1">
              <a:lnSpc>
                <a:spcPct val="90000"/>
              </a:lnSpc>
              <a:buClr>
                <a:srgbClr val="000000"/>
              </a:buClr>
              <a:buFont typeface="Wingdings" pitchFamily="2" charset="2"/>
              <a:buChar cha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106.4.26(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前，繳</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寄低收入戶或中低收入戶證</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件</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至</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本委員會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郵戳為憑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331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643C0757-6869-4B91-B7E6-969D3A79BC4E}" type="slidenum">
              <a:rPr lang="zh-TW" altLang="en-US" sz="1400" smtClean="0">
                <a:latin typeface="標楷體" panose="03000509000000000000" pitchFamily="65" charset="-120"/>
                <a:ea typeface="標楷體" panose="03000509000000000000" pitchFamily="65" charset="-120"/>
              </a:rPr>
              <a:pPr>
                <a:spcBef>
                  <a:spcPct val="0"/>
                </a:spcBef>
                <a:buFontTx/>
                <a:buNone/>
              </a:pPr>
              <a:t>10</a:t>
            </a:fld>
            <a:endParaRPr lang="en-US" altLang="zh-TW" sz="1400" smtClean="0">
              <a:latin typeface="標楷體" panose="03000509000000000000" pitchFamily="65" charset="-120"/>
              <a:ea typeface="標楷體" panose="03000509000000000000" pitchFamily="65" charset="-120"/>
            </a:endParaRPr>
          </a:p>
        </p:txBody>
      </p:sp>
      <p:sp>
        <p:nvSpPr>
          <p:cNvPr id="5" name="Rectangle 2"/>
          <p:cNvSpPr>
            <a:spLocks noChangeArrowheads="1"/>
          </p:cNvSpPr>
          <p:nvPr/>
        </p:nvSpPr>
        <p:spPr bwMode="auto">
          <a:xfrm>
            <a:off x="298004" y="107951"/>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三</a:t>
            </a:r>
            <a:endParaRPr lang="en-US" altLang="zh-TW" sz="3600" dirty="0" smtClean="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endParaRPr lang="en-US" altLang="zh-TW" sz="3600" dirty="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三、考生作業系統說明</a:t>
            </a:r>
            <a:endParaRPr lang="zh-TW" altLang="en-US" sz="3600" dirty="0">
              <a:solidFill>
                <a:srgbClr val="66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8572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179512" y="116632"/>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系統登入頁</a:t>
            </a:r>
            <a:r>
              <a:rPr lang="en-US" altLang="zh-TW" sz="3600" dirty="0" smtClean="0">
                <a:solidFill>
                  <a:srgbClr val="660066"/>
                </a:solidFill>
                <a:latin typeface="標楷體" panose="03000509000000000000" pitchFamily="65" charset="-120"/>
                <a:ea typeface="標楷體" panose="03000509000000000000" pitchFamily="65" charset="-120"/>
              </a:rPr>
              <a:t>-</a:t>
            </a:r>
            <a:r>
              <a:rPr lang="zh-TW" altLang="en-US" sz="3600" dirty="0" smtClean="0">
                <a:solidFill>
                  <a:srgbClr val="660066"/>
                </a:solidFill>
                <a:latin typeface="標楷體" panose="03000509000000000000" pitchFamily="65" charset="-120"/>
                <a:ea typeface="標楷體" panose="03000509000000000000" pitchFamily="65" charset="-120"/>
              </a:rPr>
              <a:t>設定通行碼</a:t>
            </a:r>
          </a:p>
        </p:txBody>
      </p:sp>
      <p:sp>
        <p:nvSpPr>
          <p:cNvPr id="1843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B6977BE-9E8F-4590-A7B9-60D638D93F00}" type="slidenum">
              <a:rPr lang="zh-TW" altLang="en-US" sz="1400" smtClean="0">
                <a:latin typeface="標楷體" panose="03000509000000000000" pitchFamily="65" charset="-120"/>
                <a:ea typeface="標楷體" panose="03000509000000000000" pitchFamily="65" charset="-120"/>
              </a:rPr>
              <a:pPr>
                <a:spcBef>
                  <a:spcPct val="0"/>
                </a:spcBef>
                <a:buFontTx/>
                <a:buNone/>
              </a:pPr>
              <a:t>11</a:t>
            </a:fld>
            <a:endParaRPr lang="en-US" altLang="zh-TW" sz="140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1259632" y="921293"/>
            <a:ext cx="6552728" cy="5562057"/>
          </a:xfrm>
          <a:prstGeom prst="rect">
            <a:avLst/>
          </a:prstGeom>
        </p:spPr>
      </p:pic>
    </p:spTree>
    <p:extLst>
      <p:ext uri="{BB962C8B-B14F-4D97-AF65-F5344CB8AC3E}">
        <p14:creationId xmlns:p14="http://schemas.microsoft.com/office/powerpoint/2010/main" val="404124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FE46D5C-ACB4-470D-B69B-2479D25F6634}" type="slidenum">
              <a:rPr lang="zh-TW" altLang="en-US" sz="1400" smtClean="0">
                <a:latin typeface="標楷體" panose="03000509000000000000" pitchFamily="65" charset="-120"/>
                <a:ea typeface="標楷體" panose="03000509000000000000" pitchFamily="65" charset="-120"/>
              </a:rPr>
              <a:pPr>
                <a:spcBef>
                  <a:spcPct val="0"/>
                </a:spcBef>
                <a:buFontTx/>
                <a:buNone/>
              </a:pPr>
              <a:t>12</a:t>
            </a:fld>
            <a:endParaRPr lang="en-US" altLang="zh-TW" sz="1400" smtClean="0">
              <a:latin typeface="標楷體" panose="03000509000000000000" pitchFamily="65" charset="-120"/>
              <a:ea typeface="標楷體" panose="03000509000000000000" pitchFamily="65" charset="-120"/>
            </a:endParaRPr>
          </a:p>
        </p:txBody>
      </p:sp>
      <p:sp>
        <p:nvSpPr>
          <p:cNvPr id="4" name="Rectangle 2"/>
          <p:cNvSpPr txBox="1">
            <a:spLocks noChangeArrowheads="1"/>
          </p:cNvSpPr>
          <p:nvPr/>
        </p:nvSpPr>
        <p:spPr bwMode="auto">
          <a:xfrm>
            <a:off x="0" y="116632"/>
            <a:ext cx="9144000" cy="647700"/>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kern="0" dirty="0" smtClean="0">
                <a:solidFill>
                  <a:srgbClr val="660066"/>
                </a:solidFill>
                <a:latin typeface="標楷體" panose="03000509000000000000" pitchFamily="65" charset="-120"/>
                <a:ea typeface="標楷體" panose="03000509000000000000" pitchFamily="65" charset="-120"/>
              </a:rPr>
              <a:t>首次登入閱讀「隱私權保護政策聲明」</a:t>
            </a:r>
          </a:p>
        </p:txBody>
      </p:sp>
      <p:pic>
        <p:nvPicPr>
          <p:cNvPr id="6" name="圖片 5"/>
          <p:cNvPicPr>
            <a:picLocks noChangeAspect="1"/>
          </p:cNvPicPr>
          <p:nvPr/>
        </p:nvPicPr>
        <p:blipFill>
          <a:blip r:embed="rId3"/>
          <a:stretch>
            <a:fillRect/>
          </a:stretch>
        </p:blipFill>
        <p:spPr>
          <a:xfrm>
            <a:off x="1331640" y="841549"/>
            <a:ext cx="6480720" cy="5879926"/>
          </a:xfrm>
          <a:prstGeom prst="rect">
            <a:avLst/>
          </a:prstGeom>
        </p:spPr>
      </p:pic>
    </p:spTree>
    <p:extLst>
      <p:ext uri="{BB962C8B-B14F-4D97-AF65-F5344CB8AC3E}">
        <p14:creationId xmlns:p14="http://schemas.microsoft.com/office/powerpoint/2010/main" val="401051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72ACB8-32D6-4BA3-A453-EE320421D775}" type="slidenum">
              <a:rPr lang="zh-TW" altLang="en-US" smtClean="0">
                <a:latin typeface="標楷體" panose="03000509000000000000" pitchFamily="65" charset="-120"/>
                <a:ea typeface="標楷體" panose="03000509000000000000" pitchFamily="65" charset="-120"/>
              </a:rPr>
              <a:pPr>
                <a:defRPr/>
              </a:pPr>
              <a:t>13</a:t>
            </a:fld>
            <a:endParaRPr lang="en-US" altLang="zh-TW">
              <a:latin typeface="標楷體" panose="03000509000000000000" pitchFamily="65" charset="-120"/>
              <a:ea typeface="標楷體" panose="03000509000000000000" pitchFamily="65" charset="-120"/>
            </a:endParaRPr>
          </a:p>
        </p:txBody>
      </p:sp>
      <p:sp>
        <p:nvSpPr>
          <p:cNvPr id="5" name="Rectangle 2"/>
          <p:cNvSpPr txBox="1">
            <a:spLocks noChangeArrowheads="1"/>
          </p:cNvSpPr>
          <p:nvPr/>
        </p:nvSpPr>
        <p:spPr bwMode="auto">
          <a:xfrm>
            <a:off x="179512" y="260648"/>
            <a:ext cx="9144000" cy="647700"/>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kern="0" dirty="0" smtClean="0">
                <a:solidFill>
                  <a:srgbClr val="660066"/>
                </a:solidFill>
                <a:latin typeface="標楷體" panose="03000509000000000000" pitchFamily="65" charset="-120"/>
                <a:ea typeface="標楷體" panose="03000509000000000000" pitchFamily="65" charset="-120"/>
              </a:rPr>
              <a:t>設定通行碼</a:t>
            </a:r>
          </a:p>
        </p:txBody>
      </p:sp>
      <p:pic>
        <p:nvPicPr>
          <p:cNvPr id="2" name="圖片 1"/>
          <p:cNvPicPr>
            <a:picLocks noChangeAspect="1"/>
          </p:cNvPicPr>
          <p:nvPr/>
        </p:nvPicPr>
        <p:blipFill>
          <a:blip r:embed="rId2"/>
          <a:stretch>
            <a:fillRect/>
          </a:stretch>
        </p:blipFill>
        <p:spPr>
          <a:xfrm>
            <a:off x="395536" y="1124744"/>
            <a:ext cx="7800975" cy="5438775"/>
          </a:xfrm>
          <a:prstGeom prst="rect">
            <a:avLst/>
          </a:prstGeom>
        </p:spPr>
      </p:pic>
    </p:spTree>
    <p:extLst>
      <p:ext uri="{BB962C8B-B14F-4D97-AF65-F5344CB8AC3E}">
        <p14:creationId xmlns:p14="http://schemas.microsoft.com/office/powerpoint/2010/main" val="1980539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72ACB8-32D6-4BA3-A453-EE320421D775}" type="slidenum">
              <a:rPr lang="zh-TW" altLang="en-US" smtClean="0">
                <a:latin typeface="標楷體" panose="03000509000000000000" pitchFamily="65" charset="-120"/>
                <a:ea typeface="標楷體" panose="03000509000000000000" pitchFamily="65" charset="-120"/>
              </a:rPr>
              <a:pPr>
                <a:defRPr/>
              </a:pPr>
              <a:t>14</a:t>
            </a:fld>
            <a:endParaRPr lang="en-US" altLang="zh-TW">
              <a:latin typeface="標楷體" panose="03000509000000000000" pitchFamily="65" charset="-120"/>
              <a:ea typeface="標楷體" panose="03000509000000000000" pitchFamily="65" charset="-120"/>
            </a:endParaRPr>
          </a:p>
        </p:txBody>
      </p:sp>
      <p:sp>
        <p:nvSpPr>
          <p:cNvPr id="5" name="Rectangle 2"/>
          <p:cNvSpPr txBox="1">
            <a:spLocks noChangeArrowheads="1"/>
          </p:cNvSpPr>
          <p:nvPr/>
        </p:nvSpPr>
        <p:spPr bwMode="auto">
          <a:xfrm>
            <a:off x="0" y="285750"/>
            <a:ext cx="9144000" cy="647700"/>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kern="0" dirty="0" smtClean="0">
                <a:solidFill>
                  <a:srgbClr val="660066"/>
                </a:solidFill>
                <a:latin typeface="標楷體" panose="03000509000000000000" pitchFamily="65" charset="-120"/>
                <a:ea typeface="標楷體" panose="03000509000000000000" pitchFamily="65" charset="-120"/>
              </a:rPr>
              <a:t> 通行碼設定成功並列印通行碼留存</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7504" y="1232806"/>
            <a:ext cx="5112568" cy="183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上彎箭號 5"/>
          <p:cNvSpPr/>
          <p:nvPr/>
        </p:nvSpPr>
        <p:spPr>
          <a:xfrm rot="5400000">
            <a:off x="2987824" y="724439"/>
            <a:ext cx="504056" cy="49685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5796136" y="1197855"/>
            <a:ext cx="2890664" cy="4175361"/>
          </a:xfrm>
          <a:prstGeom prst="rect">
            <a:avLst/>
          </a:prstGeom>
          <a:ln w="9525">
            <a:solidFill>
              <a:schemeClr val="tx1"/>
            </a:solidFill>
          </a:ln>
        </p:spPr>
      </p:pic>
    </p:spTree>
    <p:extLst>
      <p:ext uri="{BB962C8B-B14F-4D97-AF65-F5344CB8AC3E}">
        <p14:creationId xmlns:p14="http://schemas.microsoft.com/office/powerpoint/2010/main" val="3717932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72ACB8-32D6-4BA3-A453-EE320421D775}" type="slidenum">
              <a:rPr lang="zh-TW" altLang="en-US" smtClean="0">
                <a:latin typeface="標楷體" panose="03000509000000000000" pitchFamily="65" charset="-120"/>
                <a:ea typeface="標楷體" panose="03000509000000000000" pitchFamily="65" charset="-120"/>
              </a:rPr>
              <a:pPr>
                <a:defRPr/>
              </a:pPr>
              <a:t>15</a:t>
            </a:fld>
            <a:endParaRPr lang="en-US" altLang="zh-TW">
              <a:latin typeface="標楷體" panose="03000509000000000000" pitchFamily="65" charset="-120"/>
              <a:ea typeface="標楷體" panose="03000509000000000000" pitchFamily="65" charset="-120"/>
            </a:endParaRPr>
          </a:p>
        </p:txBody>
      </p:sp>
      <p:sp>
        <p:nvSpPr>
          <p:cNvPr id="6" name="Rectangle 2"/>
          <p:cNvSpPr>
            <a:spLocks noGrp="1" noChangeArrowheads="1"/>
          </p:cNvSpPr>
          <p:nvPr>
            <p:ph type="title" idx="4294967295"/>
          </p:nvPr>
        </p:nvSpPr>
        <p:spPr>
          <a:xfrm>
            <a:off x="107504" y="260648"/>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進入繳費身分審查登錄系統</a:t>
            </a:r>
          </a:p>
        </p:txBody>
      </p:sp>
      <p:pic>
        <p:nvPicPr>
          <p:cNvPr id="2" name="圖片 1"/>
          <p:cNvPicPr>
            <a:picLocks noChangeAspect="1"/>
          </p:cNvPicPr>
          <p:nvPr/>
        </p:nvPicPr>
        <p:blipFill>
          <a:blip r:embed="rId2"/>
          <a:stretch>
            <a:fillRect/>
          </a:stretch>
        </p:blipFill>
        <p:spPr>
          <a:xfrm>
            <a:off x="1043608" y="1124744"/>
            <a:ext cx="6406113" cy="5571356"/>
          </a:xfrm>
          <a:prstGeom prst="rect">
            <a:avLst/>
          </a:prstGeom>
        </p:spPr>
      </p:pic>
    </p:spTree>
    <p:extLst>
      <p:ext uri="{BB962C8B-B14F-4D97-AF65-F5344CB8AC3E}">
        <p14:creationId xmlns:p14="http://schemas.microsoft.com/office/powerpoint/2010/main" val="2573126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FE46D5C-ACB4-470D-B69B-2479D25F6634}" type="slidenum">
              <a:rPr lang="zh-TW" altLang="en-US" sz="1400" smtClean="0">
                <a:latin typeface="標楷體" panose="03000509000000000000" pitchFamily="65" charset="-120"/>
                <a:ea typeface="標楷體" panose="03000509000000000000" pitchFamily="65" charset="-120"/>
              </a:rPr>
              <a:pPr>
                <a:spcBef>
                  <a:spcPct val="0"/>
                </a:spcBef>
                <a:buFontTx/>
                <a:buNone/>
              </a:pPr>
              <a:t>16</a:t>
            </a:fld>
            <a:endParaRPr lang="en-US" altLang="zh-TW" sz="1400" smtClean="0">
              <a:latin typeface="標楷體" panose="03000509000000000000" pitchFamily="65" charset="-120"/>
              <a:ea typeface="標楷體" panose="03000509000000000000" pitchFamily="65" charset="-120"/>
            </a:endParaRPr>
          </a:p>
        </p:txBody>
      </p:sp>
      <p:sp>
        <p:nvSpPr>
          <p:cNvPr id="4" name="Rectangle 2"/>
          <p:cNvSpPr txBox="1">
            <a:spLocks noChangeArrowheads="1"/>
          </p:cNvSpPr>
          <p:nvPr/>
        </p:nvSpPr>
        <p:spPr bwMode="auto">
          <a:xfrm>
            <a:off x="107504" y="116632"/>
            <a:ext cx="9144000" cy="647700"/>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kern="0" dirty="0" smtClean="0">
                <a:solidFill>
                  <a:srgbClr val="660066"/>
                </a:solidFill>
                <a:latin typeface="標楷體" panose="03000509000000000000" pitchFamily="65" charset="-120"/>
                <a:ea typeface="標楷體" panose="03000509000000000000" pitchFamily="65" charset="-120"/>
              </a:rPr>
              <a:t>閱讀「隱私權保護政策聲明」</a:t>
            </a:r>
          </a:p>
        </p:txBody>
      </p:sp>
      <p:pic>
        <p:nvPicPr>
          <p:cNvPr id="2" name="圖片 1"/>
          <p:cNvPicPr>
            <a:picLocks noChangeAspect="1"/>
          </p:cNvPicPr>
          <p:nvPr/>
        </p:nvPicPr>
        <p:blipFill>
          <a:blip r:embed="rId3"/>
          <a:stretch>
            <a:fillRect/>
          </a:stretch>
        </p:blipFill>
        <p:spPr>
          <a:xfrm>
            <a:off x="1043608" y="850298"/>
            <a:ext cx="6480720" cy="5879926"/>
          </a:xfrm>
          <a:prstGeom prst="rect">
            <a:avLst/>
          </a:prstGeom>
        </p:spPr>
      </p:pic>
    </p:spTree>
    <p:extLst>
      <p:ext uri="{BB962C8B-B14F-4D97-AF65-F5344CB8AC3E}">
        <p14:creationId xmlns:p14="http://schemas.microsoft.com/office/powerpoint/2010/main" val="4202676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idx="4294967295"/>
          </p:nvPr>
        </p:nvSpPr>
        <p:spPr>
          <a:xfrm>
            <a:off x="179512" y="131992"/>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詳閱登錄資料注意事項</a:t>
            </a:r>
          </a:p>
        </p:txBody>
      </p:sp>
      <p:sp>
        <p:nvSpPr>
          <p:cNvPr id="2048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F5E20F5C-ED1E-40C1-9EE7-F3EBF7526CCF}" type="slidenum">
              <a:rPr lang="zh-TW" altLang="en-US" sz="1400" smtClean="0">
                <a:latin typeface="標楷體" panose="03000509000000000000" pitchFamily="65" charset="-120"/>
                <a:ea typeface="標楷體" panose="03000509000000000000" pitchFamily="65" charset="-120"/>
              </a:rPr>
              <a:pPr>
                <a:spcBef>
                  <a:spcPct val="0"/>
                </a:spcBef>
                <a:buFontTx/>
                <a:buNone/>
              </a:pPr>
              <a:t>17</a:t>
            </a:fld>
            <a:endParaRPr lang="en-US" altLang="zh-TW" sz="140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467544" y="1183741"/>
            <a:ext cx="7561685" cy="3605685"/>
          </a:xfrm>
          <a:prstGeom prst="rect">
            <a:avLst/>
          </a:prstGeom>
        </p:spPr>
      </p:pic>
      <p:sp>
        <p:nvSpPr>
          <p:cNvPr id="7" name="AutoShape 5"/>
          <p:cNvSpPr>
            <a:spLocks noChangeArrowheads="1"/>
          </p:cNvSpPr>
          <p:nvPr/>
        </p:nvSpPr>
        <p:spPr bwMode="auto">
          <a:xfrm>
            <a:off x="899592" y="5039717"/>
            <a:ext cx="4536504" cy="949002"/>
          </a:xfrm>
          <a:prstGeom prst="wedgeRectCallout">
            <a:avLst>
              <a:gd name="adj1" fmla="val 9523"/>
              <a:gd name="adj2" fmla="val -105811"/>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請考生</a:t>
            </a:r>
            <a:r>
              <a:rPr kumimoji="0" lang="zh-TW" altLang="en-US" sz="1800" dirty="0" smtClean="0">
                <a:solidFill>
                  <a:srgbClr val="000000"/>
                </a:solidFill>
                <a:latin typeface="標楷體" panose="03000509000000000000" pitchFamily="65" charset="-120"/>
                <a:ea typeface="標楷體" panose="03000509000000000000" pitchFamily="65" charset="-120"/>
              </a:rPr>
              <a:t>詳閱登錄</a:t>
            </a:r>
            <a:r>
              <a:rPr kumimoji="0" lang="zh-TW" altLang="en-US" sz="1800" dirty="0">
                <a:solidFill>
                  <a:srgbClr val="000000"/>
                </a:solidFill>
                <a:latin typeface="標楷體" panose="03000509000000000000" pitchFamily="65" charset="-120"/>
                <a:ea typeface="標楷體" panose="03000509000000000000" pitchFamily="65" charset="-120"/>
              </a:rPr>
              <a:t>資料注意事項，閱讀完畢並勾選遵守注意事項核取方塊，並按下方同意按鈕才可以繼續，不同意則返回</a:t>
            </a:r>
            <a:r>
              <a:rPr kumimoji="0" lang="zh-TW" altLang="en-US" sz="1800" dirty="0" smtClean="0">
                <a:solidFill>
                  <a:srgbClr val="000000"/>
                </a:solidFill>
                <a:latin typeface="標楷體" panose="03000509000000000000" pitchFamily="65" charset="-120"/>
                <a:ea typeface="標楷體" panose="03000509000000000000" pitchFamily="65" charset="-120"/>
              </a:rPr>
              <a:t>首頁。</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31042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idx="4294967295"/>
          </p:nvPr>
        </p:nvSpPr>
        <p:spPr>
          <a:xfrm>
            <a:off x="255619" y="152822"/>
            <a:ext cx="6280348"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選擇繳費身分並填寫相關資料</a:t>
            </a:r>
          </a:p>
        </p:txBody>
      </p:sp>
      <p:sp>
        <p:nvSpPr>
          <p:cNvPr id="2151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9597124C-F730-447F-B5E4-15AF32D9C718}" type="slidenum">
              <a:rPr lang="zh-TW" altLang="en-US" sz="1400" smtClean="0">
                <a:latin typeface="標楷體" panose="03000509000000000000" pitchFamily="65" charset="-120"/>
                <a:ea typeface="標楷體" panose="03000509000000000000" pitchFamily="65" charset="-120"/>
              </a:rPr>
              <a:pPr>
                <a:spcBef>
                  <a:spcPct val="0"/>
                </a:spcBef>
                <a:buFontTx/>
                <a:buNone/>
              </a:pPr>
              <a:t>18</a:t>
            </a:fld>
            <a:endParaRPr lang="en-US" altLang="zh-TW" sz="1400" smtClean="0">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08720"/>
            <a:ext cx="7632848"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
          <p:cNvSpPr>
            <a:spLocks noChangeArrowheads="1"/>
          </p:cNvSpPr>
          <p:nvPr/>
        </p:nvSpPr>
        <p:spPr bwMode="auto">
          <a:xfrm>
            <a:off x="3995936" y="1772816"/>
            <a:ext cx="4806875" cy="471140"/>
          </a:xfrm>
          <a:prstGeom prst="wedgeRectCallout">
            <a:avLst>
              <a:gd name="adj1" fmla="val -43894"/>
              <a:gd name="adj2" fmla="val 117091"/>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請</a:t>
            </a:r>
            <a:r>
              <a:rPr kumimoji="0" lang="zh-TW" altLang="en-US" sz="1800" dirty="0" smtClean="0">
                <a:solidFill>
                  <a:srgbClr val="000000"/>
                </a:solidFill>
                <a:latin typeface="標楷體" panose="03000509000000000000" pitchFamily="65" charset="-120"/>
                <a:ea typeface="標楷體" panose="03000509000000000000" pitchFamily="65" charset="-120"/>
              </a:rPr>
              <a:t>考生選擇欲申請之繳費身分並填寫相關資料</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702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idx="4294967295"/>
          </p:nvPr>
        </p:nvSpPr>
        <p:spPr>
          <a:xfrm>
            <a:off x="131912" y="193329"/>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繳費身分審查登錄資料確定送出</a:t>
            </a:r>
            <a:r>
              <a:rPr lang="en-US" altLang="zh-TW" sz="3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(1/2</a:t>
            </a:r>
            <a:r>
              <a:rPr lang="en-US" altLang="zh-TW" sz="3600" dirty="0" smtClean="0">
                <a:solidFill>
                  <a:srgbClr val="660066"/>
                </a:solidFill>
                <a:latin typeface="標楷體" panose="03000509000000000000" pitchFamily="65" charset="-120"/>
                <a:ea typeface="標楷體" panose="03000509000000000000" pitchFamily="65" charset="-120"/>
              </a:rPr>
              <a:t>)</a:t>
            </a:r>
            <a:endParaRPr lang="zh-TW" altLang="en-US" sz="3600" dirty="0" smtClean="0">
              <a:solidFill>
                <a:srgbClr val="660066"/>
              </a:solidFill>
              <a:latin typeface="標楷體" panose="03000509000000000000" pitchFamily="65" charset="-120"/>
              <a:ea typeface="標楷體" panose="03000509000000000000" pitchFamily="65" charset="-120"/>
            </a:endParaRPr>
          </a:p>
        </p:txBody>
      </p:sp>
      <p:sp>
        <p:nvSpPr>
          <p:cNvPr id="2560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0F131F94-C9CB-41D0-9C9E-CEF93665C17E}" type="slidenum">
              <a:rPr lang="zh-TW" altLang="en-US" sz="1400" smtClean="0">
                <a:latin typeface="標楷體" panose="03000509000000000000" pitchFamily="65" charset="-120"/>
                <a:ea typeface="標楷體" panose="03000509000000000000" pitchFamily="65" charset="-120"/>
              </a:rPr>
              <a:pPr>
                <a:spcBef>
                  <a:spcPct val="0"/>
                </a:spcBef>
                <a:buFontTx/>
                <a:buNone/>
              </a:pPr>
              <a:t>19</a:t>
            </a:fld>
            <a:endParaRPr lang="en-US" altLang="zh-TW" sz="1400" smtClean="0">
              <a:latin typeface="標楷體" panose="03000509000000000000" pitchFamily="65" charset="-120"/>
              <a:ea typeface="標楷體" panose="03000509000000000000" pitchFamily="65" charset="-12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73238"/>
            <a:ext cx="7130891" cy="390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8"/>
          <p:cNvSpPr>
            <a:spLocks noChangeArrowheads="1"/>
          </p:cNvSpPr>
          <p:nvPr/>
        </p:nvSpPr>
        <p:spPr bwMode="auto">
          <a:xfrm flipH="1">
            <a:off x="131912" y="1196752"/>
            <a:ext cx="428625" cy="4286250"/>
          </a:xfrm>
          <a:prstGeom prst="wedgeRectCallout">
            <a:avLst>
              <a:gd name="adj1" fmla="val -91426"/>
              <a:gd name="adj2" fmla="val -29810"/>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vert="eaVert"/>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若需要修改，請選「修改」進行資料修改</a:t>
            </a:r>
          </a:p>
          <a:p>
            <a:pPr eaLnBrk="1" hangingPunct="1">
              <a:spcBef>
                <a:spcPct val="0"/>
              </a:spcBef>
              <a:buClr>
                <a:schemeClr val="accent1"/>
              </a:buClr>
              <a:buFontTx/>
              <a:buNone/>
            </a:pP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
        <p:nvSpPr>
          <p:cNvPr id="10" name="AutoShape 5"/>
          <p:cNvSpPr>
            <a:spLocks noChangeArrowheads="1"/>
          </p:cNvSpPr>
          <p:nvPr/>
        </p:nvSpPr>
        <p:spPr bwMode="auto">
          <a:xfrm rot="10800000" flipH="1" flipV="1">
            <a:off x="2987824" y="4848115"/>
            <a:ext cx="4071938" cy="723900"/>
          </a:xfrm>
          <a:prstGeom prst="wedgeRectCallout">
            <a:avLst>
              <a:gd name="adj1" fmla="val -59580"/>
              <a:gd name="adj2" fmla="val -56218"/>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若資料確認無誤，按下</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我要進行確定送出</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按鈕</a:t>
            </a:r>
            <a:r>
              <a:rPr kumimoji="0" lang="zh-TW" altLang="en-US" sz="1800" dirty="0" smtClean="0">
                <a:solidFill>
                  <a:srgbClr val="000000"/>
                </a:solidFill>
                <a:latin typeface="標楷體" panose="03000509000000000000" pitchFamily="65" charset="-120"/>
                <a:ea typeface="標楷體" panose="03000509000000000000" pitchFamily="65" charset="-120"/>
              </a:rPr>
              <a:t>，將會出現最後確認訊息。</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4647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1475656" y="2492896"/>
            <a:ext cx="6553200" cy="307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4513" indent="-544513" eaLnBrk="0" hangingPunct="0">
              <a:spcBef>
                <a:spcPct val="20000"/>
              </a:spcBef>
              <a:buChar char="•"/>
              <a:tabLst>
                <a:tab pos="544513" algn="l"/>
              </a:tabLst>
              <a:defRPr kumimoji="1" sz="3200">
                <a:solidFill>
                  <a:schemeClr val="tx1"/>
                </a:solidFill>
                <a:latin typeface="Arial" pitchFamily="34" charset="0"/>
                <a:ea typeface="華康中黑體" pitchFamily="49" charset="-120"/>
              </a:defRPr>
            </a:lvl1pPr>
            <a:lvl2pPr marL="720725" indent="-263525" eaLnBrk="0" hangingPunct="0">
              <a:spcBef>
                <a:spcPct val="20000"/>
              </a:spcBef>
              <a:buChar char="–"/>
              <a:tabLst>
                <a:tab pos="544513" algn="l"/>
              </a:tabLst>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tabLst>
                <a:tab pos="544513" algn="l"/>
              </a:tabLst>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tabLst>
                <a:tab pos="544513" algn="l"/>
              </a:tabLst>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tabLst>
                <a:tab pos="544513" algn="l"/>
              </a:tabLst>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tabLst>
                <a:tab pos="544513" algn="l"/>
              </a:tabLst>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tabLst>
                <a:tab pos="544513" algn="l"/>
              </a:tabLst>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tabLst>
                <a:tab pos="544513" algn="l"/>
              </a:tabLst>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tabLst>
                <a:tab pos="544513" algn="l"/>
              </a:tabLst>
              <a:defRPr kumimoji="1" sz="2000">
                <a:solidFill>
                  <a:schemeClr val="tx1"/>
                </a:solidFill>
                <a:latin typeface="Arial" pitchFamily="34" charset="0"/>
                <a:ea typeface="華康中黑體" pitchFamily="49" charset="-120"/>
              </a:defRPr>
            </a:lvl9pPr>
          </a:lstStyle>
          <a:p>
            <a:pPr eaLnBrk="1" hangingPunct="1">
              <a:lnSpc>
                <a:spcPct val="110000"/>
              </a:lnSpc>
              <a:spcBef>
                <a:spcPct val="0"/>
              </a:spcBef>
              <a:buClr>
                <a:schemeClr val="tx1"/>
              </a:buClr>
              <a:buFont typeface="華康超明體" pitchFamily="49" charset="-120"/>
              <a:buNone/>
            </a:pPr>
            <a:r>
              <a:rPr lang="zh-TW" altLang="en-US" sz="2200" dirty="0" smtClean="0">
                <a:latin typeface="標楷體" panose="03000509000000000000" pitchFamily="65" charset="-120"/>
                <a:ea typeface="標楷體" panose="03000509000000000000" pitchFamily="65" charset="-120"/>
              </a:rPr>
              <a:t>一、報名資格</a:t>
            </a:r>
            <a:endParaRPr lang="en-US" altLang="zh-TW" sz="2200" dirty="0" smtClean="0">
              <a:latin typeface="標楷體" panose="03000509000000000000" pitchFamily="65" charset="-120"/>
              <a:ea typeface="標楷體" panose="03000509000000000000" pitchFamily="65" charset="-120"/>
            </a:endParaRPr>
          </a:p>
          <a:p>
            <a:pPr eaLnBrk="1" hangingPunct="1">
              <a:lnSpc>
                <a:spcPct val="110000"/>
              </a:lnSpc>
              <a:spcBef>
                <a:spcPct val="0"/>
              </a:spcBef>
              <a:buClr>
                <a:schemeClr val="tx1"/>
              </a:buClr>
              <a:buFont typeface="華康超明體" pitchFamily="49" charset="-120"/>
              <a:buNone/>
            </a:pPr>
            <a:r>
              <a:rPr lang="zh-TW" altLang="en-US" sz="2200" dirty="0" smtClean="0">
                <a:latin typeface="標楷體" panose="03000509000000000000" pitchFamily="65" charset="-120"/>
                <a:ea typeface="標楷體" panose="03000509000000000000" pitchFamily="65" charset="-120"/>
              </a:rPr>
              <a:t>二、重</a:t>
            </a:r>
            <a:r>
              <a:rPr lang="zh-TW" altLang="en-US" sz="2200" dirty="0">
                <a:latin typeface="標楷體" panose="03000509000000000000" pitchFamily="65" charset="-120"/>
                <a:ea typeface="標楷體" panose="03000509000000000000" pitchFamily="65" charset="-120"/>
              </a:rPr>
              <a:t>要</a:t>
            </a:r>
            <a:r>
              <a:rPr lang="zh-TW" altLang="en-US" sz="2200" dirty="0" smtClean="0">
                <a:latin typeface="標楷體" panose="03000509000000000000" pitchFamily="65" charset="-120"/>
                <a:ea typeface="標楷體" panose="03000509000000000000" pitchFamily="65" charset="-120"/>
              </a:rPr>
              <a:t>注意事項</a:t>
            </a:r>
            <a:endParaRPr lang="zh-TW" altLang="en-US" sz="2200" dirty="0">
              <a:latin typeface="標楷體" panose="03000509000000000000" pitchFamily="65" charset="-120"/>
              <a:ea typeface="標楷體" panose="03000509000000000000" pitchFamily="65" charset="-120"/>
            </a:endParaRPr>
          </a:p>
          <a:p>
            <a:pPr eaLnBrk="1" hangingPunct="1">
              <a:lnSpc>
                <a:spcPct val="110000"/>
              </a:lnSpc>
              <a:spcBef>
                <a:spcPct val="0"/>
              </a:spcBef>
              <a:buClr>
                <a:schemeClr val="tx1"/>
              </a:buClr>
              <a:buFont typeface="華康超明體" pitchFamily="49" charset="-120"/>
              <a:buNone/>
            </a:pPr>
            <a:r>
              <a:rPr lang="zh-TW" altLang="en-US" sz="2200" dirty="0" smtClean="0">
                <a:latin typeface="標楷體" panose="03000509000000000000" pitchFamily="65" charset="-120"/>
                <a:ea typeface="標楷體" panose="03000509000000000000" pitchFamily="65" charset="-120"/>
              </a:rPr>
              <a:t>三、</a:t>
            </a:r>
            <a:r>
              <a:rPr lang="zh-TW" altLang="en-US" sz="2200" dirty="0">
                <a:latin typeface="標楷體" panose="03000509000000000000" pitchFamily="65" charset="-120"/>
                <a:ea typeface="標楷體" panose="03000509000000000000" pitchFamily="65" charset="-120"/>
              </a:rPr>
              <a:t>考生作業系統</a:t>
            </a:r>
            <a:r>
              <a:rPr lang="zh-TW" altLang="en-US" sz="2200" dirty="0" smtClean="0">
                <a:latin typeface="標楷體" panose="03000509000000000000" pitchFamily="65" charset="-120"/>
                <a:ea typeface="標楷體" panose="03000509000000000000" pitchFamily="65" charset="-120"/>
              </a:rPr>
              <a:t>說明</a:t>
            </a:r>
            <a:endParaRPr lang="en-US" altLang="zh-TW" sz="2200" dirty="0">
              <a:latin typeface="標楷體" panose="03000509000000000000" pitchFamily="65" charset="-120"/>
              <a:ea typeface="標楷體" panose="03000509000000000000" pitchFamily="65" charset="-120"/>
            </a:endParaRPr>
          </a:p>
          <a:p>
            <a:pPr lvl="1" eaLnBrk="1" hangingPunct="1">
              <a:lnSpc>
                <a:spcPct val="110000"/>
              </a:lnSpc>
              <a:spcBef>
                <a:spcPct val="0"/>
              </a:spcBef>
              <a:buClr>
                <a:schemeClr val="tx1"/>
              </a:buClr>
              <a:buFont typeface="Wingdings" pitchFamily="2" charset="2"/>
              <a:buChar char="Ø"/>
            </a:pPr>
            <a:r>
              <a:rPr lang="zh-TW" altLang="en-US" sz="2200" dirty="0" smtClean="0">
                <a:latin typeface="標楷體" panose="03000509000000000000" pitchFamily="65" charset="-120"/>
                <a:ea typeface="標楷體" panose="03000509000000000000" pitchFamily="65" charset="-120"/>
              </a:rPr>
              <a:t>繳費身分審查</a:t>
            </a:r>
            <a:r>
              <a:rPr lang="zh-TW" altLang="en-US" sz="2200" dirty="0">
                <a:latin typeface="標楷體" panose="03000509000000000000" pitchFamily="65" charset="-120"/>
                <a:ea typeface="標楷體" panose="03000509000000000000" pitchFamily="65" charset="-120"/>
              </a:rPr>
              <a:t>系統</a:t>
            </a:r>
            <a:r>
              <a:rPr lang="zh-TW" altLang="en-US" sz="2200" dirty="0" smtClean="0">
                <a:latin typeface="標楷體" panose="03000509000000000000" pitchFamily="65" charset="-120"/>
                <a:ea typeface="標楷體" panose="03000509000000000000" pitchFamily="65" charset="-120"/>
              </a:rPr>
              <a:t>作業</a:t>
            </a:r>
            <a:endParaRPr lang="en-US" altLang="zh-TW" sz="2200" dirty="0" smtClean="0">
              <a:latin typeface="標楷體" panose="03000509000000000000" pitchFamily="65" charset="-120"/>
              <a:ea typeface="標楷體" panose="03000509000000000000" pitchFamily="65" charset="-120"/>
            </a:endParaRPr>
          </a:p>
          <a:p>
            <a:pPr lvl="1" eaLnBrk="1" hangingPunct="1">
              <a:lnSpc>
                <a:spcPct val="110000"/>
              </a:lnSpc>
              <a:spcBef>
                <a:spcPct val="0"/>
              </a:spcBef>
              <a:buClr>
                <a:schemeClr val="tx1"/>
              </a:buClr>
              <a:buFont typeface="Wingdings" pitchFamily="2" charset="2"/>
              <a:buChar char="Ø"/>
            </a:pPr>
            <a:r>
              <a:rPr lang="zh-TW" altLang="en-US" sz="2200" dirty="0" smtClean="0">
                <a:latin typeface="標楷體" panose="03000509000000000000" pitchFamily="65" charset="-120"/>
                <a:ea typeface="標楷體" panose="03000509000000000000" pitchFamily="65" charset="-120"/>
              </a:rPr>
              <a:t>資格審查登錄系統作業</a:t>
            </a:r>
            <a:endParaRPr lang="zh-TW" altLang="en-US" sz="2200" dirty="0">
              <a:latin typeface="標楷體" panose="03000509000000000000" pitchFamily="65" charset="-120"/>
              <a:ea typeface="標楷體" panose="03000509000000000000" pitchFamily="65" charset="-120"/>
            </a:endParaRPr>
          </a:p>
          <a:p>
            <a:pPr lvl="1" eaLnBrk="1" hangingPunct="1">
              <a:lnSpc>
                <a:spcPct val="110000"/>
              </a:lnSpc>
              <a:spcBef>
                <a:spcPct val="0"/>
              </a:spcBef>
              <a:buClr>
                <a:schemeClr val="tx1"/>
              </a:buClr>
              <a:buFont typeface="Wingdings" pitchFamily="2" charset="2"/>
              <a:buChar char="Ø"/>
            </a:pPr>
            <a:r>
              <a:rPr lang="zh-TW" altLang="en-US" sz="2200" dirty="0">
                <a:latin typeface="標楷體" panose="03000509000000000000" pitchFamily="65" charset="-120"/>
                <a:ea typeface="標楷體" panose="03000509000000000000" pitchFamily="65" charset="-120"/>
              </a:rPr>
              <a:t>網路</a:t>
            </a:r>
            <a:r>
              <a:rPr lang="zh-TW" altLang="en-US" sz="2200" dirty="0" smtClean="0">
                <a:latin typeface="標楷體" panose="03000509000000000000" pitchFamily="65" charset="-120"/>
                <a:ea typeface="標楷體" panose="03000509000000000000" pitchFamily="65" charset="-120"/>
              </a:rPr>
              <a:t>報名系統作業</a:t>
            </a:r>
            <a:endParaRPr lang="zh-TW" altLang="en-US" sz="2200" dirty="0">
              <a:latin typeface="標楷體" panose="03000509000000000000" pitchFamily="65" charset="-120"/>
              <a:ea typeface="標楷體" panose="03000509000000000000" pitchFamily="65" charset="-120"/>
            </a:endParaRPr>
          </a:p>
          <a:p>
            <a:pPr lvl="1" eaLnBrk="1" hangingPunct="1">
              <a:lnSpc>
                <a:spcPct val="110000"/>
              </a:lnSpc>
              <a:spcBef>
                <a:spcPct val="0"/>
              </a:spcBef>
              <a:buClr>
                <a:schemeClr val="tx1"/>
              </a:buClr>
              <a:buFont typeface="Wingdings" pitchFamily="2" charset="2"/>
              <a:buChar char="Ø"/>
            </a:pPr>
            <a:r>
              <a:rPr lang="zh-TW" altLang="en-US" sz="2200" dirty="0">
                <a:latin typeface="標楷體" panose="03000509000000000000" pitchFamily="65" charset="-120"/>
                <a:ea typeface="標楷體" panose="03000509000000000000" pitchFamily="65" charset="-120"/>
              </a:rPr>
              <a:t>登記就讀志願</a:t>
            </a:r>
            <a:r>
              <a:rPr lang="zh-TW" altLang="en-US" sz="2200" dirty="0" smtClean="0">
                <a:latin typeface="標楷體" panose="03000509000000000000" pitchFamily="65" charset="-120"/>
                <a:ea typeface="標楷體" panose="03000509000000000000" pitchFamily="65" charset="-120"/>
              </a:rPr>
              <a:t>序系統作業</a:t>
            </a:r>
            <a:endParaRPr lang="en-US" altLang="zh-TW" sz="2200" dirty="0">
              <a:latin typeface="標楷體" panose="03000509000000000000" pitchFamily="65" charset="-120"/>
              <a:ea typeface="標楷體" panose="03000509000000000000" pitchFamily="65" charset="-120"/>
            </a:endParaRPr>
          </a:p>
          <a:p>
            <a:pPr eaLnBrk="1" hangingPunct="1">
              <a:lnSpc>
                <a:spcPct val="110000"/>
              </a:lnSpc>
              <a:spcBef>
                <a:spcPct val="0"/>
              </a:spcBef>
              <a:buClr>
                <a:schemeClr val="tx1"/>
              </a:buClr>
              <a:buFontTx/>
              <a:buNone/>
            </a:pPr>
            <a:r>
              <a:rPr lang="zh-TW" altLang="en-US" sz="2200" dirty="0">
                <a:latin typeface="標楷體" panose="03000509000000000000" pitchFamily="65" charset="-120"/>
                <a:ea typeface="標楷體" panose="03000509000000000000" pitchFamily="65" charset="-120"/>
              </a:rPr>
              <a:t>四</a:t>
            </a:r>
            <a:r>
              <a:rPr lang="zh-TW" altLang="en-US" sz="2200" dirty="0" smtClean="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高中職學校查詢系統</a:t>
            </a:r>
          </a:p>
        </p:txBody>
      </p:sp>
      <p:sp>
        <p:nvSpPr>
          <p:cNvPr id="4099" name="Rectangle 2"/>
          <p:cNvSpPr txBox="1">
            <a:spLocks noChangeArrowheads="1"/>
          </p:cNvSpPr>
          <p:nvPr/>
        </p:nvSpPr>
        <p:spPr bwMode="auto">
          <a:xfrm>
            <a:off x="611188" y="1557338"/>
            <a:ext cx="80391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4400" dirty="0" smtClean="0">
                <a:solidFill>
                  <a:srgbClr val="660066"/>
                </a:solidFill>
                <a:latin typeface="標楷體" panose="03000509000000000000" pitchFamily="65" charset="-120"/>
                <a:ea typeface="標楷體" panose="03000509000000000000" pitchFamily="65" charset="-120"/>
              </a:rPr>
              <a:t>簡報大綱</a:t>
            </a:r>
            <a:endParaRPr lang="zh-TW" altLang="en-US" sz="4400" dirty="0">
              <a:solidFill>
                <a:srgbClr val="660066"/>
              </a:solidFill>
              <a:latin typeface="標楷體" panose="03000509000000000000" pitchFamily="65" charset="-120"/>
              <a:ea typeface="標楷體" panose="03000509000000000000" pitchFamily="65" charset="-120"/>
            </a:endParaRPr>
          </a:p>
        </p:txBody>
      </p:sp>
      <p:sp>
        <p:nvSpPr>
          <p:cNvPr id="410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0854DA94-C0ED-469A-A2A7-8AFF8FD96BB4}" type="slidenum">
              <a:rPr lang="zh-TW" altLang="en-US" sz="1400" smtClean="0">
                <a:latin typeface="標楷體" panose="03000509000000000000" pitchFamily="65" charset="-120"/>
                <a:ea typeface="標楷體" panose="03000509000000000000" pitchFamily="65" charset="-120"/>
              </a:rPr>
              <a:pPr>
                <a:spcBef>
                  <a:spcPct val="0"/>
                </a:spcBef>
                <a:buFontTx/>
                <a:buNone/>
              </a:pPr>
              <a:t>2</a:t>
            </a:fld>
            <a:endParaRPr lang="en-US" altLang="zh-TW" sz="140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48739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idx="4294967295"/>
          </p:nvPr>
        </p:nvSpPr>
        <p:spPr>
          <a:xfrm>
            <a:off x="0" y="285750"/>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繳費身</a:t>
            </a:r>
            <a:r>
              <a:rPr lang="zh-TW" altLang="en-US" sz="3600" dirty="0">
                <a:solidFill>
                  <a:srgbClr val="660066"/>
                </a:solidFill>
                <a:latin typeface="標楷體" panose="03000509000000000000" pitchFamily="65" charset="-120"/>
                <a:ea typeface="標楷體" panose="03000509000000000000" pitchFamily="65" charset="-120"/>
              </a:rPr>
              <a:t>分</a:t>
            </a:r>
            <a:r>
              <a:rPr lang="zh-TW" altLang="en-US" sz="3600" dirty="0" smtClean="0">
                <a:solidFill>
                  <a:srgbClr val="660066"/>
                </a:solidFill>
                <a:latin typeface="標楷體" panose="03000509000000000000" pitchFamily="65" charset="-120"/>
                <a:ea typeface="標楷體" panose="03000509000000000000" pitchFamily="65" charset="-120"/>
              </a:rPr>
              <a:t>審查登錄資料確定送出</a:t>
            </a:r>
            <a:r>
              <a:rPr lang="en-US" altLang="zh-TW" sz="3600" dirty="0" smtClean="0">
                <a:solidFill>
                  <a:srgbClr val="660066"/>
                </a:solidFill>
                <a:latin typeface="標楷體" panose="03000509000000000000" pitchFamily="65" charset="-120"/>
                <a:ea typeface="標楷體" panose="03000509000000000000" pitchFamily="65" charset="-120"/>
              </a:rPr>
              <a:t>(</a:t>
            </a:r>
            <a:r>
              <a:rPr lang="en-US" altLang="zh-TW" sz="3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2/2</a:t>
            </a:r>
            <a:r>
              <a:rPr lang="en-US" altLang="zh-TW" sz="3600" dirty="0" smtClean="0">
                <a:solidFill>
                  <a:srgbClr val="660066"/>
                </a:solidFill>
                <a:latin typeface="標楷體" panose="03000509000000000000" pitchFamily="65" charset="-120"/>
                <a:ea typeface="標楷體" panose="03000509000000000000" pitchFamily="65" charset="-120"/>
              </a:rPr>
              <a:t>)</a:t>
            </a:r>
            <a:endParaRPr lang="zh-TW" altLang="en-US" sz="3600" dirty="0" smtClean="0">
              <a:solidFill>
                <a:srgbClr val="660066"/>
              </a:solidFill>
              <a:latin typeface="標楷體" panose="03000509000000000000" pitchFamily="65" charset="-120"/>
              <a:ea typeface="標楷體" panose="03000509000000000000" pitchFamily="65" charset="-120"/>
            </a:endParaRPr>
          </a:p>
        </p:txBody>
      </p:sp>
      <p:sp>
        <p:nvSpPr>
          <p:cNvPr id="2662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4869CE10-3C7A-4C5E-9ADF-8AFF7E6D12E2}" type="slidenum">
              <a:rPr lang="zh-TW" altLang="en-US" sz="1400" smtClean="0">
                <a:latin typeface="標楷體" panose="03000509000000000000" pitchFamily="65" charset="-120"/>
                <a:ea typeface="標楷體" panose="03000509000000000000" pitchFamily="65" charset="-120"/>
              </a:rPr>
              <a:pPr>
                <a:spcBef>
                  <a:spcPct val="0"/>
                </a:spcBef>
                <a:buFontTx/>
                <a:buNone/>
              </a:pPr>
              <a:t>20</a:t>
            </a:fld>
            <a:endParaRPr lang="en-US" altLang="zh-TW" sz="1400" smtClean="0">
              <a:latin typeface="標楷體" panose="03000509000000000000" pitchFamily="65" charset="-120"/>
              <a:ea typeface="標楷體" panose="03000509000000000000" pitchFamily="65" charset="-12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5033"/>
            <a:ext cx="7626177" cy="39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5"/>
          <p:cNvSpPr>
            <a:spLocks noChangeArrowheads="1"/>
          </p:cNvSpPr>
          <p:nvPr/>
        </p:nvSpPr>
        <p:spPr bwMode="auto">
          <a:xfrm rot="16200000">
            <a:off x="2191105" y="-734159"/>
            <a:ext cx="1015663" cy="4606801"/>
          </a:xfrm>
          <a:prstGeom prst="rect">
            <a:avLst/>
          </a:prstGeom>
          <a:solidFill>
            <a:srgbClr val="FF0000"/>
          </a:solidFill>
          <a:ln w="9525">
            <a:solidFill>
              <a:srgbClr val="C00000"/>
            </a:solidFill>
            <a:miter lim="800000"/>
            <a:headEnd/>
            <a:tailEnd/>
          </a:ln>
        </p:spPr>
        <p:txBody>
          <a:bodyPr vert="eaVert"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1800" b="1" dirty="0">
                <a:solidFill>
                  <a:schemeClr val="bg1"/>
                </a:solidFill>
                <a:latin typeface="標楷體" panose="03000509000000000000" pitchFamily="65" charset="-120"/>
                <a:ea typeface="標楷體" panose="03000509000000000000" pitchFamily="65" charset="-120"/>
              </a:rPr>
              <a:t>考生必須完成「我要進行確定送出</a:t>
            </a:r>
            <a:r>
              <a:rPr lang="zh-TW" altLang="en-US" sz="1800" b="1" dirty="0" smtClean="0">
                <a:solidFill>
                  <a:schemeClr val="bg1"/>
                </a:solidFill>
                <a:latin typeface="標楷體" panose="03000509000000000000" pitchFamily="65" charset="-120"/>
                <a:ea typeface="標楷體" panose="03000509000000000000" pitchFamily="65" charset="-120"/>
              </a:rPr>
              <a:t>」作業，</a:t>
            </a:r>
            <a:endParaRPr lang="en-US" altLang="zh-TW" sz="1800" b="1" dirty="0">
              <a:solidFill>
                <a:schemeClr val="bg1"/>
              </a:solidFill>
              <a:latin typeface="標楷體" panose="03000509000000000000" pitchFamily="65" charset="-120"/>
              <a:ea typeface="標楷體" panose="03000509000000000000" pitchFamily="65" charset="-120"/>
            </a:endParaRPr>
          </a:p>
          <a:p>
            <a:pPr eaLnBrk="1" hangingPunct="1">
              <a:spcBef>
                <a:spcPct val="0"/>
              </a:spcBef>
              <a:buClr>
                <a:schemeClr val="accent1"/>
              </a:buClr>
              <a:buFontTx/>
              <a:buNone/>
            </a:pPr>
            <a:r>
              <a:rPr lang="zh-TW" altLang="en-US" sz="1800" b="1" dirty="0">
                <a:solidFill>
                  <a:schemeClr val="bg1"/>
                </a:solidFill>
                <a:latin typeface="標楷體" panose="03000509000000000000" pitchFamily="65" charset="-120"/>
                <a:ea typeface="標楷體" panose="03000509000000000000" pitchFamily="65" charset="-120"/>
              </a:rPr>
              <a:t>才能列印申請表</a:t>
            </a:r>
            <a:r>
              <a:rPr lang="zh-TW" altLang="en-US" sz="1800" b="1" dirty="0" smtClean="0">
                <a:solidFill>
                  <a:schemeClr val="bg1"/>
                </a:solidFill>
                <a:latin typeface="標楷體" panose="03000509000000000000" pitchFamily="65" charset="-120"/>
                <a:ea typeface="標楷體" panose="03000509000000000000" pitchFamily="65" charset="-120"/>
              </a:rPr>
              <a:t>件，並</a:t>
            </a:r>
            <a:r>
              <a:rPr lang="zh-TW" altLang="en-US" sz="1800" b="1" dirty="0">
                <a:solidFill>
                  <a:schemeClr val="bg1"/>
                </a:solidFill>
                <a:latin typeface="標楷體" panose="03000509000000000000" pitchFamily="65" charset="-120"/>
                <a:ea typeface="標楷體" panose="03000509000000000000" pitchFamily="65" charset="-120"/>
              </a:rPr>
              <a:t>請將審查資料寄出才算</a:t>
            </a:r>
            <a:r>
              <a:rPr lang="zh-TW" altLang="en-US" sz="1800" b="1" dirty="0" smtClean="0">
                <a:solidFill>
                  <a:schemeClr val="bg1"/>
                </a:solidFill>
                <a:latin typeface="標楷體" panose="03000509000000000000" pitchFamily="65" charset="-120"/>
                <a:ea typeface="標楷體" panose="03000509000000000000" pitchFamily="65" charset="-120"/>
              </a:rPr>
              <a:t>完成繳費身</a:t>
            </a:r>
            <a:r>
              <a:rPr lang="zh-TW" altLang="en-US" sz="1800" b="1" dirty="0">
                <a:solidFill>
                  <a:schemeClr val="bg1"/>
                </a:solidFill>
                <a:latin typeface="標楷體" panose="03000509000000000000" pitchFamily="65" charset="-120"/>
                <a:ea typeface="標楷體" panose="03000509000000000000" pitchFamily="65" charset="-120"/>
              </a:rPr>
              <a:t>分</a:t>
            </a:r>
            <a:r>
              <a:rPr lang="zh-TW" altLang="en-US" sz="1800" b="1" dirty="0" smtClean="0">
                <a:solidFill>
                  <a:schemeClr val="bg1"/>
                </a:solidFill>
                <a:latin typeface="標楷體" panose="03000509000000000000" pitchFamily="65" charset="-120"/>
                <a:ea typeface="標楷體" panose="03000509000000000000" pitchFamily="65" charset="-120"/>
              </a:rPr>
              <a:t>審查申請。</a:t>
            </a:r>
            <a:endParaRPr lang="zh-TW" altLang="en-US" sz="1800" b="1" dirty="0">
              <a:solidFill>
                <a:schemeClr val="bg1"/>
              </a:solidFill>
              <a:latin typeface="標楷體" panose="03000509000000000000" pitchFamily="65" charset="-120"/>
              <a:ea typeface="標楷體" panose="03000509000000000000" pitchFamily="65" charset="-120"/>
            </a:endParaRPr>
          </a:p>
        </p:txBody>
      </p:sp>
      <p:sp>
        <p:nvSpPr>
          <p:cNvPr id="9" name="AutoShape 5"/>
          <p:cNvSpPr>
            <a:spLocks noChangeArrowheads="1"/>
          </p:cNvSpPr>
          <p:nvPr/>
        </p:nvSpPr>
        <p:spPr bwMode="auto">
          <a:xfrm rot="10800000" flipH="1" flipV="1">
            <a:off x="6012160" y="3424754"/>
            <a:ext cx="2103535" cy="760414"/>
          </a:xfrm>
          <a:prstGeom prst="wedgeRectCallout">
            <a:avLst>
              <a:gd name="adj1" fmla="val -105873"/>
              <a:gd name="adj2" fmla="val 67678"/>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smtClean="0">
                <a:solidFill>
                  <a:srgbClr val="000000"/>
                </a:solidFill>
                <a:latin typeface="標楷體" panose="03000509000000000000" pitchFamily="65" charset="-120"/>
                <a:ea typeface="標楷體" panose="03000509000000000000" pitchFamily="65" charset="-120"/>
              </a:rPr>
              <a:t>點選確定按鈕</a:t>
            </a:r>
            <a:r>
              <a:rPr kumimoji="0" lang="zh-TW" altLang="en-US" sz="1800" dirty="0">
                <a:solidFill>
                  <a:srgbClr val="000000"/>
                </a:solidFill>
                <a:latin typeface="標楷體" panose="03000509000000000000" pitchFamily="65" charset="-120"/>
                <a:ea typeface="標楷體" panose="03000509000000000000" pitchFamily="65" charset="-120"/>
              </a:rPr>
              <a:t>，將不得再</a:t>
            </a:r>
            <a:r>
              <a:rPr kumimoji="0" lang="zh-TW" altLang="en-US" sz="1800" dirty="0" smtClean="0">
                <a:solidFill>
                  <a:srgbClr val="000000"/>
                </a:solidFill>
                <a:latin typeface="標楷體" panose="03000509000000000000" pitchFamily="65" charset="-120"/>
                <a:ea typeface="標楷體" panose="03000509000000000000" pitchFamily="65" charset="-120"/>
              </a:rPr>
              <a:t>修改資料。</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
        <p:nvSpPr>
          <p:cNvPr id="10" name="Line 14"/>
          <p:cNvSpPr>
            <a:spLocks noChangeShapeType="1"/>
          </p:cNvSpPr>
          <p:nvPr/>
        </p:nvSpPr>
        <p:spPr bwMode="auto">
          <a:xfrm flipV="1">
            <a:off x="2195736" y="4581128"/>
            <a:ext cx="1872208" cy="130408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06050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idx="4294967295"/>
          </p:nvPr>
        </p:nvSpPr>
        <p:spPr>
          <a:xfrm>
            <a:off x="148680" y="175630"/>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申請表件列印</a:t>
            </a:r>
          </a:p>
        </p:txBody>
      </p:sp>
      <p:sp>
        <p:nvSpPr>
          <p:cNvPr id="2765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F4C7E976-800C-4903-90DE-03AF8BE3DC03}" type="slidenum">
              <a:rPr lang="zh-TW" altLang="en-US" sz="1400" smtClean="0">
                <a:latin typeface="標楷體" panose="03000509000000000000" pitchFamily="65" charset="-120"/>
                <a:ea typeface="標楷體" panose="03000509000000000000" pitchFamily="65" charset="-120"/>
              </a:rPr>
              <a:pPr>
                <a:spcBef>
                  <a:spcPct val="0"/>
                </a:spcBef>
                <a:buFontTx/>
                <a:buNone/>
              </a:pPr>
              <a:t>21</a:t>
            </a:fld>
            <a:endParaRPr lang="en-US" altLang="zh-TW" sz="1400" smtClean="0">
              <a:latin typeface="標楷體" panose="03000509000000000000" pitchFamily="65" charset="-120"/>
              <a:ea typeface="標楷體" panose="03000509000000000000" pitchFamily="65" charset="-12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74670"/>
            <a:ext cx="7783710" cy="457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rot="10800000" flipH="1" flipV="1">
            <a:off x="5148064" y="814638"/>
            <a:ext cx="3744416" cy="633412"/>
          </a:xfrm>
          <a:prstGeom prst="wedgeRectCallout">
            <a:avLst>
              <a:gd name="adj1" fmla="val 22764"/>
              <a:gd name="adj2" fmla="val 265285"/>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考生必須自行下載列印申請表件，在規定時間</a:t>
            </a:r>
            <a:r>
              <a:rPr kumimoji="0" lang="zh-TW" altLang="en-US" sz="1800" dirty="0" smtClean="0">
                <a:solidFill>
                  <a:srgbClr val="000000"/>
                </a:solidFill>
                <a:latin typeface="標楷體" panose="03000509000000000000" pitchFamily="65" charset="-120"/>
                <a:ea typeface="標楷體" panose="03000509000000000000" pitchFamily="65" charset="-120"/>
              </a:rPr>
              <a:t>內寄</a:t>
            </a:r>
            <a:r>
              <a:rPr kumimoji="0" lang="zh-TW" altLang="en-US" sz="1800" dirty="0">
                <a:solidFill>
                  <a:srgbClr val="000000"/>
                </a:solidFill>
                <a:latin typeface="標楷體" panose="03000509000000000000" pitchFamily="65" charset="-120"/>
                <a:ea typeface="標楷體" panose="03000509000000000000" pitchFamily="65" charset="-120"/>
              </a:rPr>
              <a:t>出</a:t>
            </a:r>
            <a:r>
              <a:rPr kumimoji="0" lang="zh-TW" altLang="en-US" sz="1800" dirty="0" smtClean="0">
                <a:solidFill>
                  <a:srgbClr val="000000"/>
                </a:solidFill>
                <a:latin typeface="標楷體" panose="03000509000000000000" pitchFamily="65" charset="-120"/>
                <a:ea typeface="標楷體" panose="03000509000000000000" pitchFamily="65" charset="-120"/>
              </a:rPr>
              <a:t>資料。</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10358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210451" y="260648"/>
            <a:ext cx="9144000"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繳費身分審查系統相關表件</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樣張</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endParaRPr lang="zh-TW" altLang="en-US" sz="3600" kern="1200" dirty="0" smtClean="0">
              <a:solidFill>
                <a:srgbClr val="660066"/>
              </a:solidFill>
              <a:latin typeface="標楷體" panose="03000509000000000000" pitchFamily="65" charset="-120"/>
              <a:ea typeface="標楷體" panose="03000509000000000000" pitchFamily="65" charset="-120"/>
              <a:cs typeface="+mn-cs"/>
            </a:endParaRPr>
          </a:p>
        </p:txBody>
      </p:sp>
      <p:sp>
        <p:nvSpPr>
          <p:cNvPr id="4198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19285850-3BCD-4A6A-9772-5C578715D436}" type="slidenum">
              <a:rPr lang="zh-TW" altLang="en-US" sz="1400" smtClean="0">
                <a:latin typeface="標楷體" panose="03000509000000000000" pitchFamily="65" charset="-120"/>
                <a:ea typeface="標楷體" panose="03000509000000000000" pitchFamily="65" charset="-120"/>
              </a:rPr>
              <a:pPr>
                <a:spcBef>
                  <a:spcPct val="0"/>
                </a:spcBef>
                <a:buFontTx/>
                <a:buNone/>
              </a:pPr>
              <a:t>22</a:t>
            </a:fld>
            <a:endParaRPr lang="en-US" altLang="zh-TW" sz="1400" smtClean="0">
              <a:latin typeface="標楷體" panose="03000509000000000000" pitchFamily="65" charset="-120"/>
              <a:ea typeface="標楷體" panose="03000509000000000000" pitchFamily="65" charset="-12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3744416" cy="52565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569" y="1124744"/>
            <a:ext cx="4933262" cy="2880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70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79512" y="233570"/>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收件狀態查詢</a:t>
            </a:r>
          </a:p>
        </p:txBody>
      </p:sp>
      <p:sp>
        <p:nvSpPr>
          <p:cNvPr id="286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9D9DFF76-9327-4FD9-B74D-1CE80DDACF36}" type="slidenum">
              <a:rPr lang="zh-TW" altLang="en-US" sz="1400" smtClean="0">
                <a:latin typeface="標楷體" panose="03000509000000000000" pitchFamily="65" charset="-120"/>
                <a:ea typeface="標楷體" panose="03000509000000000000" pitchFamily="65" charset="-120"/>
              </a:rPr>
              <a:pPr>
                <a:spcBef>
                  <a:spcPct val="0"/>
                </a:spcBef>
                <a:buFontTx/>
                <a:buNone/>
              </a:pPr>
              <a:t>23</a:t>
            </a:fld>
            <a:endParaRPr lang="en-US" altLang="zh-TW" sz="1400" smtClean="0">
              <a:latin typeface="標楷體" panose="03000509000000000000" pitchFamily="65" charset="-120"/>
              <a:ea typeface="標楷體" panose="03000509000000000000" pitchFamily="65" charset="-12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756084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4"/>
          <p:cNvSpPr>
            <a:spLocks noChangeArrowheads="1"/>
          </p:cNvSpPr>
          <p:nvPr/>
        </p:nvSpPr>
        <p:spPr bwMode="auto">
          <a:xfrm rot="10800000" flipH="1" flipV="1">
            <a:off x="2915816" y="4264064"/>
            <a:ext cx="3528392" cy="720080"/>
          </a:xfrm>
          <a:prstGeom prst="wedgeRectCallout">
            <a:avLst>
              <a:gd name="adj1" fmla="val 28411"/>
              <a:gd name="adj2" fmla="val -197101"/>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考生寄出</a:t>
            </a:r>
            <a:r>
              <a:rPr kumimoji="0" lang="zh-TW" altLang="en-US" sz="1800" dirty="0" smtClean="0">
                <a:solidFill>
                  <a:srgbClr val="000000"/>
                </a:solidFill>
                <a:latin typeface="標楷體" panose="03000509000000000000" pitchFamily="65" charset="-120"/>
                <a:ea typeface="標楷體" panose="03000509000000000000" pitchFamily="65" charset="-120"/>
              </a:rPr>
              <a:t>資料</a:t>
            </a:r>
            <a:r>
              <a:rPr kumimoji="0" lang="zh-TW" altLang="en-US" sz="1800" dirty="0" smtClean="0">
                <a:latin typeface="標楷體" panose="03000509000000000000" pitchFamily="65" charset="-120"/>
                <a:ea typeface="標楷體" panose="03000509000000000000" pitchFamily="65" charset="-120"/>
              </a:rPr>
              <a:t>後</a:t>
            </a:r>
            <a:r>
              <a:rPr kumimoji="0" lang="zh-TW" altLang="en-US" sz="1800" dirty="0">
                <a:latin typeface="標楷體" panose="03000509000000000000" pitchFamily="65" charset="-120"/>
                <a:ea typeface="標楷體" panose="03000509000000000000" pitchFamily="65" charset="-120"/>
              </a:rPr>
              <a:t>，可登入系統查詢本委員會</a:t>
            </a:r>
            <a:r>
              <a:rPr kumimoji="0" lang="zh-TW" altLang="en-US" sz="1800" b="1" dirty="0">
                <a:latin typeface="標楷體" panose="03000509000000000000" pitchFamily="65" charset="-120"/>
                <a:ea typeface="標楷體" panose="03000509000000000000" pitchFamily="65" charset="-120"/>
              </a:rPr>
              <a:t>收件</a:t>
            </a:r>
            <a:r>
              <a:rPr kumimoji="0" lang="zh-TW" altLang="en-US" sz="1800" b="1" dirty="0" smtClean="0">
                <a:latin typeface="標楷體" panose="03000509000000000000" pitchFamily="65" charset="-120"/>
                <a:ea typeface="標楷體" panose="03000509000000000000" pitchFamily="65" charset="-120"/>
              </a:rPr>
              <a:t>狀態</a:t>
            </a:r>
            <a:r>
              <a:rPr kumimoji="0" lang="zh-TW" altLang="en-US" sz="1800" dirty="0" smtClean="0">
                <a:latin typeface="標楷體" panose="03000509000000000000" pitchFamily="65" charset="-120"/>
                <a:ea typeface="標楷體" panose="03000509000000000000" pitchFamily="65" charset="-120"/>
              </a:rPr>
              <a:t>。</a:t>
            </a:r>
            <a:endParaRPr kumimoji="0" lang="zh-TW"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90271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206500" y="3500438"/>
            <a:ext cx="70850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lvl="1" eaLnBrk="1" hangingPunct="1">
              <a:lnSpc>
                <a:spcPct val="90000"/>
              </a:lnSpc>
              <a:buClr>
                <a:srgbClr val="000000"/>
              </a:buClr>
              <a:buFont typeface="Wingdings" pitchFamily="2" charset="2"/>
              <a:buChar char="§"/>
            </a:pPr>
            <a:endParaRPr lang="zh-TW" altLang="en-US" sz="4000">
              <a:latin typeface="標楷體" panose="03000509000000000000" pitchFamily="65" charset="-120"/>
              <a:ea typeface="標楷體" panose="03000509000000000000" pitchFamily="65" charset="-120"/>
            </a:endParaRPr>
          </a:p>
        </p:txBody>
      </p:sp>
      <p:sp>
        <p:nvSpPr>
          <p:cNvPr id="13315" name="Rectangle 2"/>
          <p:cNvSpPr txBox="1">
            <a:spLocks noChangeArrowheads="1"/>
          </p:cNvSpPr>
          <p:nvPr/>
        </p:nvSpPr>
        <p:spPr bwMode="auto">
          <a:xfrm>
            <a:off x="323528" y="116632"/>
            <a:ext cx="856863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None/>
            </a:pPr>
            <a:endParaRPr lang="en-US" altLang="zh-TW" sz="4800" dirty="0" smtClean="0">
              <a:solidFill>
                <a:srgbClr val="660066"/>
              </a:solidFill>
              <a:latin typeface="標楷體" panose="03000509000000000000" pitchFamily="65" charset="-120"/>
              <a:ea typeface="標楷體" panose="03000509000000000000" pitchFamily="65" charset="-120"/>
            </a:endParaRPr>
          </a:p>
          <a:p>
            <a:pPr algn="ctr" eaLnBrk="1" hangingPunct="1">
              <a:spcBef>
                <a:spcPct val="0"/>
              </a:spcBef>
              <a:buNone/>
            </a:pPr>
            <a:r>
              <a:rPr lang="zh-TW" altLang="en-US" sz="4800" dirty="0" smtClean="0">
                <a:solidFill>
                  <a:srgbClr val="660066"/>
                </a:solidFill>
                <a:latin typeface="標楷體" panose="03000509000000000000" pitchFamily="65" charset="-120"/>
                <a:ea typeface="標楷體" panose="03000509000000000000" pitchFamily="65" charset="-120"/>
              </a:rPr>
              <a:t>技</a:t>
            </a:r>
            <a:r>
              <a:rPr lang="zh-TW" altLang="en-US" sz="4800" dirty="0">
                <a:solidFill>
                  <a:srgbClr val="660066"/>
                </a:solidFill>
                <a:latin typeface="標楷體" panose="03000509000000000000" pitchFamily="65" charset="-120"/>
                <a:ea typeface="標楷體" panose="03000509000000000000" pitchFamily="65" charset="-120"/>
              </a:rPr>
              <a:t>優甄審入學</a:t>
            </a:r>
            <a:r>
              <a:rPr lang="zh-TW" altLang="en-US" sz="4800" dirty="0" smtClean="0">
                <a:solidFill>
                  <a:srgbClr val="660066"/>
                </a:solidFill>
                <a:latin typeface="標楷體" panose="03000509000000000000" pitchFamily="65" charset="-120"/>
                <a:ea typeface="標楷體" panose="03000509000000000000" pitchFamily="65" charset="-120"/>
              </a:rPr>
              <a:t>招生</a:t>
            </a:r>
            <a:endParaRPr lang="en-US" altLang="zh-TW" sz="4800" dirty="0" smtClean="0">
              <a:solidFill>
                <a:srgbClr val="660066"/>
              </a:solidFill>
              <a:latin typeface="標楷體" panose="03000509000000000000" pitchFamily="65" charset="-120"/>
              <a:ea typeface="標楷體" panose="03000509000000000000" pitchFamily="65" charset="-120"/>
            </a:endParaRPr>
          </a:p>
          <a:p>
            <a:pPr algn="ctr" eaLnBrk="1" hangingPunct="1">
              <a:spcBef>
                <a:spcPct val="0"/>
              </a:spcBef>
              <a:buNone/>
            </a:pPr>
            <a:r>
              <a:rPr lang="zh-TW" altLang="en-US" sz="4800" dirty="0" smtClean="0">
                <a:solidFill>
                  <a:srgbClr val="660066"/>
                </a:solidFill>
                <a:latin typeface="標楷體" panose="03000509000000000000" pitchFamily="65" charset="-120"/>
                <a:ea typeface="標楷體" panose="03000509000000000000" pitchFamily="65" charset="-120"/>
              </a:rPr>
              <a:t>繳交</a:t>
            </a:r>
            <a:r>
              <a:rPr lang="zh-TW" altLang="en-US" sz="4800" dirty="0">
                <a:solidFill>
                  <a:srgbClr val="660066"/>
                </a:solidFill>
                <a:latin typeface="標楷體" panose="03000509000000000000" pitchFamily="65" charset="-120"/>
                <a:ea typeface="標楷體" panose="03000509000000000000" pitchFamily="65" charset="-120"/>
              </a:rPr>
              <a:t>報名費及資格審查登錄</a:t>
            </a:r>
            <a:r>
              <a:rPr lang="zh-TW" altLang="en-US" sz="4800" dirty="0" smtClean="0">
                <a:solidFill>
                  <a:srgbClr val="660066"/>
                </a:solidFill>
                <a:latin typeface="標楷體" panose="03000509000000000000" pitchFamily="65" charset="-120"/>
                <a:ea typeface="標楷體" panose="03000509000000000000" pitchFamily="65" charset="-120"/>
              </a:rPr>
              <a:t>作業</a:t>
            </a:r>
            <a:endParaRPr lang="en-US" altLang="zh-TW" sz="4800" dirty="0" smtClean="0">
              <a:solidFill>
                <a:srgbClr val="660066"/>
              </a:solidFill>
              <a:latin typeface="標楷體" panose="03000509000000000000" pitchFamily="65" charset="-120"/>
              <a:ea typeface="標楷體" panose="03000509000000000000" pitchFamily="65" charset="-120"/>
            </a:endParaRPr>
          </a:p>
          <a:p>
            <a:pPr algn="ctr" eaLnBrk="1" hangingPunct="1">
              <a:lnSpc>
                <a:spcPct val="130000"/>
              </a:lnSpc>
              <a:spcBef>
                <a:spcPct val="0"/>
              </a:spcBef>
              <a:buFont typeface="Wingdings 2" pitchFamily="18" charset="2"/>
              <a:buNone/>
            </a:pP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系統開放時間：</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106.5.4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 ~ </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106.5.9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ts val="1200"/>
              </a:spcBef>
              <a:buClr>
                <a:srgbClr val="000000"/>
              </a:buClr>
              <a:buFont typeface="Wingdings" pitchFamily="2" charset="2"/>
              <a:buChar cha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106.5.4</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106.5.8(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)24:00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，完成繳交報名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費</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90488" lvl="1" indent="0" eaLnBrk="1" hangingPunct="1">
              <a:spcBef>
                <a:spcPts val="1200"/>
              </a:spcBef>
              <a:buClr>
                <a:srgbClr val="000000"/>
              </a:buClr>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通過審查之低收入戶考生請直接進行資格審查登錄作業</a:t>
            </a:r>
            <a:r>
              <a:rPr lang="en-US" altLang="zh-TW"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ts val="1200"/>
              </a:spcBef>
              <a:buClr>
                <a:srgbClr val="000000"/>
              </a:buClr>
              <a:buFont typeface="Wingdings" pitchFamily="2" charset="2"/>
              <a:buChar cha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106.5.4(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起</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，繳交報名費後上網</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登錄資格審查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資料</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ts val="1200"/>
              </a:spcBef>
              <a:buClr>
                <a:srgbClr val="000000"/>
              </a:buClr>
              <a:buFont typeface="Wingdings" pitchFamily="2" charset="2"/>
              <a:buChar cha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106.5.9(</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前，須完成資格審查登錄作業並確定送出</a:t>
            </a:r>
          </a:p>
          <a:p>
            <a:pPr lvl="1" eaLnBrk="1" hangingPunct="1">
              <a:spcBef>
                <a:spcPts val="1200"/>
              </a:spcBef>
              <a:buClr>
                <a:srgbClr val="000000"/>
              </a:buClr>
              <a:buFont typeface="Wingdings" pitchFamily="2" charset="2"/>
              <a:buChar cha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106.5.9(</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前，繳寄審查資料至本委員會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郵戳為憑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331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643C0757-6869-4B91-B7E6-969D3A79BC4E}" type="slidenum">
              <a:rPr lang="zh-TW" altLang="en-US" sz="1400" smtClean="0">
                <a:latin typeface="標楷體" panose="03000509000000000000" pitchFamily="65" charset="-120"/>
                <a:ea typeface="標楷體" panose="03000509000000000000" pitchFamily="65" charset="-120"/>
              </a:rPr>
              <a:pPr>
                <a:spcBef>
                  <a:spcPct val="0"/>
                </a:spcBef>
                <a:buFontTx/>
                <a:buNone/>
              </a:pPr>
              <a:t>24</a:t>
            </a:fld>
            <a:endParaRPr lang="en-US" altLang="zh-TW" sz="1400" smtClean="0">
              <a:latin typeface="標楷體" panose="03000509000000000000" pitchFamily="65" charset="-120"/>
              <a:ea typeface="標楷體" panose="03000509000000000000" pitchFamily="65" charset="-120"/>
            </a:endParaRPr>
          </a:p>
        </p:txBody>
      </p:sp>
      <p:sp>
        <p:nvSpPr>
          <p:cNvPr id="5" name="Rectangle 2"/>
          <p:cNvSpPr>
            <a:spLocks noChangeArrowheads="1"/>
          </p:cNvSpPr>
          <p:nvPr/>
        </p:nvSpPr>
        <p:spPr bwMode="auto">
          <a:xfrm>
            <a:off x="179512" y="116632"/>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三</a:t>
            </a:r>
            <a:endParaRPr lang="en-US" altLang="zh-TW" sz="3600" dirty="0" smtClean="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endParaRPr lang="en-US" altLang="zh-TW" sz="3600" dirty="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三、考生作業系統說明</a:t>
            </a:r>
            <a:endParaRPr lang="zh-TW" altLang="en-US" sz="3600" dirty="0">
              <a:solidFill>
                <a:srgbClr val="66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84996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0" y="70571"/>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系統登入頁</a:t>
            </a:r>
            <a:r>
              <a:rPr lang="en-US" altLang="zh-TW" sz="3600" dirty="0" smtClean="0">
                <a:solidFill>
                  <a:srgbClr val="660066"/>
                </a:solidFill>
                <a:latin typeface="標楷體" panose="03000509000000000000" pitchFamily="65" charset="-120"/>
                <a:ea typeface="標楷體" panose="03000509000000000000" pitchFamily="65" charset="-120"/>
              </a:rPr>
              <a:t>-</a:t>
            </a:r>
            <a:r>
              <a:rPr lang="zh-TW" altLang="en-US" sz="3600" dirty="0" smtClean="0">
                <a:solidFill>
                  <a:srgbClr val="660066"/>
                </a:solidFill>
                <a:latin typeface="標楷體" panose="03000509000000000000" pitchFamily="65" charset="-120"/>
                <a:ea typeface="標楷體" panose="03000509000000000000" pitchFamily="65" charset="-120"/>
              </a:rPr>
              <a:t>設定通行碼</a:t>
            </a:r>
          </a:p>
        </p:txBody>
      </p:sp>
      <p:sp>
        <p:nvSpPr>
          <p:cNvPr id="1843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B6977BE-9E8F-4590-A7B9-60D638D93F00}" type="slidenum">
              <a:rPr lang="zh-TW" altLang="en-US" sz="1400" smtClean="0">
                <a:latin typeface="標楷體" panose="03000509000000000000" pitchFamily="65" charset="-120"/>
                <a:ea typeface="標楷體" panose="03000509000000000000" pitchFamily="65" charset="-120"/>
              </a:rPr>
              <a:pPr>
                <a:spcBef>
                  <a:spcPct val="0"/>
                </a:spcBef>
                <a:buFontTx/>
                <a:buNone/>
              </a:pPr>
              <a:t>25</a:t>
            </a:fld>
            <a:endParaRPr lang="en-US" altLang="zh-TW" sz="1400" smtClean="0">
              <a:latin typeface="標楷體" panose="03000509000000000000" pitchFamily="65" charset="-120"/>
              <a:ea typeface="標楷體" panose="03000509000000000000" pitchFamily="65" charset="-120"/>
            </a:endParaRPr>
          </a:p>
        </p:txBody>
      </p:sp>
      <p:sp>
        <p:nvSpPr>
          <p:cNvPr id="7" name="文字方塊 6"/>
          <p:cNvSpPr txBox="1"/>
          <p:nvPr/>
        </p:nvSpPr>
        <p:spPr>
          <a:xfrm>
            <a:off x="179512" y="694993"/>
            <a:ext cx="8352928" cy="573356"/>
          </a:xfrm>
          <a:prstGeom prst="rect">
            <a:avLst/>
          </a:prstGeom>
          <a:solidFill>
            <a:srgbClr val="FF0000"/>
          </a:solidFill>
          <a:ln w="9525" algn="ctr">
            <a:solidFill>
              <a:srgbClr val="78C85D"/>
            </a:solidFill>
            <a:miter lim="800000"/>
            <a:headEnd/>
            <a:tailEnd/>
          </a:ln>
          <a:effectLst>
            <a:outerShdw dist="20000" dir="5400000" rotWithShape="0">
              <a:srgbClr val="000000">
                <a:alpha val="37999"/>
              </a:srgbClr>
            </a:outerShdw>
          </a:effectLst>
        </p:spPr>
        <p:txBody>
          <a:bodyPr anchor="ctr"/>
          <a:lstStyle>
            <a:defPPr>
              <a:defRPr lang="zh-TW"/>
            </a:defPPr>
            <a:lvl1pPr>
              <a:spcBef>
                <a:spcPct val="20000"/>
              </a:spcBef>
              <a:defRPr kumimoji="0">
                <a:solidFill>
                  <a:srgbClr val="000000"/>
                </a:solidFill>
                <a:latin typeface="微軟正黑體" pitchFamily="34" charset="-120"/>
                <a:ea typeface="微軟正黑體" pitchFamily="34" charset="-120"/>
              </a:defRPr>
            </a:lvl1pPr>
          </a:lstStyle>
          <a:p>
            <a:r>
              <a:rPr lang="zh-TW" altLang="en-US" b="1" dirty="0" smtClean="0">
                <a:solidFill>
                  <a:schemeClr val="bg1"/>
                </a:solidFill>
                <a:latin typeface="標楷體" panose="03000509000000000000" pitchFamily="65" charset="-120"/>
                <a:ea typeface="標楷體" panose="03000509000000000000" pitchFamily="65" charset="-120"/>
              </a:rPr>
              <a:t>若考生先前已於「繳費身分審查系統」設定過通行碼，則無須再行設定，直接登入系統即可</a:t>
            </a:r>
            <a:r>
              <a:rPr lang="zh-TW" altLang="en-US" sz="1600" b="1" dirty="0" smtClean="0">
                <a:solidFill>
                  <a:schemeClr val="bg1"/>
                </a:solidFill>
                <a:latin typeface="標楷體" panose="03000509000000000000" pitchFamily="65" charset="-120"/>
                <a:ea typeface="標楷體" panose="03000509000000000000" pitchFamily="65" charset="-120"/>
              </a:rPr>
              <a:t>。</a:t>
            </a:r>
            <a:endParaRPr lang="zh-TW" altLang="en-US" sz="1600" b="1" dirty="0">
              <a:solidFill>
                <a:schemeClr val="bg1"/>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stretch>
            <a:fillRect/>
          </a:stretch>
        </p:blipFill>
        <p:spPr>
          <a:xfrm>
            <a:off x="2051720" y="1315688"/>
            <a:ext cx="5256584" cy="5405787"/>
          </a:xfrm>
          <a:prstGeom prst="rect">
            <a:avLst/>
          </a:prstGeom>
        </p:spPr>
      </p:pic>
    </p:spTree>
    <p:extLst>
      <p:ext uri="{BB962C8B-B14F-4D97-AF65-F5344CB8AC3E}">
        <p14:creationId xmlns:p14="http://schemas.microsoft.com/office/powerpoint/2010/main" val="3594940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FE46D5C-ACB4-470D-B69B-2479D25F6634}" type="slidenum">
              <a:rPr lang="zh-TW" altLang="en-US" sz="1400" smtClean="0">
                <a:latin typeface="標楷體" panose="03000509000000000000" pitchFamily="65" charset="-120"/>
                <a:ea typeface="標楷體" panose="03000509000000000000" pitchFamily="65" charset="-120"/>
              </a:rPr>
              <a:pPr>
                <a:spcBef>
                  <a:spcPct val="0"/>
                </a:spcBef>
                <a:buFontTx/>
                <a:buNone/>
              </a:pPr>
              <a:t>26</a:t>
            </a:fld>
            <a:endParaRPr lang="en-US" altLang="zh-TW" sz="1400" smtClean="0">
              <a:latin typeface="標楷體" panose="03000509000000000000" pitchFamily="65" charset="-120"/>
              <a:ea typeface="標楷體" panose="03000509000000000000" pitchFamily="65" charset="-120"/>
            </a:endParaRPr>
          </a:p>
        </p:txBody>
      </p:sp>
      <p:sp>
        <p:nvSpPr>
          <p:cNvPr id="4" name="Rectangle 2"/>
          <p:cNvSpPr txBox="1">
            <a:spLocks noChangeArrowheads="1"/>
          </p:cNvSpPr>
          <p:nvPr/>
        </p:nvSpPr>
        <p:spPr bwMode="auto">
          <a:xfrm>
            <a:off x="25504" y="188640"/>
            <a:ext cx="9144000" cy="647700"/>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kern="0" dirty="0" smtClean="0">
                <a:solidFill>
                  <a:srgbClr val="660066"/>
                </a:solidFill>
                <a:latin typeface="標楷體" panose="03000509000000000000" pitchFamily="65" charset="-120"/>
                <a:ea typeface="標楷體" panose="03000509000000000000" pitchFamily="65" charset="-120"/>
              </a:rPr>
              <a:t>首次登入閱讀「隱私權保護政策聲明」</a:t>
            </a:r>
          </a:p>
        </p:txBody>
      </p:sp>
      <p:pic>
        <p:nvPicPr>
          <p:cNvPr id="5" name="圖片 4"/>
          <p:cNvPicPr>
            <a:picLocks noChangeAspect="1"/>
          </p:cNvPicPr>
          <p:nvPr/>
        </p:nvPicPr>
        <p:blipFill>
          <a:blip r:embed="rId3"/>
          <a:stretch>
            <a:fillRect/>
          </a:stretch>
        </p:blipFill>
        <p:spPr>
          <a:xfrm>
            <a:off x="827584" y="917194"/>
            <a:ext cx="6480720" cy="5879926"/>
          </a:xfrm>
          <a:prstGeom prst="rect">
            <a:avLst/>
          </a:prstGeom>
        </p:spPr>
      </p:pic>
    </p:spTree>
    <p:extLst>
      <p:ext uri="{BB962C8B-B14F-4D97-AF65-F5344CB8AC3E}">
        <p14:creationId xmlns:p14="http://schemas.microsoft.com/office/powerpoint/2010/main" val="890353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72ACB8-32D6-4BA3-A453-EE320421D775}" type="slidenum">
              <a:rPr lang="zh-TW" altLang="en-US" smtClean="0">
                <a:latin typeface="標楷體" panose="03000509000000000000" pitchFamily="65" charset="-120"/>
                <a:ea typeface="標楷體" panose="03000509000000000000" pitchFamily="65" charset="-120"/>
              </a:rPr>
              <a:pPr>
                <a:defRPr/>
              </a:pPr>
              <a:t>27</a:t>
            </a:fld>
            <a:endParaRPr lang="en-US" altLang="zh-TW">
              <a:latin typeface="標楷體" panose="03000509000000000000" pitchFamily="65" charset="-120"/>
              <a:ea typeface="標楷體" panose="03000509000000000000" pitchFamily="65" charset="-120"/>
            </a:endParaRPr>
          </a:p>
        </p:txBody>
      </p:sp>
      <p:sp>
        <p:nvSpPr>
          <p:cNvPr id="5" name="Rectangle 2"/>
          <p:cNvSpPr txBox="1">
            <a:spLocks noChangeArrowheads="1"/>
          </p:cNvSpPr>
          <p:nvPr/>
        </p:nvSpPr>
        <p:spPr bwMode="auto">
          <a:xfrm>
            <a:off x="174490" y="260648"/>
            <a:ext cx="9144000" cy="647700"/>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kern="0" dirty="0" smtClean="0">
                <a:solidFill>
                  <a:srgbClr val="660066"/>
                </a:solidFill>
                <a:latin typeface="標楷體" panose="03000509000000000000" pitchFamily="65" charset="-120"/>
                <a:ea typeface="標楷體" panose="03000509000000000000" pitchFamily="65" charset="-120"/>
              </a:rPr>
              <a:t>設定通行碼</a:t>
            </a:r>
          </a:p>
        </p:txBody>
      </p:sp>
      <p:pic>
        <p:nvPicPr>
          <p:cNvPr id="6" name="圖片 5"/>
          <p:cNvPicPr>
            <a:picLocks noChangeAspect="1"/>
          </p:cNvPicPr>
          <p:nvPr/>
        </p:nvPicPr>
        <p:blipFill>
          <a:blip r:embed="rId2"/>
          <a:stretch>
            <a:fillRect/>
          </a:stretch>
        </p:blipFill>
        <p:spPr>
          <a:xfrm>
            <a:off x="179512" y="1260599"/>
            <a:ext cx="7800975" cy="5222751"/>
          </a:xfrm>
          <a:prstGeom prst="rect">
            <a:avLst/>
          </a:prstGeom>
        </p:spPr>
      </p:pic>
    </p:spTree>
    <p:extLst>
      <p:ext uri="{BB962C8B-B14F-4D97-AF65-F5344CB8AC3E}">
        <p14:creationId xmlns:p14="http://schemas.microsoft.com/office/powerpoint/2010/main" val="4244213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72ACB8-32D6-4BA3-A453-EE320421D775}" type="slidenum">
              <a:rPr lang="zh-TW" altLang="en-US" smtClean="0">
                <a:latin typeface="標楷體" panose="03000509000000000000" pitchFamily="65" charset="-120"/>
                <a:ea typeface="標楷體" panose="03000509000000000000" pitchFamily="65" charset="-120"/>
              </a:rPr>
              <a:pPr>
                <a:defRPr/>
              </a:pPr>
              <a:t>28</a:t>
            </a:fld>
            <a:endParaRPr lang="en-US" altLang="zh-TW">
              <a:latin typeface="標楷體" panose="03000509000000000000" pitchFamily="65" charset="-120"/>
              <a:ea typeface="標楷體" panose="03000509000000000000" pitchFamily="65" charset="-120"/>
            </a:endParaRPr>
          </a:p>
        </p:txBody>
      </p:sp>
      <p:sp>
        <p:nvSpPr>
          <p:cNvPr id="5" name="Rectangle 2"/>
          <p:cNvSpPr txBox="1">
            <a:spLocks noChangeArrowheads="1"/>
          </p:cNvSpPr>
          <p:nvPr/>
        </p:nvSpPr>
        <p:spPr bwMode="auto">
          <a:xfrm>
            <a:off x="0" y="285750"/>
            <a:ext cx="9144000" cy="647700"/>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kern="0" dirty="0" smtClean="0">
                <a:solidFill>
                  <a:srgbClr val="660066"/>
                </a:solidFill>
                <a:latin typeface="標楷體" panose="03000509000000000000" pitchFamily="65" charset="-120"/>
                <a:ea typeface="標楷體" panose="03000509000000000000" pitchFamily="65" charset="-120"/>
              </a:rPr>
              <a:t> 通行碼設定成功並列印通行碼留存</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7504" y="1232806"/>
            <a:ext cx="5112568" cy="183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上彎箭號 5"/>
          <p:cNvSpPr/>
          <p:nvPr/>
        </p:nvSpPr>
        <p:spPr>
          <a:xfrm rot="5400000">
            <a:off x="2987824" y="724439"/>
            <a:ext cx="504056" cy="49685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5796136" y="1197855"/>
            <a:ext cx="2890664" cy="4175361"/>
          </a:xfrm>
          <a:prstGeom prst="rect">
            <a:avLst/>
          </a:prstGeom>
          <a:ln w="9525">
            <a:solidFill>
              <a:schemeClr val="tx1"/>
            </a:solidFill>
          </a:ln>
        </p:spPr>
      </p:pic>
    </p:spTree>
    <p:extLst>
      <p:ext uri="{BB962C8B-B14F-4D97-AF65-F5344CB8AC3E}">
        <p14:creationId xmlns:p14="http://schemas.microsoft.com/office/powerpoint/2010/main" val="3757717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72ACB8-32D6-4BA3-A453-EE320421D775}" type="slidenum">
              <a:rPr lang="zh-TW" altLang="en-US" smtClean="0">
                <a:latin typeface="標楷體" panose="03000509000000000000" pitchFamily="65" charset="-120"/>
                <a:ea typeface="標楷體" panose="03000509000000000000" pitchFamily="65" charset="-120"/>
              </a:rPr>
              <a:pPr>
                <a:defRPr/>
              </a:pPr>
              <a:t>29</a:t>
            </a:fld>
            <a:endParaRPr lang="en-US" altLang="zh-TW">
              <a:latin typeface="標楷體" panose="03000509000000000000" pitchFamily="65" charset="-120"/>
              <a:ea typeface="標楷體" panose="03000509000000000000" pitchFamily="65" charset="-120"/>
            </a:endParaRPr>
          </a:p>
        </p:txBody>
      </p:sp>
      <p:sp>
        <p:nvSpPr>
          <p:cNvPr id="6" name="Rectangle 2"/>
          <p:cNvSpPr>
            <a:spLocks noGrp="1" noChangeArrowheads="1"/>
          </p:cNvSpPr>
          <p:nvPr>
            <p:ph type="title" idx="4294967295"/>
          </p:nvPr>
        </p:nvSpPr>
        <p:spPr>
          <a:xfrm>
            <a:off x="107505" y="260648"/>
            <a:ext cx="9144000" cy="647700"/>
          </a:xfrm>
        </p:spPr>
        <p:txBody>
          <a:bodyPr/>
          <a:lstStyle/>
          <a:p>
            <a:pPr eaLnBrk="1" hangingPunct="1"/>
            <a:r>
              <a:rPr lang="zh-TW" altLang="en-US" sz="3600" dirty="0">
                <a:solidFill>
                  <a:srgbClr val="660066"/>
                </a:solidFill>
                <a:latin typeface="標楷體" panose="03000509000000000000" pitchFamily="65" charset="-120"/>
                <a:ea typeface="標楷體" panose="03000509000000000000" pitchFamily="65" charset="-120"/>
              </a:rPr>
              <a:t>進</a:t>
            </a:r>
            <a:r>
              <a:rPr lang="zh-TW" altLang="en-US" sz="3600" dirty="0" smtClean="0">
                <a:solidFill>
                  <a:srgbClr val="660066"/>
                </a:solidFill>
                <a:latin typeface="標楷體" panose="03000509000000000000" pitchFamily="65" charset="-120"/>
                <a:ea typeface="標楷體" panose="03000509000000000000" pitchFamily="65" charset="-120"/>
              </a:rPr>
              <a:t>入</a:t>
            </a:r>
            <a:r>
              <a:rPr lang="zh-TW" altLang="en-US" sz="3600" dirty="0">
                <a:solidFill>
                  <a:srgbClr val="660066"/>
                </a:solidFill>
                <a:latin typeface="標楷體" panose="03000509000000000000" pitchFamily="65" charset="-120"/>
                <a:ea typeface="標楷體" panose="03000509000000000000" pitchFamily="65" charset="-120"/>
              </a:rPr>
              <a:t>資格</a:t>
            </a:r>
            <a:r>
              <a:rPr lang="zh-TW" altLang="en-US" sz="3600" dirty="0" smtClean="0">
                <a:solidFill>
                  <a:srgbClr val="660066"/>
                </a:solidFill>
                <a:latin typeface="標楷體" panose="03000509000000000000" pitchFamily="65" charset="-120"/>
                <a:ea typeface="標楷體" panose="03000509000000000000" pitchFamily="65" charset="-120"/>
              </a:rPr>
              <a:t>審查登錄系統</a:t>
            </a:r>
          </a:p>
        </p:txBody>
      </p:sp>
      <p:sp>
        <p:nvSpPr>
          <p:cNvPr id="10" name="Text Box 4"/>
          <p:cNvSpPr txBox="1">
            <a:spLocks noChangeArrowheads="1"/>
          </p:cNvSpPr>
          <p:nvPr/>
        </p:nvSpPr>
        <p:spPr bwMode="auto">
          <a:xfrm>
            <a:off x="5436097" y="1176859"/>
            <a:ext cx="2995270" cy="2246769"/>
          </a:xfrm>
          <a:prstGeom prst="rect">
            <a:avLst/>
          </a:prstGeom>
          <a:solidFill>
            <a:srgbClr val="FFCC99"/>
          </a:solidFill>
          <a:ln w="9525" algn="ctr">
            <a:solidFill>
              <a:srgbClr val="8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2000" dirty="0">
                <a:latin typeface="標楷體" panose="03000509000000000000" pitchFamily="65" charset="-120"/>
                <a:ea typeface="標楷體" panose="03000509000000000000" pitchFamily="65" charset="-120"/>
              </a:rPr>
              <a:t>點選「進入資格審查登錄系統」系統將會自動檢核下列</a:t>
            </a:r>
            <a:r>
              <a:rPr lang="zh-TW" altLang="en-US" sz="2000" dirty="0" smtClean="0">
                <a:latin typeface="標楷體" panose="03000509000000000000" pitchFamily="65" charset="-120"/>
                <a:ea typeface="標楷體" panose="03000509000000000000" pitchFamily="65" charset="-120"/>
              </a:rPr>
              <a:t>項目</a:t>
            </a:r>
            <a:endParaRPr lang="en-US" altLang="zh-TW" sz="2000" dirty="0" smtClean="0">
              <a:latin typeface="標楷體" panose="03000509000000000000" pitchFamily="65" charset="-120"/>
              <a:ea typeface="標楷體" panose="03000509000000000000" pitchFamily="65" charset="-120"/>
            </a:endParaRPr>
          </a:p>
          <a:p>
            <a:pPr eaLnBrk="1" hangingPunct="1">
              <a:spcBef>
                <a:spcPct val="0"/>
              </a:spcBef>
              <a:buClr>
                <a:schemeClr val="accent1"/>
              </a:buClr>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檢核</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通行碼是否</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正確</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buClr>
                <a:schemeClr val="accent1"/>
              </a:buClr>
              <a:buFontTx/>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smtClean="0">
                <a:latin typeface="標楷體" panose="03000509000000000000" pitchFamily="65" charset="-120"/>
                <a:ea typeface="標楷體" panose="03000509000000000000" pitchFamily="65" charset="-120"/>
              </a:rPr>
              <a:t>檢核是否已於其他招生</a:t>
            </a: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endParaRPr lang="en-US" altLang="zh-TW" sz="2000" dirty="0" smtClean="0">
              <a:latin typeface="標楷體" panose="03000509000000000000" pitchFamily="65" charset="-120"/>
              <a:ea typeface="標楷體" panose="03000509000000000000" pitchFamily="65" charset="-120"/>
            </a:endParaRPr>
          </a:p>
          <a:p>
            <a:pPr marL="72000" eaLnBrk="1" hangingPunct="1">
              <a:spcBef>
                <a:spcPct val="0"/>
              </a:spcBef>
              <a:buClr>
                <a:schemeClr val="accent1"/>
              </a:buClr>
              <a:buFontTx/>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管道錄取報到</a:t>
            </a:r>
            <a:endParaRPr lang="en-US" altLang="zh-TW" sz="2000" dirty="0" smtClean="0">
              <a:latin typeface="標楷體" panose="03000509000000000000" pitchFamily="65" charset="-120"/>
              <a:ea typeface="標楷體" panose="03000509000000000000" pitchFamily="65" charset="-120"/>
            </a:endParaRPr>
          </a:p>
          <a:p>
            <a:pPr eaLnBrk="1" hangingPunct="1">
              <a:spcBef>
                <a:spcPct val="0"/>
              </a:spcBef>
              <a:buClr>
                <a:schemeClr val="accent1"/>
              </a:buClr>
              <a:buFontTx/>
              <a:buNone/>
            </a:pPr>
            <a:endParaRPr lang="zh-TW" altLang="en-US" sz="2000"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stretch>
            <a:fillRect/>
          </a:stretch>
        </p:blipFill>
        <p:spPr>
          <a:xfrm>
            <a:off x="107505" y="1176859"/>
            <a:ext cx="5328592" cy="5544616"/>
          </a:xfrm>
          <a:prstGeom prst="rect">
            <a:avLst/>
          </a:prstGeom>
        </p:spPr>
      </p:pic>
    </p:spTree>
    <p:extLst>
      <p:ext uri="{BB962C8B-B14F-4D97-AF65-F5344CB8AC3E}">
        <p14:creationId xmlns:p14="http://schemas.microsoft.com/office/powerpoint/2010/main" val="2081250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3914" y="194201"/>
            <a:ext cx="81010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一、報名</a:t>
            </a:r>
            <a:r>
              <a:rPr lang="zh-TW" altLang="en-US" sz="3600" dirty="0">
                <a:solidFill>
                  <a:srgbClr val="660066"/>
                </a:solidFill>
                <a:latin typeface="標楷體" panose="03000509000000000000" pitchFamily="65" charset="-120"/>
                <a:ea typeface="標楷體" panose="03000509000000000000" pitchFamily="65" charset="-120"/>
              </a:rPr>
              <a:t>資格</a:t>
            </a:r>
          </a:p>
        </p:txBody>
      </p:sp>
      <p:sp>
        <p:nvSpPr>
          <p:cNvPr id="8" name="Rectangle 80"/>
          <p:cNvSpPr txBox="1">
            <a:spLocks noChangeArrowheads="1"/>
          </p:cNvSpPr>
          <p:nvPr/>
        </p:nvSpPr>
        <p:spPr>
          <a:xfrm>
            <a:off x="183356" y="750410"/>
            <a:ext cx="8503444" cy="720750"/>
          </a:xfrm>
          <a:prstGeom prst="rect">
            <a:avLst/>
          </a:prstGeom>
        </p:spPr>
        <p:txBody>
          <a:bodyPr/>
          <a:lstStyle/>
          <a:p>
            <a:pPr marL="809625" indent="-809625">
              <a:spcBef>
                <a:spcPct val="20000"/>
              </a:spcBef>
              <a:defRPr/>
            </a:pPr>
            <a:r>
              <a:rPr lang="zh-TW" altLang="en-US" sz="2000" kern="0" dirty="0">
                <a:latin typeface="標楷體" panose="03000509000000000000" pitchFamily="65" charset="-120"/>
                <a:ea typeface="標楷體" panose="03000509000000000000" pitchFamily="65" charset="-120"/>
                <a:cs typeface="Times New Roman" pitchFamily="18" charset="0"/>
              </a:rPr>
              <a:t>資格：</a:t>
            </a:r>
            <a:r>
              <a:rPr lang="zh-TW" altLang="en-US" sz="2000" u="sng" kern="0" dirty="0">
                <a:solidFill>
                  <a:srgbClr val="FF0000"/>
                </a:solidFill>
                <a:latin typeface="標楷體" panose="03000509000000000000" pitchFamily="65" charset="-120"/>
                <a:ea typeface="標楷體" panose="03000509000000000000" pitchFamily="65" charset="-120"/>
                <a:cs typeface="Times New Roman" pitchFamily="18" charset="0"/>
              </a:rPr>
              <a:t>高級中等學校畢（結）業生或具同等學力</a:t>
            </a:r>
            <a:r>
              <a:rPr lang="zh-TW" altLang="en-US" sz="2000" kern="0" dirty="0">
                <a:latin typeface="標楷體" panose="03000509000000000000" pitchFamily="65" charset="-120"/>
                <a:ea typeface="標楷體" panose="03000509000000000000" pitchFamily="65" charset="-120"/>
                <a:cs typeface="Times New Roman" pitchFamily="18" charset="0"/>
              </a:rPr>
              <a:t>且獲得下列</a:t>
            </a:r>
            <a:r>
              <a:rPr lang="zh-TW" altLang="en-US" sz="2000" u="sng" kern="0" dirty="0">
                <a:solidFill>
                  <a:srgbClr val="FF0000"/>
                </a:solidFill>
                <a:latin typeface="標楷體" panose="03000509000000000000" pitchFamily="65" charset="-120"/>
                <a:ea typeface="標楷體" panose="03000509000000000000" pitchFamily="65" charset="-120"/>
                <a:cs typeface="Times New Roman" pitchFamily="18" charset="0"/>
              </a:rPr>
              <a:t>競賽或</a:t>
            </a:r>
            <a:r>
              <a:rPr lang="zh-TW" altLang="en-US" sz="2000" u="sng" kern="0" dirty="0" smtClean="0">
                <a:solidFill>
                  <a:srgbClr val="FF0000"/>
                </a:solidFill>
                <a:latin typeface="標楷體" panose="03000509000000000000" pitchFamily="65" charset="-120"/>
                <a:ea typeface="標楷體" panose="03000509000000000000" pitchFamily="65" charset="-120"/>
                <a:cs typeface="Times New Roman" pitchFamily="18" charset="0"/>
              </a:rPr>
              <a:t>證照</a:t>
            </a:r>
            <a:r>
              <a:rPr lang="zh-TW" altLang="en-US" sz="2000" kern="0" dirty="0" smtClean="0">
                <a:latin typeface="標楷體" panose="03000509000000000000" pitchFamily="65" charset="-120"/>
                <a:ea typeface="標楷體" panose="03000509000000000000" pitchFamily="65" charset="-120"/>
                <a:cs typeface="Times New Roman" pitchFamily="18" charset="0"/>
              </a:rPr>
              <a:t>且優勝名次（或等級</a:t>
            </a:r>
            <a:r>
              <a:rPr lang="en-US" altLang="zh-TW" sz="2000" kern="0" dirty="0" smtClean="0">
                <a:latin typeface="標楷體" panose="03000509000000000000" pitchFamily="65" charset="-120"/>
                <a:ea typeface="標楷體" panose="03000509000000000000" pitchFamily="65" charset="-120"/>
                <a:cs typeface="Times New Roman" pitchFamily="18" charset="0"/>
              </a:rPr>
              <a:t>)</a:t>
            </a:r>
            <a:r>
              <a:rPr lang="zh-TW" altLang="en-US" sz="2000" kern="0" dirty="0" smtClean="0">
                <a:latin typeface="標楷體" panose="03000509000000000000" pitchFamily="65" charset="-120"/>
                <a:ea typeface="標楷體" panose="03000509000000000000" pitchFamily="65" charset="-120"/>
                <a:cs typeface="Times New Roman" pitchFamily="18" charset="0"/>
              </a:rPr>
              <a:t>符合簡章規定</a:t>
            </a:r>
            <a:r>
              <a:rPr lang="zh-TW" altLang="en-US" sz="2000" kern="0" dirty="0">
                <a:latin typeface="標楷體" panose="03000509000000000000" pitchFamily="65" charset="-120"/>
                <a:ea typeface="標楷體" panose="03000509000000000000" pitchFamily="65" charset="-120"/>
                <a:cs typeface="Times New Roman" pitchFamily="18" charset="0"/>
              </a:rPr>
              <a:t>之一者</a:t>
            </a:r>
            <a:r>
              <a:rPr lang="en-US" altLang="zh-TW" sz="2000" kern="0" dirty="0" smtClean="0">
                <a:latin typeface="標楷體" panose="03000509000000000000" pitchFamily="65" charset="-120"/>
                <a:ea typeface="標楷體" panose="03000509000000000000" pitchFamily="65" charset="-120"/>
                <a:cs typeface="Times New Roman" pitchFamily="18" charset="0"/>
              </a:rPr>
              <a:t>&lt;</a:t>
            </a:r>
            <a:r>
              <a:rPr lang="zh-TW" altLang="en-US" sz="2000" kern="0" dirty="0" smtClean="0">
                <a:latin typeface="標楷體" panose="03000509000000000000" pitchFamily="65" charset="-120"/>
                <a:ea typeface="標楷體" panose="03000509000000000000" pitchFamily="65" charset="-120"/>
                <a:cs typeface="Times New Roman" pitchFamily="18" charset="0"/>
              </a:rPr>
              <a:t>請參閱簡章規定</a:t>
            </a:r>
            <a:r>
              <a:rPr lang="en-US" altLang="zh-TW" sz="2000" kern="0" dirty="0" smtClean="0">
                <a:latin typeface="標楷體" panose="03000509000000000000" pitchFamily="65" charset="-120"/>
                <a:ea typeface="標楷體" panose="03000509000000000000" pitchFamily="65" charset="-120"/>
                <a:cs typeface="Times New Roman" pitchFamily="18" charset="0"/>
              </a:rPr>
              <a:t>&gt;</a:t>
            </a:r>
            <a:endParaRPr lang="zh-TW" altLang="en-US" sz="2000" kern="0" dirty="0">
              <a:latin typeface="標楷體" panose="03000509000000000000" pitchFamily="65" charset="-120"/>
              <a:ea typeface="標楷體" panose="03000509000000000000" pitchFamily="65" charset="-120"/>
              <a:cs typeface="Times New Roman" pitchFamily="18" charset="0"/>
            </a:endParaRPr>
          </a:p>
        </p:txBody>
      </p:sp>
      <p:sp>
        <p:nvSpPr>
          <p:cNvPr id="516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F4814FBC-FEF2-4AE3-A1E0-E66CD1B41AD6}" type="slidenum">
              <a:rPr lang="zh-TW" altLang="en-US" sz="1400" smtClean="0">
                <a:latin typeface="標楷體" panose="03000509000000000000" pitchFamily="65" charset="-120"/>
                <a:ea typeface="標楷體" panose="03000509000000000000" pitchFamily="65" charset="-120"/>
              </a:rPr>
              <a:pPr>
                <a:spcBef>
                  <a:spcPct val="0"/>
                </a:spcBef>
                <a:buFontTx/>
                <a:buNone/>
              </a:pPr>
              <a:t>3</a:t>
            </a:fld>
            <a:endParaRPr lang="en-US" altLang="zh-TW" sz="1400" smtClean="0">
              <a:latin typeface="標楷體" panose="03000509000000000000" pitchFamily="65" charset="-120"/>
              <a:ea typeface="標楷體" panose="03000509000000000000" pitchFamily="65" charset="-120"/>
            </a:endParaRPr>
          </a:p>
        </p:txBody>
      </p:sp>
      <p:graphicFrame>
        <p:nvGraphicFramePr>
          <p:cNvPr id="10" name="Group 234"/>
          <p:cNvGraphicFramePr>
            <a:graphicFrameLocks noGrp="1"/>
          </p:cNvGraphicFramePr>
          <p:nvPr>
            <p:extLst>
              <p:ext uri="{D42A27DB-BD31-4B8C-83A1-F6EECF244321}">
                <p14:modId xmlns:p14="http://schemas.microsoft.com/office/powerpoint/2010/main" val="739433722"/>
              </p:ext>
            </p:extLst>
          </p:nvPr>
        </p:nvGraphicFramePr>
        <p:xfrm>
          <a:off x="194469" y="1462489"/>
          <a:ext cx="8632825" cy="4479017"/>
        </p:xfrm>
        <a:graphic>
          <a:graphicData uri="http://schemas.openxmlformats.org/drawingml/2006/table">
            <a:tbl>
              <a:tblPr/>
              <a:tblGrid>
                <a:gridCol w="920750"/>
                <a:gridCol w="3279775"/>
                <a:gridCol w="901700"/>
                <a:gridCol w="3530600"/>
              </a:tblGrid>
              <a:tr h="24616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r>
              <a:tr h="60424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國際技能競賽、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國際展能節職業技能競賽、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國際科技展覽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8</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人工智慧單晶片電腦鼠暨機器人國內及國際邀請賽</a:t>
                      </a:r>
                      <a:endPar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r h="4252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全國身心障礙者技能競賽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9</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全國學生美術比賽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r h="4252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全國中小學科學展覽會、</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臺灣國際科學展覽會</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全國技能競賽分區</a:t>
                      </a:r>
                      <a:r>
                        <a:rPr kumimoji="1" lang="en-US"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北、中、南區</a:t>
                      </a:r>
                      <a:r>
                        <a:rPr kumimoji="1" lang="en-US"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r h="4252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全國高級中等學校技藝競賽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在甄審名額以內名次者</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kern="1200" cap="none" spc="-50"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全國高級中等學校專業群科</a:t>
                      </a:r>
                      <a:r>
                        <a:rPr kumimoji="1" lang="zh-TW" altLang="zh-TW" sz="1600" b="0" i="0" u="none" strike="noStrike" kern="1200" cap="none" spc="-50"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專題</a:t>
                      </a:r>
                      <a:r>
                        <a:rPr kumimoji="1" lang="zh-TW" altLang="en-US" sz="1600" b="0" i="0" u="none" strike="noStrike" kern="1200" cap="none" spc="-50"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及</a:t>
                      </a:r>
                      <a:r>
                        <a:rPr kumimoji="1" lang="zh-TW" altLang="zh-TW" sz="1600" b="0" i="0" u="none" strike="noStrike" kern="1200" cap="none" spc="-50"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創意製作競賽決賽</a:t>
                      </a:r>
                      <a:endParaRPr kumimoji="1" lang="zh-TW" altLang="en-US" sz="1600" b="0" i="0" u="none" strike="noStrike" kern="1200" cap="none" spc="-50"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r h="4252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5</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甲級</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乙級技術士證</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全國學生舞蹈比賽個人賽決賽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r h="4252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6</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全國高職學生團隊技術創造力培訓與競賽活動</a:t>
                      </a:r>
                      <a:endPar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全國學生音樂比賽個人賽決賽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r h="4252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7</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全國高中職智慧鐵人創意競賽暨國際邀請賽決賽</a:t>
                      </a:r>
                      <a:endPar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其他參加國際性特殊技藝技能競賽</a:t>
                      </a:r>
                      <a:endPar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（須通過本會審查）</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矩形 1"/>
          <p:cNvSpPr/>
          <p:nvPr/>
        </p:nvSpPr>
        <p:spPr>
          <a:xfrm>
            <a:off x="212114" y="5963516"/>
            <a:ext cx="8265963" cy="923330"/>
          </a:xfrm>
          <a:prstGeom prst="rect">
            <a:avLst/>
          </a:prstGeom>
          <a:solidFill>
            <a:schemeClr val="accent6">
              <a:lumMod val="40000"/>
              <a:lumOff val="60000"/>
            </a:schemeClr>
          </a:solidFill>
        </p:spPr>
        <p:txBody>
          <a:bodyPr wrap="square">
            <a:spAutoFit/>
          </a:bodyPr>
          <a:lstStyle/>
          <a:p>
            <a:r>
              <a:rPr lang="zh-TW" altLang="en-US" dirty="0">
                <a:solidFill>
                  <a:srgbClr val="FF0000"/>
                </a:solidFill>
                <a:latin typeface="標楷體" panose="03000509000000000000" pitchFamily="65" charset="-120"/>
                <a:ea typeface="標楷體" panose="03000509000000000000" pitchFamily="65" charset="-120"/>
              </a:rPr>
              <a:t>＊全國高級中等學校專業群科專題及創意製作競賽</a:t>
            </a:r>
            <a:r>
              <a:rPr lang="zh-TW" altLang="en-US" dirty="0" smtClean="0">
                <a:solidFill>
                  <a:srgbClr val="FF0000"/>
                </a:solidFill>
                <a:latin typeface="標楷體" panose="03000509000000000000" pitchFamily="65" charset="-120"/>
                <a:ea typeface="標楷體" panose="03000509000000000000" pitchFamily="65" charset="-120"/>
              </a:rPr>
              <a:t>決賽獲獎</a:t>
            </a:r>
            <a:r>
              <a:rPr lang="zh-TW" altLang="en-US" dirty="0">
                <a:solidFill>
                  <a:srgbClr val="FF0000"/>
                </a:solidFill>
                <a:latin typeface="標楷體" panose="03000509000000000000" pitchFamily="65" charset="-120"/>
                <a:ea typeface="標楷體" panose="03000509000000000000" pitchFamily="65" charset="-120"/>
              </a:rPr>
              <a:t>採計年度為</a:t>
            </a:r>
            <a:r>
              <a:rPr lang="en-US" altLang="zh-TW" dirty="0">
                <a:solidFill>
                  <a:srgbClr val="FF0000"/>
                </a:solidFill>
                <a:latin typeface="標楷體" panose="03000509000000000000" pitchFamily="65" charset="-120"/>
                <a:ea typeface="標楷體" panose="03000509000000000000" pitchFamily="65" charset="-120"/>
              </a:rPr>
              <a:t>103</a:t>
            </a:r>
            <a:r>
              <a:rPr lang="zh-TW" altLang="en-US" dirty="0" smtClean="0">
                <a:solidFill>
                  <a:srgbClr val="FF0000"/>
                </a:solidFill>
                <a:latin typeface="標楷體" panose="03000509000000000000" pitchFamily="65" charset="-120"/>
                <a:ea typeface="標楷體" panose="03000509000000000000" pitchFamily="65" charset="-120"/>
              </a:rPr>
              <a:t>年  </a:t>
            </a:r>
            <a:endParaRPr lang="en-US" altLang="zh-TW" dirty="0" smtClean="0">
              <a:solidFill>
                <a:srgbClr val="FF0000"/>
              </a:solidFill>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 </a:t>
            </a:r>
            <a:r>
              <a:rPr lang="zh-TW" altLang="en-US" dirty="0" smtClean="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含）之後</a:t>
            </a:r>
            <a:r>
              <a:rPr lang="zh-TW" altLang="en-US" dirty="0" smtClean="0">
                <a:solidFill>
                  <a:srgbClr val="FF0000"/>
                </a:solidFill>
                <a:latin typeface="標楷體" panose="03000509000000000000" pitchFamily="65" charset="-120"/>
                <a:ea typeface="標楷體" panose="03000509000000000000" pitchFamily="65" charset="-120"/>
              </a:rPr>
              <a:t>。</a:t>
            </a:r>
            <a:endParaRPr lang="en-US" altLang="zh-TW" dirty="0" smtClean="0">
              <a:solidFill>
                <a:srgbClr val="FF0000"/>
              </a:solidFill>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＊全國學生舞蹈比賽與全國學生音樂比賽採計持有個人賽決賽獲獎名次證明者。</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97906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FE46D5C-ACB4-470D-B69B-2479D25F6634}" type="slidenum">
              <a:rPr lang="zh-TW" altLang="en-US" sz="1400" smtClean="0">
                <a:latin typeface="標楷體" panose="03000509000000000000" pitchFamily="65" charset="-120"/>
                <a:ea typeface="標楷體" panose="03000509000000000000" pitchFamily="65" charset="-120"/>
              </a:rPr>
              <a:pPr>
                <a:spcBef>
                  <a:spcPct val="0"/>
                </a:spcBef>
                <a:buFontTx/>
                <a:buNone/>
              </a:pPr>
              <a:t>30</a:t>
            </a:fld>
            <a:endParaRPr lang="en-US" altLang="zh-TW" sz="1400" smtClean="0">
              <a:latin typeface="標楷體" panose="03000509000000000000" pitchFamily="65" charset="-120"/>
              <a:ea typeface="標楷體" panose="03000509000000000000" pitchFamily="65" charset="-120"/>
            </a:endParaRPr>
          </a:p>
        </p:txBody>
      </p:sp>
      <p:sp>
        <p:nvSpPr>
          <p:cNvPr id="4" name="Rectangle 2"/>
          <p:cNvSpPr txBox="1">
            <a:spLocks noChangeArrowheads="1"/>
          </p:cNvSpPr>
          <p:nvPr/>
        </p:nvSpPr>
        <p:spPr bwMode="auto">
          <a:xfrm>
            <a:off x="0" y="285750"/>
            <a:ext cx="9144000" cy="647700"/>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kern="0" dirty="0" smtClean="0">
                <a:solidFill>
                  <a:srgbClr val="660066"/>
                </a:solidFill>
                <a:latin typeface="標楷體" panose="03000509000000000000" pitchFamily="65" charset="-120"/>
                <a:ea typeface="標楷體" panose="03000509000000000000" pitchFamily="65" charset="-120"/>
              </a:rPr>
              <a:t>閱讀「隱私權保護政策聲明」</a:t>
            </a:r>
          </a:p>
        </p:txBody>
      </p:sp>
      <p:pic>
        <p:nvPicPr>
          <p:cNvPr id="5" name="圖片 4"/>
          <p:cNvPicPr>
            <a:picLocks noChangeAspect="1"/>
          </p:cNvPicPr>
          <p:nvPr/>
        </p:nvPicPr>
        <p:blipFill>
          <a:blip r:embed="rId3"/>
          <a:stretch>
            <a:fillRect/>
          </a:stretch>
        </p:blipFill>
        <p:spPr>
          <a:xfrm>
            <a:off x="827584" y="917194"/>
            <a:ext cx="6480720" cy="5879926"/>
          </a:xfrm>
          <a:prstGeom prst="rect">
            <a:avLst/>
          </a:prstGeom>
        </p:spPr>
      </p:pic>
    </p:spTree>
    <p:extLst>
      <p:ext uri="{BB962C8B-B14F-4D97-AF65-F5344CB8AC3E}">
        <p14:creationId xmlns:p14="http://schemas.microsoft.com/office/powerpoint/2010/main" val="3849394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idx="4294967295"/>
          </p:nvPr>
        </p:nvSpPr>
        <p:spPr>
          <a:xfrm>
            <a:off x="107504" y="228812"/>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詳閱登錄資料注意事項</a:t>
            </a:r>
          </a:p>
        </p:txBody>
      </p:sp>
      <p:sp>
        <p:nvSpPr>
          <p:cNvPr id="2048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F5E20F5C-ED1E-40C1-9EE7-F3EBF7526CCF}" type="slidenum">
              <a:rPr lang="zh-TW" altLang="en-US" sz="1400" smtClean="0">
                <a:latin typeface="標楷體" panose="03000509000000000000" pitchFamily="65" charset="-120"/>
                <a:ea typeface="標楷體" panose="03000509000000000000" pitchFamily="65" charset="-120"/>
              </a:rPr>
              <a:pPr>
                <a:spcBef>
                  <a:spcPct val="0"/>
                </a:spcBef>
                <a:buFontTx/>
                <a:buNone/>
              </a:pPr>
              <a:t>31</a:t>
            </a:fld>
            <a:endParaRPr lang="en-US" altLang="zh-TW" sz="1400" smtClean="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251148" y="1052737"/>
            <a:ext cx="8072437" cy="3600400"/>
          </a:xfrm>
          <a:prstGeom prst="rect">
            <a:avLst/>
          </a:prstGeom>
        </p:spPr>
      </p:pic>
      <p:sp>
        <p:nvSpPr>
          <p:cNvPr id="10" name="AutoShape 5"/>
          <p:cNvSpPr>
            <a:spLocks noChangeArrowheads="1"/>
          </p:cNvSpPr>
          <p:nvPr/>
        </p:nvSpPr>
        <p:spPr bwMode="auto">
          <a:xfrm>
            <a:off x="251148" y="5229200"/>
            <a:ext cx="8072437" cy="663575"/>
          </a:xfrm>
          <a:prstGeom prst="wedgeRectCallout">
            <a:avLst>
              <a:gd name="adj1" fmla="val -12009"/>
              <a:gd name="adj2" fmla="val -148278"/>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請考生詳閱資格審查登錄資料注意事項，閱讀完畢並勾選遵守注意事項核取方塊，並按下方同意按鈕才可以繼續，不同意則返回</a:t>
            </a:r>
            <a:r>
              <a:rPr kumimoji="0" lang="zh-TW" altLang="en-US" sz="1800" dirty="0" smtClean="0">
                <a:solidFill>
                  <a:srgbClr val="000000"/>
                </a:solidFill>
                <a:latin typeface="標楷體" panose="03000509000000000000" pitchFamily="65" charset="-120"/>
                <a:ea typeface="標楷體" panose="03000509000000000000" pitchFamily="65" charset="-120"/>
              </a:rPr>
              <a:t>首頁。</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0300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idx="4294967295"/>
          </p:nvPr>
        </p:nvSpPr>
        <p:spPr>
          <a:xfrm>
            <a:off x="179512" y="150821"/>
            <a:ext cx="9144000" cy="647700"/>
          </a:xfrm>
        </p:spPr>
        <p:txBody>
          <a:bodyPr lIns="0" rIns="0" bIns="0"/>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查</a:t>
            </a:r>
            <a:r>
              <a:rPr lang="zh-TW" altLang="en-US" sz="3600" dirty="0">
                <a:solidFill>
                  <a:srgbClr val="660066"/>
                </a:solidFill>
                <a:latin typeface="標楷體" panose="03000509000000000000" pitchFamily="65" charset="-120"/>
                <a:ea typeface="標楷體" panose="03000509000000000000" pitchFamily="65" charset="-120"/>
              </a:rPr>
              <a:t>詢</a:t>
            </a:r>
            <a:r>
              <a:rPr lang="zh-TW" altLang="en-US" sz="3600" dirty="0" smtClean="0">
                <a:solidFill>
                  <a:srgbClr val="660066"/>
                </a:solidFill>
                <a:latin typeface="標楷體" panose="03000509000000000000" pitchFamily="65" charset="-120"/>
                <a:ea typeface="標楷體" panose="03000509000000000000" pitchFamily="65" charset="-120"/>
              </a:rPr>
              <a:t>繳款帳號</a:t>
            </a:r>
            <a:r>
              <a:rPr lang="en-US" altLang="zh-TW" sz="3600" dirty="0" smtClean="0">
                <a:solidFill>
                  <a:srgbClr val="660066"/>
                </a:solidFill>
                <a:latin typeface="標楷體" panose="03000509000000000000" pitchFamily="65" charset="-120"/>
                <a:ea typeface="標楷體" panose="03000509000000000000" pitchFamily="65" charset="-120"/>
              </a:rPr>
              <a:t>-(</a:t>
            </a:r>
            <a:r>
              <a:rPr lang="zh-TW" altLang="en-US" sz="3600" dirty="0" smtClean="0">
                <a:solidFill>
                  <a:srgbClr val="660066"/>
                </a:solidFill>
                <a:latin typeface="標楷體" panose="03000509000000000000" pitchFamily="65" charset="-120"/>
                <a:ea typeface="標楷體" panose="03000509000000000000" pitchFamily="65" charset="-120"/>
              </a:rPr>
              <a:t>不具低收入戶身分考生）</a:t>
            </a:r>
          </a:p>
        </p:txBody>
      </p:sp>
      <p:sp>
        <p:nvSpPr>
          <p:cNvPr id="3584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0076DEDE-27DD-4DA1-B94A-6F05401B1EE4}" type="slidenum">
              <a:rPr lang="zh-TW" altLang="en-US" sz="1400" smtClean="0">
                <a:latin typeface="標楷體" panose="03000509000000000000" pitchFamily="65" charset="-120"/>
                <a:ea typeface="標楷體" panose="03000509000000000000" pitchFamily="65" charset="-120"/>
              </a:rPr>
              <a:pPr>
                <a:spcBef>
                  <a:spcPct val="0"/>
                </a:spcBef>
                <a:buFontTx/>
                <a:buNone/>
              </a:pPr>
              <a:t>32</a:t>
            </a:fld>
            <a:endParaRPr lang="en-US" altLang="zh-TW" sz="140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179512" y="870479"/>
            <a:ext cx="5472608" cy="5616996"/>
          </a:xfrm>
          <a:prstGeom prst="rect">
            <a:avLst/>
          </a:prstGeom>
          <a:ln w="9525">
            <a:solidFill>
              <a:schemeClr val="tx1"/>
            </a:solidFill>
          </a:ln>
        </p:spPr>
      </p:pic>
      <p:sp>
        <p:nvSpPr>
          <p:cNvPr id="10" name="Rectangle 7"/>
          <p:cNvSpPr>
            <a:spLocks noChangeArrowheads="1"/>
          </p:cNvSpPr>
          <p:nvPr/>
        </p:nvSpPr>
        <p:spPr bwMode="auto">
          <a:xfrm>
            <a:off x="5768215" y="874604"/>
            <a:ext cx="3308093" cy="3477875"/>
          </a:xfrm>
          <a:prstGeom prst="rect">
            <a:avLst/>
          </a:prstGeom>
          <a:solidFill>
            <a:schemeClr val="bg1"/>
          </a:solidFill>
          <a:ln w="9525">
            <a:solidFill>
              <a:schemeClr val="tx1"/>
            </a:solidFill>
          </a:ln>
          <a:extLst/>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1219200" indent="-1039813"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2000" dirty="0">
                <a:latin typeface="標楷體" panose="03000509000000000000" pitchFamily="65" charset="-120"/>
                <a:ea typeface="標楷體" panose="03000509000000000000" pitchFamily="65" charset="-120"/>
              </a:rPr>
              <a:t>繳費方式有</a:t>
            </a:r>
            <a:r>
              <a:rPr lang="zh-TW" altLang="en-US" sz="2000" dirty="0" smtClean="0">
                <a:latin typeface="標楷體" panose="03000509000000000000" pitchFamily="65" charset="-120"/>
                <a:ea typeface="標楷體" panose="03000509000000000000" pitchFamily="65" charset="-120"/>
              </a:rPr>
              <a:t>下列</a:t>
            </a:r>
            <a:r>
              <a:rPr lang="en-US" altLang="zh-TW" sz="2000" dirty="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種</a:t>
            </a:r>
            <a:r>
              <a:rPr lang="zh-TW" altLang="en-US" sz="2000" dirty="0">
                <a:latin typeface="標楷體" panose="03000509000000000000" pitchFamily="65" charset="-120"/>
                <a:ea typeface="標楷體" panose="03000509000000000000" pitchFamily="65" charset="-120"/>
              </a:rPr>
              <a:t>，請考生自行擇一方式辦理： </a:t>
            </a:r>
          </a:p>
          <a:p>
            <a:pPr lvl="1" eaLnBrk="1" hangingPunct="1">
              <a:spcBef>
                <a:spcPct val="0"/>
              </a:spcBef>
              <a:buFontTx/>
              <a:buNone/>
            </a:pPr>
            <a:r>
              <a:rPr lang="zh-TW" altLang="en-US" sz="2000" b="1" dirty="0">
                <a:latin typeface="標楷體" panose="03000509000000000000" pitchFamily="65" charset="-120"/>
                <a:ea typeface="標楷體" panose="03000509000000000000" pitchFamily="65" charset="-120"/>
              </a:rPr>
              <a:t>方式一：</a:t>
            </a:r>
            <a:r>
              <a:rPr lang="zh-TW" altLang="en-US" sz="2000" dirty="0">
                <a:latin typeface="標楷體" panose="03000509000000000000" pitchFamily="65" charset="-120"/>
                <a:ea typeface="標楷體" panose="03000509000000000000" pitchFamily="65" charset="-120"/>
              </a:rPr>
              <a:t>持</a:t>
            </a:r>
            <a:r>
              <a:rPr lang="zh-TW" altLang="en-US" sz="2000" u="sng" dirty="0">
                <a:solidFill>
                  <a:srgbClr val="3333FF"/>
                </a:solidFill>
                <a:latin typeface="標楷體" panose="03000509000000000000" pitchFamily="65" charset="-120"/>
                <a:ea typeface="標楷體" panose="03000509000000000000" pitchFamily="65" charset="-120"/>
              </a:rPr>
              <a:t>具轉帳功能金融卡</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不限本人</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，至</a:t>
            </a:r>
            <a:r>
              <a:rPr lang="zh-TW" altLang="en-US" sz="2000" dirty="0">
                <a:latin typeface="標楷體" panose="03000509000000000000" pitchFamily="65" charset="-120"/>
                <a:ea typeface="標楷體" panose="03000509000000000000" pitchFamily="65" charset="-120"/>
              </a:rPr>
              <a:t>金融機構自動櫃員機</a:t>
            </a:r>
            <a:r>
              <a:rPr lang="en-US" altLang="zh-TW" sz="2000" dirty="0">
                <a:latin typeface="標楷體" panose="03000509000000000000" pitchFamily="65" charset="-120"/>
                <a:ea typeface="標楷體" panose="03000509000000000000" pitchFamily="65" charset="-120"/>
              </a:rPr>
              <a:t>(ATM</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或網路</a:t>
            </a:r>
            <a:r>
              <a:rPr lang="en-US" altLang="zh-TW" sz="2000" dirty="0" smtClean="0">
                <a:latin typeface="標楷體" panose="03000509000000000000" pitchFamily="65" charset="-120"/>
                <a:ea typeface="標楷體" panose="03000509000000000000" pitchFamily="65" charset="-120"/>
              </a:rPr>
              <a:t>ATM</a:t>
            </a:r>
            <a:r>
              <a:rPr lang="zh-TW" altLang="en-US" sz="2000" dirty="0" smtClean="0">
                <a:latin typeface="標楷體" panose="03000509000000000000" pitchFamily="65" charset="-120"/>
                <a:ea typeface="標楷體" panose="03000509000000000000" pitchFamily="65" charset="-120"/>
              </a:rPr>
              <a:t>轉帳</a:t>
            </a:r>
            <a:r>
              <a:rPr lang="zh-TW" altLang="en-US" sz="2000" dirty="0">
                <a:latin typeface="標楷體" panose="03000509000000000000" pitchFamily="65" charset="-120"/>
                <a:ea typeface="標楷體" panose="03000509000000000000" pitchFamily="65" charset="-120"/>
              </a:rPr>
              <a:t>繳款</a:t>
            </a:r>
            <a:endParaRPr lang="en-US" altLang="zh-TW" sz="2000" dirty="0">
              <a:latin typeface="標楷體" panose="03000509000000000000" pitchFamily="65" charset="-120"/>
              <a:ea typeface="標楷體" panose="03000509000000000000" pitchFamily="65" charset="-120"/>
            </a:endParaRPr>
          </a:p>
          <a:p>
            <a:pPr lvl="1" eaLnBrk="1" hangingPunct="1">
              <a:spcBef>
                <a:spcPct val="0"/>
              </a:spcBef>
              <a:buFontTx/>
              <a:buNone/>
            </a:pPr>
            <a:r>
              <a:rPr lang="zh-TW" altLang="en-US" sz="2000" b="1" dirty="0">
                <a:latin typeface="標楷體" panose="03000509000000000000" pitchFamily="65" charset="-120"/>
                <a:ea typeface="標楷體" panose="03000509000000000000" pitchFamily="65" charset="-120"/>
              </a:rPr>
              <a:t>方式二：</a:t>
            </a:r>
            <a:r>
              <a:rPr lang="zh-TW" altLang="en-US" sz="2000" dirty="0">
                <a:latin typeface="標楷體" panose="03000509000000000000" pitchFamily="65" charset="-120"/>
                <a:ea typeface="標楷體" panose="03000509000000000000" pitchFamily="65" charset="-120"/>
              </a:rPr>
              <a:t>至臺灣銀行臨櫃繳款</a:t>
            </a:r>
          </a:p>
          <a:p>
            <a:pPr lvl="1" eaLnBrk="1" hangingPunct="1">
              <a:spcBef>
                <a:spcPct val="0"/>
              </a:spcBef>
              <a:buFontTx/>
              <a:buNone/>
            </a:pPr>
            <a:r>
              <a:rPr lang="zh-TW" altLang="en-US" sz="2000" b="1" dirty="0">
                <a:latin typeface="標楷體" panose="03000509000000000000" pitchFamily="65" charset="-120"/>
                <a:ea typeface="標楷體" panose="03000509000000000000" pitchFamily="65" charset="-120"/>
              </a:rPr>
              <a:t>方式三：</a:t>
            </a:r>
            <a:r>
              <a:rPr lang="zh-TW" altLang="en-US" sz="2000" dirty="0">
                <a:latin typeface="標楷體" panose="03000509000000000000" pitchFamily="65" charset="-120"/>
                <a:ea typeface="標楷體" panose="03000509000000000000" pitchFamily="65" charset="-120"/>
              </a:rPr>
              <a:t>至各金融機構櫃檯辦理跨行</a:t>
            </a:r>
            <a:r>
              <a:rPr lang="zh-TW" altLang="en-US" sz="2000" dirty="0" smtClean="0">
                <a:latin typeface="標楷體" panose="03000509000000000000" pitchFamily="65" charset="-120"/>
                <a:ea typeface="標楷體" panose="03000509000000000000" pitchFamily="65" charset="-120"/>
              </a:rPr>
              <a:t>匯款</a:t>
            </a:r>
            <a:endParaRPr lang="en-US" altLang="zh-TW" sz="2000" dirty="0">
              <a:latin typeface="標楷體" panose="03000509000000000000" pitchFamily="65" charset="-120"/>
              <a:ea typeface="標楷體" panose="03000509000000000000" pitchFamily="65" charset="-120"/>
            </a:endParaRPr>
          </a:p>
        </p:txBody>
      </p:sp>
      <p:sp>
        <p:nvSpPr>
          <p:cNvPr id="11" name="Text Box 6"/>
          <p:cNvSpPr txBox="1">
            <a:spLocks noChangeArrowheads="1"/>
          </p:cNvSpPr>
          <p:nvPr/>
        </p:nvSpPr>
        <p:spPr bwMode="auto">
          <a:xfrm>
            <a:off x="5779819" y="4467854"/>
            <a:ext cx="3024336"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50000"/>
              </a:spcBef>
              <a:buFontTx/>
              <a:buNone/>
            </a:pPr>
            <a:r>
              <a:rPr lang="zh-TW" altLang="en-US" sz="2400" dirty="0">
                <a:solidFill>
                  <a:schemeClr val="bg1"/>
                </a:solidFill>
                <a:latin typeface="標楷體" panose="03000509000000000000" pitchFamily="65" charset="-120"/>
                <a:ea typeface="標楷體" panose="03000509000000000000" pitchFamily="65" charset="-120"/>
              </a:rPr>
              <a:t>此繳款帳號每人不相同，請勿合併</a:t>
            </a:r>
            <a:r>
              <a:rPr lang="zh-TW" altLang="en-US" sz="2400" dirty="0" smtClean="0">
                <a:solidFill>
                  <a:schemeClr val="bg1"/>
                </a:solidFill>
                <a:latin typeface="標楷體" panose="03000509000000000000" pitchFamily="65" charset="-120"/>
                <a:ea typeface="標楷體" panose="03000509000000000000" pitchFamily="65" charset="-120"/>
              </a:rPr>
              <a:t>繳款。</a:t>
            </a:r>
            <a:endParaRPr lang="zh-TW" altLang="en-US" sz="24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7268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ChangeArrowheads="1"/>
          </p:cNvSpPr>
          <p:nvPr/>
        </p:nvSpPr>
        <p:spPr bwMode="auto">
          <a:xfrm>
            <a:off x="247935" y="305012"/>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臺灣銀行繳費單</a:t>
            </a:r>
            <a:r>
              <a:rPr lang="en-US" altLang="zh-TW" sz="3600" dirty="0" smtClean="0">
                <a:solidFill>
                  <a:srgbClr val="660066"/>
                </a:solidFill>
                <a:latin typeface="標楷體" panose="03000509000000000000" pitchFamily="65" charset="-120"/>
                <a:ea typeface="標楷體" panose="03000509000000000000" pitchFamily="65" charset="-120"/>
              </a:rPr>
              <a:t>(</a:t>
            </a:r>
            <a:r>
              <a:rPr lang="zh-TW" altLang="en-US" sz="3600" dirty="0" smtClean="0">
                <a:solidFill>
                  <a:srgbClr val="660066"/>
                </a:solidFill>
                <a:latin typeface="標楷體" panose="03000509000000000000" pitchFamily="65" charset="-120"/>
                <a:ea typeface="標楷體" panose="03000509000000000000" pitchFamily="65" charset="-120"/>
              </a:rPr>
              <a:t>樣張</a:t>
            </a:r>
            <a:r>
              <a:rPr lang="en-US" altLang="zh-TW" sz="3600" dirty="0" smtClean="0">
                <a:solidFill>
                  <a:srgbClr val="660066"/>
                </a:solidFill>
                <a:latin typeface="標楷體" panose="03000509000000000000" pitchFamily="65" charset="-120"/>
                <a:ea typeface="標楷體" panose="03000509000000000000" pitchFamily="65" charset="-120"/>
              </a:rPr>
              <a:t>)</a:t>
            </a:r>
            <a:endParaRPr lang="zh-TW" altLang="en-US" sz="3600" dirty="0">
              <a:solidFill>
                <a:srgbClr val="660066"/>
              </a:solidFill>
              <a:latin typeface="標楷體" panose="03000509000000000000" pitchFamily="65" charset="-120"/>
              <a:ea typeface="標楷體" panose="03000509000000000000" pitchFamily="65" charset="-120"/>
            </a:endParaRPr>
          </a:p>
        </p:txBody>
      </p:sp>
      <p:sp>
        <p:nvSpPr>
          <p:cNvPr id="28" name="投影片編號版面配置區 1"/>
          <p:cNvSpPr>
            <a:spLocks noGrp="1"/>
          </p:cNvSpPr>
          <p:nvPr>
            <p:ph type="sldNum" sz="quarter" idx="12"/>
          </p:nvPr>
        </p:nvSpPr>
        <p:spPr>
          <a:xfrm>
            <a:off x="6876256" y="660749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07096A29-A8A2-4E9A-87B6-C32DA3B4A295}" type="slidenum">
              <a:rPr lang="zh-TW" altLang="en-US" sz="1400" smtClean="0">
                <a:latin typeface="標楷體" panose="03000509000000000000" pitchFamily="65" charset="-120"/>
                <a:ea typeface="標楷體" panose="03000509000000000000" pitchFamily="65" charset="-120"/>
              </a:rPr>
              <a:pPr>
                <a:spcBef>
                  <a:spcPct val="0"/>
                </a:spcBef>
                <a:buFontTx/>
                <a:buNone/>
              </a:pPr>
              <a:t>33</a:t>
            </a:fld>
            <a:endParaRPr lang="en-US" altLang="zh-TW" sz="1400" dirty="0" smtClean="0">
              <a:latin typeface="標楷體" panose="03000509000000000000" pitchFamily="65" charset="-120"/>
              <a:ea typeface="標楷體" panose="03000509000000000000" pitchFamily="65" charset="-12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210125"/>
            <a:ext cx="4176464" cy="51125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4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idx="4294967295"/>
          </p:nvPr>
        </p:nvSpPr>
        <p:spPr>
          <a:xfrm>
            <a:off x="107504" y="228351"/>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選擇報名資格</a:t>
            </a:r>
            <a:r>
              <a:rPr lang="en-US" altLang="zh-TW" sz="3600" dirty="0" smtClean="0">
                <a:solidFill>
                  <a:srgbClr val="660066"/>
                </a:solidFill>
                <a:latin typeface="標楷體" panose="03000509000000000000" pitchFamily="65" charset="-120"/>
                <a:ea typeface="標楷體" panose="03000509000000000000" pitchFamily="65" charset="-120"/>
              </a:rPr>
              <a:t>-</a:t>
            </a:r>
            <a:r>
              <a:rPr lang="zh-TW" altLang="en-US" sz="3600" dirty="0" smtClean="0">
                <a:solidFill>
                  <a:srgbClr val="660066"/>
                </a:solidFill>
                <a:latin typeface="標楷體" panose="03000509000000000000" pitchFamily="65" charset="-120"/>
                <a:ea typeface="標楷體" panose="03000509000000000000" pitchFamily="65" charset="-120"/>
              </a:rPr>
              <a:t>競賽證照資料</a:t>
            </a:r>
          </a:p>
        </p:txBody>
      </p:sp>
      <p:sp>
        <p:nvSpPr>
          <p:cNvPr id="2151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9597124C-F730-447F-B5E4-15AF32D9C718}" type="slidenum">
              <a:rPr lang="zh-TW" altLang="en-US" sz="1400" smtClean="0">
                <a:latin typeface="標楷體" panose="03000509000000000000" pitchFamily="65" charset="-120"/>
                <a:ea typeface="標楷體" panose="03000509000000000000" pitchFamily="65" charset="-120"/>
              </a:rPr>
              <a:pPr>
                <a:spcBef>
                  <a:spcPct val="0"/>
                </a:spcBef>
                <a:buFontTx/>
                <a:buNone/>
              </a:pPr>
              <a:t>34</a:t>
            </a:fld>
            <a:endParaRPr lang="en-US" altLang="zh-TW" sz="1400" smtClean="0">
              <a:latin typeface="標楷體" panose="03000509000000000000" pitchFamily="65" charset="-120"/>
              <a:ea typeface="標楷體" panose="03000509000000000000" pitchFamily="65" charset="-12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60167"/>
            <a:ext cx="7704856" cy="434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4"/>
          <p:cNvSpPr>
            <a:spLocks noChangeArrowheads="1"/>
          </p:cNvSpPr>
          <p:nvPr/>
        </p:nvSpPr>
        <p:spPr bwMode="auto">
          <a:xfrm>
            <a:off x="827584" y="6041209"/>
            <a:ext cx="6929438" cy="642938"/>
          </a:xfrm>
          <a:prstGeom prst="accentBorderCallout2">
            <a:avLst>
              <a:gd name="adj1" fmla="val 60111"/>
              <a:gd name="adj2" fmla="val 0"/>
              <a:gd name="adj3" fmla="val -273467"/>
              <a:gd name="adj4" fmla="val -10863"/>
              <a:gd name="adj5" fmla="val -496518"/>
              <a:gd name="adj6" fmla="val -3353"/>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請依序</a:t>
            </a:r>
            <a:r>
              <a:rPr kumimoji="0" lang="zh-TW" altLang="en-US" sz="1800" dirty="0" smtClean="0">
                <a:solidFill>
                  <a:srgbClr val="000000"/>
                </a:solidFill>
                <a:latin typeface="標楷體" panose="03000509000000000000" pitchFamily="65" charset="-120"/>
                <a:ea typeface="標楷體" panose="03000509000000000000" pitchFamily="65" charset="-120"/>
              </a:rPr>
              <a:t>選擇所</a:t>
            </a:r>
            <a:r>
              <a:rPr kumimoji="0" lang="zh-TW" altLang="en-US" sz="1800" dirty="0">
                <a:solidFill>
                  <a:srgbClr val="000000"/>
                </a:solidFill>
                <a:latin typeface="標楷體" panose="03000509000000000000" pitchFamily="65" charset="-120"/>
                <a:ea typeface="標楷體" panose="03000509000000000000" pitchFamily="65" charset="-120"/>
              </a:rPr>
              <a:t>持有的競賽</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證照種類、名稱、競賽名次</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證照等級、職種</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類</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、發照日期、入學年度、畢</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肄</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業年度  </a:t>
            </a:r>
          </a:p>
        </p:txBody>
      </p:sp>
      <p:sp>
        <p:nvSpPr>
          <p:cNvPr id="15" name="Rectangle 5"/>
          <p:cNvSpPr>
            <a:spLocks noChangeArrowheads="1"/>
          </p:cNvSpPr>
          <p:nvPr/>
        </p:nvSpPr>
        <p:spPr bwMode="auto">
          <a:xfrm>
            <a:off x="3203848" y="5380498"/>
            <a:ext cx="1285875" cy="361826"/>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just" eaLnBrk="1" hangingPunct="1">
              <a:spcBef>
                <a:spcPct val="0"/>
              </a:spcBef>
            </a:pPr>
            <a:endParaRPr lang="zh-TW" altLang="en-US" sz="1800">
              <a:latin typeface="標楷體" panose="03000509000000000000" pitchFamily="65" charset="-120"/>
              <a:ea typeface="標楷體" panose="03000509000000000000" pitchFamily="65" charset="-120"/>
            </a:endParaRPr>
          </a:p>
        </p:txBody>
      </p:sp>
      <p:sp>
        <p:nvSpPr>
          <p:cNvPr id="17" name="AutoShape 5"/>
          <p:cNvSpPr>
            <a:spLocks noChangeArrowheads="1"/>
          </p:cNvSpPr>
          <p:nvPr/>
        </p:nvSpPr>
        <p:spPr bwMode="auto">
          <a:xfrm>
            <a:off x="2555776" y="876051"/>
            <a:ext cx="5573514" cy="378965"/>
          </a:xfrm>
          <a:prstGeom prst="wedgeRectCallout">
            <a:avLst>
              <a:gd name="adj1" fmla="val -30558"/>
              <a:gd name="adj2" fmla="val 115855"/>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繳費完成後，下次登入將直接</a:t>
            </a:r>
            <a:r>
              <a:rPr kumimoji="0" lang="zh-TW" altLang="en-US" sz="1800" dirty="0" smtClean="0">
                <a:solidFill>
                  <a:srgbClr val="000000"/>
                </a:solidFill>
                <a:latin typeface="標楷體" panose="03000509000000000000" pitchFamily="65" charset="-120"/>
                <a:ea typeface="標楷體" panose="03000509000000000000" pitchFamily="65" charset="-120"/>
              </a:rPr>
              <a:t>導入資格審查登錄頁面。</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36403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idx="4294967295"/>
          </p:nvPr>
        </p:nvSpPr>
        <p:spPr>
          <a:xfrm>
            <a:off x="216024" y="188640"/>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檢核項目錯誤訊息顯示</a:t>
            </a:r>
          </a:p>
        </p:txBody>
      </p:sp>
      <p:sp>
        <p:nvSpPr>
          <p:cNvPr id="2253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E182987D-618B-48A1-A1EC-2A3700BAB951}" type="slidenum">
              <a:rPr lang="zh-TW" altLang="en-US" sz="1400" smtClean="0">
                <a:latin typeface="標楷體" panose="03000509000000000000" pitchFamily="65" charset="-120"/>
                <a:ea typeface="標楷體" panose="03000509000000000000" pitchFamily="65" charset="-120"/>
              </a:rPr>
              <a:pPr>
                <a:spcBef>
                  <a:spcPct val="0"/>
                </a:spcBef>
                <a:buFontTx/>
                <a:buNone/>
              </a:pPr>
              <a:t>35</a:t>
            </a:fld>
            <a:endParaRPr lang="en-US" altLang="zh-TW" sz="1400" smtClean="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323528" y="980728"/>
            <a:ext cx="7963991" cy="4583782"/>
          </a:xfrm>
          <a:prstGeom prst="rect">
            <a:avLst/>
          </a:prstGeom>
        </p:spPr>
      </p:pic>
      <p:sp>
        <p:nvSpPr>
          <p:cNvPr id="10" name="AutoShape 4"/>
          <p:cNvSpPr>
            <a:spLocks noChangeArrowheads="1"/>
          </p:cNvSpPr>
          <p:nvPr/>
        </p:nvSpPr>
        <p:spPr bwMode="auto">
          <a:xfrm>
            <a:off x="4788024" y="2204864"/>
            <a:ext cx="3016250" cy="644525"/>
          </a:xfrm>
          <a:prstGeom prst="wedgeRectCallout">
            <a:avLst>
              <a:gd name="adj1" fmla="val -26333"/>
              <a:gd name="adj2" fmla="val 189662"/>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檢核有誤</a:t>
            </a:r>
            <a:r>
              <a:rPr kumimoji="0" lang="zh-TW" altLang="en-US" sz="1800" dirty="0" smtClean="0">
                <a:solidFill>
                  <a:srgbClr val="000000"/>
                </a:solidFill>
                <a:latin typeface="標楷體" panose="03000509000000000000" pitchFamily="65" charset="-120"/>
                <a:ea typeface="標楷體" panose="03000509000000000000" pitchFamily="65" charset="-120"/>
              </a:rPr>
              <a:t>將出現訊息提示</a:t>
            </a:r>
            <a:r>
              <a:rPr kumimoji="0" lang="zh-TW" altLang="en-US" sz="1800" dirty="0">
                <a:solidFill>
                  <a:srgbClr val="000000"/>
                </a:solidFill>
                <a:latin typeface="標楷體" panose="03000509000000000000" pitchFamily="65" charset="-120"/>
                <a:ea typeface="標楷體" panose="03000509000000000000" pitchFamily="65" charset="-120"/>
              </a:rPr>
              <a:t>告知考生</a:t>
            </a:r>
          </a:p>
        </p:txBody>
      </p:sp>
    </p:spTree>
    <p:extLst>
      <p:ext uri="{BB962C8B-B14F-4D97-AF65-F5344CB8AC3E}">
        <p14:creationId xmlns:p14="http://schemas.microsoft.com/office/powerpoint/2010/main" val="648575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idx="4294967295"/>
          </p:nvPr>
        </p:nvSpPr>
        <p:spPr>
          <a:xfrm>
            <a:off x="251520" y="193811"/>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輸入個人基本資料</a:t>
            </a:r>
            <a:r>
              <a:rPr lang="en-US" altLang="zh-TW" sz="3600" dirty="0" smtClean="0">
                <a:solidFill>
                  <a:srgbClr val="660066"/>
                </a:solidFill>
                <a:latin typeface="標楷體" panose="03000509000000000000" pitchFamily="65" charset="-120"/>
                <a:ea typeface="標楷體" panose="03000509000000000000" pitchFamily="65" charset="-120"/>
              </a:rPr>
              <a:t>(</a:t>
            </a:r>
            <a:r>
              <a:rPr lang="en-US" altLang="zh-TW" sz="3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1/2</a:t>
            </a:r>
            <a:r>
              <a:rPr lang="en-US" altLang="zh-TW" sz="3600" dirty="0" smtClean="0">
                <a:solidFill>
                  <a:srgbClr val="660066"/>
                </a:solidFill>
                <a:latin typeface="標楷體" panose="03000509000000000000" pitchFamily="65" charset="-120"/>
                <a:ea typeface="標楷體" panose="03000509000000000000" pitchFamily="65" charset="-120"/>
              </a:rPr>
              <a:t>)</a:t>
            </a:r>
            <a:endParaRPr lang="zh-TW" altLang="en-US" sz="3600" dirty="0" smtClean="0">
              <a:solidFill>
                <a:srgbClr val="660066"/>
              </a:solidFill>
              <a:latin typeface="標楷體" panose="03000509000000000000" pitchFamily="65" charset="-120"/>
              <a:ea typeface="標楷體" panose="03000509000000000000" pitchFamily="65" charset="-120"/>
            </a:endParaRPr>
          </a:p>
        </p:txBody>
      </p:sp>
      <p:sp>
        <p:nvSpPr>
          <p:cNvPr id="2355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CC3EEB1-56FE-40DA-AC6D-FCF2FDB472DE}" type="slidenum">
              <a:rPr lang="zh-TW" altLang="en-US" sz="1400" smtClean="0">
                <a:latin typeface="標楷體" panose="03000509000000000000" pitchFamily="65" charset="-120"/>
                <a:ea typeface="標楷體" panose="03000509000000000000" pitchFamily="65" charset="-120"/>
              </a:rPr>
              <a:pPr>
                <a:spcBef>
                  <a:spcPct val="0"/>
                </a:spcBef>
                <a:buFontTx/>
                <a:buNone/>
              </a:pPr>
              <a:t>36</a:t>
            </a:fld>
            <a:endParaRPr lang="en-US" altLang="zh-TW" sz="140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683568" y="849424"/>
            <a:ext cx="7056784" cy="5747928"/>
          </a:xfrm>
          <a:prstGeom prst="rect">
            <a:avLst/>
          </a:prstGeom>
        </p:spPr>
      </p:pic>
      <p:sp>
        <p:nvSpPr>
          <p:cNvPr id="11" name="AutoShape 6"/>
          <p:cNvSpPr>
            <a:spLocks noChangeArrowheads="1"/>
          </p:cNvSpPr>
          <p:nvPr/>
        </p:nvSpPr>
        <p:spPr bwMode="auto">
          <a:xfrm>
            <a:off x="4355976" y="3701997"/>
            <a:ext cx="4176712" cy="886582"/>
          </a:xfrm>
          <a:prstGeom prst="wedgeRectCallout">
            <a:avLst>
              <a:gd name="adj1" fmla="val -61060"/>
              <a:gd name="adj2" fmla="val 95249"/>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請考生務必填寫完整且</a:t>
            </a:r>
            <a:r>
              <a:rPr kumimoji="0" lang="zh-TW" altLang="en-US" sz="1800" dirty="0" smtClean="0">
                <a:solidFill>
                  <a:srgbClr val="000000"/>
                </a:solidFill>
                <a:latin typeface="標楷體" panose="03000509000000000000" pitchFamily="65" charset="-120"/>
                <a:ea typeface="標楷體" panose="03000509000000000000" pitchFamily="65" charset="-120"/>
              </a:rPr>
              <a:t>正確，在招生期間可連絡之地址、可接收簡訊之手機號碼，</a:t>
            </a:r>
            <a:r>
              <a:rPr kumimoji="0" lang="zh-TW" altLang="en-US" sz="1800" dirty="0">
                <a:solidFill>
                  <a:srgbClr val="000000"/>
                </a:solidFill>
                <a:latin typeface="標楷體" panose="03000509000000000000" pitchFamily="65" charset="-120"/>
                <a:ea typeface="標楷體" panose="03000509000000000000" pitchFamily="65" charset="-120"/>
              </a:rPr>
              <a:t>以備緊急</a:t>
            </a:r>
            <a:r>
              <a:rPr kumimoji="0" lang="zh-TW" altLang="en-US" sz="1800" dirty="0" smtClean="0">
                <a:solidFill>
                  <a:srgbClr val="000000"/>
                </a:solidFill>
                <a:latin typeface="標楷體" panose="03000509000000000000" pitchFamily="65" charset="-120"/>
                <a:ea typeface="標楷體" panose="03000509000000000000" pitchFamily="65" charset="-120"/>
              </a:rPr>
              <a:t>聯絡發送簡訊之需。</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
        <p:nvSpPr>
          <p:cNvPr id="12" name="AutoShape 6"/>
          <p:cNvSpPr>
            <a:spLocks noChangeArrowheads="1"/>
          </p:cNvSpPr>
          <p:nvPr/>
        </p:nvSpPr>
        <p:spPr bwMode="auto">
          <a:xfrm>
            <a:off x="4355976" y="5714208"/>
            <a:ext cx="3816350" cy="363538"/>
          </a:xfrm>
          <a:prstGeom prst="wedgeRectCallout">
            <a:avLst>
              <a:gd name="adj1" fmla="val -63586"/>
              <a:gd name="adj2" fmla="val 74202"/>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緊急聯絡人電話不得為考生本人</a:t>
            </a:r>
          </a:p>
        </p:txBody>
      </p:sp>
      <p:sp>
        <p:nvSpPr>
          <p:cNvPr id="13" name="AutoShape 4"/>
          <p:cNvSpPr>
            <a:spLocks noChangeArrowheads="1"/>
          </p:cNvSpPr>
          <p:nvPr/>
        </p:nvSpPr>
        <p:spPr bwMode="auto">
          <a:xfrm>
            <a:off x="4070201" y="2605447"/>
            <a:ext cx="4143375" cy="455613"/>
          </a:xfrm>
          <a:prstGeom prst="wedgeRectCallout">
            <a:avLst>
              <a:gd name="adj1" fmla="val -26829"/>
              <a:gd name="adj2" fmla="val 70694"/>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請考生依序完整填寫下列欄位資料</a:t>
            </a:r>
          </a:p>
        </p:txBody>
      </p:sp>
    </p:spTree>
    <p:extLst>
      <p:ext uri="{BB962C8B-B14F-4D97-AF65-F5344CB8AC3E}">
        <p14:creationId xmlns:p14="http://schemas.microsoft.com/office/powerpoint/2010/main" val="1315414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標題 1"/>
          <p:cNvSpPr>
            <a:spLocks noGrp="1"/>
          </p:cNvSpPr>
          <p:nvPr>
            <p:ph type="title" idx="4294967295"/>
          </p:nvPr>
        </p:nvSpPr>
        <p:spPr>
          <a:xfrm>
            <a:off x="179512" y="307717"/>
            <a:ext cx="9144000" cy="647700"/>
          </a:xfrm>
        </p:spPr>
        <p:txBody>
          <a:bodyPr/>
          <a:lstStyle/>
          <a:p>
            <a:pPr eaLnBrk="1" hangingPunct="1"/>
            <a:r>
              <a:rPr lang="zh-TW" altLang="en-US" sz="3600" dirty="0">
                <a:solidFill>
                  <a:srgbClr val="660066"/>
                </a:solidFill>
                <a:latin typeface="標楷體" panose="03000509000000000000" pitchFamily="65" charset="-120"/>
                <a:ea typeface="標楷體" panose="03000509000000000000" pitchFamily="65" charset="-120"/>
              </a:rPr>
              <a:t>輸入個人基本資料</a:t>
            </a:r>
            <a:r>
              <a:rPr lang="en-US" altLang="zh-TW" sz="3600" dirty="0" smtClean="0">
                <a:solidFill>
                  <a:srgbClr val="660066"/>
                </a:solidFill>
                <a:latin typeface="標楷體" panose="03000509000000000000" pitchFamily="65" charset="-120"/>
                <a:ea typeface="標楷體" panose="03000509000000000000" pitchFamily="65" charset="-120"/>
              </a:rPr>
              <a:t>(</a:t>
            </a:r>
            <a:r>
              <a:rPr lang="en-US" altLang="zh-TW" sz="3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2/2</a:t>
            </a:r>
            <a:r>
              <a:rPr lang="en-US" altLang="zh-TW" sz="3600" dirty="0">
                <a:solidFill>
                  <a:srgbClr val="660066"/>
                </a:solidFill>
                <a:latin typeface="標楷體" panose="03000509000000000000" pitchFamily="65" charset="-120"/>
                <a:ea typeface="標楷體" panose="03000509000000000000" pitchFamily="65" charset="-120"/>
              </a:rPr>
              <a:t>)</a:t>
            </a:r>
            <a:endParaRPr lang="zh-TW" altLang="en-US" sz="3600" dirty="0" smtClean="0">
              <a:solidFill>
                <a:srgbClr val="660066"/>
              </a:solidFill>
              <a:latin typeface="標楷體" panose="03000509000000000000" pitchFamily="65" charset="-120"/>
              <a:ea typeface="標楷體" panose="03000509000000000000" pitchFamily="65" charset="-120"/>
            </a:endParaRPr>
          </a:p>
        </p:txBody>
      </p:sp>
      <p:sp>
        <p:nvSpPr>
          <p:cNvPr id="2458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A28EE762-1D75-40BC-988C-90343F186852}" type="slidenum">
              <a:rPr lang="zh-TW" altLang="en-US" sz="1400" smtClean="0">
                <a:latin typeface="標楷體" panose="03000509000000000000" pitchFamily="65" charset="-120"/>
                <a:ea typeface="標楷體" panose="03000509000000000000" pitchFamily="65" charset="-120"/>
              </a:rPr>
              <a:pPr>
                <a:spcBef>
                  <a:spcPct val="0"/>
                </a:spcBef>
                <a:buFontTx/>
                <a:buNone/>
              </a:pPr>
              <a:t>37</a:t>
            </a:fld>
            <a:endParaRPr lang="en-US" altLang="zh-TW" sz="1400" smtClean="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395536" y="1903846"/>
            <a:ext cx="7930083" cy="3490963"/>
          </a:xfrm>
          <a:prstGeom prst="rect">
            <a:avLst/>
          </a:prstGeom>
        </p:spPr>
      </p:pic>
      <p:sp>
        <p:nvSpPr>
          <p:cNvPr id="11" name="Text Box 5"/>
          <p:cNvSpPr txBox="1">
            <a:spLocks noChangeArrowheads="1"/>
          </p:cNvSpPr>
          <p:nvPr/>
        </p:nvSpPr>
        <p:spPr bwMode="auto">
          <a:xfrm>
            <a:off x="1043608" y="5394809"/>
            <a:ext cx="6048375" cy="376238"/>
          </a:xfrm>
          <a:prstGeom prst="rect">
            <a:avLst/>
          </a:prstGeom>
          <a:solidFill>
            <a:srgbClr val="FFCC99"/>
          </a:solidFill>
          <a:ln w="9525" algn="ctr">
            <a:solidFill>
              <a:srgbClr val="8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1800" dirty="0">
                <a:latin typeface="標楷體" panose="03000509000000000000" pitchFamily="65" charset="-120"/>
                <a:ea typeface="標楷體" panose="03000509000000000000" pitchFamily="65" charset="-120"/>
              </a:rPr>
              <a:t>點選「下一步</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儲存</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」系統則會將考生所登錄之資料建檔</a:t>
            </a:r>
            <a:endParaRPr lang="en-US" altLang="zh-TW" sz="1800" dirty="0">
              <a:latin typeface="標楷體" panose="03000509000000000000" pitchFamily="65" charset="-120"/>
              <a:ea typeface="標楷體" panose="03000509000000000000" pitchFamily="65" charset="-120"/>
            </a:endParaRPr>
          </a:p>
        </p:txBody>
      </p:sp>
      <p:sp>
        <p:nvSpPr>
          <p:cNvPr id="12" name="AutoShape 6"/>
          <p:cNvSpPr>
            <a:spLocks noChangeArrowheads="1"/>
          </p:cNvSpPr>
          <p:nvPr/>
        </p:nvSpPr>
        <p:spPr bwMode="auto">
          <a:xfrm>
            <a:off x="611560" y="1194047"/>
            <a:ext cx="7786687" cy="355600"/>
          </a:xfrm>
          <a:prstGeom prst="borderCallout1">
            <a:avLst>
              <a:gd name="adj1" fmla="val 101644"/>
              <a:gd name="adj2" fmla="val 856"/>
              <a:gd name="adj3" fmla="val 771851"/>
              <a:gd name="adj4" fmla="val 14011"/>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畢</a:t>
            </a:r>
            <a:r>
              <a:rPr kumimoji="0" lang="en-US" altLang="zh-TW" sz="1800" dirty="0" smtClean="0">
                <a:solidFill>
                  <a:srgbClr val="000000"/>
                </a:solidFill>
                <a:latin typeface="標楷體" panose="03000509000000000000" pitchFamily="65" charset="-120"/>
                <a:ea typeface="標楷體" panose="03000509000000000000" pitchFamily="65" charset="-120"/>
              </a:rPr>
              <a:t>(</a:t>
            </a:r>
            <a:r>
              <a:rPr kumimoji="0" lang="zh-TW" altLang="en-US" sz="1800" dirty="0" smtClean="0">
                <a:solidFill>
                  <a:srgbClr val="000000"/>
                </a:solidFill>
                <a:latin typeface="標楷體" panose="03000509000000000000" pitchFamily="65" charset="-120"/>
                <a:ea typeface="標楷體" panose="03000509000000000000" pitchFamily="65" charset="-120"/>
              </a:rPr>
              <a:t>肄</a:t>
            </a:r>
            <a:r>
              <a:rPr kumimoji="0" lang="en-US" altLang="zh-TW" sz="1800" dirty="0" smtClean="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業科組別對應請先選擇群別再點選科別（參閱簡章</a:t>
            </a:r>
            <a:r>
              <a:rPr kumimoji="0" lang="en-US" altLang="zh-TW" sz="18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511-513</a:t>
            </a:r>
            <a:r>
              <a:rPr kumimoji="0" lang="zh-TW" altLang="en-US" sz="1800" dirty="0" smtClean="0">
                <a:solidFill>
                  <a:srgbClr val="000000"/>
                </a:solidFill>
                <a:latin typeface="標楷體" panose="03000509000000000000" pitchFamily="65" charset="-120"/>
                <a:ea typeface="標楷體" panose="03000509000000000000" pitchFamily="65" charset="-120"/>
              </a:rPr>
              <a:t>頁</a:t>
            </a:r>
            <a:r>
              <a:rPr kumimoji="0" lang="zh-TW" altLang="en-US" sz="1800" dirty="0">
                <a:solidFill>
                  <a:srgbClr val="000000"/>
                </a:solidFill>
                <a:latin typeface="標楷體" panose="03000509000000000000" pitchFamily="65" charset="-120"/>
                <a:ea typeface="標楷體" panose="03000509000000000000" pitchFamily="65" charset="-120"/>
              </a:rPr>
              <a:t>填寫）</a:t>
            </a:r>
          </a:p>
        </p:txBody>
      </p:sp>
    </p:spTree>
    <p:extLst>
      <p:ext uri="{BB962C8B-B14F-4D97-AF65-F5344CB8AC3E}">
        <p14:creationId xmlns:p14="http://schemas.microsoft.com/office/powerpoint/2010/main" val="697101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idx="4294967295"/>
          </p:nvPr>
        </p:nvSpPr>
        <p:spPr>
          <a:xfrm>
            <a:off x="46921" y="260648"/>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資格審查登錄資料確定送出</a:t>
            </a:r>
            <a:r>
              <a:rPr lang="en-US" altLang="zh-TW" sz="3600" dirty="0" smtClean="0">
                <a:solidFill>
                  <a:srgbClr val="660066"/>
                </a:solidFill>
                <a:latin typeface="標楷體" panose="03000509000000000000" pitchFamily="65" charset="-120"/>
                <a:ea typeface="標楷體" panose="03000509000000000000" pitchFamily="65" charset="-120"/>
              </a:rPr>
              <a:t>(</a:t>
            </a:r>
            <a:r>
              <a:rPr lang="en-US" altLang="zh-TW" sz="3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1/2</a:t>
            </a:r>
            <a:r>
              <a:rPr lang="en-US" altLang="zh-TW" sz="3600" dirty="0" smtClean="0">
                <a:solidFill>
                  <a:srgbClr val="660066"/>
                </a:solidFill>
                <a:latin typeface="標楷體" panose="03000509000000000000" pitchFamily="65" charset="-120"/>
                <a:ea typeface="標楷體" panose="03000509000000000000" pitchFamily="65" charset="-120"/>
              </a:rPr>
              <a:t>)</a:t>
            </a:r>
            <a:endParaRPr lang="zh-TW" altLang="en-US" sz="3600" dirty="0" smtClean="0">
              <a:solidFill>
                <a:srgbClr val="660066"/>
              </a:solidFill>
              <a:latin typeface="標楷體" panose="03000509000000000000" pitchFamily="65" charset="-120"/>
              <a:ea typeface="標楷體" panose="03000509000000000000" pitchFamily="65" charset="-120"/>
            </a:endParaRPr>
          </a:p>
        </p:txBody>
      </p:sp>
      <p:sp>
        <p:nvSpPr>
          <p:cNvPr id="2560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0F131F94-C9CB-41D0-9C9E-CEF93665C17E}" type="slidenum">
              <a:rPr lang="zh-TW" altLang="en-US" sz="1400" smtClean="0">
                <a:latin typeface="標楷體" panose="03000509000000000000" pitchFamily="65" charset="-120"/>
                <a:ea typeface="標楷體" panose="03000509000000000000" pitchFamily="65" charset="-120"/>
              </a:rPr>
              <a:pPr>
                <a:spcBef>
                  <a:spcPct val="0"/>
                </a:spcBef>
                <a:buFontTx/>
                <a:buNone/>
              </a:pPr>
              <a:t>38</a:t>
            </a:fld>
            <a:endParaRPr lang="en-US" altLang="zh-TW" sz="1400" smtClean="0">
              <a:latin typeface="標楷體" panose="03000509000000000000" pitchFamily="65" charset="-120"/>
              <a:ea typeface="標楷體" panose="03000509000000000000" pitchFamily="65" charset="-12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23" y="1154055"/>
            <a:ext cx="7344816"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5"/>
          <p:cNvSpPr>
            <a:spLocks noChangeArrowheads="1"/>
          </p:cNvSpPr>
          <p:nvPr/>
        </p:nvSpPr>
        <p:spPr bwMode="auto">
          <a:xfrm rot="10800000" flipH="1" flipV="1">
            <a:off x="4618921" y="3717032"/>
            <a:ext cx="4071938" cy="723900"/>
          </a:xfrm>
          <a:prstGeom prst="wedgeRectCallout">
            <a:avLst>
              <a:gd name="adj1" fmla="val -88117"/>
              <a:gd name="adj2" fmla="val 252992"/>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若資料確認無誤，按下</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我要進行確定送出</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smtClean="0">
                <a:solidFill>
                  <a:srgbClr val="000000"/>
                </a:solidFill>
                <a:latin typeface="標楷體" panose="03000509000000000000" pitchFamily="65" charset="-120"/>
                <a:ea typeface="標楷體" panose="03000509000000000000" pitchFamily="65" charset="-120"/>
              </a:rPr>
              <a:t>按鈕。</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
        <p:nvSpPr>
          <p:cNvPr id="15" name="AutoShape 8"/>
          <p:cNvSpPr>
            <a:spLocks noChangeArrowheads="1"/>
          </p:cNvSpPr>
          <p:nvPr/>
        </p:nvSpPr>
        <p:spPr bwMode="auto">
          <a:xfrm flipH="1">
            <a:off x="340210" y="1556792"/>
            <a:ext cx="428625" cy="4286250"/>
          </a:xfrm>
          <a:prstGeom prst="wedgeRectCallout">
            <a:avLst>
              <a:gd name="adj1" fmla="val -91426"/>
              <a:gd name="adj2" fmla="val -29810"/>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vert="eaVert"/>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若需要修改，請選「修改」進行資料修改</a:t>
            </a:r>
          </a:p>
          <a:p>
            <a:pPr eaLnBrk="1" hangingPunct="1">
              <a:spcBef>
                <a:spcPct val="0"/>
              </a:spcBef>
              <a:buClr>
                <a:schemeClr val="accent1"/>
              </a:buClr>
              <a:buFontTx/>
              <a:buNone/>
            </a:pP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
        <p:nvSpPr>
          <p:cNvPr id="16" name="Rectangle 4"/>
          <p:cNvSpPr>
            <a:spLocks noChangeArrowheads="1"/>
          </p:cNvSpPr>
          <p:nvPr/>
        </p:nvSpPr>
        <p:spPr bwMode="auto">
          <a:xfrm>
            <a:off x="1043608" y="5776528"/>
            <a:ext cx="2032546" cy="285750"/>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just" eaLnBrk="1" hangingPunct="1">
              <a:spcBef>
                <a:spcPct val="0"/>
              </a:spcBef>
            </a:pPr>
            <a:endParaRPr lang="zh-TW" altLang="en-US" sz="180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61812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idx="4294967295"/>
          </p:nvPr>
        </p:nvSpPr>
        <p:spPr>
          <a:xfrm>
            <a:off x="298761" y="233039"/>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資格審查登錄資料確定送出</a:t>
            </a:r>
            <a:r>
              <a:rPr lang="en-US" altLang="zh-TW" sz="3600" dirty="0" smtClean="0">
                <a:solidFill>
                  <a:srgbClr val="660066"/>
                </a:solidFill>
                <a:latin typeface="標楷體" panose="03000509000000000000" pitchFamily="65" charset="-120"/>
                <a:ea typeface="標楷體" panose="03000509000000000000" pitchFamily="65" charset="-120"/>
              </a:rPr>
              <a:t>(</a:t>
            </a:r>
            <a:r>
              <a:rPr lang="en-US" altLang="zh-TW" sz="3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2/2</a:t>
            </a:r>
            <a:r>
              <a:rPr lang="en-US" altLang="zh-TW" sz="3600" dirty="0" smtClean="0">
                <a:solidFill>
                  <a:srgbClr val="660066"/>
                </a:solidFill>
                <a:latin typeface="標楷體" panose="03000509000000000000" pitchFamily="65" charset="-120"/>
                <a:ea typeface="標楷體" panose="03000509000000000000" pitchFamily="65" charset="-120"/>
              </a:rPr>
              <a:t>)</a:t>
            </a:r>
            <a:endParaRPr lang="zh-TW" altLang="en-US" sz="3600" dirty="0" smtClean="0">
              <a:solidFill>
                <a:srgbClr val="660066"/>
              </a:solidFill>
              <a:latin typeface="標楷體" panose="03000509000000000000" pitchFamily="65" charset="-120"/>
              <a:ea typeface="標楷體" panose="03000509000000000000" pitchFamily="65" charset="-120"/>
            </a:endParaRPr>
          </a:p>
        </p:txBody>
      </p:sp>
      <p:sp>
        <p:nvSpPr>
          <p:cNvPr id="2662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4869CE10-3C7A-4C5E-9ADF-8AFF7E6D12E2}" type="slidenum">
              <a:rPr lang="zh-TW" altLang="en-US" sz="1400" smtClean="0">
                <a:latin typeface="標楷體" panose="03000509000000000000" pitchFamily="65" charset="-120"/>
                <a:ea typeface="標楷體" panose="03000509000000000000" pitchFamily="65" charset="-120"/>
              </a:rPr>
              <a:pPr>
                <a:spcBef>
                  <a:spcPct val="0"/>
                </a:spcBef>
                <a:buFontTx/>
                <a:buNone/>
              </a:pPr>
              <a:t>39</a:t>
            </a:fld>
            <a:endParaRPr lang="en-US" altLang="zh-TW" sz="1400" smtClean="0">
              <a:latin typeface="標楷體" panose="03000509000000000000" pitchFamily="65" charset="-120"/>
              <a:ea typeface="標楷體" panose="03000509000000000000" pitchFamily="65" charset="-120"/>
            </a:endParaRPr>
          </a:p>
        </p:txBody>
      </p:sp>
      <p:sp>
        <p:nvSpPr>
          <p:cNvPr id="10" name="Rectangle 4"/>
          <p:cNvSpPr>
            <a:spLocks noChangeArrowheads="1"/>
          </p:cNvSpPr>
          <p:nvPr/>
        </p:nvSpPr>
        <p:spPr bwMode="auto">
          <a:xfrm>
            <a:off x="4788024" y="4345280"/>
            <a:ext cx="1043608" cy="307855"/>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just" eaLnBrk="1" hangingPunct="1">
              <a:spcBef>
                <a:spcPct val="0"/>
              </a:spcBef>
            </a:pPr>
            <a:endParaRPr lang="zh-TW" altLang="en-US" sz="1800">
              <a:latin typeface="標楷體" panose="03000509000000000000" pitchFamily="65" charset="-120"/>
              <a:ea typeface="標楷體" panose="03000509000000000000" pitchFamily="65" charset="-12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19351"/>
            <a:ext cx="7848872"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5"/>
          <p:cNvSpPr>
            <a:spLocks noChangeArrowheads="1"/>
          </p:cNvSpPr>
          <p:nvPr/>
        </p:nvSpPr>
        <p:spPr bwMode="auto">
          <a:xfrm rot="16200000">
            <a:off x="4135321" y="3910243"/>
            <a:ext cx="1015663" cy="4606801"/>
          </a:xfrm>
          <a:prstGeom prst="rect">
            <a:avLst/>
          </a:prstGeom>
          <a:solidFill>
            <a:srgbClr val="FF0000"/>
          </a:solidFill>
          <a:ln w="9525">
            <a:solidFill>
              <a:srgbClr val="C00000"/>
            </a:solidFill>
            <a:miter lim="800000"/>
            <a:headEnd/>
            <a:tailEnd/>
          </a:ln>
        </p:spPr>
        <p:txBody>
          <a:bodyPr vert="eaVert"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1800" b="1" dirty="0">
                <a:solidFill>
                  <a:schemeClr val="bg1"/>
                </a:solidFill>
                <a:latin typeface="標楷體" panose="03000509000000000000" pitchFamily="65" charset="-120"/>
                <a:ea typeface="標楷體" panose="03000509000000000000" pitchFamily="65" charset="-120"/>
              </a:rPr>
              <a:t>考生必須完成「我要進行確定送出</a:t>
            </a:r>
            <a:r>
              <a:rPr lang="zh-TW" altLang="en-US" sz="1800" b="1" dirty="0" smtClean="0">
                <a:solidFill>
                  <a:schemeClr val="bg1"/>
                </a:solidFill>
                <a:latin typeface="標楷體" panose="03000509000000000000" pitchFamily="65" charset="-120"/>
                <a:ea typeface="標楷體" panose="03000509000000000000" pitchFamily="65" charset="-120"/>
              </a:rPr>
              <a:t>」作業，</a:t>
            </a:r>
            <a:endParaRPr lang="en-US" altLang="zh-TW" sz="1800" b="1" dirty="0">
              <a:solidFill>
                <a:schemeClr val="bg1"/>
              </a:solidFill>
              <a:latin typeface="標楷體" panose="03000509000000000000" pitchFamily="65" charset="-120"/>
              <a:ea typeface="標楷體" panose="03000509000000000000" pitchFamily="65" charset="-120"/>
            </a:endParaRPr>
          </a:p>
          <a:p>
            <a:pPr eaLnBrk="1" hangingPunct="1">
              <a:spcBef>
                <a:spcPct val="0"/>
              </a:spcBef>
              <a:buClr>
                <a:schemeClr val="accent1"/>
              </a:buClr>
              <a:buFontTx/>
              <a:buNone/>
            </a:pPr>
            <a:r>
              <a:rPr lang="zh-TW" altLang="en-US" sz="1800" b="1" dirty="0">
                <a:solidFill>
                  <a:schemeClr val="bg1"/>
                </a:solidFill>
                <a:latin typeface="標楷體" panose="03000509000000000000" pitchFamily="65" charset="-120"/>
                <a:ea typeface="標楷體" panose="03000509000000000000" pitchFamily="65" charset="-120"/>
              </a:rPr>
              <a:t>才能列印申請表</a:t>
            </a:r>
            <a:r>
              <a:rPr lang="zh-TW" altLang="en-US" sz="1800" b="1" dirty="0" smtClean="0">
                <a:solidFill>
                  <a:schemeClr val="bg1"/>
                </a:solidFill>
                <a:latin typeface="標楷體" panose="03000509000000000000" pitchFamily="65" charset="-120"/>
                <a:ea typeface="標楷體" panose="03000509000000000000" pitchFamily="65" charset="-120"/>
              </a:rPr>
              <a:t>件，並</a:t>
            </a:r>
            <a:r>
              <a:rPr lang="zh-TW" altLang="en-US" sz="1800" b="1" dirty="0">
                <a:solidFill>
                  <a:schemeClr val="bg1"/>
                </a:solidFill>
                <a:latin typeface="標楷體" panose="03000509000000000000" pitchFamily="65" charset="-120"/>
                <a:ea typeface="標楷體" panose="03000509000000000000" pitchFamily="65" charset="-120"/>
              </a:rPr>
              <a:t>請將審查資料寄出才算完成資格審查</a:t>
            </a:r>
            <a:r>
              <a:rPr lang="zh-TW" altLang="en-US" sz="1800" b="1" dirty="0" smtClean="0">
                <a:solidFill>
                  <a:schemeClr val="bg1"/>
                </a:solidFill>
                <a:latin typeface="標楷體" panose="03000509000000000000" pitchFamily="65" charset="-120"/>
                <a:ea typeface="標楷體" panose="03000509000000000000" pitchFamily="65" charset="-120"/>
              </a:rPr>
              <a:t>申請。</a:t>
            </a:r>
            <a:endParaRPr lang="zh-TW" altLang="en-US" sz="1800" b="1" dirty="0">
              <a:solidFill>
                <a:schemeClr val="bg1"/>
              </a:solidFill>
              <a:latin typeface="標楷體" panose="03000509000000000000" pitchFamily="65" charset="-120"/>
              <a:ea typeface="標楷體" panose="03000509000000000000" pitchFamily="65" charset="-120"/>
            </a:endParaRPr>
          </a:p>
        </p:txBody>
      </p:sp>
      <p:sp>
        <p:nvSpPr>
          <p:cNvPr id="19" name="AutoShape 5"/>
          <p:cNvSpPr>
            <a:spLocks noChangeArrowheads="1"/>
          </p:cNvSpPr>
          <p:nvPr/>
        </p:nvSpPr>
        <p:spPr bwMode="auto">
          <a:xfrm rot="10800000" flipH="1" flipV="1">
            <a:off x="3509628" y="2204864"/>
            <a:ext cx="3600400" cy="432048"/>
          </a:xfrm>
          <a:prstGeom prst="wedgeRectCallout">
            <a:avLst>
              <a:gd name="adj1" fmla="val 10407"/>
              <a:gd name="adj2" fmla="val 264372"/>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smtClean="0">
                <a:solidFill>
                  <a:srgbClr val="000000"/>
                </a:solidFill>
                <a:latin typeface="標楷體" panose="03000509000000000000" pitchFamily="65" charset="-120"/>
                <a:ea typeface="標楷體" panose="03000509000000000000" pitchFamily="65" charset="-120"/>
              </a:rPr>
              <a:t>點選確定後，將不得再修改資料。</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
        <p:nvSpPr>
          <p:cNvPr id="20" name="Line 14"/>
          <p:cNvSpPr>
            <a:spLocks noChangeShapeType="1"/>
          </p:cNvSpPr>
          <p:nvPr/>
        </p:nvSpPr>
        <p:spPr bwMode="auto">
          <a:xfrm flipV="1">
            <a:off x="2267744" y="3775167"/>
            <a:ext cx="2736304" cy="199077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31284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72256" y="193509"/>
            <a:ext cx="81010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一、報名</a:t>
            </a:r>
            <a:r>
              <a:rPr lang="zh-TW" altLang="en-US" sz="3600" dirty="0">
                <a:solidFill>
                  <a:srgbClr val="660066"/>
                </a:solidFill>
                <a:latin typeface="標楷體" panose="03000509000000000000" pitchFamily="65" charset="-120"/>
                <a:ea typeface="標楷體" panose="03000509000000000000" pitchFamily="65" charset="-120"/>
              </a:rPr>
              <a:t>資格</a:t>
            </a:r>
          </a:p>
        </p:txBody>
      </p:sp>
      <p:sp>
        <p:nvSpPr>
          <p:cNvPr id="516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F4814FBC-FEF2-4AE3-A1E0-E66CD1B41AD6}" type="slidenum">
              <a:rPr lang="zh-TW" altLang="en-US" sz="1400" smtClean="0">
                <a:latin typeface="標楷體" panose="03000509000000000000" pitchFamily="65" charset="-120"/>
                <a:ea typeface="標楷體" panose="03000509000000000000" pitchFamily="65" charset="-120"/>
              </a:rPr>
              <a:pPr>
                <a:spcBef>
                  <a:spcPct val="0"/>
                </a:spcBef>
                <a:buFontTx/>
                <a:buNone/>
              </a:pPr>
              <a:t>4</a:t>
            </a:fld>
            <a:endParaRPr lang="en-US" altLang="zh-TW" sz="1400" smtClean="0">
              <a:latin typeface="標楷體" panose="03000509000000000000" pitchFamily="65" charset="-120"/>
              <a:ea typeface="標楷體" panose="03000509000000000000" pitchFamily="65" charset="-120"/>
            </a:endParaRPr>
          </a:p>
        </p:txBody>
      </p:sp>
      <p:pic>
        <p:nvPicPr>
          <p:cNvPr id="7" name="Picture 2" descr="C:\Documents and Settings\User\桌面\掃瞄資料夾\技藝競賽的參賽證明.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07025" y="2636838"/>
            <a:ext cx="2663825"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6"/>
          <p:cNvSpPr>
            <a:spLocks noChangeArrowheads="1"/>
          </p:cNvSpPr>
          <p:nvPr/>
        </p:nvSpPr>
        <p:spPr bwMode="auto">
          <a:xfrm>
            <a:off x="395288" y="908050"/>
            <a:ext cx="4138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2000" dirty="0">
                <a:latin typeface="微軟正黑體" pitchFamily="34" charset="-120"/>
                <a:ea typeface="微軟正黑體" pitchFamily="34" charset="-120"/>
              </a:rPr>
              <a:t>高級中等學校技藝技能優良學生</a:t>
            </a:r>
            <a:endParaRPr lang="en-US" altLang="zh-TW" sz="2000" dirty="0">
              <a:latin typeface="微軟正黑體" pitchFamily="34" charset="-120"/>
              <a:ea typeface="微軟正黑體" pitchFamily="34" charset="-120"/>
            </a:endParaRPr>
          </a:p>
          <a:p>
            <a:pPr algn="ctr" eaLnBrk="1" hangingPunct="1">
              <a:spcBef>
                <a:spcPct val="0"/>
              </a:spcBef>
              <a:buFontTx/>
              <a:buNone/>
            </a:pPr>
            <a:r>
              <a:rPr lang="zh-TW" altLang="en-US" sz="2000" dirty="0">
                <a:latin typeface="微軟正黑體" pitchFamily="34" charset="-120"/>
                <a:ea typeface="微軟正黑體" pitchFamily="34" charset="-120"/>
              </a:rPr>
              <a:t>甄審及保送入學實施要點</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附表）</a:t>
            </a:r>
          </a:p>
        </p:txBody>
      </p:sp>
      <p:graphicFrame>
        <p:nvGraphicFramePr>
          <p:cNvPr id="11" name="表格 10"/>
          <p:cNvGraphicFramePr>
            <a:graphicFrameLocks noGrp="1"/>
          </p:cNvGraphicFramePr>
          <p:nvPr>
            <p:extLst/>
          </p:nvPr>
        </p:nvGraphicFramePr>
        <p:xfrm>
          <a:off x="4856163" y="1416050"/>
          <a:ext cx="3819525" cy="1112838"/>
        </p:xfrm>
        <a:graphic>
          <a:graphicData uri="http://schemas.openxmlformats.org/drawingml/2006/table">
            <a:tbl>
              <a:tblPr firstRow="1" bandRow="1">
                <a:tableStyleId>{5C22544A-7EE6-4342-B048-85BDC9FD1C3A}</a:tableStyleId>
              </a:tblPr>
              <a:tblGrid>
                <a:gridCol w="1954696"/>
                <a:gridCol w="1864829"/>
              </a:tblGrid>
              <a:tr h="370946">
                <a:tc>
                  <a:txBody>
                    <a:bodyPr/>
                    <a:lstStyle/>
                    <a:p>
                      <a:pPr algn="ctr"/>
                      <a:r>
                        <a:rPr lang="zh-TW" altLang="en-US" sz="1800" b="0" dirty="0" smtClean="0">
                          <a:solidFill>
                            <a:schemeClr val="tx1"/>
                          </a:solidFill>
                          <a:latin typeface="微軟正黑體" pitchFamily="34" charset="-120"/>
                          <a:ea typeface="微軟正黑體" pitchFamily="34" charset="-120"/>
                        </a:rPr>
                        <a:t>職種名稱</a:t>
                      </a:r>
                      <a:endParaRPr lang="zh-TW" altLang="en-US" sz="1800" b="0" dirty="0">
                        <a:solidFill>
                          <a:schemeClr val="tx1"/>
                        </a:solidFill>
                        <a:latin typeface="微軟正黑體" pitchFamily="34" charset="-120"/>
                        <a:ea typeface="微軟正黑體" pitchFamily="34" charset="-120"/>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zh-TW" altLang="en-US" sz="1800" b="0" dirty="0" smtClean="0">
                          <a:solidFill>
                            <a:schemeClr val="tx1"/>
                          </a:solidFill>
                          <a:latin typeface="微軟正黑體" pitchFamily="34" charset="-120"/>
                          <a:ea typeface="微軟正黑體" pitchFamily="34" charset="-120"/>
                        </a:rPr>
                        <a:t>參賽人數</a:t>
                      </a:r>
                      <a:endParaRPr lang="zh-TW" altLang="en-US" sz="1800" b="0" dirty="0">
                        <a:solidFill>
                          <a:schemeClr val="tx1"/>
                        </a:solidFill>
                        <a:latin typeface="微軟正黑體" pitchFamily="34" charset="-120"/>
                        <a:ea typeface="微軟正黑體" pitchFamily="34" charset="-120"/>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946">
                <a:tc>
                  <a:txBody>
                    <a:bodyPr/>
                    <a:lstStyle/>
                    <a:p>
                      <a:pPr algn="ctr"/>
                      <a:r>
                        <a:rPr lang="zh-TW" altLang="en-US" sz="1800" b="0" dirty="0" smtClean="0">
                          <a:solidFill>
                            <a:schemeClr val="tx1"/>
                          </a:solidFill>
                          <a:latin typeface="微軟正黑體" pitchFamily="34" charset="-120"/>
                          <a:ea typeface="微軟正黑體" pitchFamily="34" charset="-120"/>
                        </a:rPr>
                        <a:t>室內配線</a:t>
                      </a:r>
                      <a:endParaRPr lang="zh-TW" altLang="en-US" sz="1800" b="0" dirty="0">
                        <a:solidFill>
                          <a:schemeClr val="tx1"/>
                        </a:solidFill>
                        <a:latin typeface="微軟正黑體" pitchFamily="34" charset="-120"/>
                        <a:ea typeface="微軟正黑體" pitchFamily="34" charset="-120"/>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smtClean="0">
                          <a:solidFill>
                            <a:schemeClr val="tx1"/>
                          </a:solidFill>
                          <a:latin typeface="微軟正黑體" pitchFamily="34" charset="-120"/>
                          <a:ea typeface="微軟正黑體" pitchFamily="34" charset="-120"/>
                        </a:rPr>
                        <a:t>65</a:t>
                      </a:r>
                      <a:endParaRPr lang="zh-TW" altLang="en-US" sz="1800" b="0" dirty="0">
                        <a:solidFill>
                          <a:schemeClr val="tx1"/>
                        </a:solidFill>
                        <a:latin typeface="微軟正黑體" pitchFamily="34" charset="-120"/>
                        <a:ea typeface="微軟正黑體" pitchFamily="34" charset="-120"/>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946">
                <a:tc>
                  <a:txBody>
                    <a:bodyPr/>
                    <a:lstStyle/>
                    <a:p>
                      <a:pPr marL="0" algn="ctr" defTabSz="914400" rtl="0" eaLnBrk="1" fontAlgn="ctr" latinLnBrk="0" hangingPunct="1"/>
                      <a:r>
                        <a:rPr lang="zh-TW" altLang="en-US" sz="1800" b="0" kern="1200" dirty="0" smtClean="0">
                          <a:solidFill>
                            <a:schemeClr val="tx1"/>
                          </a:solidFill>
                          <a:latin typeface="微軟正黑體" pitchFamily="34" charset="-120"/>
                          <a:ea typeface="微軟正黑體" pitchFamily="34" charset="-120"/>
                          <a:cs typeface="+mn-cs"/>
                        </a:rPr>
                        <a:t>餐飲服務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b="0" kern="1200" dirty="0" smtClean="0">
                          <a:solidFill>
                            <a:schemeClr val="tx1"/>
                          </a:solidFill>
                          <a:latin typeface="微軟正黑體" pitchFamily="34" charset="-120"/>
                          <a:ea typeface="微軟正黑體" pitchFamily="34" charset="-120"/>
                          <a:cs typeface="+mn-cs"/>
                        </a:rPr>
                        <a:t>173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表格 11"/>
          <p:cNvGraphicFramePr>
            <a:graphicFrameLocks noGrp="1"/>
          </p:cNvGraphicFramePr>
          <p:nvPr/>
        </p:nvGraphicFramePr>
        <p:xfrm>
          <a:off x="323528" y="1676078"/>
          <a:ext cx="4254798" cy="4053840"/>
        </p:xfrm>
        <a:graphic>
          <a:graphicData uri="http://schemas.openxmlformats.org/drawingml/2006/table">
            <a:tbl>
              <a:tblPr>
                <a:tableStyleId>{08FB837D-C827-4EFA-A057-4D05807E0F7C}</a:tableStyleId>
              </a:tblPr>
              <a:tblGrid>
                <a:gridCol w="2160240"/>
                <a:gridCol w="2094558"/>
              </a:tblGrid>
              <a:tr h="209550">
                <a:tc>
                  <a:txBody>
                    <a:bodyPr/>
                    <a:lstStyle/>
                    <a:p>
                      <a:pPr algn="ctr" fontAlgn="ctr"/>
                      <a:r>
                        <a:rPr lang="zh-TW" altLang="en-US" sz="1600" u="none" strike="noStrike" dirty="0">
                          <a:latin typeface="微軟正黑體" pitchFamily="34" charset="-120"/>
                          <a:ea typeface="微軟正黑體" pitchFamily="34" charset="-120"/>
                        </a:rPr>
                        <a:t>參賽人數</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accent6">
                        <a:lumMod val="40000"/>
                        <a:lumOff val="60000"/>
                      </a:schemeClr>
                    </a:solidFill>
                  </a:tcPr>
                </a:tc>
                <a:tc>
                  <a:txBody>
                    <a:bodyPr/>
                    <a:lstStyle/>
                    <a:p>
                      <a:pPr algn="ctr" fontAlgn="ctr"/>
                      <a:r>
                        <a:rPr lang="zh-TW" altLang="en-US" sz="1600" u="none" strike="noStrike" dirty="0">
                          <a:latin typeface="微軟正黑體" pitchFamily="34" charset="-120"/>
                          <a:ea typeface="微軟正黑體" pitchFamily="34" charset="-120"/>
                        </a:rPr>
                        <a:t>優勝錄取人數</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accent6">
                        <a:lumMod val="40000"/>
                        <a:lumOff val="60000"/>
                      </a:schemeClr>
                    </a:solidFill>
                  </a:tcPr>
                </a:tc>
              </a:tr>
              <a:tr h="209550">
                <a:tc>
                  <a:txBody>
                    <a:bodyPr/>
                    <a:lstStyle/>
                    <a:p>
                      <a:pPr algn="ctr" fontAlgn="ctr"/>
                      <a:r>
                        <a:rPr lang="en-US" altLang="zh-TW" sz="1600" u="none" strike="noStrike" dirty="0">
                          <a:latin typeface="微軟正黑體" pitchFamily="34" charset="-120"/>
                          <a:ea typeface="微軟正黑體" pitchFamily="34" charset="-120"/>
                        </a:rPr>
                        <a:t>220</a:t>
                      </a:r>
                      <a:r>
                        <a:rPr lang="zh-TW" altLang="en-US" sz="1600" u="none" strike="noStrike" dirty="0">
                          <a:latin typeface="微軟正黑體" pitchFamily="34" charset="-120"/>
                          <a:ea typeface="微軟正黑體" pitchFamily="34" charset="-120"/>
                        </a:rPr>
                        <a:t>人以上</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76</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dirty="0">
                          <a:latin typeface="微軟正黑體" pitchFamily="34" charset="-120"/>
                          <a:ea typeface="微軟正黑體" pitchFamily="34" charset="-120"/>
                        </a:rPr>
                        <a:t>190-219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72</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dirty="0">
                          <a:latin typeface="微軟正黑體" pitchFamily="34" charset="-120"/>
                          <a:ea typeface="微軟正黑體" pitchFamily="34" charset="-120"/>
                        </a:rPr>
                        <a:t>160-189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64</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dirty="0">
                          <a:latin typeface="微軟正黑體" pitchFamily="34" charset="-120"/>
                          <a:ea typeface="微軟正黑體" pitchFamily="34" charset="-120"/>
                        </a:rPr>
                        <a:t>140-159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56</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dirty="0">
                          <a:latin typeface="微軟正黑體" pitchFamily="34" charset="-120"/>
                          <a:ea typeface="微軟正黑體" pitchFamily="34" charset="-120"/>
                        </a:rPr>
                        <a:t>120-139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50</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a:latin typeface="微軟正黑體" pitchFamily="34" charset="-120"/>
                          <a:ea typeface="微軟正黑體" pitchFamily="34" charset="-120"/>
                        </a:rPr>
                        <a:t>100-119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44</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dirty="0">
                          <a:latin typeface="微軟正黑體" pitchFamily="34" charset="-120"/>
                          <a:ea typeface="微軟正黑體" pitchFamily="34" charset="-120"/>
                        </a:rPr>
                        <a:t>80-99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38</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a:latin typeface="微軟正黑體" pitchFamily="34" charset="-120"/>
                          <a:ea typeface="微軟正黑體" pitchFamily="34" charset="-120"/>
                        </a:rPr>
                        <a:t>70-79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32</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a:latin typeface="微軟正黑體" pitchFamily="34" charset="-120"/>
                          <a:ea typeface="微軟正黑體" pitchFamily="34" charset="-120"/>
                        </a:rPr>
                        <a:t>60-69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28</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a:latin typeface="微軟正黑體" pitchFamily="34" charset="-120"/>
                          <a:ea typeface="微軟正黑體" pitchFamily="34" charset="-120"/>
                        </a:rPr>
                        <a:t>50-59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24</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a:latin typeface="微軟正黑體" pitchFamily="34" charset="-120"/>
                          <a:ea typeface="微軟正黑體" pitchFamily="34" charset="-120"/>
                        </a:rPr>
                        <a:t>40-49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20</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a:latin typeface="微軟正黑體" pitchFamily="34" charset="-120"/>
                          <a:ea typeface="微軟正黑體" pitchFamily="34" charset="-120"/>
                        </a:rPr>
                        <a:t>30-39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16</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a:latin typeface="微軟正黑體" pitchFamily="34" charset="-120"/>
                          <a:ea typeface="微軟正黑體" pitchFamily="34" charset="-120"/>
                        </a:rPr>
                        <a:t>20-29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12</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a:latin typeface="微軟正黑體" pitchFamily="34" charset="-120"/>
                          <a:ea typeface="微軟正黑體" pitchFamily="34" charset="-120"/>
                        </a:rPr>
                        <a:t>10-19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8</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r h="209550">
                <a:tc>
                  <a:txBody>
                    <a:bodyPr/>
                    <a:lstStyle/>
                    <a:p>
                      <a:pPr algn="ctr" fontAlgn="ctr"/>
                      <a:r>
                        <a:rPr lang="en-US" altLang="zh-TW" sz="1600" u="none" strike="noStrike" dirty="0">
                          <a:latin typeface="微軟正黑體" pitchFamily="34" charset="-120"/>
                          <a:ea typeface="微軟正黑體" pitchFamily="34" charset="-120"/>
                        </a:rPr>
                        <a:t>9</a:t>
                      </a:r>
                      <a:r>
                        <a:rPr lang="zh-TW" altLang="en-US" sz="1600" u="none" strike="noStrike" dirty="0">
                          <a:latin typeface="微軟正黑體" pitchFamily="34" charset="-120"/>
                          <a:ea typeface="微軟正黑體" pitchFamily="34" charset="-120"/>
                        </a:rPr>
                        <a:t>名以下</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5</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r>
            </a:tbl>
          </a:graphicData>
        </a:graphic>
      </p:graphicFrame>
      <p:sp>
        <p:nvSpPr>
          <p:cNvPr id="13" name="矩形 9"/>
          <p:cNvSpPr>
            <a:spLocks noChangeArrowheads="1"/>
          </p:cNvSpPr>
          <p:nvPr/>
        </p:nvSpPr>
        <p:spPr bwMode="auto">
          <a:xfrm>
            <a:off x="4849257" y="920559"/>
            <a:ext cx="375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2000" b="1" dirty="0">
                <a:latin typeface="微軟正黑體" pitchFamily="34" charset="-120"/>
                <a:ea typeface="微軟正黑體" pitchFamily="34" charset="-120"/>
              </a:rPr>
              <a:t>全國高級中等學校技藝競賽</a:t>
            </a:r>
          </a:p>
        </p:txBody>
      </p:sp>
      <p:sp>
        <p:nvSpPr>
          <p:cNvPr id="14" name="圓角矩形 13"/>
          <p:cNvSpPr/>
          <p:nvPr/>
        </p:nvSpPr>
        <p:spPr>
          <a:xfrm>
            <a:off x="288925" y="3967163"/>
            <a:ext cx="4354513" cy="252412"/>
          </a:xfrm>
          <a:prstGeom prst="roundRect">
            <a:avLst/>
          </a:prstGeom>
          <a:solidFill>
            <a:srgbClr val="FAE8DE">
              <a:alpha val="5019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圓角矩形 14"/>
          <p:cNvSpPr/>
          <p:nvPr/>
        </p:nvSpPr>
        <p:spPr>
          <a:xfrm>
            <a:off x="271463" y="2428875"/>
            <a:ext cx="4354512" cy="279400"/>
          </a:xfrm>
          <a:prstGeom prst="roundRect">
            <a:avLst/>
          </a:prstGeom>
          <a:solidFill>
            <a:srgbClr val="FAE8DE">
              <a:alpha val="5019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圓角矩形 15"/>
          <p:cNvSpPr/>
          <p:nvPr/>
        </p:nvSpPr>
        <p:spPr>
          <a:xfrm>
            <a:off x="5848350" y="3203575"/>
            <a:ext cx="1819275" cy="4333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文字方塊 13"/>
          <p:cNvSpPr txBox="1">
            <a:spLocks noChangeArrowheads="1"/>
          </p:cNvSpPr>
          <p:nvPr/>
        </p:nvSpPr>
        <p:spPr bwMode="auto">
          <a:xfrm>
            <a:off x="8142288" y="2708275"/>
            <a:ext cx="461962" cy="3568700"/>
          </a:xfrm>
          <a:prstGeom prst="rect">
            <a:avLst/>
          </a:prstGeom>
          <a:solidFill>
            <a:srgbClr val="FF0000"/>
          </a:solidFill>
          <a:ln w="25400">
            <a:solidFill>
              <a:schemeClr val="accent6">
                <a:lumMod val="50000"/>
              </a:schemeClr>
            </a:solidFill>
            <a:miter lim="800000"/>
            <a:headEnd/>
            <a:tailEnd/>
          </a:ln>
        </p:spPr>
        <p:txBody>
          <a:bodyPr vert="eaVert">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defRPr/>
            </a:pPr>
            <a:r>
              <a:rPr lang="zh-TW" altLang="en-US" sz="1800" dirty="0" smtClean="0">
                <a:solidFill>
                  <a:schemeClr val="bg1"/>
                </a:solidFill>
                <a:latin typeface="微軟正黑體" pitchFamily="34" charset="-120"/>
                <a:ea typeface="微軟正黑體" pitchFamily="34" charset="-120"/>
              </a:rPr>
              <a:t>參賽證明不能報名參加技優甄審</a:t>
            </a:r>
          </a:p>
        </p:txBody>
      </p:sp>
      <p:sp>
        <p:nvSpPr>
          <p:cNvPr id="18" name="圓角矩形 17"/>
          <p:cNvSpPr/>
          <p:nvPr/>
        </p:nvSpPr>
        <p:spPr>
          <a:xfrm>
            <a:off x="5781675" y="3698875"/>
            <a:ext cx="814388" cy="131763"/>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圓角矩形 18"/>
          <p:cNvSpPr/>
          <p:nvPr/>
        </p:nvSpPr>
        <p:spPr>
          <a:xfrm>
            <a:off x="7010400" y="3690938"/>
            <a:ext cx="411163" cy="122237"/>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0" name="直線接點 19"/>
          <p:cNvCxnSpPr/>
          <p:nvPr/>
        </p:nvCxnSpPr>
        <p:spPr>
          <a:xfrm>
            <a:off x="4719638" y="1052513"/>
            <a:ext cx="0" cy="50387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文字方塊 1"/>
          <p:cNvSpPr txBox="1">
            <a:spLocks noChangeArrowheads="1"/>
          </p:cNvSpPr>
          <p:nvPr/>
        </p:nvSpPr>
        <p:spPr bwMode="auto">
          <a:xfrm>
            <a:off x="271463" y="5930259"/>
            <a:ext cx="4254500"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1800" b="1">
                <a:solidFill>
                  <a:srgbClr val="FF00FF"/>
                </a:solidFill>
                <a:latin typeface="微軟正黑體" pitchFamily="34" charset="-120"/>
                <a:ea typeface="微軟正黑體" pitchFamily="34" charset="-120"/>
              </a:rPr>
              <a:t>依參賽人數多寡採認優勝名次</a:t>
            </a:r>
          </a:p>
        </p:txBody>
      </p:sp>
    </p:spTree>
    <p:extLst>
      <p:ext uri="{BB962C8B-B14F-4D97-AF65-F5344CB8AC3E}">
        <p14:creationId xmlns:p14="http://schemas.microsoft.com/office/powerpoint/2010/main" val="1360860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idx="4294967295"/>
          </p:nvPr>
        </p:nvSpPr>
        <p:spPr>
          <a:xfrm>
            <a:off x="107504" y="256182"/>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申請表件列印</a:t>
            </a:r>
          </a:p>
        </p:txBody>
      </p:sp>
      <p:sp>
        <p:nvSpPr>
          <p:cNvPr id="2765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F4C7E976-800C-4903-90DE-03AF8BE3DC03}" type="slidenum">
              <a:rPr lang="zh-TW" altLang="en-US" sz="1400" smtClean="0">
                <a:latin typeface="標楷體" panose="03000509000000000000" pitchFamily="65" charset="-120"/>
                <a:ea typeface="標楷體" panose="03000509000000000000" pitchFamily="65" charset="-120"/>
              </a:rPr>
              <a:pPr>
                <a:spcBef>
                  <a:spcPct val="0"/>
                </a:spcBef>
                <a:buFontTx/>
                <a:buNone/>
              </a:pPr>
              <a:t>40</a:t>
            </a:fld>
            <a:endParaRPr lang="en-US" altLang="zh-TW" sz="1400" smtClean="0">
              <a:latin typeface="標楷體" panose="03000509000000000000" pitchFamily="65" charset="-120"/>
              <a:ea typeface="標楷體" panose="03000509000000000000" pitchFamily="65" charset="-12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16832"/>
            <a:ext cx="8064896" cy="432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4"/>
          <p:cNvSpPr>
            <a:spLocks noChangeArrowheads="1"/>
          </p:cNvSpPr>
          <p:nvPr/>
        </p:nvSpPr>
        <p:spPr bwMode="auto">
          <a:xfrm rot="10800000" flipH="1" flipV="1">
            <a:off x="2035967" y="919001"/>
            <a:ext cx="6568481" cy="633412"/>
          </a:xfrm>
          <a:prstGeom prst="wedgeRectCallout">
            <a:avLst>
              <a:gd name="adj1" fmla="val 20571"/>
              <a:gd name="adj2" fmla="val 99871"/>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考生必須自行下載列印申請表件，在規定時間內完成寄出資料，</a:t>
            </a:r>
            <a:endParaRPr kumimoji="0" lang="en-US" altLang="zh-TW" sz="1800" dirty="0">
              <a:solidFill>
                <a:srgbClr val="000000"/>
              </a:solidFill>
              <a:latin typeface="標楷體" panose="03000509000000000000" pitchFamily="65" charset="-120"/>
              <a:ea typeface="標楷體" panose="03000509000000000000" pitchFamily="65" charset="-120"/>
            </a:endParaRPr>
          </a:p>
          <a:p>
            <a:pPr eaLnBrk="1" hangingPunct="1">
              <a:spcBef>
                <a:spcPct val="0"/>
              </a:spcBef>
              <a:buClr>
                <a:schemeClr val="accent1"/>
              </a:buClr>
              <a:buFontTx/>
              <a:buNone/>
            </a:pPr>
            <a:r>
              <a:rPr kumimoji="0" lang="zh-TW" altLang="en-US" sz="1800" dirty="0" smtClean="0">
                <a:solidFill>
                  <a:srgbClr val="000000"/>
                </a:solidFill>
                <a:latin typeface="標楷體" panose="03000509000000000000" pitchFamily="65" charset="-120"/>
                <a:ea typeface="標楷體" panose="03000509000000000000" pitchFamily="65" charset="-120"/>
              </a:rPr>
              <a:t>繳寄資料</a:t>
            </a:r>
            <a:r>
              <a:rPr kumimoji="0" lang="zh-TW" altLang="en-US" sz="1800" dirty="0">
                <a:solidFill>
                  <a:srgbClr val="000000"/>
                </a:solidFill>
                <a:latin typeface="標楷體" panose="03000509000000000000" pitchFamily="65" charset="-120"/>
                <a:ea typeface="標楷體" panose="03000509000000000000" pitchFamily="65" charset="-120"/>
              </a:rPr>
              <a:t>含</a:t>
            </a:r>
            <a:r>
              <a:rPr kumimoji="0" lang="zh-TW" altLang="en-US" sz="1800" dirty="0" smtClean="0">
                <a:solidFill>
                  <a:srgbClr val="000000"/>
                </a:solidFill>
                <a:latin typeface="標楷體" panose="03000509000000000000" pitchFamily="65" charset="-120"/>
                <a:ea typeface="標楷體" panose="03000509000000000000" pitchFamily="65" charset="-120"/>
              </a:rPr>
              <a:t>必</a:t>
            </a:r>
            <a:r>
              <a:rPr kumimoji="0" lang="zh-TW" altLang="en-US" sz="1800" dirty="0">
                <a:solidFill>
                  <a:srgbClr val="000000"/>
                </a:solidFill>
                <a:latin typeface="標楷體" panose="03000509000000000000" pitchFamily="65" charset="-120"/>
                <a:ea typeface="標楷體" panose="03000509000000000000" pitchFamily="65" charset="-120"/>
              </a:rPr>
              <a:t>繳及選繳列印資料，選繳請依實際所需列印。</a:t>
            </a:r>
          </a:p>
        </p:txBody>
      </p:sp>
    </p:spTree>
    <p:extLst>
      <p:ext uri="{BB962C8B-B14F-4D97-AF65-F5344CB8AC3E}">
        <p14:creationId xmlns:p14="http://schemas.microsoft.com/office/powerpoint/2010/main" val="903837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179512" y="116632"/>
            <a:ext cx="9144000"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資格審查登錄系統相關表件</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樣張</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必繳</a:t>
            </a:r>
          </a:p>
        </p:txBody>
      </p:sp>
      <p:sp>
        <p:nvSpPr>
          <p:cNvPr id="4198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19285850-3BCD-4A6A-9772-5C578715D436}" type="slidenum">
              <a:rPr lang="zh-TW" altLang="en-US" sz="1400" smtClean="0">
                <a:latin typeface="標楷體" panose="03000509000000000000" pitchFamily="65" charset="-120"/>
                <a:ea typeface="標楷體" panose="03000509000000000000" pitchFamily="65" charset="-120"/>
              </a:rPr>
              <a:pPr>
                <a:spcBef>
                  <a:spcPct val="0"/>
                </a:spcBef>
                <a:buFontTx/>
                <a:buNone/>
              </a:pPr>
              <a:t>41</a:t>
            </a:fld>
            <a:endParaRPr lang="en-US" altLang="zh-TW" sz="140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251520" y="908721"/>
            <a:ext cx="3816424" cy="5616624"/>
          </a:xfrm>
          <a:prstGeom prst="rect">
            <a:avLst/>
          </a:prstGeom>
          <a:ln w="9525">
            <a:solidFill>
              <a:schemeClr val="tx1"/>
            </a:solidFill>
          </a:ln>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7" y="908721"/>
            <a:ext cx="3960440" cy="56166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98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323528" y="116632"/>
            <a:ext cx="9144000" cy="647700"/>
          </a:xfrm>
        </p:spPr>
        <p:txBody>
          <a:bodyPr lIns="0" rIns="0" bIns="0"/>
          <a:lstStyle/>
          <a:p>
            <a:pPr eaLnBrk="1" hangingPunct="1">
              <a:defRPr/>
            </a:pPr>
            <a:r>
              <a:rPr lang="zh-TW" altLang="en-US" sz="3600" kern="1200" dirty="0">
                <a:solidFill>
                  <a:srgbClr val="660066"/>
                </a:solidFill>
                <a:latin typeface="標楷體" panose="03000509000000000000" pitchFamily="65" charset="-120"/>
                <a:ea typeface="標楷體" panose="03000509000000000000" pitchFamily="65" charset="-120"/>
              </a:rPr>
              <a:t>資格審查登錄系統相關表件</a:t>
            </a:r>
            <a:r>
              <a:rPr lang="en-US" altLang="zh-TW" sz="3600" kern="1200" dirty="0">
                <a:solidFill>
                  <a:srgbClr val="660066"/>
                </a:solidFill>
                <a:latin typeface="標楷體" panose="03000509000000000000" pitchFamily="65" charset="-120"/>
                <a:ea typeface="標楷體" panose="03000509000000000000" pitchFamily="65" charset="-120"/>
              </a:rPr>
              <a:t>(</a:t>
            </a:r>
            <a:r>
              <a:rPr lang="zh-TW" altLang="en-US" sz="3600" kern="1200" dirty="0">
                <a:solidFill>
                  <a:srgbClr val="660066"/>
                </a:solidFill>
                <a:latin typeface="標楷體" panose="03000509000000000000" pitchFamily="65" charset="-120"/>
                <a:ea typeface="標楷體" panose="03000509000000000000" pitchFamily="65" charset="-120"/>
              </a:rPr>
              <a:t>樣張</a:t>
            </a:r>
            <a:r>
              <a:rPr lang="en-US" altLang="zh-TW" sz="3600" kern="1200" dirty="0">
                <a:solidFill>
                  <a:srgbClr val="660066"/>
                </a:solidFill>
                <a:latin typeface="標楷體" panose="03000509000000000000" pitchFamily="65" charset="-120"/>
                <a:ea typeface="標楷體" panose="03000509000000000000" pitchFamily="65" charset="-120"/>
              </a:rPr>
              <a:t>)-</a:t>
            </a:r>
            <a:r>
              <a:rPr lang="zh-TW" altLang="en-US" sz="3600" kern="1200" dirty="0">
                <a:solidFill>
                  <a:srgbClr val="660066"/>
                </a:solidFill>
                <a:latin typeface="標楷體" panose="03000509000000000000" pitchFamily="65" charset="-120"/>
                <a:ea typeface="標楷體" panose="03000509000000000000" pitchFamily="65" charset="-120"/>
              </a:rPr>
              <a:t>必繳</a:t>
            </a:r>
            <a:endParaRPr lang="zh-TW" altLang="en-US" sz="3600" kern="1200" dirty="0" smtClean="0">
              <a:solidFill>
                <a:srgbClr val="660066"/>
              </a:solidFill>
              <a:latin typeface="標楷體" panose="03000509000000000000" pitchFamily="65" charset="-120"/>
              <a:ea typeface="標楷體" panose="03000509000000000000" pitchFamily="65" charset="-120"/>
              <a:cs typeface="+mn-cs"/>
            </a:endParaRPr>
          </a:p>
        </p:txBody>
      </p:sp>
      <p:sp>
        <p:nvSpPr>
          <p:cNvPr id="4198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19285850-3BCD-4A6A-9772-5C578715D436}" type="slidenum">
              <a:rPr lang="zh-TW" altLang="en-US" sz="1400" smtClean="0">
                <a:latin typeface="標楷體" panose="03000509000000000000" pitchFamily="65" charset="-120"/>
                <a:ea typeface="標楷體" panose="03000509000000000000" pitchFamily="65" charset="-120"/>
              </a:rPr>
              <a:pPr>
                <a:spcBef>
                  <a:spcPct val="0"/>
                </a:spcBef>
                <a:buFontTx/>
                <a:buNone/>
              </a:pPr>
              <a:t>42</a:t>
            </a:fld>
            <a:endParaRPr lang="en-US" altLang="zh-TW" sz="1400" smtClean="0">
              <a:latin typeface="標楷體" panose="03000509000000000000" pitchFamily="65" charset="-120"/>
              <a:ea typeface="標楷體" panose="03000509000000000000" pitchFamily="65" charset="-12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9" y="908720"/>
            <a:ext cx="3813629" cy="52604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0952" y="908720"/>
            <a:ext cx="4464496" cy="32031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11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251520" y="116632"/>
            <a:ext cx="8568952"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相關表件</a:t>
            </a:r>
          </a:p>
        </p:txBody>
      </p:sp>
      <p:sp>
        <p:nvSpPr>
          <p:cNvPr id="4198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19285850-3BCD-4A6A-9772-5C578715D436}" type="slidenum">
              <a:rPr lang="zh-TW" altLang="en-US" sz="1400" smtClean="0">
                <a:latin typeface="標楷體" panose="03000509000000000000" pitchFamily="65" charset="-120"/>
                <a:ea typeface="標楷體" panose="03000509000000000000" pitchFamily="65" charset="-120"/>
              </a:rPr>
              <a:pPr>
                <a:spcBef>
                  <a:spcPct val="0"/>
                </a:spcBef>
                <a:buFontTx/>
                <a:buNone/>
              </a:pPr>
              <a:t>43</a:t>
            </a:fld>
            <a:endParaRPr lang="en-US" altLang="zh-TW" sz="1400" smtClean="0">
              <a:latin typeface="標楷體" panose="03000509000000000000" pitchFamily="65" charset="-120"/>
              <a:ea typeface="標楷體" panose="03000509000000000000" pitchFamily="65" charset="-120"/>
            </a:endParaRPr>
          </a:p>
        </p:txBody>
      </p:sp>
      <p:pic>
        <p:nvPicPr>
          <p:cNvPr id="31746"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63472"/>
            <a:ext cx="4259096" cy="56817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251520" y="836712"/>
            <a:ext cx="3744416" cy="1631216"/>
          </a:xfrm>
          <a:prstGeom prst="rect">
            <a:avLst/>
          </a:prstGeom>
          <a:solidFill>
            <a:srgbClr val="FFCC99"/>
          </a:solidFill>
          <a:ln w="9525" algn="ctr">
            <a:solidFill>
              <a:srgbClr val="8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2000" dirty="0">
                <a:latin typeface="標楷體" panose="03000509000000000000" pitchFamily="65" charset="-120"/>
                <a:ea typeface="標楷體" panose="03000509000000000000" pitchFamily="65" charset="-120"/>
              </a:rPr>
              <a:t>已通過技能檢定主辦單位考試但尚未取得技術士證</a:t>
            </a:r>
            <a:r>
              <a:rPr lang="zh-TW" altLang="en-US" sz="2000" dirty="0" smtClean="0">
                <a:latin typeface="標楷體" panose="03000509000000000000" pitchFamily="65" charset="-120"/>
                <a:ea typeface="標楷體" panose="03000509000000000000" pitchFamily="65" charset="-120"/>
              </a:rPr>
              <a:t>者，請繳寄</a:t>
            </a:r>
            <a:r>
              <a:rPr lang="en-US" altLang="zh-TW" sz="2000" dirty="0" smtClean="0">
                <a:latin typeface="標楷體" panose="03000509000000000000" pitchFamily="65" charset="-120"/>
                <a:ea typeface="標楷體" panose="03000509000000000000" pitchFamily="65" charset="-120"/>
              </a:rPr>
              <a:t>:</a:t>
            </a:r>
          </a:p>
          <a:p>
            <a:pPr eaLnBrk="1" hangingPunct="1">
              <a:spcBef>
                <a:spcPct val="0"/>
              </a:spcBef>
              <a:buClr>
                <a:schemeClr val="accent1"/>
              </a:buClr>
              <a:buFontTx/>
              <a:buNone/>
            </a:pP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學術科成績合格證明</a:t>
            </a:r>
            <a:endPar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buClr>
                <a:schemeClr val="accent1"/>
              </a:buClr>
              <a:buFontTx/>
              <a:buNone/>
            </a:pP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smtClean="0">
                <a:solidFill>
                  <a:srgbClr val="FF0000"/>
                </a:solidFill>
                <a:latin typeface="標楷體" panose="03000509000000000000" pitchFamily="65" charset="-120"/>
                <a:ea typeface="標楷體" panose="03000509000000000000" pitchFamily="65" charset="-120"/>
              </a:rPr>
              <a:t>切結書</a:t>
            </a:r>
            <a:endParaRPr lang="en-US" altLang="zh-TW" sz="2000" dirty="0" smtClean="0">
              <a:solidFill>
                <a:srgbClr val="FF0000"/>
              </a:solidFill>
              <a:latin typeface="標楷體" panose="03000509000000000000" pitchFamily="65" charset="-120"/>
              <a:ea typeface="標楷體" panose="03000509000000000000" pitchFamily="65" charset="-120"/>
            </a:endParaRPr>
          </a:p>
          <a:p>
            <a:pPr marL="342900" indent="-342900" eaLnBrk="1" hangingPunct="1">
              <a:spcBef>
                <a:spcPct val="0"/>
              </a:spcBef>
              <a:buClr>
                <a:schemeClr val="tx1"/>
              </a:buClr>
              <a:buFont typeface="Wingdings" panose="05000000000000000000" pitchFamily="2" charset="2"/>
              <a:buChar char="l"/>
            </a:pPr>
            <a:r>
              <a:rPr lang="zh-TW" altLang="en-US" sz="2000" dirty="0" smtClean="0">
                <a:latin typeface="標楷體" panose="03000509000000000000" pitchFamily="65" charset="-120"/>
                <a:ea typeface="標楷體" panose="03000509000000000000" pitchFamily="65" charset="-120"/>
              </a:rPr>
              <a:t>發證日期請登錄</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smtClean="0">
                <a:latin typeface="標楷體" panose="03000509000000000000" pitchFamily="65" charset="-120"/>
                <a:ea typeface="標楷體" panose="03000509000000000000" pitchFamily="65" charset="-120"/>
              </a:rPr>
              <a:t>日</a:t>
            </a:r>
            <a:endParaRPr lang="en-US" altLang="zh-TW" sz="2000" dirty="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4"/>
          <a:stretch>
            <a:fillRect/>
          </a:stretch>
        </p:blipFill>
        <p:spPr>
          <a:xfrm>
            <a:off x="179512" y="2636912"/>
            <a:ext cx="4457700" cy="2419350"/>
          </a:xfrm>
          <a:prstGeom prst="rect">
            <a:avLst/>
          </a:prstGeom>
          <a:ln w="9525">
            <a:solidFill>
              <a:schemeClr val="tx1"/>
            </a:solidFill>
          </a:ln>
        </p:spPr>
      </p:pic>
    </p:spTree>
    <p:extLst>
      <p:ext uri="{BB962C8B-B14F-4D97-AF65-F5344CB8AC3E}">
        <p14:creationId xmlns:p14="http://schemas.microsoft.com/office/powerpoint/2010/main" val="1069480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79512" y="205434"/>
            <a:ext cx="9144000" cy="647700"/>
          </a:xfrm>
        </p:spPr>
        <p:txBody>
          <a:bodyPr/>
          <a:lstStyle/>
          <a:p>
            <a:pPr eaLnBrk="1" hangingPunct="1"/>
            <a:r>
              <a:rPr lang="zh-TW" altLang="en-US" sz="3600" dirty="0" smtClean="0">
                <a:solidFill>
                  <a:srgbClr val="660066"/>
                </a:solidFill>
                <a:latin typeface="標楷體" panose="03000509000000000000" pitchFamily="65" charset="-120"/>
                <a:ea typeface="標楷體" panose="03000509000000000000" pitchFamily="65" charset="-120"/>
              </a:rPr>
              <a:t>收件狀態查詢</a:t>
            </a:r>
          </a:p>
        </p:txBody>
      </p:sp>
      <p:sp>
        <p:nvSpPr>
          <p:cNvPr id="286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9D9DFF76-9327-4FD9-B74D-1CE80DDACF36}" type="slidenum">
              <a:rPr lang="zh-TW" altLang="en-US" sz="1400" smtClean="0">
                <a:latin typeface="標楷體" panose="03000509000000000000" pitchFamily="65" charset="-120"/>
                <a:ea typeface="標楷體" panose="03000509000000000000" pitchFamily="65" charset="-120"/>
              </a:rPr>
              <a:pPr>
                <a:spcBef>
                  <a:spcPct val="0"/>
                </a:spcBef>
                <a:buFontTx/>
                <a:buNone/>
              </a:pPr>
              <a:t>44</a:t>
            </a:fld>
            <a:endParaRPr lang="en-US" altLang="zh-TW" sz="1400" smtClean="0">
              <a:latin typeface="標楷體" panose="03000509000000000000" pitchFamily="65" charset="-120"/>
              <a:ea typeface="標楷體" panose="03000509000000000000" pitchFamily="65" charset="-12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42" y="1124744"/>
            <a:ext cx="748967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rot="10800000" flipH="1" flipV="1">
            <a:off x="1547664" y="3068960"/>
            <a:ext cx="5905500" cy="636588"/>
          </a:xfrm>
          <a:prstGeom prst="wedgeRectCallout">
            <a:avLst>
              <a:gd name="adj1" fmla="val 30151"/>
              <a:gd name="adj2" fmla="val -175497"/>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考生寄出資料</a:t>
            </a:r>
            <a:r>
              <a:rPr kumimoji="0" lang="zh-TW" altLang="en-US" sz="1800" dirty="0">
                <a:latin typeface="標楷體" panose="03000509000000000000" pitchFamily="65" charset="-120"/>
                <a:ea typeface="標楷體" panose="03000509000000000000" pitchFamily="65" charset="-120"/>
              </a:rPr>
              <a:t>二日後，可登入系統查詢本委員會</a:t>
            </a:r>
            <a:r>
              <a:rPr kumimoji="0" lang="zh-TW" altLang="en-US" sz="1800" b="1" dirty="0">
                <a:latin typeface="標楷體" panose="03000509000000000000" pitchFamily="65" charset="-120"/>
                <a:ea typeface="標楷體" panose="03000509000000000000" pitchFamily="65" charset="-120"/>
              </a:rPr>
              <a:t>收件狀態</a:t>
            </a:r>
            <a:endParaRPr kumimoji="0" lang="en-US" altLang="zh-TW" sz="1800" b="1" dirty="0">
              <a:latin typeface="標楷體" panose="03000509000000000000" pitchFamily="65" charset="-120"/>
              <a:ea typeface="標楷體" panose="03000509000000000000" pitchFamily="65" charset="-120"/>
            </a:endParaRPr>
          </a:p>
          <a:p>
            <a:pPr eaLnBrk="1" hangingPunct="1">
              <a:spcBef>
                <a:spcPct val="0"/>
              </a:spcBef>
              <a:buClr>
                <a:schemeClr val="accent1"/>
              </a:buClr>
              <a:buFontTx/>
              <a:buNone/>
            </a:pPr>
            <a:r>
              <a:rPr kumimoji="0" lang="zh-TW" altLang="en-US" sz="1800" dirty="0">
                <a:latin typeface="標楷體" panose="03000509000000000000" pitchFamily="65" charset="-120"/>
                <a:ea typeface="標楷體" panose="03000509000000000000" pitchFamily="65" charset="-120"/>
              </a:rPr>
              <a:t>提醒考生，務必追蹤文件收件</a:t>
            </a:r>
            <a:r>
              <a:rPr kumimoji="0" lang="zh-TW" altLang="en-US" sz="1800" dirty="0" smtClean="0">
                <a:latin typeface="標楷體" panose="03000509000000000000" pitchFamily="65" charset="-120"/>
                <a:ea typeface="標楷體" panose="03000509000000000000" pitchFamily="65" charset="-120"/>
              </a:rPr>
              <a:t>狀態。</a:t>
            </a:r>
            <a:endParaRPr kumimoji="0" lang="zh-TW"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7456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06500" y="2840038"/>
            <a:ext cx="70850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lvl="1" eaLnBrk="1" hangingPunct="1">
              <a:lnSpc>
                <a:spcPct val="90000"/>
              </a:lnSpc>
              <a:buClr>
                <a:srgbClr val="000000"/>
              </a:buClr>
              <a:buFont typeface="Wingdings" pitchFamily="2" charset="2"/>
              <a:buChar char="§"/>
            </a:pPr>
            <a:endParaRPr lang="zh-TW" altLang="en-US" sz="4000">
              <a:latin typeface="標楷體" panose="03000509000000000000" pitchFamily="65" charset="-120"/>
              <a:ea typeface="標楷體" panose="03000509000000000000" pitchFamily="65" charset="-120"/>
            </a:endParaRPr>
          </a:p>
        </p:txBody>
      </p:sp>
      <p:sp>
        <p:nvSpPr>
          <p:cNvPr id="29699" name="Rectangle 2"/>
          <p:cNvSpPr txBox="1">
            <a:spLocks noChangeArrowheads="1"/>
          </p:cNvSpPr>
          <p:nvPr/>
        </p:nvSpPr>
        <p:spPr bwMode="auto">
          <a:xfrm>
            <a:off x="179512" y="1340768"/>
            <a:ext cx="8824193" cy="39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None/>
            </a:pPr>
            <a:r>
              <a:rPr lang="zh-TW" altLang="en-US" sz="6000" dirty="0">
                <a:solidFill>
                  <a:srgbClr val="660066"/>
                </a:solidFill>
                <a:latin typeface="標楷體" panose="03000509000000000000" pitchFamily="65" charset="-120"/>
                <a:ea typeface="標楷體" panose="03000509000000000000" pitchFamily="65" charset="-120"/>
              </a:rPr>
              <a:t>技優甄審入學</a:t>
            </a:r>
            <a:r>
              <a:rPr lang="zh-TW" altLang="en-US" sz="6000" dirty="0" smtClean="0">
                <a:solidFill>
                  <a:srgbClr val="660066"/>
                </a:solidFill>
                <a:latin typeface="標楷體" panose="03000509000000000000" pitchFamily="65" charset="-120"/>
                <a:ea typeface="標楷體" panose="03000509000000000000" pitchFamily="65" charset="-120"/>
              </a:rPr>
              <a:t>招生</a:t>
            </a:r>
            <a:endParaRPr lang="en-US" altLang="zh-TW" sz="6000" dirty="0" smtClean="0">
              <a:solidFill>
                <a:srgbClr val="660066"/>
              </a:solidFill>
              <a:latin typeface="標楷體" panose="03000509000000000000" pitchFamily="65" charset="-120"/>
              <a:ea typeface="標楷體" panose="03000509000000000000" pitchFamily="65" charset="-120"/>
            </a:endParaRPr>
          </a:p>
          <a:p>
            <a:pPr algn="ctr" eaLnBrk="1" hangingPunct="1">
              <a:spcBef>
                <a:spcPct val="0"/>
              </a:spcBef>
              <a:buNone/>
            </a:pPr>
            <a:r>
              <a:rPr lang="zh-TW" altLang="en-US" sz="5600" dirty="0" smtClean="0">
                <a:solidFill>
                  <a:srgbClr val="660066"/>
                </a:solidFill>
                <a:latin typeface="標楷體" panose="03000509000000000000" pitchFamily="65" charset="-120"/>
                <a:ea typeface="標楷體" panose="03000509000000000000" pitchFamily="65" charset="-120"/>
              </a:rPr>
              <a:t>網路</a:t>
            </a:r>
            <a:r>
              <a:rPr lang="zh-TW" altLang="en-US" sz="5600" dirty="0">
                <a:solidFill>
                  <a:srgbClr val="660066"/>
                </a:solidFill>
                <a:latin typeface="標楷體" panose="03000509000000000000" pitchFamily="65" charset="-120"/>
                <a:ea typeface="標楷體" panose="03000509000000000000" pitchFamily="65" charset="-120"/>
              </a:rPr>
              <a:t>報名作業</a:t>
            </a:r>
          </a:p>
          <a:p>
            <a:pPr algn="ctr" eaLnBrk="1" hangingPunct="1">
              <a:lnSpc>
                <a:spcPct val="90000"/>
              </a:lnSpc>
              <a:buClr>
                <a:srgbClr val="000000"/>
              </a:buClr>
              <a:buFontTx/>
              <a:buNone/>
            </a:pP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系統開放時間：</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106.5.18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 ~ </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106.5.23 17:00</a:t>
            </a:r>
          </a:p>
          <a:p>
            <a:pPr algn="ctr" eaLnBrk="1" hangingPunct="1">
              <a:lnSpc>
                <a:spcPct val="90000"/>
              </a:lnSpc>
              <a:buClr>
                <a:srgbClr val="000000"/>
              </a:buClr>
              <a:buFontTx/>
              <a:buNone/>
            </a:pP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buClr>
                <a:srgbClr val="000000"/>
              </a:buClr>
              <a:buFont typeface="Wingdings" pitchFamily="2" charset="2"/>
              <a:buChar char="§"/>
            </a:pP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106.5.23(</a:t>
            </a: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17:00</a:t>
            </a: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上網選</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填報名校</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系科</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、學程並完成確定送出</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buClr>
                <a:srgbClr val="000000"/>
              </a:buClr>
              <a:buFont typeface="Wingdings" pitchFamily="2" charset="2"/>
              <a:buChar char="§"/>
            </a:pP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buClr>
                <a:srgbClr val="000000"/>
              </a:buClr>
              <a:buFont typeface="Wingdings" pitchFamily="2" charset="2"/>
              <a:buChar char="§"/>
            </a:pP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106.5.24(</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向各甄</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審學校</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繳費及繳</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寄相關資料</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郵戳為憑</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70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664FA162-64F8-43D6-88D1-50D113DC6AA5}" type="slidenum">
              <a:rPr lang="zh-TW" altLang="en-US" sz="1400" smtClean="0">
                <a:latin typeface="標楷體" panose="03000509000000000000" pitchFamily="65" charset="-120"/>
                <a:ea typeface="標楷體" panose="03000509000000000000" pitchFamily="65" charset="-120"/>
              </a:rPr>
              <a:pPr>
                <a:spcBef>
                  <a:spcPct val="0"/>
                </a:spcBef>
                <a:buFontTx/>
                <a:buNone/>
              </a:pPr>
              <a:t>45</a:t>
            </a:fld>
            <a:endParaRPr lang="en-US" altLang="zh-TW" sz="1400" smtClean="0">
              <a:latin typeface="標楷體" panose="03000509000000000000" pitchFamily="65" charset="-120"/>
              <a:ea typeface="標楷體" panose="03000509000000000000" pitchFamily="65" charset="-120"/>
            </a:endParaRPr>
          </a:p>
        </p:txBody>
      </p:sp>
      <p:sp>
        <p:nvSpPr>
          <p:cNvPr id="5" name="Rectangle 2"/>
          <p:cNvSpPr>
            <a:spLocks noChangeArrowheads="1"/>
          </p:cNvSpPr>
          <p:nvPr/>
        </p:nvSpPr>
        <p:spPr bwMode="auto">
          <a:xfrm>
            <a:off x="179512" y="156178"/>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三</a:t>
            </a:r>
            <a:endParaRPr lang="en-US" altLang="zh-TW" sz="3600" dirty="0" smtClean="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endParaRPr lang="en-US" altLang="zh-TW" sz="3600" dirty="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三、考生作業系統說明</a:t>
            </a:r>
            <a:endParaRPr lang="zh-TW" altLang="en-US" sz="3600" dirty="0">
              <a:solidFill>
                <a:srgbClr val="66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5428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title" idx="4294967295"/>
          </p:nvPr>
        </p:nvSpPr>
        <p:spPr>
          <a:xfrm>
            <a:off x="323528" y="181199"/>
            <a:ext cx="9144000"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網路報名系統登入頁</a:t>
            </a:r>
          </a:p>
        </p:txBody>
      </p:sp>
      <p:sp>
        <p:nvSpPr>
          <p:cNvPr id="3482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02CE9A16-4307-4949-98CB-388C0E6925D6}" type="slidenum">
              <a:rPr lang="zh-TW" altLang="en-US" sz="1400" smtClean="0">
                <a:latin typeface="標楷體" panose="03000509000000000000" pitchFamily="65" charset="-120"/>
                <a:ea typeface="標楷體" panose="03000509000000000000" pitchFamily="65" charset="-120"/>
              </a:rPr>
              <a:pPr>
                <a:spcBef>
                  <a:spcPct val="0"/>
                </a:spcBef>
                <a:buFontTx/>
                <a:buNone/>
              </a:pPr>
              <a:t>46</a:t>
            </a:fld>
            <a:endParaRPr lang="en-US" altLang="zh-TW" sz="1400" smtClean="0">
              <a:latin typeface="標楷體" panose="03000509000000000000" pitchFamily="65" charset="-120"/>
              <a:ea typeface="標楷體" panose="03000509000000000000" pitchFamily="65" charset="-120"/>
            </a:endParaRPr>
          </a:p>
        </p:txBody>
      </p:sp>
      <p:sp>
        <p:nvSpPr>
          <p:cNvPr id="8" name="Text Box 4"/>
          <p:cNvSpPr txBox="1">
            <a:spLocks noChangeArrowheads="1"/>
          </p:cNvSpPr>
          <p:nvPr/>
        </p:nvSpPr>
        <p:spPr bwMode="auto">
          <a:xfrm>
            <a:off x="1331640" y="5309235"/>
            <a:ext cx="5959475" cy="1200329"/>
          </a:xfrm>
          <a:prstGeom prst="rect">
            <a:avLst/>
          </a:prstGeom>
          <a:solidFill>
            <a:srgbClr val="FFCC99"/>
          </a:solidFill>
          <a:ln w="9525" algn="ctr">
            <a:solidFill>
              <a:srgbClr val="80000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1800" dirty="0">
                <a:latin typeface="標楷體" panose="03000509000000000000" pitchFamily="65" charset="-120"/>
                <a:ea typeface="標楷體" panose="03000509000000000000" pitchFamily="65" charset="-120"/>
              </a:rPr>
              <a:t>點選「進入報名系統」系統將會自動檢核下列項目</a:t>
            </a:r>
          </a:p>
          <a:p>
            <a:pPr eaLnBrk="1" hangingPunct="1">
              <a:spcBef>
                <a:spcPct val="0"/>
              </a:spcBef>
              <a:buClr>
                <a:schemeClr val="accent1"/>
              </a:buClr>
              <a:buFontTx/>
              <a:buNone/>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檢核是否已</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通過資格</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審查</a:t>
            </a:r>
          </a:p>
          <a:p>
            <a:pPr eaLnBrk="1" hangingPunct="1">
              <a:spcBef>
                <a:spcPct val="0"/>
              </a:spcBef>
              <a:buClr>
                <a:schemeClr val="accent1"/>
              </a:buClr>
              <a:buFontTx/>
              <a:buNone/>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檢核輸入之個人資料是否正確</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buClr>
                <a:schemeClr val="accent1"/>
              </a:buClr>
              <a:buFontTx/>
              <a:buNone/>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檢核是否已於其他招生管道錄取報到</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79" y="959032"/>
            <a:ext cx="703959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62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title" idx="4294967295"/>
          </p:nvPr>
        </p:nvSpPr>
        <p:spPr>
          <a:xfrm>
            <a:off x="323528" y="260648"/>
            <a:ext cx="9144000"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確認資格審查資料</a:t>
            </a:r>
          </a:p>
        </p:txBody>
      </p:sp>
      <p:sp>
        <p:nvSpPr>
          <p:cNvPr id="37893"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47BF21EB-96F5-4469-A501-3C85BAFCDAEC}" type="slidenum">
              <a:rPr lang="zh-TW" altLang="en-US" sz="1400" smtClean="0">
                <a:latin typeface="標楷體" panose="03000509000000000000" pitchFamily="65" charset="-120"/>
                <a:ea typeface="標楷體" panose="03000509000000000000" pitchFamily="65" charset="-120"/>
              </a:rPr>
              <a:pPr>
                <a:spcBef>
                  <a:spcPct val="0"/>
                </a:spcBef>
                <a:buFontTx/>
                <a:buNone/>
              </a:pPr>
              <a:t>47</a:t>
            </a:fld>
            <a:endParaRPr lang="en-US" altLang="zh-TW" sz="1400" smtClean="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395536" y="1052736"/>
            <a:ext cx="7704856" cy="5328592"/>
          </a:xfrm>
          <a:prstGeom prst="rect">
            <a:avLst/>
          </a:prstGeom>
        </p:spPr>
      </p:pic>
      <p:sp>
        <p:nvSpPr>
          <p:cNvPr id="11" name="AutoShape 4"/>
          <p:cNvSpPr>
            <a:spLocks noChangeArrowheads="1"/>
          </p:cNvSpPr>
          <p:nvPr/>
        </p:nvSpPr>
        <p:spPr bwMode="auto">
          <a:xfrm>
            <a:off x="3491880" y="3573016"/>
            <a:ext cx="3463925" cy="1013235"/>
          </a:xfrm>
          <a:prstGeom prst="wedgeRoundRectCallout">
            <a:avLst>
              <a:gd name="adj1" fmla="val -36971"/>
              <a:gd name="adj2" fmla="val -160358"/>
              <a:gd name="adj3" fmla="val 16667"/>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請確認考生姓名及持有競賽名稱、職種、優勝名次</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證照等級、發證日期是否正確</a:t>
            </a:r>
          </a:p>
        </p:txBody>
      </p:sp>
    </p:spTree>
    <p:extLst>
      <p:ext uri="{BB962C8B-B14F-4D97-AF65-F5344CB8AC3E}">
        <p14:creationId xmlns:p14="http://schemas.microsoft.com/office/powerpoint/2010/main" val="2367764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title" idx="4294967295"/>
          </p:nvPr>
        </p:nvSpPr>
        <p:spPr>
          <a:xfrm>
            <a:off x="279795" y="189555"/>
            <a:ext cx="9144000"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選填報名校系科</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組</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、學程</a:t>
            </a:r>
          </a:p>
        </p:txBody>
      </p:sp>
      <p:sp>
        <p:nvSpPr>
          <p:cNvPr id="3892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6F0AC157-8182-4A3C-82C5-6DD1F6D980B5}" type="slidenum">
              <a:rPr lang="zh-TW" altLang="en-US" sz="1400" smtClean="0">
                <a:latin typeface="標楷體" panose="03000509000000000000" pitchFamily="65" charset="-120"/>
                <a:ea typeface="標楷體" panose="03000509000000000000" pitchFamily="65" charset="-120"/>
              </a:rPr>
              <a:pPr>
                <a:spcBef>
                  <a:spcPct val="0"/>
                </a:spcBef>
                <a:buFontTx/>
                <a:buNone/>
              </a:pPr>
              <a:t>48</a:t>
            </a:fld>
            <a:endParaRPr lang="en-US" altLang="zh-TW" sz="1400" smtClean="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355801" y="854170"/>
            <a:ext cx="7902648" cy="5705240"/>
          </a:xfrm>
          <a:prstGeom prst="rect">
            <a:avLst/>
          </a:prstGeom>
        </p:spPr>
      </p:pic>
      <p:sp>
        <p:nvSpPr>
          <p:cNvPr id="15" name="AutoShape 7"/>
          <p:cNvSpPr>
            <a:spLocks noChangeArrowheads="1"/>
          </p:cNvSpPr>
          <p:nvPr/>
        </p:nvSpPr>
        <p:spPr bwMode="auto">
          <a:xfrm rot="10800000" flipH="1" flipV="1">
            <a:off x="4549385" y="3562951"/>
            <a:ext cx="2326871" cy="572556"/>
          </a:xfrm>
          <a:prstGeom prst="wedgeRectCallout">
            <a:avLst>
              <a:gd name="adj1" fmla="val -79357"/>
              <a:gd name="adj2" fmla="val 11309"/>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en-US" altLang="zh-TW" sz="1800" b="1" dirty="0" smtClean="0">
                <a:solidFill>
                  <a:srgbClr val="FF0000"/>
                </a:solidFill>
                <a:latin typeface="標楷體" panose="03000509000000000000" pitchFamily="65" charset="-120"/>
                <a:ea typeface="標楷體" panose="03000509000000000000" pitchFamily="65" charset="-120"/>
              </a:rPr>
              <a:t>2.</a:t>
            </a:r>
            <a:r>
              <a:rPr kumimoji="0" lang="zh-TW" altLang="en-US" sz="1800" dirty="0" smtClean="0">
                <a:solidFill>
                  <a:srgbClr val="000000"/>
                </a:solidFill>
                <a:latin typeface="標楷體" panose="03000509000000000000" pitchFamily="65" charset="-120"/>
                <a:ea typeface="標楷體" panose="03000509000000000000" pitchFamily="65" charset="-120"/>
              </a:rPr>
              <a:t>系統將列出可選填之招生類別及校系</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
        <p:nvSpPr>
          <p:cNvPr id="16" name="AutoShape 10"/>
          <p:cNvSpPr>
            <a:spLocks noChangeArrowheads="1"/>
          </p:cNvSpPr>
          <p:nvPr/>
        </p:nvSpPr>
        <p:spPr bwMode="auto">
          <a:xfrm rot="10800000" flipH="1" flipV="1">
            <a:off x="5231491" y="4904735"/>
            <a:ext cx="2263775" cy="274637"/>
          </a:xfrm>
          <a:prstGeom prst="wedgeRectCallout">
            <a:avLst>
              <a:gd name="adj1" fmla="val -57208"/>
              <a:gd name="adj2" fmla="val -53801"/>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400">
                <a:solidFill>
                  <a:srgbClr val="000000"/>
                </a:solidFill>
                <a:latin typeface="標楷體" panose="03000509000000000000" pitchFamily="65" charset="-120"/>
                <a:ea typeface="標楷體" panose="03000509000000000000" pitchFamily="65" charset="-120"/>
              </a:rPr>
              <a:t>針對已選取校系刪除</a:t>
            </a:r>
          </a:p>
        </p:txBody>
      </p:sp>
      <p:sp>
        <p:nvSpPr>
          <p:cNvPr id="29" name="AutoShape 4"/>
          <p:cNvSpPr>
            <a:spLocks noChangeArrowheads="1"/>
          </p:cNvSpPr>
          <p:nvPr/>
        </p:nvSpPr>
        <p:spPr bwMode="auto">
          <a:xfrm>
            <a:off x="5231491" y="917176"/>
            <a:ext cx="3463925" cy="1566862"/>
          </a:xfrm>
          <a:prstGeom prst="wedgeRoundRectCallout">
            <a:avLst>
              <a:gd name="adj1" fmla="val -36734"/>
              <a:gd name="adj2" fmla="val 67457"/>
              <a:gd name="adj3" fmla="val 16667"/>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en-US" altLang="zh-TW" sz="1800" b="1" dirty="0" smtClean="0">
                <a:solidFill>
                  <a:srgbClr val="FF0000"/>
                </a:solidFill>
                <a:latin typeface="標楷體" panose="03000509000000000000" pitchFamily="65" charset="-120"/>
                <a:ea typeface="標楷體" panose="03000509000000000000" pitchFamily="65" charset="-120"/>
              </a:rPr>
              <a:t>1.</a:t>
            </a:r>
            <a:r>
              <a:rPr kumimoji="0" lang="zh-TW" altLang="en-US" sz="1800" dirty="0" smtClean="0">
                <a:solidFill>
                  <a:srgbClr val="000000"/>
                </a:solidFill>
                <a:latin typeface="標楷體" panose="03000509000000000000" pitchFamily="65" charset="-120"/>
                <a:ea typeface="標楷體" panose="03000509000000000000" pitchFamily="65" charset="-120"/>
              </a:rPr>
              <a:t>請</a:t>
            </a:r>
            <a:r>
              <a:rPr kumimoji="0" lang="zh-TW" altLang="en-US" sz="1800" dirty="0">
                <a:solidFill>
                  <a:srgbClr val="000000"/>
                </a:solidFill>
                <a:latin typeface="標楷體" panose="03000509000000000000" pitchFamily="65" charset="-120"/>
                <a:ea typeface="標楷體" panose="03000509000000000000" pitchFamily="65" charset="-120"/>
              </a:rPr>
              <a:t>先選擇欲查詢校系科組學程之學校，最多可選</a:t>
            </a:r>
            <a:r>
              <a:rPr kumimoji="0" lang="en-US" altLang="zh-TW" sz="1800" dirty="0">
                <a:solidFill>
                  <a:srgbClr val="000000"/>
                </a:solidFill>
                <a:latin typeface="標楷體" panose="03000509000000000000" pitchFamily="65" charset="-120"/>
                <a:ea typeface="標楷體" panose="03000509000000000000" pitchFamily="65" charset="-120"/>
              </a:rPr>
              <a:t>5</a:t>
            </a:r>
            <a:r>
              <a:rPr kumimoji="0" lang="zh-TW" altLang="en-US" sz="1800" dirty="0">
                <a:solidFill>
                  <a:srgbClr val="000000"/>
                </a:solidFill>
                <a:latin typeface="標楷體" panose="03000509000000000000" pitchFamily="65" charset="-120"/>
                <a:ea typeface="標楷體" panose="03000509000000000000" pitchFamily="65" charset="-120"/>
              </a:rPr>
              <a:t>校，按「可報名之校系科組學程查詢」即會在下方顯示符合可申請之校系</a:t>
            </a:r>
          </a:p>
        </p:txBody>
      </p:sp>
      <p:sp>
        <p:nvSpPr>
          <p:cNvPr id="30" name="AutoShape 10"/>
          <p:cNvSpPr>
            <a:spLocks noChangeArrowheads="1"/>
          </p:cNvSpPr>
          <p:nvPr/>
        </p:nvSpPr>
        <p:spPr bwMode="auto">
          <a:xfrm rot="10800000" flipH="1" flipV="1">
            <a:off x="395536" y="4778924"/>
            <a:ext cx="2736304" cy="274637"/>
          </a:xfrm>
          <a:prstGeom prst="wedgeRectCallout">
            <a:avLst>
              <a:gd name="adj1" fmla="val 55238"/>
              <a:gd name="adj2" fmla="val 191"/>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en-US" altLang="zh-TW" sz="1400" b="1" dirty="0" smtClean="0">
                <a:solidFill>
                  <a:srgbClr val="FF0000"/>
                </a:solidFill>
                <a:latin typeface="標楷體" panose="03000509000000000000" pitchFamily="65" charset="-120"/>
                <a:ea typeface="標楷體" panose="03000509000000000000" pitchFamily="65" charset="-120"/>
              </a:rPr>
              <a:t>3.</a:t>
            </a:r>
            <a:r>
              <a:rPr kumimoji="0" lang="zh-TW" altLang="en-US" sz="1400" dirty="0" smtClean="0">
                <a:solidFill>
                  <a:srgbClr val="000000"/>
                </a:solidFill>
                <a:latin typeface="標楷體" panose="03000509000000000000" pitchFamily="65" charset="-120"/>
                <a:ea typeface="標楷體" panose="03000509000000000000" pitchFamily="65" charset="-120"/>
              </a:rPr>
              <a:t>針對</a:t>
            </a:r>
            <a:r>
              <a:rPr kumimoji="0" lang="zh-TW" altLang="en-US" sz="1400" dirty="0">
                <a:solidFill>
                  <a:srgbClr val="000000"/>
                </a:solidFill>
                <a:latin typeface="標楷體" panose="03000509000000000000" pitchFamily="65" charset="-120"/>
                <a:ea typeface="標楷體" panose="03000509000000000000" pitchFamily="65" charset="-120"/>
              </a:rPr>
              <a:t>已選取校系「選取」加入</a:t>
            </a:r>
          </a:p>
        </p:txBody>
      </p:sp>
      <p:sp>
        <p:nvSpPr>
          <p:cNvPr id="31" name="AutoShape 10"/>
          <p:cNvSpPr>
            <a:spLocks noChangeArrowheads="1"/>
          </p:cNvSpPr>
          <p:nvPr/>
        </p:nvSpPr>
        <p:spPr bwMode="auto">
          <a:xfrm rot="10800000" flipH="1" flipV="1">
            <a:off x="899592" y="5457436"/>
            <a:ext cx="5328592" cy="274637"/>
          </a:xfrm>
          <a:prstGeom prst="wedgeRectCallout">
            <a:avLst>
              <a:gd name="adj1" fmla="val -34995"/>
              <a:gd name="adj2" fmla="val 180163"/>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400" dirty="0">
                <a:solidFill>
                  <a:srgbClr val="000000"/>
                </a:solidFill>
                <a:latin typeface="標楷體" panose="03000509000000000000" pitchFamily="65" charset="-120"/>
                <a:ea typeface="標楷體" panose="03000509000000000000" pitchFamily="65" charset="-120"/>
              </a:rPr>
              <a:t>按下「暫存報名資料」可針對所選擇校系</a:t>
            </a:r>
            <a:r>
              <a:rPr kumimoji="0" lang="zh-TW" altLang="en-US" sz="1400" dirty="0" smtClean="0">
                <a:solidFill>
                  <a:srgbClr val="000000"/>
                </a:solidFill>
                <a:latin typeface="標楷體" panose="03000509000000000000" pitchFamily="65" charset="-120"/>
                <a:ea typeface="標楷體" panose="03000509000000000000" pitchFamily="65" charset="-120"/>
              </a:rPr>
              <a:t>科</a:t>
            </a:r>
            <a:r>
              <a:rPr kumimoji="0" lang="en-US" altLang="zh-TW" sz="1400" dirty="0">
                <a:solidFill>
                  <a:srgbClr val="000000"/>
                </a:solidFill>
                <a:latin typeface="標楷體" panose="03000509000000000000" pitchFamily="65" charset="-120"/>
                <a:ea typeface="標楷體" panose="03000509000000000000" pitchFamily="65" charset="-120"/>
              </a:rPr>
              <a:t>(</a:t>
            </a:r>
            <a:r>
              <a:rPr kumimoji="0" lang="zh-TW" altLang="en-US" sz="1400" dirty="0" smtClean="0">
                <a:solidFill>
                  <a:srgbClr val="000000"/>
                </a:solidFill>
                <a:latin typeface="標楷體" panose="03000509000000000000" pitchFamily="65" charset="-120"/>
                <a:ea typeface="標楷體" panose="03000509000000000000" pitchFamily="65" charset="-120"/>
              </a:rPr>
              <a:t>組</a:t>
            </a:r>
            <a:r>
              <a:rPr kumimoji="0" lang="en-US" altLang="zh-TW" sz="1400" dirty="0" smtClean="0">
                <a:solidFill>
                  <a:srgbClr val="000000"/>
                </a:solidFill>
                <a:latin typeface="標楷體" panose="03000509000000000000" pitchFamily="65" charset="-120"/>
                <a:ea typeface="標楷體" panose="03000509000000000000" pitchFamily="65" charset="-120"/>
              </a:rPr>
              <a:t>)</a:t>
            </a:r>
            <a:r>
              <a:rPr kumimoji="0" lang="zh-TW" altLang="en-US" sz="1400" dirty="0" smtClean="0">
                <a:solidFill>
                  <a:srgbClr val="000000"/>
                </a:solidFill>
                <a:latin typeface="標楷體" panose="03000509000000000000" pitchFamily="65" charset="-120"/>
                <a:ea typeface="標楷體" panose="03000509000000000000" pitchFamily="65" charset="-120"/>
              </a:rPr>
              <a:t>、學</a:t>
            </a:r>
            <a:r>
              <a:rPr kumimoji="0" lang="zh-TW" altLang="en-US" sz="1400" dirty="0">
                <a:solidFill>
                  <a:srgbClr val="000000"/>
                </a:solidFill>
                <a:latin typeface="標楷體" panose="03000509000000000000" pitchFamily="65" charset="-120"/>
                <a:ea typeface="標楷體" panose="03000509000000000000" pitchFamily="65" charset="-120"/>
              </a:rPr>
              <a:t>程資料暫存</a:t>
            </a:r>
          </a:p>
        </p:txBody>
      </p:sp>
    </p:spTree>
    <p:extLst>
      <p:ext uri="{BB962C8B-B14F-4D97-AF65-F5344CB8AC3E}">
        <p14:creationId xmlns:p14="http://schemas.microsoft.com/office/powerpoint/2010/main" val="1632809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idx="4294967295"/>
          </p:nvPr>
        </p:nvSpPr>
        <p:spPr>
          <a:xfrm>
            <a:off x="323528" y="291126"/>
            <a:ext cx="9144000"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網路報名資料確定送出</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r>
              <a:rPr lang="en-US" altLang="zh-TW" sz="3600" kern="12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1/2</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endParaRPr lang="zh-TW" altLang="en-US" sz="3600" kern="1200" dirty="0" smtClean="0">
              <a:solidFill>
                <a:srgbClr val="660066"/>
              </a:solidFill>
              <a:latin typeface="標楷體" panose="03000509000000000000" pitchFamily="65" charset="-120"/>
              <a:ea typeface="標楷體" panose="03000509000000000000" pitchFamily="65" charset="-120"/>
              <a:cs typeface="+mn-cs"/>
            </a:endParaRPr>
          </a:p>
        </p:txBody>
      </p:sp>
      <p:sp>
        <p:nvSpPr>
          <p:cNvPr id="3994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9326791E-A96B-4E0E-9D36-60A3B6973DB3}" type="slidenum">
              <a:rPr lang="zh-TW" altLang="en-US" sz="1400" smtClean="0">
                <a:latin typeface="標楷體" panose="03000509000000000000" pitchFamily="65" charset="-120"/>
                <a:ea typeface="標楷體" panose="03000509000000000000" pitchFamily="65" charset="-120"/>
              </a:rPr>
              <a:pPr>
                <a:spcBef>
                  <a:spcPct val="0"/>
                </a:spcBef>
                <a:buFontTx/>
                <a:buNone/>
              </a:pPr>
              <a:t>49</a:t>
            </a:fld>
            <a:endParaRPr lang="en-US" altLang="zh-TW" sz="1400" smtClean="0">
              <a:latin typeface="標楷體" panose="03000509000000000000" pitchFamily="65" charset="-120"/>
              <a:ea typeface="標楷體" panose="03000509000000000000" pitchFamily="65" charset="-12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64" y="1050236"/>
            <a:ext cx="7830935" cy="547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7"/>
          <p:cNvSpPr>
            <a:spLocks noChangeArrowheads="1"/>
          </p:cNvSpPr>
          <p:nvPr/>
        </p:nvSpPr>
        <p:spPr bwMode="auto">
          <a:xfrm rot="10800000" flipH="1" flipV="1">
            <a:off x="4283968" y="5250643"/>
            <a:ext cx="3814762" cy="771761"/>
          </a:xfrm>
          <a:prstGeom prst="wedgeRectCallout">
            <a:avLst>
              <a:gd name="adj1" fmla="val -69112"/>
              <a:gd name="adj2" fmla="val 55822"/>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smtClean="0">
                <a:solidFill>
                  <a:srgbClr val="000000"/>
                </a:solidFill>
                <a:latin typeface="標楷體" panose="03000509000000000000" pitchFamily="65" charset="-120"/>
                <a:ea typeface="標楷體" panose="03000509000000000000" pitchFamily="65" charset="-120"/>
              </a:rPr>
              <a:t>請</a:t>
            </a:r>
            <a:r>
              <a:rPr kumimoji="0" lang="zh-TW" altLang="en-US" sz="1800" dirty="0">
                <a:solidFill>
                  <a:srgbClr val="000000"/>
                </a:solidFill>
                <a:latin typeface="標楷體" panose="03000509000000000000" pitchFamily="65" charset="-120"/>
                <a:ea typeface="標楷體" panose="03000509000000000000" pitchFamily="65" charset="-120"/>
              </a:rPr>
              <a:t>點選</a:t>
            </a:r>
            <a:r>
              <a:rPr kumimoji="0" lang="zh-TW" altLang="en-US" sz="1800" dirty="0" smtClean="0">
                <a:solidFill>
                  <a:srgbClr val="000000"/>
                </a:solidFill>
                <a:latin typeface="標楷體" panose="03000509000000000000" pitchFamily="65" charset="-120"/>
                <a:ea typeface="標楷體" panose="03000509000000000000" pitchFamily="65" charset="-120"/>
              </a:rPr>
              <a:t>「我要進行下一頁確定送出作業」按鈕，進行確定送出作業。</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882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idx="4294967295"/>
          </p:nvPr>
        </p:nvSpPr>
        <p:spPr>
          <a:xfrm>
            <a:off x="143803" y="187718"/>
            <a:ext cx="8686800" cy="563562"/>
          </a:xfrm>
        </p:spPr>
        <p:txBody>
          <a:bodyPr/>
          <a:lstStyle/>
          <a:p>
            <a:pPr eaLnBrk="1" hangingPunct="1"/>
            <a:r>
              <a:rPr lang="zh-TW" altLang="en-US" sz="3600" dirty="0">
                <a:solidFill>
                  <a:srgbClr val="660066"/>
                </a:solidFill>
                <a:latin typeface="標楷體" panose="03000509000000000000" pitchFamily="65" charset="-120"/>
                <a:ea typeface="標楷體" panose="03000509000000000000" pitchFamily="65" charset="-120"/>
              </a:rPr>
              <a:t>二、重要</a:t>
            </a:r>
            <a:r>
              <a:rPr lang="zh-TW" altLang="en-US" sz="3600" dirty="0" smtClean="0">
                <a:solidFill>
                  <a:srgbClr val="660066"/>
                </a:solidFill>
                <a:latin typeface="標楷體" panose="03000509000000000000" pitchFamily="65" charset="-120"/>
                <a:ea typeface="標楷體" panose="03000509000000000000" pitchFamily="65" charset="-120"/>
              </a:rPr>
              <a:t>注意事項</a:t>
            </a:r>
            <a:r>
              <a:rPr lang="en-US" altLang="zh-TW" sz="3600" dirty="0" smtClean="0">
                <a:solidFill>
                  <a:srgbClr val="660066"/>
                </a:solidFill>
                <a:latin typeface="標楷體" panose="03000509000000000000" pitchFamily="65" charset="-120"/>
                <a:ea typeface="標楷體" panose="03000509000000000000" pitchFamily="65" charset="-120"/>
              </a:rPr>
              <a:t>-</a:t>
            </a:r>
            <a:r>
              <a:rPr lang="zh-TW" altLang="en-US" sz="3600" dirty="0" smtClean="0">
                <a:solidFill>
                  <a:srgbClr val="660066"/>
                </a:solidFill>
                <a:latin typeface="標楷體" panose="03000509000000000000" pitchFamily="65" charset="-120"/>
                <a:ea typeface="標楷體" panose="03000509000000000000" pitchFamily="65" charset="-120"/>
              </a:rPr>
              <a:t>技優甄審入學招生流程</a:t>
            </a:r>
          </a:p>
        </p:txBody>
      </p:sp>
      <p:sp>
        <p:nvSpPr>
          <p:cNvPr id="160782" name="Text Box 14"/>
          <p:cNvSpPr txBox="1">
            <a:spLocks noChangeArrowheads="1"/>
          </p:cNvSpPr>
          <p:nvPr/>
        </p:nvSpPr>
        <p:spPr bwMode="auto">
          <a:xfrm>
            <a:off x="251520" y="5109170"/>
            <a:ext cx="4510087"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lstStyle/>
          <a:p>
            <a:pPr algn="ctr">
              <a:defRPr/>
            </a:pPr>
            <a:r>
              <a:rPr lang="zh-TW" altLang="en-US" dirty="0">
                <a:solidFill>
                  <a:srgbClr val="000000"/>
                </a:solidFill>
                <a:latin typeface="標楷體" panose="03000509000000000000" pitchFamily="65" charset="-120"/>
                <a:ea typeface="標楷體" panose="03000509000000000000" pitchFamily="65" charset="-120"/>
              </a:rPr>
              <a:t>甄審正取生及備取生網路登記就讀志願序</a:t>
            </a:r>
          </a:p>
        </p:txBody>
      </p:sp>
      <p:sp>
        <p:nvSpPr>
          <p:cNvPr id="160785" name="Text Box 17"/>
          <p:cNvSpPr txBox="1">
            <a:spLocks noChangeArrowheads="1"/>
          </p:cNvSpPr>
          <p:nvPr/>
        </p:nvSpPr>
        <p:spPr bwMode="auto">
          <a:xfrm>
            <a:off x="251520" y="5677495"/>
            <a:ext cx="4510087"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lstStyle/>
          <a:p>
            <a:pPr algn="ctr">
              <a:defRPr/>
            </a:pPr>
            <a:r>
              <a:rPr lang="zh-TW" altLang="en-US" dirty="0">
                <a:latin typeface="標楷體" panose="03000509000000000000" pitchFamily="65" charset="-120"/>
                <a:ea typeface="標楷體" panose="03000509000000000000" pitchFamily="65" charset="-120"/>
              </a:rPr>
              <a:t>就讀志願序統一分發結果放榜</a:t>
            </a:r>
            <a:endParaRPr lang="zh-TW" dirty="0">
              <a:latin typeface="標楷體" panose="03000509000000000000" pitchFamily="65" charset="-120"/>
              <a:ea typeface="標楷體" panose="03000509000000000000" pitchFamily="65" charset="-120"/>
            </a:endParaRPr>
          </a:p>
        </p:txBody>
      </p:sp>
      <p:sp>
        <p:nvSpPr>
          <p:cNvPr id="160787" name="Text Box 19"/>
          <p:cNvSpPr txBox="1">
            <a:spLocks noChangeArrowheads="1"/>
          </p:cNvSpPr>
          <p:nvPr/>
        </p:nvSpPr>
        <p:spPr bwMode="auto">
          <a:xfrm>
            <a:off x="251520" y="2269133"/>
            <a:ext cx="4510087" cy="3952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lgn="ctr">
              <a:defRPr/>
            </a:pPr>
            <a:r>
              <a:rPr lang="zh-TW" altLang="en-US" dirty="0" smtClean="0">
                <a:solidFill>
                  <a:schemeClr val="tx1"/>
                </a:solidFill>
                <a:latin typeface="標楷體" panose="03000509000000000000" pitchFamily="65" charset="-120"/>
                <a:ea typeface="標楷體" panose="03000509000000000000" pitchFamily="65" charset="-120"/>
              </a:rPr>
              <a:t>資格</a:t>
            </a:r>
            <a:r>
              <a:rPr lang="zh-TW" altLang="en-US" dirty="0">
                <a:solidFill>
                  <a:schemeClr val="tx1"/>
                </a:solidFill>
                <a:latin typeface="標楷體" panose="03000509000000000000" pitchFamily="65" charset="-120"/>
                <a:ea typeface="標楷體" panose="03000509000000000000" pitchFamily="65" charset="-120"/>
              </a:rPr>
              <a:t>審查</a:t>
            </a:r>
            <a:r>
              <a:rPr lang="zh-TW" altLang="en-US" dirty="0" smtClean="0">
                <a:solidFill>
                  <a:schemeClr val="tx1"/>
                </a:solidFill>
                <a:latin typeface="標楷體" panose="03000509000000000000" pitchFamily="65" charset="-120"/>
                <a:ea typeface="標楷體" panose="03000509000000000000" pitchFamily="65" charset="-120"/>
              </a:rPr>
              <a:t>登錄寄件</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60788" name="Text Box 20"/>
          <p:cNvSpPr txBox="1">
            <a:spLocks noChangeArrowheads="1"/>
          </p:cNvSpPr>
          <p:nvPr/>
        </p:nvSpPr>
        <p:spPr bwMode="auto">
          <a:xfrm>
            <a:off x="250726" y="2837458"/>
            <a:ext cx="4510087" cy="3952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lgn="ctr">
              <a:defRPr/>
            </a:pPr>
            <a:r>
              <a:rPr lang="zh-TW" altLang="en-US" dirty="0" smtClean="0">
                <a:solidFill>
                  <a:srgbClr val="000000"/>
                </a:solidFill>
                <a:latin typeface="標楷體" panose="03000509000000000000" pitchFamily="65" charset="-120"/>
                <a:ea typeface="標楷體" panose="03000509000000000000" pitchFamily="65" charset="-120"/>
              </a:rPr>
              <a:t>報</a:t>
            </a:r>
            <a:r>
              <a:rPr lang="zh-TW" altLang="en-US" dirty="0">
                <a:solidFill>
                  <a:srgbClr val="000000"/>
                </a:solidFill>
                <a:latin typeface="標楷體" panose="03000509000000000000" pitchFamily="65" charset="-120"/>
                <a:ea typeface="標楷體" panose="03000509000000000000" pitchFamily="65" charset="-120"/>
              </a:rPr>
              <a:t>名</a:t>
            </a:r>
            <a:r>
              <a:rPr lang="zh-TW" altLang="en-US" dirty="0" smtClean="0">
                <a:solidFill>
                  <a:srgbClr val="000000"/>
                </a:solidFill>
                <a:latin typeface="標楷體" panose="03000509000000000000" pitchFamily="65" charset="-120"/>
                <a:ea typeface="標楷體" panose="03000509000000000000" pitchFamily="65" charset="-120"/>
              </a:rPr>
              <a:t>甄</a:t>
            </a:r>
            <a:r>
              <a:rPr lang="zh-TW" altLang="en-US" dirty="0">
                <a:solidFill>
                  <a:srgbClr val="000000"/>
                </a:solidFill>
                <a:latin typeface="標楷體" panose="03000509000000000000" pitchFamily="65" charset="-120"/>
                <a:ea typeface="標楷體" panose="03000509000000000000" pitchFamily="65" charset="-120"/>
              </a:rPr>
              <a:t>審校系科</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組</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、學程</a:t>
            </a:r>
          </a:p>
        </p:txBody>
      </p:sp>
      <p:sp>
        <p:nvSpPr>
          <p:cNvPr id="160792" name="Text Box 24"/>
          <p:cNvSpPr txBox="1">
            <a:spLocks noChangeArrowheads="1"/>
          </p:cNvSpPr>
          <p:nvPr/>
        </p:nvSpPr>
        <p:spPr bwMode="auto">
          <a:xfrm>
            <a:off x="251520" y="3405783"/>
            <a:ext cx="4510087" cy="3952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lgn="ctr">
              <a:defRPr/>
            </a:pPr>
            <a:r>
              <a:rPr lang="zh-TW" altLang="en-US" dirty="0" smtClean="0">
                <a:latin typeface="標楷體" panose="03000509000000000000" pitchFamily="65" charset="-120"/>
                <a:ea typeface="標楷體" panose="03000509000000000000" pitchFamily="65" charset="-120"/>
              </a:rPr>
              <a:t>向各甄</a:t>
            </a:r>
            <a:r>
              <a:rPr lang="zh-TW" altLang="en-US" dirty="0">
                <a:latin typeface="標楷體" panose="03000509000000000000" pitchFamily="65" charset="-120"/>
                <a:ea typeface="標楷體" panose="03000509000000000000" pitchFamily="65" charset="-120"/>
              </a:rPr>
              <a:t>審學校繳費暨繳寄相關資料</a:t>
            </a:r>
            <a:endParaRPr lang="zh-TW" dirty="0">
              <a:latin typeface="標楷體" panose="03000509000000000000" pitchFamily="65" charset="-120"/>
              <a:ea typeface="標楷體" panose="03000509000000000000" pitchFamily="65" charset="-120"/>
            </a:endParaRPr>
          </a:p>
        </p:txBody>
      </p:sp>
      <p:sp>
        <p:nvSpPr>
          <p:cNvPr id="160793" name="Text Box 25"/>
          <p:cNvSpPr txBox="1">
            <a:spLocks noChangeArrowheads="1"/>
          </p:cNvSpPr>
          <p:nvPr/>
        </p:nvSpPr>
        <p:spPr bwMode="auto">
          <a:xfrm>
            <a:off x="251520" y="3974108"/>
            <a:ext cx="4510087" cy="3952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lgn="ctr">
              <a:defRPr/>
            </a:pPr>
            <a:r>
              <a:rPr lang="zh-TW" altLang="en-US" dirty="0">
                <a:solidFill>
                  <a:srgbClr val="000000"/>
                </a:solidFill>
                <a:latin typeface="標楷體" panose="03000509000000000000" pitchFamily="65" charset="-120"/>
                <a:ea typeface="標楷體" panose="03000509000000000000" pitchFamily="65" charset="-120"/>
              </a:rPr>
              <a:t>參加各校系科</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組</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、學程之指定項目甄審</a:t>
            </a:r>
          </a:p>
        </p:txBody>
      </p:sp>
      <p:sp>
        <p:nvSpPr>
          <p:cNvPr id="160796" name="Text Box 28"/>
          <p:cNvSpPr txBox="1">
            <a:spLocks noChangeArrowheads="1"/>
          </p:cNvSpPr>
          <p:nvPr/>
        </p:nvSpPr>
        <p:spPr bwMode="auto">
          <a:xfrm>
            <a:off x="251520" y="4540845"/>
            <a:ext cx="4510087"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lgn="ctr">
              <a:defRPr/>
            </a:pPr>
            <a:r>
              <a:rPr lang="zh-TW" altLang="en-US" dirty="0">
                <a:latin typeface="標楷體" panose="03000509000000000000" pitchFamily="65" charset="-120"/>
                <a:ea typeface="標楷體" panose="03000509000000000000" pitchFamily="65" charset="-120"/>
              </a:rPr>
              <a:t>各甄審學校公告錄取正、備取生名單</a:t>
            </a:r>
            <a:endParaRPr lang="zh-TW" dirty="0">
              <a:latin typeface="標楷體" panose="03000509000000000000" pitchFamily="65" charset="-120"/>
              <a:ea typeface="標楷體" panose="03000509000000000000" pitchFamily="65" charset="-120"/>
            </a:endParaRPr>
          </a:p>
        </p:txBody>
      </p:sp>
      <p:sp>
        <p:nvSpPr>
          <p:cNvPr id="160798" name="Text Box 30"/>
          <p:cNvSpPr txBox="1">
            <a:spLocks noChangeArrowheads="1"/>
          </p:cNvSpPr>
          <p:nvPr/>
        </p:nvSpPr>
        <p:spPr bwMode="auto">
          <a:xfrm>
            <a:off x="251520" y="6245820"/>
            <a:ext cx="4510087" cy="3952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lstStyle/>
          <a:p>
            <a:pPr algn="ctr">
              <a:defRPr/>
            </a:pPr>
            <a:r>
              <a:rPr lang="zh-TW" altLang="en-US" dirty="0" smtClean="0">
                <a:latin typeface="標楷體" panose="03000509000000000000" pitchFamily="65" charset="-120"/>
                <a:ea typeface="標楷體" panose="03000509000000000000" pitchFamily="65" charset="-120"/>
              </a:rPr>
              <a:t>向各甄審錄取</a:t>
            </a:r>
            <a:r>
              <a:rPr lang="zh-TW" altLang="en-US" dirty="0">
                <a:latin typeface="標楷體" panose="03000509000000000000" pitchFamily="65" charset="-120"/>
                <a:ea typeface="標楷體" panose="03000509000000000000" pitchFamily="65" charset="-120"/>
              </a:rPr>
              <a:t>學校辦理報到</a:t>
            </a:r>
            <a:endParaRPr lang="zh-TW" dirty="0">
              <a:latin typeface="標楷體" panose="03000509000000000000" pitchFamily="65" charset="-120"/>
              <a:ea typeface="標楷體" panose="03000509000000000000" pitchFamily="65" charset="-120"/>
            </a:endParaRPr>
          </a:p>
        </p:txBody>
      </p:sp>
      <p:sp>
        <p:nvSpPr>
          <p:cNvPr id="160800" name="Text Box 32"/>
          <p:cNvSpPr txBox="1">
            <a:spLocks noChangeArrowheads="1"/>
          </p:cNvSpPr>
          <p:nvPr/>
        </p:nvSpPr>
        <p:spPr bwMode="auto">
          <a:xfrm>
            <a:off x="251520" y="1700808"/>
            <a:ext cx="4510087" cy="395287"/>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lgn="ctr">
              <a:defRPr/>
            </a:pPr>
            <a:r>
              <a:rPr lang="zh-TW" altLang="en-US" dirty="0">
                <a:solidFill>
                  <a:schemeClr val="tx1"/>
                </a:solidFill>
                <a:latin typeface="標楷體" panose="03000509000000000000" pitchFamily="65" charset="-120"/>
                <a:ea typeface="標楷體" panose="03000509000000000000" pitchFamily="65" charset="-120"/>
              </a:rPr>
              <a:t>繳交報名費</a:t>
            </a:r>
            <a:endParaRPr lang="zh-TW" altLang="zh-TW" dirty="0">
              <a:solidFill>
                <a:schemeClr val="tx1"/>
              </a:solidFill>
              <a:latin typeface="標楷體" panose="03000509000000000000" pitchFamily="65" charset="-120"/>
              <a:ea typeface="標楷體" panose="03000509000000000000" pitchFamily="65" charset="-120"/>
            </a:endParaRPr>
          </a:p>
        </p:txBody>
      </p:sp>
      <p:cxnSp>
        <p:nvCxnSpPr>
          <p:cNvPr id="42" name="肘形接點 41"/>
          <p:cNvCxnSpPr>
            <a:stCxn id="160800" idx="2"/>
            <a:endCxn id="160787" idx="0"/>
          </p:cNvCxnSpPr>
          <p:nvPr/>
        </p:nvCxnSpPr>
        <p:spPr>
          <a:xfrm rot="5400000">
            <a:off x="2420839" y="2182614"/>
            <a:ext cx="171450" cy="1587"/>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160787" idx="2"/>
            <a:endCxn id="160788" idx="0"/>
          </p:cNvCxnSpPr>
          <p:nvPr/>
        </p:nvCxnSpPr>
        <p:spPr>
          <a:xfrm rot="5400000">
            <a:off x="2419648" y="2750542"/>
            <a:ext cx="173038" cy="794"/>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肘形接點 46"/>
          <p:cNvCxnSpPr>
            <a:stCxn id="160788" idx="2"/>
            <a:endCxn id="160792" idx="0"/>
          </p:cNvCxnSpPr>
          <p:nvPr/>
        </p:nvCxnSpPr>
        <p:spPr>
          <a:xfrm rot="16200000" flipH="1">
            <a:off x="2419648" y="3318867"/>
            <a:ext cx="173038" cy="794"/>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肘形接點 48"/>
          <p:cNvCxnSpPr>
            <a:stCxn id="160792" idx="2"/>
            <a:endCxn id="160793" idx="0"/>
          </p:cNvCxnSpPr>
          <p:nvPr/>
        </p:nvCxnSpPr>
        <p:spPr>
          <a:xfrm rot="5400000">
            <a:off x="2420839" y="3887589"/>
            <a:ext cx="171450" cy="1587"/>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肘形接點 52"/>
          <p:cNvCxnSpPr>
            <a:stCxn id="160793" idx="2"/>
            <a:endCxn id="160796" idx="0"/>
          </p:cNvCxnSpPr>
          <p:nvPr/>
        </p:nvCxnSpPr>
        <p:spPr>
          <a:xfrm rot="5400000">
            <a:off x="2420045" y="4455120"/>
            <a:ext cx="173038" cy="1587"/>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肘形接點 54"/>
          <p:cNvCxnSpPr>
            <a:stCxn id="160796" idx="2"/>
            <a:endCxn id="160782" idx="0"/>
          </p:cNvCxnSpPr>
          <p:nvPr/>
        </p:nvCxnSpPr>
        <p:spPr>
          <a:xfrm rot="5400000">
            <a:off x="2420045" y="5023445"/>
            <a:ext cx="173038" cy="1587"/>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肘形接點 56"/>
          <p:cNvCxnSpPr>
            <a:stCxn id="160782" idx="2"/>
            <a:endCxn id="160785" idx="0"/>
          </p:cNvCxnSpPr>
          <p:nvPr/>
        </p:nvCxnSpPr>
        <p:spPr>
          <a:xfrm rot="5400000">
            <a:off x="2420045" y="5591770"/>
            <a:ext cx="173038" cy="1587"/>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肘形接點 58"/>
          <p:cNvCxnSpPr>
            <a:stCxn id="160785" idx="2"/>
            <a:endCxn id="160798" idx="0"/>
          </p:cNvCxnSpPr>
          <p:nvPr/>
        </p:nvCxnSpPr>
        <p:spPr>
          <a:xfrm rot="5400000">
            <a:off x="2420045" y="6160095"/>
            <a:ext cx="173038" cy="1587"/>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02FB28F4-12B1-4315-BAB7-1E6579A3F25C}" type="slidenum">
              <a:rPr lang="zh-TW" altLang="en-US" sz="1400" smtClean="0">
                <a:latin typeface="標楷體" panose="03000509000000000000" pitchFamily="65" charset="-120"/>
                <a:ea typeface="標楷體" panose="03000509000000000000" pitchFamily="65" charset="-120"/>
              </a:rPr>
              <a:pPr>
                <a:spcBef>
                  <a:spcPct val="0"/>
                </a:spcBef>
                <a:buFontTx/>
                <a:buNone/>
              </a:pPr>
              <a:t>5</a:t>
            </a:fld>
            <a:endParaRPr lang="en-US" altLang="zh-TW" sz="1400" smtClean="0">
              <a:latin typeface="標楷體" panose="03000509000000000000" pitchFamily="65" charset="-120"/>
              <a:ea typeface="標楷體" panose="03000509000000000000" pitchFamily="65" charset="-120"/>
            </a:endParaRPr>
          </a:p>
        </p:txBody>
      </p:sp>
      <p:cxnSp>
        <p:nvCxnSpPr>
          <p:cNvPr id="29" name="肘形接點 28"/>
          <p:cNvCxnSpPr/>
          <p:nvPr/>
        </p:nvCxnSpPr>
        <p:spPr>
          <a:xfrm rot="5400000">
            <a:off x="2390328" y="1619400"/>
            <a:ext cx="171450" cy="1587"/>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 Box 16"/>
          <p:cNvSpPr txBox="1">
            <a:spLocks noChangeArrowheads="1"/>
          </p:cNvSpPr>
          <p:nvPr/>
        </p:nvSpPr>
        <p:spPr bwMode="auto">
          <a:xfrm>
            <a:off x="4785906" y="2097444"/>
            <a:ext cx="40446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dist" eaLnBrk="1" hangingPunct="1">
              <a:spcBef>
                <a:spcPct val="0"/>
              </a:spcBef>
              <a:buFontTx/>
              <a:buNone/>
            </a:pPr>
            <a:r>
              <a:rPr lang="zh-TW" altLang="en-US" sz="1400" dirty="0" smtClean="0">
                <a:latin typeface="標楷體" panose="03000509000000000000" pitchFamily="65" charset="-120"/>
                <a:ea typeface="標楷體" panose="03000509000000000000" pitchFamily="65" charset="-120"/>
                <a:cs typeface="華康楷書體W3" pitchFamily="65" charset="-120"/>
              </a:rPr>
              <a:t>開放時</a:t>
            </a:r>
            <a:r>
              <a:rPr lang="zh-TW" altLang="en-US" sz="1400" dirty="0">
                <a:latin typeface="標楷體" panose="03000509000000000000" pitchFamily="65" charset="-120"/>
                <a:ea typeface="標楷體" panose="03000509000000000000" pitchFamily="65" charset="-120"/>
                <a:cs typeface="華康楷書體W3" pitchFamily="65" charset="-120"/>
              </a:rPr>
              <a:t>間</a:t>
            </a:r>
            <a:r>
              <a:rPr lang="zh-TW" altLang="en-US" sz="1400" dirty="0" smtClean="0">
                <a:latin typeface="標楷體" panose="03000509000000000000" pitchFamily="65" charset="-120"/>
                <a:ea typeface="標楷體" panose="03000509000000000000" pitchFamily="65" charset="-120"/>
                <a:cs typeface="華康楷書體W3" pitchFamily="65" charset="-120"/>
              </a:rPr>
              <a:t>：</a:t>
            </a:r>
            <a:r>
              <a:rPr lang="en-US" altLang="zh-TW" sz="1400" dirty="0" smtClean="0">
                <a:latin typeface="標楷體" panose="03000509000000000000" pitchFamily="65" charset="-120"/>
                <a:ea typeface="標楷體" panose="03000509000000000000" pitchFamily="65" charset="-120"/>
                <a:cs typeface="華康楷書體W3" pitchFamily="65" charset="-120"/>
              </a:rPr>
              <a:t>106.5.4(</a:t>
            </a:r>
            <a:r>
              <a:rPr lang="zh-TW" altLang="en-US" sz="1400" dirty="0">
                <a:latin typeface="標楷體" panose="03000509000000000000" pitchFamily="65" charset="-120"/>
                <a:ea typeface="標楷體" panose="03000509000000000000" pitchFamily="65" charset="-120"/>
                <a:cs typeface="華康楷書體W3" pitchFamily="65" charset="-120"/>
              </a:rPr>
              <a:t>四</a:t>
            </a:r>
            <a:r>
              <a:rPr lang="en-US" altLang="zh-TW" sz="1400" dirty="0" smtClean="0">
                <a:latin typeface="標楷體" panose="03000509000000000000" pitchFamily="65" charset="-120"/>
                <a:ea typeface="標楷體" panose="03000509000000000000" pitchFamily="65" charset="-120"/>
                <a:cs typeface="華康楷書體W3" pitchFamily="65" charset="-120"/>
              </a:rPr>
              <a:t>)10:00~106.5.9(</a:t>
            </a:r>
            <a:r>
              <a:rPr lang="zh-TW" altLang="en-US" sz="1400" dirty="0" smtClean="0">
                <a:latin typeface="標楷體" panose="03000509000000000000" pitchFamily="65" charset="-120"/>
                <a:ea typeface="標楷體" panose="03000509000000000000" pitchFamily="65" charset="-120"/>
                <a:cs typeface="華康楷書體W3" pitchFamily="65" charset="-120"/>
              </a:rPr>
              <a:t>二</a:t>
            </a:r>
            <a:r>
              <a:rPr lang="en-US" altLang="zh-TW" sz="1400" dirty="0" smtClean="0">
                <a:latin typeface="標楷體" panose="03000509000000000000" pitchFamily="65" charset="-120"/>
                <a:ea typeface="標楷體" panose="03000509000000000000" pitchFamily="65" charset="-120"/>
                <a:cs typeface="華康楷書體W3" pitchFamily="65" charset="-120"/>
              </a:rPr>
              <a:t>)</a:t>
            </a:r>
            <a:r>
              <a:rPr lang="en-US" altLang="zh-TW" sz="1400" dirty="0">
                <a:latin typeface="標楷體" panose="03000509000000000000" pitchFamily="65" charset="-120"/>
                <a:ea typeface="標楷體" panose="03000509000000000000" pitchFamily="65" charset="-120"/>
                <a:cs typeface="華康楷書體W3" pitchFamily="65" charset="-120"/>
              </a:rPr>
              <a:t>17:00</a:t>
            </a:r>
          </a:p>
          <a:p>
            <a:pPr algn="dist" eaLnBrk="1" hangingPunct="1">
              <a:spcBef>
                <a:spcPct val="0"/>
              </a:spcBef>
              <a:buNone/>
            </a:pPr>
            <a:r>
              <a:rPr lang="zh-TW" altLang="en-US" sz="1400" dirty="0">
                <a:latin typeface="標楷體" panose="03000509000000000000" pitchFamily="65" charset="-120"/>
                <a:ea typeface="標楷體" panose="03000509000000000000" pitchFamily="65" charset="-120"/>
                <a:cs typeface="華康楷書體W3" pitchFamily="65" charset="-120"/>
              </a:rPr>
              <a:t>寄件時間：</a:t>
            </a:r>
            <a:r>
              <a:rPr lang="en-US" altLang="zh-TW" sz="1400" dirty="0">
                <a:latin typeface="標楷體" panose="03000509000000000000" pitchFamily="65" charset="-120"/>
                <a:ea typeface="標楷體" panose="03000509000000000000" pitchFamily="65" charset="-120"/>
                <a:cs typeface="華康楷書體W3" pitchFamily="65" charset="-120"/>
              </a:rPr>
              <a:t>106.5.9(</a:t>
            </a:r>
            <a:r>
              <a:rPr lang="zh-TW" altLang="en-US" sz="1400" dirty="0">
                <a:latin typeface="標楷體" panose="03000509000000000000" pitchFamily="65" charset="-120"/>
                <a:ea typeface="標楷體" panose="03000509000000000000" pitchFamily="65" charset="-120"/>
                <a:cs typeface="華康楷書體W3" pitchFamily="65" charset="-120"/>
              </a:rPr>
              <a:t>二</a:t>
            </a:r>
            <a:r>
              <a:rPr lang="en-US" altLang="zh-TW" sz="1400" dirty="0">
                <a:latin typeface="標楷體" panose="03000509000000000000" pitchFamily="65" charset="-120"/>
                <a:ea typeface="標楷體" panose="03000509000000000000" pitchFamily="65" charset="-120"/>
                <a:cs typeface="華康楷書體W3" pitchFamily="65" charset="-120"/>
              </a:rPr>
              <a:t>)</a:t>
            </a:r>
            <a:r>
              <a:rPr lang="zh-TW" altLang="en-US" sz="1400" dirty="0">
                <a:latin typeface="標楷體" panose="03000509000000000000" pitchFamily="65" charset="-120"/>
                <a:ea typeface="標楷體" panose="03000509000000000000" pitchFamily="65" charset="-120"/>
                <a:cs typeface="華康楷書體W3" pitchFamily="65" charset="-120"/>
              </a:rPr>
              <a:t>前</a:t>
            </a:r>
            <a:r>
              <a:rPr lang="en-US" altLang="zh-TW" sz="1400" dirty="0">
                <a:latin typeface="標楷體" panose="03000509000000000000" pitchFamily="65" charset="-120"/>
                <a:ea typeface="標楷體" panose="03000509000000000000" pitchFamily="65" charset="-120"/>
                <a:cs typeface="華康楷書體W3" pitchFamily="65" charset="-120"/>
              </a:rPr>
              <a:t>(</a:t>
            </a:r>
            <a:r>
              <a:rPr lang="zh-TW" altLang="en-US" sz="1400" dirty="0">
                <a:latin typeface="標楷體" panose="03000509000000000000" pitchFamily="65" charset="-120"/>
                <a:ea typeface="標楷體" panose="03000509000000000000" pitchFamily="65" charset="-120"/>
                <a:cs typeface="華康楷書體W3" pitchFamily="65" charset="-120"/>
              </a:rPr>
              <a:t>郵戳為憑</a:t>
            </a:r>
            <a:r>
              <a:rPr lang="en-US" altLang="zh-TW" sz="1400" dirty="0">
                <a:latin typeface="標楷體" panose="03000509000000000000" pitchFamily="65" charset="-120"/>
                <a:ea typeface="標楷體" panose="03000509000000000000" pitchFamily="65" charset="-120"/>
                <a:cs typeface="華康楷書體W3" pitchFamily="65" charset="-120"/>
              </a:rPr>
              <a:t>)</a:t>
            </a:r>
          </a:p>
          <a:p>
            <a:pPr algn="dist" eaLnBrk="1" hangingPunct="1">
              <a:spcBef>
                <a:spcPct val="0"/>
              </a:spcBef>
              <a:buFontTx/>
              <a:buNone/>
            </a:pPr>
            <a:r>
              <a:rPr lang="zh-TW" altLang="en-US" sz="1400" dirty="0" smtClean="0">
                <a:latin typeface="標楷體" panose="03000509000000000000" pitchFamily="65" charset="-120"/>
                <a:ea typeface="標楷體" panose="03000509000000000000" pitchFamily="65" charset="-120"/>
                <a:cs typeface="華康楷書體W3" pitchFamily="65" charset="-120"/>
              </a:rPr>
              <a:t>審查結</a:t>
            </a:r>
            <a:r>
              <a:rPr lang="zh-TW" altLang="en-US" sz="1400" dirty="0">
                <a:latin typeface="標楷體" panose="03000509000000000000" pitchFamily="65" charset="-120"/>
                <a:ea typeface="標楷體" panose="03000509000000000000" pitchFamily="65" charset="-120"/>
                <a:cs typeface="華康楷書體W3" pitchFamily="65" charset="-120"/>
              </a:rPr>
              <a:t>果</a:t>
            </a:r>
            <a:r>
              <a:rPr lang="zh-TW" altLang="en-US" sz="1400" dirty="0" smtClean="0">
                <a:latin typeface="標楷體" panose="03000509000000000000" pitchFamily="65" charset="-120"/>
                <a:ea typeface="標楷體" panose="03000509000000000000" pitchFamily="65" charset="-120"/>
                <a:cs typeface="華康楷書體W3" pitchFamily="65" charset="-120"/>
              </a:rPr>
              <a:t>查詢</a:t>
            </a:r>
            <a:r>
              <a:rPr lang="zh-TW" altLang="en-US" sz="1400" dirty="0">
                <a:latin typeface="標楷體" panose="03000509000000000000" pitchFamily="65" charset="-120"/>
                <a:ea typeface="標楷體" panose="03000509000000000000" pitchFamily="65" charset="-120"/>
                <a:cs typeface="華康楷書體W3" pitchFamily="65" charset="-120"/>
              </a:rPr>
              <a:t>：</a:t>
            </a:r>
            <a:r>
              <a:rPr lang="en-US" altLang="zh-TW" sz="1400" dirty="0" smtClean="0">
                <a:latin typeface="標楷體" panose="03000509000000000000" pitchFamily="65" charset="-120"/>
                <a:ea typeface="標楷體" panose="03000509000000000000" pitchFamily="65" charset="-120"/>
                <a:cs typeface="華康楷書體W3" pitchFamily="65" charset="-120"/>
              </a:rPr>
              <a:t>106.5.18(</a:t>
            </a:r>
            <a:r>
              <a:rPr lang="zh-TW" altLang="en-US" sz="1400" dirty="0">
                <a:latin typeface="標楷體" panose="03000509000000000000" pitchFamily="65" charset="-120"/>
                <a:ea typeface="標楷體" panose="03000509000000000000" pitchFamily="65" charset="-120"/>
                <a:cs typeface="華康楷書體W3" pitchFamily="65" charset="-120"/>
              </a:rPr>
              <a:t>四</a:t>
            </a:r>
            <a:r>
              <a:rPr lang="en-US" altLang="zh-TW" sz="1400" dirty="0" smtClean="0">
                <a:latin typeface="標楷體" panose="03000509000000000000" pitchFamily="65" charset="-120"/>
                <a:ea typeface="標楷體" panose="03000509000000000000" pitchFamily="65" charset="-120"/>
                <a:cs typeface="華康楷書體W3" pitchFamily="65" charset="-120"/>
              </a:rPr>
              <a:t>)10:00</a:t>
            </a:r>
            <a:r>
              <a:rPr lang="zh-TW" altLang="en-US" sz="1400" dirty="0" smtClean="0">
                <a:latin typeface="標楷體" panose="03000509000000000000" pitchFamily="65" charset="-120"/>
                <a:ea typeface="標楷體" panose="03000509000000000000" pitchFamily="65" charset="-120"/>
                <a:cs typeface="華康楷書體W3" pitchFamily="65" charset="-120"/>
              </a:rPr>
              <a:t>起</a:t>
            </a:r>
            <a:endParaRPr lang="en-US" altLang="zh-TW" sz="1400" dirty="0" smtClean="0">
              <a:latin typeface="標楷體" panose="03000509000000000000" pitchFamily="65" charset="-120"/>
              <a:ea typeface="標楷體" panose="03000509000000000000" pitchFamily="65" charset="-120"/>
              <a:cs typeface="華康楷書體W3" pitchFamily="65" charset="-120"/>
            </a:endParaRPr>
          </a:p>
        </p:txBody>
      </p:sp>
      <p:sp>
        <p:nvSpPr>
          <p:cNvPr id="32" name="Text Box 19"/>
          <p:cNvSpPr txBox="1">
            <a:spLocks noChangeArrowheads="1"/>
          </p:cNvSpPr>
          <p:nvPr/>
        </p:nvSpPr>
        <p:spPr bwMode="auto">
          <a:xfrm>
            <a:off x="4785906" y="2878761"/>
            <a:ext cx="4224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dirty="0">
                <a:latin typeface="標楷體" panose="03000509000000000000" pitchFamily="65" charset="-120"/>
                <a:ea typeface="標楷體" panose="03000509000000000000" pitchFamily="65" charset="-120"/>
                <a:cs typeface="華康楷書體W3" pitchFamily="65" charset="-120"/>
              </a:rPr>
              <a:t>開放時間：</a:t>
            </a:r>
            <a:r>
              <a:rPr lang="en-US" altLang="zh-TW" sz="1400" dirty="0" smtClean="0">
                <a:latin typeface="標楷體" panose="03000509000000000000" pitchFamily="65" charset="-120"/>
                <a:ea typeface="標楷體" panose="03000509000000000000" pitchFamily="65" charset="-120"/>
                <a:cs typeface="華康楷書體W3" pitchFamily="65" charset="-120"/>
              </a:rPr>
              <a:t>106.5.18(</a:t>
            </a:r>
            <a:r>
              <a:rPr lang="zh-TW" altLang="en-US" sz="1400" dirty="0">
                <a:latin typeface="標楷體" panose="03000509000000000000" pitchFamily="65" charset="-120"/>
                <a:ea typeface="標楷體" panose="03000509000000000000" pitchFamily="65" charset="-120"/>
                <a:cs typeface="華康楷書體W3" pitchFamily="65" charset="-120"/>
              </a:rPr>
              <a:t>四</a:t>
            </a:r>
            <a:r>
              <a:rPr lang="en-US" altLang="zh-TW" sz="1400" dirty="0">
                <a:latin typeface="標楷體" panose="03000509000000000000" pitchFamily="65" charset="-120"/>
                <a:ea typeface="標楷體" panose="03000509000000000000" pitchFamily="65" charset="-120"/>
                <a:cs typeface="華康楷書體W3" pitchFamily="65" charset="-120"/>
              </a:rPr>
              <a:t>)</a:t>
            </a:r>
            <a:r>
              <a:rPr lang="en-US" altLang="zh-TW" sz="1400" dirty="0" smtClean="0">
                <a:latin typeface="標楷體" panose="03000509000000000000" pitchFamily="65" charset="-120"/>
                <a:ea typeface="標楷體" panose="03000509000000000000" pitchFamily="65" charset="-120"/>
                <a:cs typeface="華康楷書體W3" pitchFamily="65" charset="-120"/>
              </a:rPr>
              <a:t>10:00~106.5.23(</a:t>
            </a:r>
            <a:r>
              <a:rPr lang="zh-TW" altLang="en-US" sz="1400" dirty="0">
                <a:latin typeface="標楷體" panose="03000509000000000000" pitchFamily="65" charset="-120"/>
                <a:ea typeface="標楷體" panose="03000509000000000000" pitchFamily="65" charset="-120"/>
                <a:cs typeface="華康楷書體W3" pitchFamily="65" charset="-120"/>
              </a:rPr>
              <a:t>二</a:t>
            </a:r>
            <a:r>
              <a:rPr lang="en-US" altLang="zh-TW" sz="1400" dirty="0">
                <a:latin typeface="標楷體" panose="03000509000000000000" pitchFamily="65" charset="-120"/>
                <a:ea typeface="標楷體" panose="03000509000000000000" pitchFamily="65" charset="-120"/>
                <a:cs typeface="華康楷書體W3" pitchFamily="65" charset="-120"/>
              </a:rPr>
              <a:t>)17:00</a:t>
            </a:r>
          </a:p>
        </p:txBody>
      </p:sp>
      <p:sp>
        <p:nvSpPr>
          <p:cNvPr id="33" name="Text Box 20"/>
          <p:cNvSpPr txBox="1">
            <a:spLocks noChangeArrowheads="1"/>
          </p:cNvSpPr>
          <p:nvPr/>
        </p:nvSpPr>
        <p:spPr bwMode="auto">
          <a:xfrm>
            <a:off x="4785906" y="4555430"/>
            <a:ext cx="2608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dirty="0">
                <a:latin typeface="標楷體" panose="03000509000000000000" pitchFamily="65" charset="-120"/>
                <a:ea typeface="標楷體" panose="03000509000000000000" pitchFamily="65" charset="-120"/>
                <a:cs typeface="華康楷書體W3" pitchFamily="65" charset="-120"/>
              </a:rPr>
              <a:t>公告</a:t>
            </a:r>
            <a:r>
              <a:rPr lang="zh-TW" altLang="en-US" sz="1400" dirty="0" smtClean="0">
                <a:latin typeface="標楷體" panose="03000509000000000000" pitchFamily="65" charset="-120"/>
                <a:ea typeface="標楷體" panose="03000509000000000000" pitchFamily="65" charset="-120"/>
                <a:cs typeface="華康楷書體W3" pitchFamily="65" charset="-120"/>
              </a:rPr>
              <a:t>時間</a:t>
            </a:r>
            <a:r>
              <a:rPr lang="zh-TW" altLang="en-US" sz="1400" dirty="0">
                <a:latin typeface="標楷體" panose="03000509000000000000" pitchFamily="65" charset="-120"/>
                <a:ea typeface="標楷體" panose="03000509000000000000" pitchFamily="65" charset="-120"/>
                <a:cs typeface="華康楷書體W3" pitchFamily="65" charset="-120"/>
              </a:rPr>
              <a:t>：</a:t>
            </a:r>
            <a:r>
              <a:rPr lang="en-US" altLang="zh-TW" sz="1400" dirty="0" smtClean="0">
                <a:latin typeface="標楷體" panose="03000509000000000000" pitchFamily="65" charset="-120"/>
                <a:ea typeface="標楷體" panose="03000509000000000000" pitchFamily="65" charset="-120"/>
                <a:cs typeface="華康楷書體W3" pitchFamily="65" charset="-120"/>
              </a:rPr>
              <a:t>106.6.19(</a:t>
            </a:r>
            <a:r>
              <a:rPr lang="zh-TW" altLang="en-US" sz="1400" dirty="0" smtClean="0">
                <a:latin typeface="標楷體" panose="03000509000000000000" pitchFamily="65" charset="-120"/>
                <a:ea typeface="標楷體" panose="03000509000000000000" pitchFamily="65" charset="-120"/>
                <a:cs typeface="華康楷書體W3" pitchFamily="65" charset="-120"/>
              </a:rPr>
              <a:t>一</a:t>
            </a:r>
            <a:r>
              <a:rPr lang="en-US" altLang="zh-TW" sz="1400" dirty="0" smtClean="0">
                <a:latin typeface="標楷體" panose="03000509000000000000" pitchFamily="65" charset="-120"/>
                <a:ea typeface="標楷體" panose="03000509000000000000" pitchFamily="65" charset="-120"/>
                <a:cs typeface="華康楷書體W3" pitchFamily="65" charset="-120"/>
              </a:rPr>
              <a:t>)</a:t>
            </a:r>
            <a:r>
              <a:rPr lang="en-US" altLang="zh-TW" sz="1400" dirty="0">
                <a:latin typeface="標楷體" panose="03000509000000000000" pitchFamily="65" charset="-120"/>
                <a:ea typeface="標楷體" panose="03000509000000000000" pitchFamily="65" charset="-120"/>
                <a:cs typeface="華康楷書體W3" pitchFamily="65" charset="-120"/>
              </a:rPr>
              <a:t>10:00</a:t>
            </a:r>
          </a:p>
        </p:txBody>
      </p:sp>
      <p:sp>
        <p:nvSpPr>
          <p:cNvPr id="34" name="Text Box 21"/>
          <p:cNvSpPr txBox="1">
            <a:spLocks noChangeArrowheads="1"/>
          </p:cNvSpPr>
          <p:nvPr/>
        </p:nvSpPr>
        <p:spPr bwMode="auto">
          <a:xfrm>
            <a:off x="4795020" y="5130354"/>
            <a:ext cx="431400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dirty="0">
                <a:latin typeface="標楷體" panose="03000509000000000000" pitchFamily="65" charset="-120"/>
                <a:ea typeface="標楷體" panose="03000509000000000000" pitchFamily="65" charset="-120"/>
                <a:cs typeface="華康楷書體W3" pitchFamily="65" charset="-120"/>
              </a:rPr>
              <a:t>開放時間</a:t>
            </a:r>
            <a:r>
              <a:rPr lang="zh-TW" altLang="en-US" sz="1400" dirty="0" smtClean="0">
                <a:latin typeface="標楷體" panose="03000509000000000000" pitchFamily="65" charset="-120"/>
                <a:ea typeface="標楷體" panose="03000509000000000000" pitchFamily="65" charset="-120"/>
                <a:cs typeface="華康楷書體W3" pitchFamily="65" charset="-120"/>
              </a:rPr>
              <a:t>：</a:t>
            </a:r>
            <a:r>
              <a:rPr lang="en-US" altLang="zh-TW" sz="1400" dirty="0" smtClean="0">
                <a:latin typeface="標楷體" panose="03000509000000000000" pitchFamily="65" charset="-120"/>
                <a:ea typeface="標楷體" panose="03000509000000000000" pitchFamily="65" charset="-120"/>
                <a:cs typeface="華康楷書體W3" pitchFamily="65" charset="-120"/>
              </a:rPr>
              <a:t>106.6.21(</a:t>
            </a:r>
            <a:r>
              <a:rPr lang="zh-TW" altLang="en-US" sz="1400" dirty="0" smtClean="0">
                <a:latin typeface="標楷體" panose="03000509000000000000" pitchFamily="65" charset="-120"/>
                <a:ea typeface="標楷體" panose="03000509000000000000" pitchFamily="65" charset="-120"/>
                <a:cs typeface="華康楷書體W3" pitchFamily="65" charset="-120"/>
              </a:rPr>
              <a:t>三</a:t>
            </a:r>
            <a:r>
              <a:rPr lang="en-US" altLang="zh-TW" sz="1400" dirty="0" smtClean="0">
                <a:latin typeface="標楷體" panose="03000509000000000000" pitchFamily="65" charset="-120"/>
                <a:ea typeface="標楷體" panose="03000509000000000000" pitchFamily="65" charset="-120"/>
                <a:cs typeface="華康楷書體W3" pitchFamily="65" charset="-120"/>
              </a:rPr>
              <a:t>)10:00~106.6.23(</a:t>
            </a:r>
            <a:r>
              <a:rPr lang="zh-TW" altLang="en-US" sz="1400" dirty="0" smtClean="0">
                <a:latin typeface="標楷體" panose="03000509000000000000" pitchFamily="65" charset="-120"/>
                <a:ea typeface="標楷體" panose="03000509000000000000" pitchFamily="65" charset="-120"/>
                <a:cs typeface="華康楷書體W3" pitchFamily="65" charset="-120"/>
              </a:rPr>
              <a:t>五</a:t>
            </a:r>
            <a:r>
              <a:rPr lang="en-US" altLang="zh-TW" sz="1400" dirty="0" smtClean="0">
                <a:latin typeface="標楷體" panose="03000509000000000000" pitchFamily="65" charset="-120"/>
                <a:ea typeface="標楷體" panose="03000509000000000000" pitchFamily="65" charset="-120"/>
                <a:cs typeface="華康楷書體W3" pitchFamily="65" charset="-120"/>
              </a:rPr>
              <a:t>)</a:t>
            </a:r>
            <a:r>
              <a:rPr lang="en-US" altLang="zh-TW" sz="1400" dirty="0">
                <a:latin typeface="標楷體" panose="03000509000000000000" pitchFamily="65" charset="-120"/>
                <a:ea typeface="標楷體" panose="03000509000000000000" pitchFamily="65" charset="-120"/>
                <a:cs typeface="華康楷書體W3" pitchFamily="65" charset="-120"/>
              </a:rPr>
              <a:t>17:00</a:t>
            </a:r>
          </a:p>
        </p:txBody>
      </p:sp>
      <p:sp>
        <p:nvSpPr>
          <p:cNvPr id="35" name="Text Box 21"/>
          <p:cNvSpPr txBox="1">
            <a:spLocks noChangeArrowheads="1"/>
          </p:cNvSpPr>
          <p:nvPr/>
        </p:nvSpPr>
        <p:spPr bwMode="auto">
          <a:xfrm>
            <a:off x="4785906" y="5707162"/>
            <a:ext cx="2608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dirty="0">
                <a:latin typeface="標楷體" panose="03000509000000000000" pitchFamily="65" charset="-120"/>
                <a:ea typeface="標楷體" panose="03000509000000000000" pitchFamily="65" charset="-120"/>
                <a:cs typeface="華康楷書體W3" pitchFamily="65" charset="-120"/>
              </a:rPr>
              <a:t>公告</a:t>
            </a:r>
            <a:r>
              <a:rPr lang="zh-TW" altLang="en-US" sz="1400" dirty="0" smtClean="0">
                <a:latin typeface="標楷體" panose="03000509000000000000" pitchFamily="65" charset="-120"/>
                <a:ea typeface="標楷體" panose="03000509000000000000" pitchFamily="65" charset="-120"/>
                <a:cs typeface="華康楷書體W3" pitchFamily="65" charset="-120"/>
              </a:rPr>
              <a:t>時間：</a:t>
            </a:r>
            <a:r>
              <a:rPr lang="en-US" altLang="zh-TW" sz="1400" dirty="0" smtClean="0">
                <a:latin typeface="標楷體" panose="03000509000000000000" pitchFamily="65" charset="-120"/>
                <a:ea typeface="標楷體" panose="03000509000000000000" pitchFamily="65" charset="-120"/>
                <a:cs typeface="華康楷書體W3" pitchFamily="65" charset="-120"/>
              </a:rPr>
              <a:t>106.6.28(</a:t>
            </a:r>
            <a:r>
              <a:rPr lang="zh-TW" altLang="en-US" sz="1400" dirty="0">
                <a:latin typeface="標楷體" panose="03000509000000000000" pitchFamily="65" charset="-120"/>
                <a:ea typeface="標楷體" panose="03000509000000000000" pitchFamily="65" charset="-120"/>
                <a:cs typeface="華康楷書體W3" pitchFamily="65" charset="-120"/>
              </a:rPr>
              <a:t>三</a:t>
            </a:r>
            <a:r>
              <a:rPr lang="en-US" altLang="zh-TW" sz="1400" dirty="0">
                <a:latin typeface="標楷體" panose="03000509000000000000" pitchFamily="65" charset="-120"/>
                <a:ea typeface="標楷體" panose="03000509000000000000" pitchFamily="65" charset="-120"/>
                <a:cs typeface="華康楷書體W3" pitchFamily="65" charset="-120"/>
              </a:rPr>
              <a:t>)10:00</a:t>
            </a:r>
          </a:p>
        </p:txBody>
      </p:sp>
      <p:sp>
        <p:nvSpPr>
          <p:cNvPr id="36" name="Text Box 19"/>
          <p:cNvSpPr txBox="1">
            <a:spLocks noChangeArrowheads="1"/>
          </p:cNvSpPr>
          <p:nvPr/>
        </p:nvSpPr>
        <p:spPr bwMode="auto">
          <a:xfrm>
            <a:off x="4785906" y="1720056"/>
            <a:ext cx="40446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dirty="0" smtClean="0">
                <a:latin typeface="標楷體" panose="03000509000000000000" pitchFamily="65" charset="-120"/>
                <a:ea typeface="標楷體" panose="03000509000000000000" pitchFamily="65" charset="-120"/>
                <a:cs typeface="華康楷書體W3" pitchFamily="65" charset="-120"/>
              </a:rPr>
              <a:t>繳</a:t>
            </a:r>
            <a:r>
              <a:rPr lang="zh-TW" altLang="en-US" sz="1400" dirty="0">
                <a:latin typeface="標楷體" panose="03000509000000000000" pitchFamily="65" charset="-120"/>
                <a:ea typeface="標楷體" panose="03000509000000000000" pitchFamily="65" charset="-120"/>
                <a:cs typeface="華康楷書體W3" pitchFamily="65" charset="-120"/>
              </a:rPr>
              <a:t>費</a:t>
            </a:r>
            <a:r>
              <a:rPr lang="zh-TW" altLang="en-US" sz="1400" dirty="0" smtClean="0">
                <a:latin typeface="標楷體" panose="03000509000000000000" pitchFamily="65" charset="-120"/>
                <a:ea typeface="標楷體" panose="03000509000000000000" pitchFamily="65" charset="-120"/>
                <a:cs typeface="華康楷書體W3" pitchFamily="65" charset="-120"/>
              </a:rPr>
              <a:t>時間</a:t>
            </a:r>
            <a:r>
              <a:rPr lang="zh-TW" altLang="en-US" sz="1400" dirty="0">
                <a:latin typeface="標楷體" panose="03000509000000000000" pitchFamily="65" charset="-120"/>
                <a:ea typeface="標楷體" panose="03000509000000000000" pitchFamily="65" charset="-120"/>
                <a:cs typeface="華康楷書體W3" pitchFamily="65" charset="-120"/>
              </a:rPr>
              <a:t>：</a:t>
            </a:r>
            <a:r>
              <a:rPr lang="en-US" altLang="zh-TW" sz="1400" dirty="0" smtClean="0">
                <a:latin typeface="標楷體" panose="03000509000000000000" pitchFamily="65" charset="-120"/>
                <a:ea typeface="標楷體" panose="03000509000000000000" pitchFamily="65" charset="-120"/>
                <a:cs typeface="華康楷書體W3" pitchFamily="65" charset="-120"/>
              </a:rPr>
              <a:t>106.5.4(</a:t>
            </a:r>
            <a:r>
              <a:rPr lang="zh-TW" altLang="en-US" sz="1400" dirty="0">
                <a:latin typeface="標楷體" panose="03000509000000000000" pitchFamily="65" charset="-120"/>
                <a:ea typeface="標楷體" panose="03000509000000000000" pitchFamily="65" charset="-120"/>
                <a:cs typeface="華康楷書體W3" pitchFamily="65" charset="-120"/>
              </a:rPr>
              <a:t>四</a:t>
            </a:r>
            <a:r>
              <a:rPr lang="en-US" altLang="zh-TW" sz="1400" dirty="0" smtClean="0">
                <a:latin typeface="標楷體" panose="03000509000000000000" pitchFamily="65" charset="-120"/>
                <a:ea typeface="標楷體" panose="03000509000000000000" pitchFamily="65" charset="-120"/>
                <a:cs typeface="華康楷書體W3" pitchFamily="65" charset="-120"/>
              </a:rPr>
              <a:t>)10:00~106.5.8(</a:t>
            </a:r>
            <a:r>
              <a:rPr lang="zh-TW" altLang="en-US" sz="1400" dirty="0">
                <a:latin typeface="標楷體" panose="03000509000000000000" pitchFamily="65" charset="-120"/>
                <a:ea typeface="標楷體" panose="03000509000000000000" pitchFamily="65" charset="-120"/>
                <a:cs typeface="華康楷書體W3" pitchFamily="65" charset="-120"/>
              </a:rPr>
              <a:t>一</a:t>
            </a:r>
            <a:r>
              <a:rPr lang="en-US" altLang="zh-TW" sz="1400" dirty="0">
                <a:latin typeface="標楷體" panose="03000509000000000000" pitchFamily="65" charset="-120"/>
                <a:ea typeface="標楷體" panose="03000509000000000000" pitchFamily="65" charset="-120"/>
                <a:cs typeface="華康楷書體W3" pitchFamily="65" charset="-120"/>
              </a:rPr>
              <a:t>)24:00</a:t>
            </a:r>
            <a:endParaRPr lang="zh-TW" altLang="en-US" sz="1400" dirty="0">
              <a:latin typeface="標楷體" panose="03000509000000000000" pitchFamily="65" charset="-120"/>
              <a:ea typeface="標楷體" panose="03000509000000000000" pitchFamily="65" charset="-120"/>
              <a:cs typeface="華康楷書體W3" pitchFamily="65" charset="-120"/>
            </a:endParaRPr>
          </a:p>
        </p:txBody>
      </p:sp>
      <p:sp>
        <p:nvSpPr>
          <p:cNvPr id="37" name="Text Box 19"/>
          <p:cNvSpPr txBox="1">
            <a:spLocks noChangeArrowheads="1"/>
          </p:cNvSpPr>
          <p:nvPr/>
        </p:nvSpPr>
        <p:spPr bwMode="auto">
          <a:xfrm>
            <a:off x="4776777" y="3444357"/>
            <a:ext cx="24288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en-US" altLang="zh-TW" sz="1400" dirty="0" smtClean="0">
                <a:latin typeface="標楷體" panose="03000509000000000000" pitchFamily="65" charset="-120"/>
                <a:ea typeface="標楷體" panose="03000509000000000000" pitchFamily="65" charset="-120"/>
                <a:cs typeface="華康楷書體W3" pitchFamily="65" charset="-120"/>
              </a:rPr>
              <a:t>106.5.24(</a:t>
            </a:r>
            <a:r>
              <a:rPr lang="zh-TW" altLang="en-US" sz="1400" dirty="0">
                <a:latin typeface="標楷體" panose="03000509000000000000" pitchFamily="65" charset="-120"/>
                <a:ea typeface="標楷體" panose="03000509000000000000" pitchFamily="65" charset="-120"/>
                <a:cs typeface="華康楷書體W3" pitchFamily="65" charset="-120"/>
              </a:rPr>
              <a:t>三</a:t>
            </a:r>
            <a:r>
              <a:rPr lang="en-US" altLang="zh-TW" sz="1400" dirty="0" smtClean="0">
                <a:latin typeface="標楷體" panose="03000509000000000000" pitchFamily="65" charset="-120"/>
                <a:ea typeface="標楷體" panose="03000509000000000000" pitchFamily="65" charset="-120"/>
                <a:cs typeface="華康楷書體W3" pitchFamily="65" charset="-120"/>
              </a:rPr>
              <a:t>)</a:t>
            </a:r>
            <a:r>
              <a:rPr lang="zh-TW" altLang="en-US" sz="1400" dirty="0" smtClean="0">
                <a:latin typeface="標楷體" panose="03000509000000000000" pitchFamily="65" charset="-120"/>
                <a:ea typeface="標楷體" panose="03000509000000000000" pitchFamily="65" charset="-120"/>
                <a:cs typeface="華康楷書體W3" pitchFamily="65" charset="-120"/>
              </a:rPr>
              <a:t>前</a:t>
            </a:r>
            <a:r>
              <a:rPr lang="en-US" altLang="zh-TW" sz="1400" dirty="0" smtClean="0">
                <a:latin typeface="標楷體" panose="03000509000000000000" pitchFamily="65" charset="-120"/>
                <a:ea typeface="標楷體" panose="03000509000000000000" pitchFamily="65" charset="-120"/>
                <a:cs typeface="華康楷書體W3" pitchFamily="65" charset="-120"/>
              </a:rPr>
              <a:t>(</a:t>
            </a:r>
            <a:r>
              <a:rPr lang="zh-TW" altLang="en-US" sz="1400" dirty="0" smtClean="0">
                <a:latin typeface="標楷體" panose="03000509000000000000" pitchFamily="65" charset="-120"/>
                <a:ea typeface="標楷體" panose="03000509000000000000" pitchFamily="65" charset="-120"/>
                <a:cs typeface="華康楷書體W3" pitchFamily="65" charset="-120"/>
              </a:rPr>
              <a:t>郵戳</a:t>
            </a:r>
            <a:r>
              <a:rPr lang="zh-TW" altLang="en-US" sz="1400" dirty="0">
                <a:latin typeface="標楷體" panose="03000509000000000000" pitchFamily="65" charset="-120"/>
                <a:ea typeface="標楷體" panose="03000509000000000000" pitchFamily="65" charset="-120"/>
                <a:cs typeface="華康楷書體W3" pitchFamily="65" charset="-120"/>
              </a:rPr>
              <a:t>為</a:t>
            </a:r>
            <a:r>
              <a:rPr lang="zh-TW" altLang="en-US" sz="1400" dirty="0" smtClean="0">
                <a:latin typeface="標楷體" panose="03000509000000000000" pitchFamily="65" charset="-120"/>
                <a:ea typeface="標楷體" panose="03000509000000000000" pitchFamily="65" charset="-120"/>
                <a:cs typeface="華康楷書體W3" pitchFamily="65" charset="-120"/>
              </a:rPr>
              <a:t>憑</a:t>
            </a:r>
            <a:r>
              <a:rPr lang="en-US" altLang="zh-TW" sz="1400" dirty="0" smtClean="0">
                <a:latin typeface="標楷體" panose="03000509000000000000" pitchFamily="65" charset="-120"/>
                <a:ea typeface="標楷體" panose="03000509000000000000" pitchFamily="65" charset="-120"/>
                <a:cs typeface="華康楷書體W3" pitchFamily="65" charset="-120"/>
              </a:rPr>
              <a:t>)</a:t>
            </a:r>
            <a:endParaRPr lang="en-US" altLang="zh-TW" sz="1400" dirty="0">
              <a:latin typeface="標楷體" panose="03000509000000000000" pitchFamily="65" charset="-120"/>
              <a:ea typeface="標楷體" panose="03000509000000000000" pitchFamily="65" charset="-120"/>
              <a:cs typeface="華康楷書體W3" pitchFamily="65" charset="-120"/>
            </a:endParaRPr>
          </a:p>
        </p:txBody>
      </p:sp>
      <p:sp>
        <p:nvSpPr>
          <p:cNvPr id="38" name="Text Box 16"/>
          <p:cNvSpPr txBox="1">
            <a:spLocks noChangeArrowheads="1"/>
          </p:cNvSpPr>
          <p:nvPr/>
        </p:nvSpPr>
        <p:spPr bwMode="auto">
          <a:xfrm>
            <a:off x="4776777" y="965603"/>
            <a:ext cx="42242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dist" eaLnBrk="1" hangingPunct="1">
              <a:spcBef>
                <a:spcPct val="0"/>
              </a:spcBef>
              <a:buFontTx/>
              <a:buNone/>
            </a:pPr>
            <a:r>
              <a:rPr lang="zh-TW" altLang="en-US" sz="1400" dirty="0" smtClean="0">
                <a:latin typeface="標楷體" panose="03000509000000000000" pitchFamily="65" charset="-120"/>
                <a:ea typeface="標楷體" panose="03000509000000000000" pitchFamily="65" charset="-120"/>
                <a:cs typeface="華康楷書體W3" pitchFamily="65" charset="-120"/>
              </a:rPr>
              <a:t>開放時間：</a:t>
            </a:r>
            <a:r>
              <a:rPr lang="en-US" altLang="zh-TW" sz="1400" dirty="0" smtClean="0">
                <a:latin typeface="標楷體" panose="03000509000000000000" pitchFamily="65" charset="-120"/>
                <a:ea typeface="標楷體" panose="03000509000000000000" pitchFamily="65" charset="-120"/>
                <a:cs typeface="華康楷書體W3" pitchFamily="65" charset="-120"/>
              </a:rPr>
              <a:t>106.4.24(</a:t>
            </a:r>
            <a:r>
              <a:rPr lang="zh-TW" altLang="en-US" sz="1400" dirty="0">
                <a:latin typeface="標楷體" panose="03000509000000000000" pitchFamily="65" charset="-120"/>
                <a:ea typeface="標楷體" panose="03000509000000000000" pitchFamily="65" charset="-120"/>
                <a:cs typeface="華康楷書體W3" pitchFamily="65" charset="-120"/>
              </a:rPr>
              <a:t>一</a:t>
            </a:r>
            <a:r>
              <a:rPr lang="en-US" altLang="zh-TW" sz="1400" dirty="0" smtClean="0">
                <a:latin typeface="標楷體" panose="03000509000000000000" pitchFamily="65" charset="-120"/>
                <a:ea typeface="標楷體" panose="03000509000000000000" pitchFamily="65" charset="-120"/>
                <a:cs typeface="華康楷書體W3" pitchFamily="65" charset="-120"/>
              </a:rPr>
              <a:t>)10:00~106.4.26(</a:t>
            </a:r>
            <a:r>
              <a:rPr lang="zh-TW" altLang="en-US" sz="1400" dirty="0">
                <a:latin typeface="標楷體" panose="03000509000000000000" pitchFamily="65" charset="-120"/>
                <a:ea typeface="標楷體" panose="03000509000000000000" pitchFamily="65" charset="-120"/>
                <a:cs typeface="華康楷書體W3" pitchFamily="65" charset="-120"/>
              </a:rPr>
              <a:t>三</a:t>
            </a:r>
            <a:r>
              <a:rPr lang="en-US" altLang="zh-TW" sz="1400" dirty="0" smtClean="0">
                <a:latin typeface="標楷體" panose="03000509000000000000" pitchFamily="65" charset="-120"/>
                <a:ea typeface="標楷體" panose="03000509000000000000" pitchFamily="65" charset="-120"/>
                <a:cs typeface="華康楷書體W3" pitchFamily="65" charset="-120"/>
              </a:rPr>
              <a:t>)17:00</a:t>
            </a:r>
          </a:p>
          <a:p>
            <a:pPr algn="dist" eaLnBrk="1" hangingPunct="1">
              <a:spcBef>
                <a:spcPct val="0"/>
              </a:spcBef>
              <a:buNone/>
            </a:pPr>
            <a:r>
              <a:rPr lang="zh-TW" altLang="en-US" sz="1400" dirty="0">
                <a:latin typeface="標楷體" panose="03000509000000000000" pitchFamily="65" charset="-120"/>
                <a:ea typeface="標楷體" panose="03000509000000000000" pitchFamily="65" charset="-120"/>
                <a:cs typeface="華康楷書體W3" pitchFamily="65" charset="-120"/>
              </a:rPr>
              <a:t>寄件時間：</a:t>
            </a:r>
            <a:r>
              <a:rPr lang="en-US" altLang="zh-TW" sz="1400" dirty="0" smtClean="0">
                <a:latin typeface="標楷體" panose="03000509000000000000" pitchFamily="65" charset="-120"/>
                <a:ea typeface="標楷體" panose="03000509000000000000" pitchFamily="65" charset="-120"/>
                <a:cs typeface="華康楷書體W3" pitchFamily="65" charset="-120"/>
              </a:rPr>
              <a:t>106.4.26(</a:t>
            </a:r>
            <a:r>
              <a:rPr lang="zh-TW" altLang="en-US" sz="1400" dirty="0" smtClean="0">
                <a:latin typeface="標楷體" panose="03000509000000000000" pitchFamily="65" charset="-120"/>
                <a:ea typeface="標楷體" panose="03000509000000000000" pitchFamily="65" charset="-120"/>
                <a:cs typeface="華康楷書體W3" pitchFamily="65" charset="-120"/>
              </a:rPr>
              <a:t>三</a:t>
            </a:r>
            <a:r>
              <a:rPr lang="en-US" altLang="zh-TW" sz="1400" dirty="0" smtClean="0">
                <a:latin typeface="標楷體" panose="03000509000000000000" pitchFamily="65" charset="-120"/>
                <a:ea typeface="標楷體" panose="03000509000000000000" pitchFamily="65" charset="-120"/>
                <a:cs typeface="華康楷書體W3" pitchFamily="65" charset="-120"/>
              </a:rPr>
              <a:t>)</a:t>
            </a:r>
            <a:r>
              <a:rPr lang="zh-TW" altLang="en-US" sz="1400" dirty="0">
                <a:latin typeface="標楷體" panose="03000509000000000000" pitchFamily="65" charset="-120"/>
                <a:ea typeface="標楷體" panose="03000509000000000000" pitchFamily="65" charset="-120"/>
                <a:cs typeface="華康楷書體W3" pitchFamily="65" charset="-120"/>
              </a:rPr>
              <a:t>前</a:t>
            </a:r>
            <a:r>
              <a:rPr lang="en-US" altLang="zh-TW" sz="1400" dirty="0">
                <a:latin typeface="標楷體" panose="03000509000000000000" pitchFamily="65" charset="-120"/>
                <a:ea typeface="標楷體" panose="03000509000000000000" pitchFamily="65" charset="-120"/>
                <a:cs typeface="華康楷書體W3" pitchFamily="65" charset="-120"/>
              </a:rPr>
              <a:t>(</a:t>
            </a:r>
            <a:r>
              <a:rPr lang="zh-TW" altLang="en-US" sz="1400" dirty="0">
                <a:latin typeface="標楷體" panose="03000509000000000000" pitchFamily="65" charset="-120"/>
                <a:ea typeface="標楷體" panose="03000509000000000000" pitchFamily="65" charset="-120"/>
                <a:cs typeface="華康楷書體W3" pitchFamily="65" charset="-120"/>
              </a:rPr>
              <a:t>郵戳為憑</a:t>
            </a:r>
            <a:r>
              <a:rPr lang="en-US" altLang="zh-TW" sz="1400" dirty="0">
                <a:latin typeface="標楷體" panose="03000509000000000000" pitchFamily="65" charset="-120"/>
                <a:ea typeface="標楷體" panose="03000509000000000000" pitchFamily="65" charset="-120"/>
                <a:cs typeface="華康楷書體W3" pitchFamily="65" charset="-120"/>
              </a:rPr>
              <a:t>)</a:t>
            </a:r>
          </a:p>
          <a:p>
            <a:pPr algn="dist" eaLnBrk="1" hangingPunct="1">
              <a:spcBef>
                <a:spcPct val="0"/>
              </a:spcBef>
              <a:buFontTx/>
              <a:buNone/>
            </a:pPr>
            <a:r>
              <a:rPr lang="zh-TW" altLang="en-US" sz="1400" dirty="0" smtClean="0">
                <a:latin typeface="標楷體" panose="03000509000000000000" pitchFamily="65" charset="-120"/>
                <a:ea typeface="標楷體" panose="03000509000000000000" pitchFamily="65" charset="-120"/>
                <a:cs typeface="華康楷書體W3" pitchFamily="65" charset="-120"/>
              </a:rPr>
              <a:t>審查結果查詢</a:t>
            </a:r>
            <a:r>
              <a:rPr lang="zh-TW" altLang="en-US" sz="1400" dirty="0">
                <a:latin typeface="標楷體" panose="03000509000000000000" pitchFamily="65" charset="-120"/>
                <a:ea typeface="標楷體" panose="03000509000000000000" pitchFamily="65" charset="-120"/>
                <a:cs typeface="華康楷書體W3" pitchFamily="65" charset="-120"/>
              </a:rPr>
              <a:t>：</a:t>
            </a:r>
            <a:r>
              <a:rPr lang="en-US" altLang="zh-TW" sz="1400" dirty="0" smtClean="0">
                <a:latin typeface="標楷體" panose="03000509000000000000" pitchFamily="65" charset="-120"/>
                <a:ea typeface="標楷體" panose="03000509000000000000" pitchFamily="65" charset="-120"/>
                <a:cs typeface="華康楷書體W3" pitchFamily="65" charset="-120"/>
              </a:rPr>
              <a:t>106.5.2(</a:t>
            </a:r>
            <a:r>
              <a:rPr lang="zh-TW" altLang="en-US" sz="1400" dirty="0">
                <a:latin typeface="標楷體" panose="03000509000000000000" pitchFamily="65" charset="-120"/>
                <a:ea typeface="標楷體" panose="03000509000000000000" pitchFamily="65" charset="-120"/>
                <a:cs typeface="華康楷書體W3" pitchFamily="65" charset="-120"/>
              </a:rPr>
              <a:t>一</a:t>
            </a:r>
            <a:r>
              <a:rPr lang="en-US" altLang="zh-TW" sz="1400" dirty="0" smtClean="0">
                <a:latin typeface="標楷體" panose="03000509000000000000" pitchFamily="65" charset="-120"/>
                <a:ea typeface="標楷體" panose="03000509000000000000" pitchFamily="65" charset="-120"/>
                <a:cs typeface="華康楷書體W3" pitchFamily="65" charset="-120"/>
              </a:rPr>
              <a:t>)10:00</a:t>
            </a:r>
            <a:r>
              <a:rPr lang="zh-TW" altLang="en-US" sz="1400" dirty="0" smtClean="0">
                <a:latin typeface="標楷體" panose="03000509000000000000" pitchFamily="65" charset="-120"/>
                <a:ea typeface="標楷體" panose="03000509000000000000" pitchFamily="65" charset="-120"/>
                <a:cs typeface="華康楷書體W3" pitchFamily="65" charset="-120"/>
              </a:rPr>
              <a:t>起</a:t>
            </a:r>
            <a:endParaRPr lang="en-US" altLang="zh-TW" sz="1400" dirty="0">
              <a:latin typeface="標楷體" panose="03000509000000000000" pitchFamily="65" charset="-120"/>
              <a:ea typeface="標楷體" panose="03000509000000000000" pitchFamily="65" charset="-120"/>
              <a:cs typeface="華康楷書體W3" pitchFamily="65" charset="-120"/>
            </a:endParaRPr>
          </a:p>
        </p:txBody>
      </p:sp>
      <p:sp>
        <p:nvSpPr>
          <p:cNvPr id="39" name="Text Box 19"/>
          <p:cNvSpPr txBox="1">
            <a:spLocks noChangeArrowheads="1"/>
          </p:cNvSpPr>
          <p:nvPr/>
        </p:nvSpPr>
        <p:spPr bwMode="auto">
          <a:xfrm>
            <a:off x="4821661" y="4027910"/>
            <a:ext cx="23391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en-US" altLang="zh-TW" sz="1400" dirty="0" smtClean="0">
                <a:latin typeface="標楷體" panose="03000509000000000000" pitchFamily="65" charset="-120"/>
                <a:ea typeface="標楷體" panose="03000509000000000000" pitchFamily="65" charset="-120"/>
                <a:cs typeface="華康楷書體W3" pitchFamily="65" charset="-120"/>
              </a:rPr>
              <a:t>106.6.1(</a:t>
            </a:r>
            <a:r>
              <a:rPr lang="zh-TW" altLang="en-US" sz="1400" dirty="0">
                <a:latin typeface="標楷體" panose="03000509000000000000" pitchFamily="65" charset="-120"/>
                <a:ea typeface="標楷體" panose="03000509000000000000" pitchFamily="65" charset="-120"/>
                <a:cs typeface="華康楷書體W3" pitchFamily="65" charset="-120"/>
              </a:rPr>
              <a:t>四</a:t>
            </a:r>
            <a:r>
              <a:rPr lang="en-US" altLang="zh-TW" sz="1400" dirty="0" smtClean="0">
                <a:latin typeface="標楷體" panose="03000509000000000000" pitchFamily="65" charset="-120"/>
                <a:ea typeface="標楷體" panose="03000509000000000000" pitchFamily="65" charset="-120"/>
                <a:cs typeface="華康楷書體W3" pitchFamily="65" charset="-120"/>
              </a:rPr>
              <a:t>)~106.6.11(</a:t>
            </a:r>
            <a:r>
              <a:rPr lang="zh-TW" altLang="en-US" sz="1400" dirty="0" smtClean="0">
                <a:latin typeface="標楷體" panose="03000509000000000000" pitchFamily="65" charset="-120"/>
                <a:ea typeface="標楷體" panose="03000509000000000000" pitchFamily="65" charset="-120"/>
                <a:cs typeface="華康楷書體W3" pitchFamily="65" charset="-120"/>
              </a:rPr>
              <a:t>日</a:t>
            </a:r>
            <a:r>
              <a:rPr lang="en-US" altLang="zh-TW" sz="1400" dirty="0" smtClean="0">
                <a:latin typeface="標楷體" panose="03000509000000000000" pitchFamily="65" charset="-120"/>
                <a:ea typeface="標楷體" panose="03000509000000000000" pitchFamily="65" charset="-120"/>
                <a:cs typeface="華康楷書體W3" pitchFamily="65" charset="-120"/>
              </a:rPr>
              <a:t>)</a:t>
            </a:r>
            <a:endParaRPr lang="en-US" altLang="zh-TW" sz="1400" dirty="0">
              <a:latin typeface="標楷體" panose="03000509000000000000" pitchFamily="65" charset="-120"/>
              <a:ea typeface="標楷體" panose="03000509000000000000" pitchFamily="65" charset="-120"/>
              <a:cs typeface="華康楷書體W3" pitchFamily="65" charset="-120"/>
            </a:endParaRPr>
          </a:p>
        </p:txBody>
      </p:sp>
      <p:sp>
        <p:nvSpPr>
          <p:cNvPr id="40" name="Text Box 19"/>
          <p:cNvSpPr txBox="1">
            <a:spLocks noChangeArrowheads="1"/>
          </p:cNvSpPr>
          <p:nvPr/>
        </p:nvSpPr>
        <p:spPr bwMode="auto">
          <a:xfrm>
            <a:off x="4760813" y="6329461"/>
            <a:ext cx="38651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en-US" altLang="zh-TW" sz="1400" dirty="0" smtClean="0">
                <a:latin typeface="標楷體" panose="03000509000000000000" pitchFamily="65" charset="-120"/>
                <a:ea typeface="標楷體" panose="03000509000000000000" pitchFamily="65" charset="-120"/>
                <a:cs typeface="華康楷書體W3" pitchFamily="65" charset="-120"/>
              </a:rPr>
              <a:t>106.7.14(</a:t>
            </a:r>
            <a:r>
              <a:rPr lang="zh-TW" altLang="en-US" sz="1400" dirty="0">
                <a:latin typeface="標楷體" panose="03000509000000000000" pitchFamily="65" charset="-120"/>
                <a:ea typeface="標楷體" panose="03000509000000000000" pitchFamily="65" charset="-120"/>
                <a:cs typeface="華康楷書體W3" pitchFamily="65" charset="-120"/>
              </a:rPr>
              <a:t>五</a:t>
            </a:r>
            <a:r>
              <a:rPr lang="en-US" altLang="zh-TW" sz="1400" dirty="0" smtClean="0">
                <a:latin typeface="標楷體" panose="03000509000000000000" pitchFamily="65" charset="-120"/>
                <a:ea typeface="標楷體" panose="03000509000000000000" pitchFamily="65" charset="-120"/>
                <a:cs typeface="華康楷書體W3" pitchFamily="65" charset="-120"/>
              </a:rPr>
              <a:t>)12:00</a:t>
            </a:r>
            <a:r>
              <a:rPr lang="zh-TW" altLang="en-US" sz="1400" dirty="0" smtClean="0">
                <a:latin typeface="標楷體" panose="03000509000000000000" pitchFamily="65" charset="-120"/>
                <a:ea typeface="標楷體" panose="03000509000000000000" pitchFamily="65" charset="-120"/>
                <a:cs typeface="華康楷書體W3" pitchFamily="65" charset="-120"/>
              </a:rPr>
              <a:t>前</a:t>
            </a:r>
            <a:r>
              <a:rPr lang="en-US" altLang="zh-TW" sz="1400" dirty="0" smtClean="0">
                <a:latin typeface="標楷體" panose="03000509000000000000" pitchFamily="65" charset="-120"/>
                <a:ea typeface="標楷體" panose="03000509000000000000" pitchFamily="65" charset="-120"/>
                <a:cs typeface="華康楷書體W3" pitchFamily="65" charset="-120"/>
              </a:rPr>
              <a:t>(</a:t>
            </a:r>
            <a:r>
              <a:rPr lang="zh-TW" altLang="en-US" sz="1400" dirty="0" smtClean="0">
                <a:latin typeface="標楷體" panose="03000509000000000000" pitchFamily="65" charset="-120"/>
                <a:ea typeface="標楷體" panose="03000509000000000000" pitchFamily="65" charset="-120"/>
                <a:cs typeface="華康楷書體W3" pitchFamily="65" charset="-120"/>
              </a:rPr>
              <a:t>依各甄審學校規定時間</a:t>
            </a:r>
            <a:r>
              <a:rPr lang="en-US" altLang="zh-TW" sz="1400" dirty="0" smtClean="0">
                <a:latin typeface="標楷體" panose="03000509000000000000" pitchFamily="65" charset="-120"/>
                <a:ea typeface="標楷體" panose="03000509000000000000" pitchFamily="65" charset="-120"/>
                <a:cs typeface="華康楷書體W3" pitchFamily="65" charset="-120"/>
              </a:rPr>
              <a:t>)</a:t>
            </a:r>
            <a:endParaRPr lang="en-US" altLang="zh-TW" sz="1400" dirty="0">
              <a:latin typeface="標楷體" panose="03000509000000000000" pitchFamily="65" charset="-120"/>
              <a:ea typeface="標楷體" panose="03000509000000000000" pitchFamily="65" charset="-120"/>
              <a:cs typeface="華康楷書體W3" pitchFamily="65" charset="-120"/>
            </a:endParaRPr>
          </a:p>
        </p:txBody>
      </p:sp>
      <p:sp>
        <p:nvSpPr>
          <p:cNvPr id="41" name="Text Box 32"/>
          <p:cNvSpPr txBox="1">
            <a:spLocks noChangeArrowheads="1"/>
          </p:cNvSpPr>
          <p:nvPr/>
        </p:nvSpPr>
        <p:spPr bwMode="auto">
          <a:xfrm>
            <a:off x="250725" y="1119221"/>
            <a:ext cx="4510087" cy="395287"/>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lgn="ctr">
              <a:defRPr/>
            </a:pPr>
            <a:r>
              <a:rPr lang="zh-TW" altLang="en-US" dirty="0" smtClean="0">
                <a:solidFill>
                  <a:schemeClr val="tx1"/>
                </a:solidFill>
                <a:latin typeface="標楷體" panose="03000509000000000000" pitchFamily="65" charset="-120"/>
                <a:ea typeface="標楷體" panose="03000509000000000000" pitchFamily="65" charset="-120"/>
              </a:rPr>
              <a:t>繳費身分審查登錄寄件</a:t>
            </a:r>
            <a:endParaRPr lang="zh-TW" altLang="zh-TW"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78941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idx="4294967295"/>
          </p:nvPr>
        </p:nvSpPr>
        <p:spPr>
          <a:xfrm>
            <a:off x="179512" y="196661"/>
            <a:ext cx="9144000"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網路報名資料確定送</a:t>
            </a:r>
            <a:r>
              <a:rPr lang="zh-TW" altLang="en-US" sz="3600" kern="1200" dirty="0">
                <a:solidFill>
                  <a:srgbClr val="660066"/>
                </a:solidFill>
                <a:latin typeface="標楷體" panose="03000509000000000000" pitchFamily="65" charset="-120"/>
                <a:ea typeface="標楷體" panose="03000509000000000000" pitchFamily="65" charset="-120"/>
                <a:cs typeface="+mn-cs"/>
              </a:rPr>
              <a:t>出</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r>
              <a:rPr lang="en-US" altLang="zh-TW" sz="3600" kern="12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2/2</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endParaRPr lang="zh-TW" altLang="en-US" sz="3600" kern="1200" dirty="0" smtClean="0">
              <a:solidFill>
                <a:srgbClr val="660066"/>
              </a:solidFill>
              <a:latin typeface="標楷體" panose="03000509000000000000" pitchFamily="65" charset="-120"/>
              <a:ea typeface="標楷體" panose="03000509000000000000" pitchFamily="65" charset="-120"/>
              <a:cs typeface="+mn-cs"/>
            </a:endParaRPr>
          </a:p>
        </p:txBody>
      </p:sp>
      <p:sp>
        <p:nvSpPr>
          <p:cNvPr id="3994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9326791E-A96B-4E0E-9D36-60A3B6973DB3}" type="slidenum">
              <a:rPr lang="zh-TW" altLang="en-US" sz="1400" smtClean="0">
                <a:latin typeface="標楷體" panose="03000509000000000000" pitchFamily="65" charset="-120"/>
                <a:ea typeface="標楷體" panose="03000509000000000000" pitchFamily="65" charset="-120"/>
              </a:rPr>
              <a:pPr>
                <a:spcBef>
                  <a:spcPct val="0"/>
                </a:spcBef>
                <a:buFontTx/>
                <a:buNone/>
              </a:pPr>
              <a:t>50</a:t>
            </a:fld>
            <a:endParaRPr lang="en-US" altLang="zh-TW" sz="1400" smtClean="0">
              <a:latin typeface="標楷體" panose="03000509000000000000" pitchFamily="65" charset="-120"/>
              <a:ea typeface="標楷體" panose="03000509000000000000" pitchFamily="65" charset="-12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17" y="1055785"/>
            <a:ext cx="7776864" cy="446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7"/>
          <p:cNvSpPr>
            <a:spLocks noChangeArrowheads="1"/>
          </p:cNvSpPr>
          <p:nvPr/>
        </p:nvSpPr>
        <p:spPr bwMode="auto">
          <a:xfrm rot="10800000" flipH="1" flipV="1">
            <a:off x="1115616" y="5523350"/>
            <a:ext cx="5688632" cy="1008063"/>
          </a:xfrm>
          <a:prstGeom prst="wedgeRectCallout">
            <a:avLst>
              <a:gd name="adj1" fmla="val -2728"/>
              <a:gd name="adj2" fmla="val -72732"/>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若報名資料確認無誤，輸入個人「身分證號」、「出生年月日」及自設之「通行碼」和圖片之數字驗證碼</a:t>
            </a:r>
            <a:r>
              <a:rPr kumimoji="0" lang="zh-TW" altLang="en-US" sz="1800" dirty="0" smtClean="0">
                <a:solidFill>
                  <a:srgbClr val="000000"/>
                </a:solidFill>
                <a:latin typeface="標楷體" panose="03000509000000000000" pitchFamily="65" charset="-120"/>
                <a:ea typeface="標楷體" panose="03000509000000000000" pitchFamily="65" charset="-120"/>
              </a:rPr>
              <a:t>後，點選「</a:t>
            </a:r>
            <a:r>
              <a:rPr kumimoji="0" lang="zh-TW" altLang="en-US" sz="1800" dirty="0">
                <a:solidFill>
                  <a:srgbClr val="000000"/>
                </a:solidFill>
                <a:latin typeface="標楷體" panose="03000509000000000000" pitchFamily="65" charset="-120"/>
                <a:ea typeface="標楷體" panose="03000509000000000000" pitchFamily="65" charset="-120"/>
              </a:rPr>
              <a:t>確定送出</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確定送出後，不得修改</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a:t>
            </a:r>
            <a:r>
              <a:rPr kumimoji="0" lang="zh-TW" altLang="en-US" sz="1800" dirty="0" smtClean="0">
                <a:solidFill>
                  <a:srgbClr val="000000"/>
                </a:solidFill>
                <a:latin typeface="標楷體" panose="03000509000000000000" pitchFamily="65" charset="-120"/>
                <a:ea typeface="標楷體" panose="03000509000000000000" pitchFamily="65" charset="-120"/>
              </a:rPr>
              <a:t>按鈕。</a:t>
            </a:r>
            <a:endParaRPr kumimoji="0" lang="en-US" altLang="zh-TW" sz="1800" dirty="0" smtClean="0">
              <a:solidFill>
                <a:srgbClr val="000000"/>
              </a:solidFill>
              <a:latin typeface="標楷體" panose="03000509000000000000" pitchFamily="65" charset="-120"/>
              <a:ea typeface="標楷體" panose="03000509000000000000" pitchFamily="65" charset="-120"/>
            </a:endParaRPr>
          </a:p>
          <a:p>
            <a:pPr eaLnBrk="1" hangingPunct="1">
              <a:spcBef>
                <a:spcPct val="0"/>
              </a:spcBef>
              <a:buClr>
                <a:schemeClr val="accent1"/>
              </a:buClr>
              <a:buFontTx/>
              <a:buNone/>
            </a:pP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
        <p:nvSpPr>
          <p:cNvPr id="16" name="AutoShape 6"/>
          <p:cNvSpPr>
            <a:spLocks noChangeArrowheads="1"/>
          </p:cNvSpPr>
          <p:nvPr/>
        </p:nvSpPr>
        <p:spPr bwMode="auto">
          <a:xfrm rot="10800000" flipH="1" flipV="1">
            <a:off x="5400092" y="777382"/>
            <a:ext cx="3060576" cy="710925"/>
          </a:xfrm>
          <a:prstGeom prst="wedgeRectCallout">
            <a:avLst>
              <a:gd name="adj1" fmla="val -20227"/>
              <a:gd name="adj2" fmla="val 93917"/>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請再仔細檢查報名</a:t>
            </a:r>
            <a:r>
              <a:rPr kumimoji="0" lang="zh-TW" altLang="en-US" sz="1800" dirty="0" smtClean="0">
                <a:solidFill>
                  <a:srgbClr val="000000"/>
                </a:solidFill>
                <a:latin typeface="標楷體" panose="03000509000000000000" pitchFamily="65" charset="-120"/>
                <a:ea typeface="標楷體" panose="03000509000000000000" pitchFamily="65" charset="-120"/>
              </a:rPr>
              <a:t>資料，確定送出後，將不得再修改。</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
        <p:nvSpPr>
          <p:cNvPr id="3" name="AutoShape 3"/>
          <p:cNvSpPr>
            <a:spLocks noChangeArrowheads="1"/>
          </p:cNvSpPr>
          <p:nvPr/>
        </p:nvSpPr>
        <p:spPr bwMode="auto">
          <a:xfrm rot="9556476" flipV="1">
            <a:off x="4176879" y="4556951"/>
            <a:ext cx="2446426" cy="249095"/>
          </a:xfrm>
          <a:prstGeom prst="leftArrow">
            <a:avLst>
              <a:gd name="adj1" fmla="val 50000"/>
              <a:gd name="adj2" fmla="val 242742"/>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7" name="Rectangle 4"/>
          <p:cNvSpPr>
            <a:spLocks noChangeArrowheads="1"/>
          </p:cNvSpPr>
          <p:nvPr/>
        </p:nvSpPr>
        <p:spPr bwMode="auto">
          <a:xfrm>
            <a:off x="4283968" y="1777660"/>
            <a:ext cx="3600400" cy="1064837"/>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just" eaLnBrk="1" hangingPunct="1">
              <a:spcBef>
                <a:spcPct val="0"/>
              </a:spcBef>
            </a:pPr>
            <a:endParaRPr lang="zh-TW" altLang="en-US" sz="180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421988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idx="4294967295"/>
          </p:nvPr>
        </p:nvSpPr>
        <p:spPr>
          <a:xfrm>
            <a:off x="339279" y="188640"/>
            <a:ext cx="9144000"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列印相關報名表件</a:t>
            </a:r>
          </a:p>
        </p:txBody>
      </p:sp>
      <p:sp>
        <p:nvSpPr>
          <p:cNvPr id="4096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0BE708E7-AE3B-418C-B951-161D1C6F8964}" type="slidenum">
              <a:rPr lang="zh-TW" altLang="en-US" sz="1400" smtClean="0">
                <a:latin typeface="標楷體" panose="03000509000000000000" pitchFamily="65" charset="-120"/>
                <a:ea typeface="標楷體" panose="03000509000000000000" pitchFamily="65" charset="-120"/>
              </a:rPr>
              <a:pPr>
                <a:spcBef>
                  <a:spcPct val="0"/>
                </a:spcBef>
                <a:buFontTx/>
                <a:buNone/>
              </a:pPr>
              <a:t>51</a:t>
            </a:fld>
            <a:endParaRPr lang="en-US" altLang="zh-TW" sz="1400" smtClean="0">
              <a:latin typeface="標楷體" panose="03000509000000000000" pitchFamily="65" charset="-120"/>
              <a:ea typeface="標楷體" panose="03000509000000000000" pitchFamily="65" charset="-12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2057461"/>
            <a:ext cx="7560840" cy="367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2"/>
          <p:cNvSpPr>
            <a:spLocks noChangeArrowheads="1"/>
          </p:cNvSpPr>
          <p:nvPr/>
        </p:nvSpPr>
        <p:spPr bwMode="auto">
          <a:xfrm>
            <a:off x="107504" y="1772816"/>
            <a:ext cx="463550" cy="3768725"/>
          </a:xfrm>
          <a:prstGeom prst="wedgeRectCallout">
            <a:avLst>
              <a:gd name="adj1" fmla="val 130028"/>
              <a:gd name="adj2" fmla="val 3644"/>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vert="eaVert"/>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a:solidFill>
                  <a:srgbClr val="000000"/>
                </a:solidFill>
                <a:latin typeface="標楷體" panose="03000509000000000000" pitchFamily="65" charset="-120"/>
                <a:ea typeface="標楷體" panose="03000509000000000000" pitchFamily="65" charset="-120"/>
              </a:rPr>
              <a:t>低收入戶考生無列印劃撥單功能</a:t>
            </a:r>
          </a:p>
        </p:txBody>
      </p:sp>
      <p:sp>
        <p:nvSpPr>
          <p:cNvPr id="11" name="AutoShape 4"/>
          <p:cNvSpPr>
            <a:spLocks noChangeArrowheads="1"/>
          </p:cNvSpPr>
          <p:nvPr/>
        </p:nvSpPr>
        <p:spPr bwMode="auto">
          <a:xfrm rot="10800000" flipH="1" flipV="1">
            <a:off x="899592" y="933450"/>
            <a:ext cx="7848600" cy="615950"/>
          </a:xfrm>
          <a:prstGeom prst="wedgeRectCallout">
            <a:avLst>
              <a:gd name="adj1" fmla="val 1167"/>
              <a:gd name="adj2" fmla="val 139481"/>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考生必須自行下載列印報名表件，</a:t>
            </a:r>
            <a:r>
              <a:rPr kumimoji="0" lang="zh-TW" altLang="en-US" sz="1800" dirty="0" smtClean="0">
                <a:solidFill>
                  <a:srgbClr val="000000"/>
                </a:solidFill>
                <a:latin typeface="標楷體" panose="03000509000000000000" pitchFamily="65" charset="-120"/>
                <a:ea typeface="標楷體" panose="03000509000000000000" pitchFamily="65" charset="-120"/>
              </a:rPr>
              <a:t>在規定</a:t>
            </a:r>
            <a:r>
              <a:rPr kumimoji="0" lang="zh-TW" altLang="en-US" sz="1800" dirty="0">
                <a:solidFill>
                  <a:srgbClr val="000000"/>
                </a:solidFill>
                <a:latin typeface="標楷體" panose="03000509000000000000" pitchFamily="65" charset="-120"/>
                <a:ea typeface="標楷體" panose="03000509000000000000" pitchFamily="65" charset="-120"/>
              </a:rPr>
              <a:t>時間內完成</a:t>
            </a:r>
            <a:r>
              <a:rPr kumimoji="0" lang="zh-TW" altLang="en-US" sz="1800" dirty="0" smtClean="0">
                <a:solidFill>
                  <a:srgbClr val="000000"/>
                </a:solidFill>
                <a:latin typeface="標楷體" panose="03000509000000000000" pitchFamily="65" charset="-120"/>
                <a:ea typeface="標楷體" panose="03000509000000000000" pitchFamily="65" charset="-120"/>
              </a:rPr>
              <a:t>繳交各校甄審費</a:t>
            </a:r>
            <a:r>
              <a:rPr kumimoji="0" lang="zh-TW" altLang="en-US" sz="1800" dirty="0">
                <a:solidFill>
                  <a:srgbClr val="000000"/>
                </a:solidFill>
                <a:latin typeface="標楷體" panose="03000509000000000000" pitchFamily="65" charset="-120"/>
                <a:ea typeface="標楷體" panose="03000509000000000000" pitchFamily="65" charset="-120"/>
              </a:rPr>
              <a:t>並繳寄</a:t>
            </a:r>
            <a:r>
              <a:rPr kumimoji="0" lang="zh-TW" altLang="en-US" sz="1800" dirty="0" smtClean="0">
                <a:solidFill>
                  <a:srgbClr val="000000"/>
                </a:solidFill>
                <a:latin typeface="標楷體" panose="03000509000000000000" pitchFamily="65" charset="-120"/>
                <a:ea typeface="標楷體" panose="03000509000000000000" pitchFamily="65" charset="-120"/>
              </a:rPr>
              <a:t>資料</a:t>
            </a:r>
            <a:r>
              <a:rPr kumimoji="0" lang="zh-TW" altLang="en-US" sz="1800" dirty="0">
                <a:solidFill>
                  <a:srgbClr val="00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5130179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idx="4294967295"/>
          </p:nvPr>
        </p:nvSpPr>
        <p:spPr>
          <a:xfrm>
            <a:off x="395535" y="116632"/>
            <a:ext cx="9144000" cy="647700"/>
          </a:xfrm>
        </p:spPr>
        <p:txBody>
          <a:bodyPr lIns="0" rIns="0" bIns="0"/>
          <a:lstStyle/>
          <a:p>
            <a:pPr eaLnBrk="1" hangingPunct="1">
              <a:defRPr/>
            </a:pP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查詢各校繳費及收件狀態</a:t>
            </a:r>
          </a:p>
        </p:txBody>
      </p:sp>
      <p:sp>
        <p:nvSpPr>
          <p:cNvPr id="4096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0BE708E7-AE3B-418C-B951-161D1C6F8964}" type="slidenum">
              <a:rPr lang="zh-TW" altLang="en-US" sz="1400" smtClean="0">
                <a:latin typeface="標楷體" panose="03000509000000000000" pitchFamily="65" charset="-120"/>
                <a:ea typeface="標楷體" panose="03000509000000000000" pitchFamily="65" charset="-120"/>
              </a:rPr>
              <a:pPr>
                <a:spcBef>
                  <a:spcPct val="0"/>
                </a:spcBef>
                <a:buFontTx/>
                <a:buNone/>
              </a:pPr>
              <a:t>52</a:t>
            </a:fld>
            <a:endParaRPr lang="en-US" altLang="zh-TW" sz="1400" smtClean="0">
              <a:latin typeface="標楷體" panose="03000509000000000000" pitchFamily="65" charset="-120"/>
              <a:ea typeface="標楷體" panose="03000509000000000000" pitchFamily="65" charset="-12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52736"/>
            <a:ext cx="7416824" cy="363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4"/>
          <p:cNvSpPr>
            <a:spLocks noChangeArrowheads="1"/>
          </p:cNvSpPr>
          <p:nvPr/>
        </p:nvSpPr>
        <p:spPr bwMode="auto">
          <a:xfrm rot="10800000" flipH="1" flipV="1">
            <a:off x="1835696" y="4666613"/>
            <a:ext cx="5625493" cy="615950"/>
          </a:xfrm>
          <a:prstGeom prst="wedgeRectCallout">
            <a:avLst>
              <a:gd name="adj1" fmla="val 35433"/>
              <a:gd name="adj2" fmla="val -348677"/>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考生寄出資料後，可登入系統查詢各校資料收件情形，</a:t>
            </a:r>
            <a:endParaRPr kumimoji="0" lang="en-US" altLang="zh-TW" sz="1800" dirty="0">
              <a:solidFill>
                <a:srgbClr val="000000"/>
              </a:solidFill>
              <a:latin typeface="標楷體" panose="03000509000000000000" pitchFamily="65" charset="-120"/>
              <a:ea typeface="標楷體" panose="03000509000000000000" pitchFamily="65" charset="-120"/>
            </a:endParaRPr>
          </a:p>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提醒考生，務必追蹤文件收件狀態及繳費</a:t>
            </a:r>
            <a:r>
              <a:rPr kumimoji="0" lang="zh-TW" altLang="en-US" sz="1800" dirty="0" smtClean="0">
                <a:solidFill>
                  <a:srgbClr val="000000"/>
                </a:solidFill>
                <a:latin typeface="標楷體" panose="03000509000000000000" pitchFamily="65" charset="-120"/>
                <a:ea typeface="標楷體" panose="03000509000000000000" pitchFamily="65" charset="-120"/>
              </a:rPr>
              <a:t>狀態。</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7010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179512" y="248004"/>
            <a:ext cx="9144000" cy="647700"/>
          </a:xfrm>
        </p:spPr>
        <p:txBody>
          <a:bodyPr lIns="0" rIns="0" bIns="0"/>
          <a:lstStyle/>
          <a:p>
            <a:pPr eaLnBrk="1" hangingPunct="1">
              <a:defRPr/>
            </a:pPr>
            <a:r>
              <a:rPr lang="zh-TW" altLang="en-US" sz="3600" kern="1200" dirty="0">
                <a:solidFill>
                  <a:srgbClr val="660066"/>
                </a:solidFill>
                <a:latin typeface="標楷體" panose="03000509000000000000" pitchFamily="65" charset="-120"/>
                <a:ea typeface="標楷體" panose="03000509000000000000" pitchFamily="65" charset="-120"/>
              </a:rPr>
              <a:t>網路報名系統</a:t>
            </a: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相關表件</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樣張</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endParaRPr lang="zh-TW" altLang="en-US" sz="3600" kern="1200" dirty="0" smtClean="0">
              <a:solidFill>
                <a:srgbClr val="660066"/>
              </a:solidFill>
              <a:latin typeface="標楷體" panose="03000509000000000000" pitchFamily="65" charset="-120"/>
              <a:ea typeface="標楷體" panose="03000509000000000000" pitchFamily="65" charset="-120"/>
              <a:cs typeface="+mn-cs"/>
            </a:endParaRPr>
          </a:p>
        </p:txBody>
      </p:sp>
      <p:sp>
        <p:nvSpPr>
          <p:cNvPr id="4198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19285850-3BCD-4A6A-9772-5C578715D436}" type="slidenum">
              <a:rPr lang="zh-TW" altLang="en-US" sz="1400" smtClean="0">
                <a:latin typeface="標楷體" panose="03000509000000000000" pitchFamily="65" charset="-120"/>
                <a:ea typeface="標楷體" panose="03000509000000000000" pitchFamily="65" charset="-120"/>
              </a:rPr>
              <a:pPr>
                <a:spcBef>
                  <a:spcPct val="0"/>
                </a:spcBef>
                <a:buFontTx/>
                <a:buNone/>
              </a:pPr>
              <a:t>53</a:t>
            </a:fld>
            <a:endParaRPr lang="en-US" altLang="zh-TW" sz="140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stretch>
            <a:fillRect/>
          </a:stretch>
        </p:blipFill>
        <p:spPr>
          <a:xfrm>
            <a:off x="251520" y="1000562"/>
            <a:ext cx="3933825" cy="5380766"/>
          </a:xfrm>
          <a:prstGeom prst="rect">
            <a:avLst/>
          </a:prstGeom>
        </p:spPr>
      </p:pic>
      <p:sp>
        <p:nvSpPr>
          <p:cNvPr id="15" name="Text Box 4"/>
          <p:cNvSpPr txBox="1">
            <a:spLocks noChangeArrowheads="1"/>
          </p:cNvSpPr>
          <p:nvPr/>
        </p:nvSpPr>
        <p:spPr bwMode="auto">
          <a:xfrm>
            <a:off x="2699792" y="1556792"/>
            <a:ext cx="1152127" cy="369332"/>
          </a:xfrm>
          <a:prstGeom prst="rect">
            <a:avLst/>
          </a:prstGeom>
          <a:solidFill>
            <a:srgbClr val="FFCC99"/>
          </a:solidFill>
          <a:ln w="9525" algn="ctr">
            <a:solidFill>
              <a:srgbClr val="8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1800" dirty="0" smtClean="0">
                <a:latin typeface="標楷體" panose="03000509000000000000" pitchFamily="65" charset="-120"/>
                <a:ea typeface="標楷體" panose="03000509000000000000" pitchFamily="65" charset="-120"/>
              </a:rPr>
              <a:t>自行留存</a:t>
            </a:r>
            <a:endParaRPr lang="zh-TW" altLang="en-US" sz="18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4"/>
          <a:stretch>
            <a:fillRect/>
          </a:stretch>
        </p:blipFill>
        <p:spPr>
          <a:xfrm>
            <a:off x="4427984" y="1055916"/>
            <a:ext cx="3888432" cy="5270058"/>
          </a:xfrm>
          <a:prstGeom prst="rect">
            <a:avLst/>
          </a:prstGeom>
          <a:ln w="9525">
            <a:solidFill>
              <a:schemeClr val="tx1"/>
            </a:solidFill>
          </a:ln>
        </p:spPr>
      </p:pic>
    </p:spTree>
    <p:extLst>
      <p:ext uri="{BB962C8B-B14F-4D97-AF65-F5344CB8AC3E}">
        <p14:creationId xmlns:p14="http://schemas.microsoft.com/office/powerpoint/2010/main" val="1075467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251520" y="188640"/>
            <a:ext cx="9144000" cy="647700"/>
          </a:xfrm>
        </p:spPr>
        <p:txBody>
          <a:bodyPr lIns="0" rIns="0" bIns="0"/>
          <a:lstStyle/>
          <a:p>
            <a:pPr eaLnBrk="1" hangingPunct="1">
              <a:defRPr/>
            </a:pPr>
            <a:r>
              <a:rPr lang="zh-TW" altLang="en-US" sz="3600" kern="1200" dirty="0">
                <a:solidFill>
                  <a:srgbClr val="660066"/>
                </a:solidFill>
                <a:latin typeface="標楷體" panose="03000509000000000000" pitchFamily="65" charset="-120"/>
                <a:ea typeface="標楷體" panose="03000509000000000000" pitchFamily="65" charset="-120"/>
              </a:rPr>
              <a:t>網路報名系統</a:t>
            </a: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相關表件</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r>
              <a:rPr lang="zh-TW" altLang="en-US" sz="3600" kern="1200" dirty="0" smtClean="0">
                <a:solidFill>
                  <a:srgbClr val="660066"/>
                </a:solidFill>
                <a:latin typeface="標楷體" panose="03000509000000000000" pitchFamily="65" charset="-120"/>
                <a:ea typeface="標楷體" panose="03000509000000000000" pitchFamily="65" charset="-120"/>
                <a:cs typeface="+mn-cs"/>
              </a:rPr>
              <a:t>樣張</a:t>
            </a:r>
            <a:r>
              <a:rPr lang="en-US" altLang="zh-TW" sz="3600" kern="1200" dirty="0" smtClean="0">
                <a:solidFill>
                  <a:srgbClr val="660066"/>
                </a:solidFill>
                <a:latin typeface="標楷體" panose="03000509000000000000" pitchFamily="65" charset="-120"/>
                <a:ea typeface="標楷體" panose="03000509000000000000" pitchFamily="65" charset="-120"/>
                <a:cs typeface="+mn-cs"/>
              </a:rPr>
              <a:t>)</a:t>
            </a:r>
            <a:endParaRPr lang="zh-TW" altLang="en-US" sz="3600" kern="1200" dirty="0" smtClean="0">
              <a:solidFill>
                <a:srgbClr val="660066"/>
              </a:solidFill>
              <a:latin typeface="標楷體" panose="03000509000000000000" pitchFamily="65" charset="-120"/>
              <a:ea typeface="標楷體" panose="03000509000000000000" pitchFamily="65" charset="-120"/>
              <a:cs typeface="+mn-cs"/>
            </a:endParaRPr>
          </a:p>
        </p:txBody>
      </p:sp>
      <p:sp>
        <p:nvSpPr>
          <p:cNvPr id="4301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DDF26593-9B39-4D68-BA60-BC6961F1B6CD}" type="slidenum">
              <a:rPr lang="zh-TW" altLang="en-US" sz="1400" smtClean="0">
                <a:latin typeface="標楷體" panose="03000509000000000000" pitchFamily="65" charset="-120"/>
                <a:ea typeface="標楷體" panose="03000509000000000000" pitchFamily="65" charset="-120"/>
              </a:rPr>
              <a:pPr>
                <a:spcBef>
                  <a:spcPct val="0"/>
                </a:spcBef>
                <a:buFontTx/>
                <a:buNone/>
              </a:pPr>
              <a:t>54</a:t>
            </a:fld>
            <a:endParaRPr lang="en-US" altLang="zh-TW" sz="1400" smtClean="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467544" y="908720"/>
            <a:ext cx="5472608" cy="2736304"/>
          </a:xfrm>
          <a:prstGeom prst="rect">
            <a:avLst/>
          </a:prstGeom>
          <a:ln w="9525">
            <a:solidFill>
              <a:schemeClr val="tx1"/>
            </a:solidFill>
          </a:ln>
        </p:spPr>
      </p:pic>
      <p:pic>
        <p:nvPicPr>
          <p:cNvPr id="4" name="圖片 3"/>
          <p:cNvPicPr>
            <a:picLocks noChangeAspect="1"/>
          </p:cNvPicPr>
          <p:nvPr/>
        </p:nvPicPr>
        <p:blipFill>
          <a:blip r:embed="rId4"/>
          <a:stretch>
            <a:fillRect/>
          </a:stretch>
        </p:blipFill>
        <p:spPr>
          <a:xfrm>
            <a:off x="467544" y="3861420"/>
            <a:ext cx="5472608" cy="2624319"/>
          </a:xfrm>
          <a:prstGeom prst="rect">
            <a:avLst/>
          </a:prstGeom>
          <a:ln w="9525">
            <a:solidFill>
              <a:schemeClr val="tx1"/>
            </a:solidFill>
          </a:ln>
        </p:spPr>
      </p:pic>
    </p:spTree>
    <p:extLst>
      <p:ext uri="{BB962C8B-B14F-4D97-AF65-F5344CB8AC3E}">
        <p14:creationId xmlns:p14="http://schemas.microsoft.com/office/powerpoint/2010/main" val="17338911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206500" y="3500438"/>
            <a:ext cx="70850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lvl="1" eaLnBrk="1" hangingPunct="1">
              <a:lnSpc>
                <a:spcPct val="90000"/>
              </a:lnSpc>
              <a:buClr>
                <a:srgbClr val="000000"/>
              </a:buClr>
              <a:buFont typeface="Wingdings" pitchFamily="2" charset="2"/>
              <a:buChar char="§"/>
            </a:pPr>
            <a:endParaRPr lang="zh-TW" altLang="en-US" sz="4000">
              <a:latin typeface="標楷體" panose="03000509000000000000" pitchFamily="65" charset="-120"/>
              <a:ea typeface="標楷體" panose="03000509000000000000" pitchFamily="65" charset="-120"/>
            </a:endParaRPr>
          </a:p>
        </p:txBody>
      </p:sp>
      <p:sp>
        <p:nvSpPr>
          <p:cNvPr id="46083" name="Rectangle 2"/>
          <p:cNvSpPr txBox="1">
            <a:spLocks noChangeArrowheads="1"/>
          </p:cNvSpPr>
          <p:nvPr/>
        </p:nvSpPr>
        <p:spPr bwMode="auto">
          <a:xfrm>
            <a:off x="395288" y="1052513"/>
            <a:ext cx="8569200"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None/>
            </a:pPr>
            <a:r>
              <a:rPr lang="zh-TW" altLang="en-US" sz="6000" dirty="0">
                <a:solidFill>
                  <a:srgbClr val="660066"/>
                </a:solidFill>
                <a:latin typeface="標楷體" panose="03000509000000000000" pitchFamily="65" charset="-120"/>
                <a:ea typeface="標楷體" panose="03000509000000000000" pitchFamily="65" charset="-120"/>
              </a:rPr>
              <a:t>技優甄審入學</a:t>
            </a:r>
            <a:r>
              <a:rPr lang="zh-TW" altLang="en-US" sz="6000" dirty="0" smtClean="0">
                <a:solidFill>
                  <a:srgbClr val="660066"/>
                </a:solidFill>
                <a:latin typeface="標楷體" panose="03000509000000000000" pitchFamily="65" charset="-120"/>
                <a:ea typeface="標楷體" panose="03000509000000000000" pitchFamily="65" charset="-120"/>
              </a:rPr>
              <a:t>招生</a:t>
            </a:r>
            <a:endParaRPr lang="en-US" altLang="zh-TW" sz="6000" dirty="0" smtClean="0">
              <a:solidFill>
                <a:srgbClr val="660066"/>
              </a:solidFill>
              <a:latin typeface="標楷體" panose="03000509000000000000" pitchFamily="65" charset="-120"/>
              <a:ea typeface="標楷體" panose="03000509000000000000" pitchFamily="65" charset="-120"/>
            </a:endParaRPr>
          </a:p>
          <a:p>
            <a:pPr algn="ctr" eaLnBrk="1" hangingPunct="1">
              <a:spcBef>
                <a:spcPct val="0"/>
              </a:spcBef>
              <a:buNone/>
            </a:pPr>
            <a:r>
              <a:rPr lang="zh-TW" altLang="en-US" sz="5600" dirty="0" smtClean="0">
                <a:solidFill>
                  <a:srgbClr val="660066"/>
                </a:solidFill>
                <a:latin typeface="標楷體" panose="03000509000000000000" pitchFamily="65" charset="-120"/>
                <a:ea typeface="標楷體" panose="03000509000000000000" pitchFamily="65" charset="-120"/>
              </a:rPr>
              <a:t>就讀</a:t>
            </a:r>
            <a:r>
              <a:rPr lang="zh-TW" altLang="en-US" sz="5600" dirty="0">
                <a:solidFill>
                  <a:srgbClr val="660066"/>
                </a:solidFill>
                <a:latin typeface="標楷體" panose="03000509000000000000" pitchFamily="65" charset="-120"/>
                <a:ea typeface="標楷體" panose="03000509000000000000" pitchFamily="65" charset="-120"/>
              </a:rPr>
              <a:t>志願序登記作業</a:t>
            </a:r>
          </a:p>
          <a:p>
            <a:pPr algn="ctr" eaLnBrk="1" hangingPunct="1">
              <a:lnSpc>
                <a:spcPct val="90000"/>
              </a:lnSpc>
              <a:buClr>
                <a:srgbClr val="000000"/>
              </a:buClr>
              <a:buFontTx/>
              <a:buNone/>
            </a:pP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系統開放</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106.6.21</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106.6.23</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 </a:t>
            </a:r>
            <a:endPar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lnSpc>
                <a:spcPct val="90000"/>
              </a:lnSpc>
              <a:buClr>
                <a:srgbClr val="000000"/>
              </a:buClr>
              <a:buFont typeface="Wingdings" pitchFamily="2" charset="2"/>
              <a:buChar char="§"/>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106.6.19(</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起</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查詢甄審結</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果</a:t>
            </a:r>
          </a:p>
          <a:p>
            <a:pPr lvl="1" eaLnBrk="1" hangingPunct="1">
              <a:lnSpc>
                <a:spcPct val="90000"/>
              </a:lnSpc>
              <a:buClr>
                <a:srgbClr val="000000"/>
              </a:buClr>
              <a:buFont typeface="Wingdings" pitchFamily="2" charset="2"/>
              <a:buChar char="§"/>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106.6.23(</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前完成選</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填就讀志願</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序確定送出</a:t>
            </a:r>
          </a:p>
          <a:p>
            <a:pPr lvl="1" eaLnBrk="1" hangingPunct="1">
              <a:lnSpc>
                <a:spcPct val="90000"/>
              </a:lnSpc>
              <a:buClr>
                <a:srgbClr val="000000"/>
              </a:buClr>
              <a:buFont typeface="Wingdings" pitchFamily="2" charset="2"/>
              <a:buChar char="§"/>
            </a:pP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考生須依規定時間及方式完成志願序登記並確定送出</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，否則</a:t>
            </a: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視同放棄錄取資格，不予</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分發。</a:t>
            </a:r>
            <a:endPar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08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E8C2FB45-A1C8-4375-85B0-97E00500BACC}" type="slidenum">
              <a:rPr lang="zh-TW" altLang="en-US" sz="1400" smtClean="0">
                <a:latin typeface="標楷體" panose="03000509000000000000" pitchFamily="65" charset="-120"/>
                <a:ea typeface="標楷體" panose="03000509000000000000" pitchFamily="65" charset="-120"/>
              </a:rPr>
              <a:pPr>
                <a:spcBef>
                  <a:spcPct val="0"/>
                </a:spcBef>
                <a:buFontTx/>
                <a:buNone/>
              </a:pPr>
              <a:t>55</a:t>
            </a:fld>
            <a:endParaRPr lang="en-US" altLang="zh-TW" sz="1400" smtClean="0">
              <a:latin typeface="標楷體" panose="03000509000000000000" pitchFamily="65" charset="-120"/>
              <a:ea typeface="標楷體" panose="03000509000000000000" pitchFamily="65" charset="-120"/>
            </a:endParaRPr>
          </a:p>
        </p:txBody>
      </p:sp>
      <p:sp>
        <p:nvSpPr>
          <p:cNvPr id="5" name="Rectangle 2"/>
          <p:cNvSpPr>
            <a:spLocks noChangeArrowheads="1"/>
          </p:cNvSpPr>
          <p:nvPr/>
        </p:nvSpPr>
        <p:spPr bwMode="auto">
          <a:xfrm>
            <a:off x="106368" y="145380"/>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三</a:t>
            </a:r>
            <a:endParaRPr lang="en-US" altLang="zh-TW" sz="3600" dirty="0" smtClean="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endParaRPr lang="en-US" altLang="zh-TW" sz="3600" dirty="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三、考生作業系統說明</a:t>
            </a:r>
            <a:endParaRPr lang="zh-TW" altLang="en-US" sz="3600" dirty="0">
              <a:solidFill>
                <a:srgbClr val="66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473978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215516" y="116632"/>
            <a:ext cx="8856984" cy="647700"/>
          </a:xfrm>
        </p:spPr>
        <p:txBody>
          <a:bodyPr lIns="0" tIns="0" rIns="18288" bIns="0" anchor="b">
            <a:normAutofit/>
          </a:bodyPr>
          <a:lstStyle/>
          <a:p>
            <a:pPr eaLnBrk="1" hangingPunct="1">
              <a:lnSpc>
                <a:spcPct val="110000"/>
              </a:lnSpc>
              <a:spcBef>
                <a:spcPct val="20000"/>
              </a:spcBef>
              <a:buClr>
                <a:srgbClr val="0BD0D9"/>
              </a:buClr>
              <a:buSzPct val="95000"/>
              <a:defRPr/>
            </a:pPr>
            <a:r>
              <a:rPr kumimoji="0" lang="zh-TW" altLang="en-US" sz="3100" kern="1200" dirty="0" smtClean="0">
                <a:solidFill>
                  <a:srgbClr val="660066"/>
                </a:solidFill>
                <a:latin typeface="標楷體" panose="03000509000000000000" pitchFamily="65" charset="-120"/>
                <a:ea typeface="標楷體" panose="03000509000000000000" pitchFamily="65" charset="-120"/>
                <a:cs typeface="+mn-cs"/>
              </a:rPr>
              <a:t>登記就讀志願序系統登入畫面</a:t>
            </a:r>
            <a:endParaRPr kumimoji="0" lang="en-US" altLang="zh-TW" sz="3100" kern="1200" dirty="0" smtClean="0">
              <a:solidFill>
                <a:srgbClr val="660066"/>
              </a:solidFill>
              <a:latin typeface="標楷體" panose="03000509000000000000" pitchFamily="65" charset="-120"/>
              <a:ea typeface="標楷體" panose="03000509000000000000" pitchFamily="65" charset="-120"/>
              <a:cs typeface="+mn-cs"/>
            </a:endParaRPr>
          </a:p>
        </p:txBody>
      </p:sp>
      <p:sp>
        <p:nvSpPr>
          <p:cNvPr id="4813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F50B228F-C9E0-4098-864C-EF284B7A6B9A}" type="slidenum">
              <a:rPr lang="zh-TW" altLang="en-US" sz="1400" smtClean="0">
                <a:latin typeface="標楷體" panose="03000509000000000000" pitchFamily="65" charset="-120"/>
                <a:ea typeface="標楷體" panose="03000509000000000000" pitchFamily="65" charset="-120"/>
              </a:rPr>
              <a:pPr>
                <a:spcBef>
                  <a:spcPct val="0"/>
                </a:spcBef>
                <a:buFontTx/>
                <a:buNone/>
              </a:pPr>
              <a:t>56</a:t>
            </a:fld>
            <a:endParaRPr lang="en-US" altLang="zh-TW" sz="1400" smtClean="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1331640" y="1031673"/>
            <a:ext cx="6624736" cy="5058141"/>
          </a:xfrm>
          <a:prstGeom prst="rect">
            <a:avLst/>
          </a:prstGeom>
        </p:spPr>
      </p:pic>
    </p:spTree>
    <p:extLst>
      <p:ext uri="{BB962C8B-B14F-4D97-AF65-F5344CB8AC3E}">
        <p14:creationId xmlns:p14="http://schemas.microsoft.com/office/powerpoint/2010/main" val="3907106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323528" y="188640"/>
            <a:ext cx="9144000" cy="647700"/>
          </a:xfrm>
        </p:spPr>
        <p:txBody>
          <a:bodyPr lIns="0" tIns="0" rIns="18288" bIns="0" anchor="b">
            <a:normAutofit/>
          </a:bodyPr>
          <a:lstStyle/>
          <a:p>
            <a:pPr eaLnBrk="1" hangingPunct="1">
              <a:lnSpc>
                <a:spcPct val="110000"/>
              </a:lnSpc>
              <a:spcBef>
                <a:spcPct val="20000"/>
              </a:spcBef>
              <a:buClr>
                <a:srgbClr val="0BD0D9"/>
              </a:buClr>
              <a:buSzPct val="95000"/>
              <a:defRPr/>
            </a:pPr>
            <a:r>
              <a:rPr kumimoji="0" lang="zh-TW" altLang="en-US" sz="3100" kern="1200" dirty="0" smtClean="0">
                <a:solidFill>
                  <a:srgbClr val="660066"/>
                </a:solidFill>
                <a:latin typeface="標楷體" panose="03000509000000000000" pitchFamily="65" charset="-120"/>
                <a:ea typeface="標楷體" panose="03000509000000000000" pitchFamily="65" charset="-120"/>
                <a:cs typeface="+mn-cs"/>
              </a:rPr>
              <a:t>閱讀注意事項</a:t>
            </a:r>
            <a:endParaRPr kumimoji="0" lang="en-US" altLang="zh-TW" sz="3100" kern="1200" dirty="0" smtClean="0">
              <a:solidFill>
                <a:srgbClr val="660066"/>
              </a:solidFill>
              <a:latin typeface="標楷體" panose="03000509000000000000" pitchFamily="65" charset="-120"/>
              <a:ea typeface="標楷體" panose="03000509000000000000" pitchFamily="65" charset="-120"/>
              <a:cs typeface="+mn-cs"/>
            </a:endParaRPr>
          </a:p>
        </p:txBody>
      </p:sp>
      <p:sp>
        <p:nvSpPr>
          <p:cNvPr id="4915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FA46E2B2-7D0C-4560-ACAC-8E502EB0B0D2}" type="slidenum">
              <a:rPr lang="zh-TW" altLang="en-US" sz="1400" smtClean="0">
                <a:latin typeface="標楷體" panose="03000509000000000000" pitchFamily="65" charset="-120"/>
                <a:ea typeface="標楷體" panose="03000509000000000000" pitchFamily="65" charset="-120"/>
              </a:rPr>
              <a:pPr>
                <a:spcBef>
                  <a:spcPct val="0"/>
                </a:spcBef>
                <a:buFontTx/>
                <a:buNone/>
              </a:pPr>
              <a:t>57</a:t>
            </a:fld>
            <a:endParaRPr lang="en-US" altLang="zh-TW" sz="1400" smtClean="0">
              <a:latin typeface="標楷體" panose="03000509000000000000" pitchFamily="65" charset="-120"/>
              <a:ea typeface="標楷體" panose="03000509000000000000" pitchFamily="65" charset="-12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80728"/>
            <a:ext cx="698477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
          <p:cNvSpPr>
            <a:spLocks noChangeArrowheads="1"/>
          </p:cNvSpPr>
          <p:nvPr/>
        </p:nvSpPr>
        <p:spPr bwMode="auto">
          <a:xfrm>
            <a:off x="251520" y="5229200"/>
            <a:ext cx="8072437" cy="663575"/>
          </a:xfrm>
          <a:prstGeom prst="wedgeRectCallout">
            <a:avLst>
              <a:gd name="adj1" fmla="val -36675"/>
              <a:gd name="adj2" fmla="val -202367"/>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rgbClr val="000000"/>
                </a:solidFill>
                <a:latin typeface="標楷體" panose="03000509000000000000" pitchFamily="65" charset="-120"/>
                <a:ea typeface="標楷體" panose="03000509000000000000" pitchFamily="65" charset="-120"/>
              </a:rPr>
              <a:t>請考生</a:t>
            </a:r>
            <a:r>
              <a:rPr kumimoji="0" lang="zh-TW" altLang="en-US" sz="1800" dirty="0" smtClean="0">
                <a:solidFill>
                  <a:srgbClr val="000000"/>
                </a:solidFill>
                <a:latin typeface="標楷體" panose="03000509000000000000" pitchFamily="65" charset="-120"/>
                <a:ea typeface="標楷體" panose="03000509000000000000" pitchFamily="65" charset="-120"/>
              </a:rPr>
              <a:t>詳閱注意事項</a:t>
            </a:r>
            <a:r>
              <a:rPr kumimoji="0" lang="zh-TW" altLang="en-US" sz="1800" dirty="0">
                <a:solidFill>
                  <a:srgbClr val="000000"/>
                </a:solidFill>
                <a:latin typeface="標楷體" panose="03000509000000000000" pitchFamily="65" charset="-120"/>
                <a:ea typeface="標楷體" panose="03000509000000000000" pitchFamily="65" charset="-120"/>
              </a:rPr>
              <a:t>，閱讀完畢並勾選遵守注意事項核取方塊，並按下方同意按鈕才可以繼續，不同意則返回</a:t>
            </a:r>
            <a:r>
              <a:rPr kumimoji="0" lang="zh-TW" altLang="en-US" sz="1800" dirty="0" smtClean="0">
                <a:solidFill>
                  <a:srgbClr val="000000"/>
                </a:solidFill>
                <a:latin typeface="標楷體" panose="03000509000000000000" pitchFamily="65" charset="-120"/>
                <a:ea typeface="標楷體" panose="03000509000000000000" pitchFamily="65" charset="-120"/>
              </a:rPr>
              <a:t>首頁。</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36188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251520" y="188640"/>
            <a:ext cx="4572000" cy="647700"/>
          </a:xfrm>
        </p:spPr>
        <p:txBody>
          <a:bodyPr lIns="0" tIns="0" rIns="18288" bIns="0" anchor="b"/>
          <a:lstStyle/>
          <a:p>
            <a:pPr eaLnBrk="1" hangingPunct="1">
              <a:lnSpc>
                <a:spcPct val="110000"/>
              </a:lnSpc>
              <a:spcBef>
                <a:spcPct val="20000"/>
              </a:spcBef>
              <a:buClr>
                <a:srgbClr val="0BD0D9"/>
              </a:buClr>
              <a:buSzPct val="95000"/>
            </a:pPr>
            <a:r>
              <a:rPr kumimoji="0" lang="zh-TW" altLang="en-US" sz="3500" dirty="0" smtClean="0">
                <a:solidFill>
                  <a:srgbClr val="660066"/>
                </a:solidFill>
                <a:latin typeface="標楷體" panose="03000509000000000000" pitchFamily="65" charset="-120"/>
                <a:ea typeface="標楷體" panose="03000509000000000000" pitchFamily="65" charset="-120"/>
              </a:rPr>
              <a:t>選填就讀志願序</a:t>
            </a:r>
            <a:endParaRPr kumimoji="0" lang="en-US" altLang="zh-TW" sz="3500" dirty="0" smtClean="0">
              <a:solidFill>
                <a:srgbClr val="660066"/>
              </a:solidFill>
              <a:latin typeface="標楷體" panose="03000509000000000000" pitchFamily="65" charset="-120"/>
              <a:ea typeface="標楷體" panose="03000509000000000000" pitchFamily="65" charset="-120"/>
            </a:endParaRPr>
          </a:p>
        </p:txBody>
      </p:sp>
      <p:sp>
        <p:nvSpPr>
          <p:cNvPr id="5017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B2F0129D-B6C5-4A8B-A7F3-65106995E211}" type="slidenum">
              <a:rPr lang="zh-TW" altLang="en-US" sz="1400" smtClean="0">
                <a:latin typeface="標楷體" panose="03000509000000000000" pitchFamily="65" charset="-120"/>
                <a:ea typeface="標楷體" panose="03000509000000000000" pitchFamily="65" charset="-120"/>
              </a:rPr>
              <a:pPr>
                <a:spcBef>
                  <a:spcPct val="0"/>
                </a:spcBef>
                <a:buFontTx/>
                <a:buNone/>
              </a:pPr>
              <a:t>58</a:t>
            </a:fld>
            <a:endParaRPr lang="en-US" altLang="zh-TW" sz="1400" smtClean="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272381" y="908720"/>
            <a:ext cx="7705725" cy="4752528"/>
          </a:xfrm>
          <a:prstGeom prst="rect">
            <a:avLst/>
          </a:prstGeom>
        </p:spPr>
      </p:pic>
      <p:sp>
        <p:nvSpPr>
          <p:cNvPr id="11" name="AutoShape 4"/>
          <p:cNvSpPr>
            <a:spLocks noChangeArrowheads="1"/>
          </p:cNvSpPr>
          <p:nvPr/>
        </p:nvSpPr>
        <p:spPr bwMode="auto">
          <a:xfrm rot="10800000" flipH="1" flipV="1">
            <a:off x="3779912" y="1556792"/>
            <a:ext cx="4320852" cy="952202"/>
          </a:xfrm>
          <a:prstGeom prst="wedgeRectCallout">
            <a:avLst>
              <a:gd name="adj1" fmla="val -44589"/>
              <a:gd name="adj2" fmla="val 149863"/>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500" dirty="0">
                <a:solidFill>
                  <a:srgbClr val="000000"/>
                </a:solidFill>
                <a:latin typeface="標楷體" panose="03000509000000000000" pitchFamily="65" charset="-120"/>
                <a:ea typeface="標楷體" panose="03000509000000000000" pitchFamily="65" charset="-120"/>
              </a:rPr>
              <a:t>在「可選填之校系科組學程名稱」清單中選擇一校系科</a:t>
            </a:r>
            <a:r>
              <a:rPr kumimoji="0" lang="en-US" altLang="zh-TW" sz="1500" dirty="0">
                <a:solidFill>
                  <a:srgbClr val="000000"/>
                </a:solidFill>
                <a:latin typeface="標楷體" panose="03000509000000000000" pitchFamily="65" charset="-120"/>
                <a:ea typeface="標楷體" panose="03000509000000000000" pitchFamily="65" charset="-120"/>
              </a:rPr>
              <a:t>(</a:t>
            </a:r>
            <a:r>
              <a:rPr kumimoji="0" lang="zh-TW" altLang="en-US" sz="1500" dirty="0">
                <a:solidFill>
                  <a:srgbClr val="000000"/>
                </a:solidFill>
                <a:latin typeface="標楷體" panose="03000509000000000000" pitchFamily="65" charset="-120"/>
                <a:ea typeface="標楷體" panose="03000509000000000000" pitchFamily="65" charset="-120"/>
              </a:rPr>
              <a:t>組</a:t>
            </a:r>
            <a:r>
              <a:rPr kumimoji="0" lang="en-US" altLang="zh-TW" sz="1500" dirty="0">
                <a:solidFill>
                  <a:srgbClr val="000000"/>
                </a:solidFill>
                <a:latin typeface="標楷體" panose="03000509000000000000" pitchFamily="65" charset="-120"/>
                <a:ea typeface="標楷體" panose="03000509000000000000" pitchFamily="65" charset="-120"/>
              </a:rPr>
              <a:t>)</a:t>
            </a:r>
            <a:r>
              <a:rPr kumimoji="0" lang="zh-TW" altLang="en-US" sz="1500" dirty="0">
                <a:solidFill>
                  <a:srgbClr val="000000"/>
                </a:solidFill>
                <a:latin typeface="標楷體" panose="03000509000000000000" pitchFamily="65" charset="-120"/>
                <a:ea typeface="標楷體" panose="03000509000000000000" pitchFamily="65" charset="-120"/>
              </a:rPr>
              <a:t>、學程，點按此按鈕，則該校系科組學程將移至「已選填之就讀志願序」清單中，表示對該校系科組學程有就讀意願，將被分發。</a:t>
            </a:r>
          </a:p>
        </p:txBody>
      </p:sp>
      <p:sp>
        <p:nvSpPr>
          <p:cNvPr id="12" name="AutoShape 4"/>
          <p:cNvSpPr>
            <a:spLocks noChangeArrowheads="1"/>
          </p:cNvSpPr>
          <p:nvPr/>
        </p:nvSpPr>
        <p:spPr bwMode="auto">
          <a:xfrm rot="10800000" flipH="1" flipV="1">
            <a:off x="4932040" y="3501008"/>
            <a:ext cx="3888432" cy="952202"/>
          </a:xfrm>
          <a:prstGeom prst="wedgeRectCallout">
            <a:avLst>
              <a:gd name="adj1" fmla="val -69755"/>
              <a:gd name="adj2" fmla="val 60753"/>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500" dirty="0">
                <a:solidFill>
                  <a:srgbClr val="000000"/>
                </a:solidFill>
                <a:latin typeface="標楷體" panose="03000509000000000000" pitchFamily="65" charset="-120"/>
                <a:ea typeface="標楷體" panose="03000509000000000000" pitchFamily="65" charset="-120"/>
              </a:rPr>
              <a:t>在「已選填之就讀志願序」清單中選擇一校系科</a:t>
            </a:r>
            <a:r>
              <a:rPr kumimoji="0" lang="en-US" altLang="zh-TW" sz="1500" dirty="0">
                <a:solidFill>
                  <a:srgbClr val="000000"/>
                </a:solidFill>
                <a:latin typeface="標楷體" panose="03000509000000000000" pitchFamily="65" charset="-120"/>
                <a:ea typeface="標楷體" panose="03000509000000000000" pitchFamily="65" charset="-120"/>
              </a:rPr>
              <a:t>(</a:t>
            </a:r>
            <a:r>
              <a:rPr kumimoji="0" lang="zh-TW" altLang="en-US" sz="1500" dirty="0">
                <a:solidFill>
                  <a:srgbClr val="000000"/>
                </a:solidFill>
                <a:latin typeface="標楷體" panose="03000509000000000000" pitchFamily="65" charset="-120"/>
                <a:ea typeface="標楷體" panose="03000509000000000000" pitchFamily="65" charset="-120"/>
              </a:rPr>
              <a:t>組</a:t>
            </a:r>
            <a:r>
              <a:rPr kumimoji="0" lang="en-US" altLang="zh-TW" sz="1500" dirty="0">
                <a:solidFill>
                  <a:srgbClr val="000000"/>
                </a:solidFill>
                <a:latin typeface="標楷體" panose="03000509000000000000" pitchFamily="65" charset="-120"/>
                <a:ea typeface="標楷體" panose="03000509000000000000" pitchFamily="65" charset="-120"/>
              </a:rPr>
              <a:t>)</a:t>
            </a:r>
            <a:r>
              <a:rPr kumimoji="0" lang="zh-TW" altLang="en-US" sz="1500" dirty="0">
                <a:solidFill>
                  <a:srgbClr val="000000"/>
                </a:solidFill>
                <a:latin typeface="標楷體" panose="03000509000000000000" pitchFamily="65" charset="-120"/>
                <a:ea typeface="標楷體" panose="03000509000000000000" pitchFamily="65" charset="-120"/>
              </a:rPr>
              <a:t>、學程，點按此按鈕，則該校系科組學程志願會</a:t>
            </a:r>
            <a:r>
              <a:rPr kumimoji="0" lang="zh-TW" altLang="en-US" sz="1500" dirty="0" smtClean="0">
                <a:solidFill>
                  <a:srgbClr val="000000"/>
                </a:solidFill>
                <a:latin typeface="標楷體" panose="03000509000000000000" pitchFamily="65" charset="-120"/>
                <a:ea typeface="標楷體" panose="03000509000000000000" pitchFamily="65" charset="-120"/>
              </a:rPr>
              <a:t>往上</a:t>
            </a:r>
            <a:r>
              <a:rPr kumimoji="0" lang="en-US" altLang="zh-TW" sz="1500" dirty="0" smtClean="0">
                <a:solidFill>
                  <a:srgbClr val="000000"/>
                </a:solidFill>
                <a:latin typeface="標楷體" panose="03000509000000000000" pitchFamily="65" charset="-120"/>
                <a:ea typeface="標楷體" panose="03000509000000000000" pitchFamily="65" charset="-120"/>
              </a:rPr>
              <a:t>(</a:t>
            </a:r>
            <a:r>
              <a:rPr kumimoji="0" lang="zh-TW" altLang="en-US" sz="1500" dirty="0" smtClean="0">
                <a:solidFill>
                  <a:srgbClr val="000000"/>
                </a:solidFill>
                <a:latin typeface="標楷體" panose="03000509000000000000" pitchFamily="65" charset="-120"/>
                <a:ea typeface="標楷體" panose="03000509000000000000" pitchFamily="65" charset="-120"/>
              </a:rPr>
              <a:t>下</a:t>
            </a:r>
            <a:r>
              <a:rPr kumimoji="0" lang="en-US" altLang="zh-TW" sz="1500" dirty="0" smtClean="0">
                <a:solidFill>
                  <a:srgbClr val="000000"/>
                </a:solidFill>
                <a:latin typeface="標楷體" panose="03000509000000000000" pitchFamily="65" charset="-120"/>
                <a:ea typeface="標楷體" panose="03000509000000000000" pitchFamily="65" charset="-120"/>
              </a:rPr>
              <a:t>)</a:t>
            </a:r>
            <a:r>
              <a:rPr kumimoji="0" lang="zh-TW" altLang="en-US" sz="1500" dirty="0" smtClean="0">
                <a:solidFill>
                  <a:srgbClr val="000000"/>
                </a:solidFill>
                <a:latin typeface="標楷體" panose="03000509000000000000" pitchFamily="65" charset="-120"/>
                <a:ea typeface="標楷體" panose="03000509000000000000" pitchFamily="65" charset="-120"/>
              </a:rPr>
              <a:t>調整順序。</a:t>
            </a:r>
            <a:endParaRPr kumimoji="0" lang="zh-TW" altLang="en-US" sz="1500" dirty="0">
              <a:solidFill>
                <a:srgbClr val="000000"/>
              </a:solidFill>
              <a:latin typeface="標楷體" panose="03000509000000000000" pitchFamily="65" charset="-120"/>
              <a:ea typeface="標楷體" panose="03000509000000000000" pitchFamily="65" charset="-120"/>
            </a:endParaRPr>
          </a:p>
        </p:txBody>
      </p:sp>
      <p:sp>
        <p:nvSpPr>
          <p:cNvPr id="13" name="AutoShape 4"/>
          <p:cNvSpPr>
            <a:spLocks noChangeArrowheads="1"/>
          </p:cNvSpPr>
          <p:nvPr/>
        </p:nvSpPr>
        <p:spPr bwMode="auto">
          <a:xfrm rot="10800000" flipH="1" flipV="1">
            <a:off x="107504" y="5784722"/>
            <a:ext cx="4320852" cy="952202"/>
          </a:xfrm>
          <a:prstGeom prst="wedgeRectCallout">
            <a:avLst>
              <a:gd name="adj1" fmla="val 36248"/>
              <a:gd name="adj2" fmla="val -99297"/>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500" dirty="0">
                <a:solidFill>
                  <a:srgbClr val="000000"/>
                </a:solidFill>
                <a:latin typeface="標楷體" panose="03000509000000000000" pitchFamily="65" charset="-120"/>
                <a:ea typeface="標楷體" panose="03000509000000000000" pitchFamily="65" charset="-120"/>
              </a:rPr>
              <a:t>在「已選填之就讀志願序」清單中選擇校系科組學程後，點按此按鈕，則該校系科組學程在「已選填之就讀志願序」清單中將被刪除，表示放棄就讀該校系科組學程，不予分發。</a:t>
            </a:r>
          </a:p>
        </p:txBody>
      </p:sp>
    </p:spTree>
    <p:extLst>
      <p:ext uri="{BB962C8B-B14F-4D97-AF65-F5344CB8AC3E}">
        <p14:creationId xmlns:p14="http://schemas.microsoft.com/office/powerpoint/2010/main" val="24685660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323528" y="188640"/>
            <a:ext cx="4716463" cy="647700"/>
          </a:xfrm>
        </p:spPr>
        <p:txBody>
          <a:bodyPr lIns="0" tIns="0" rIns="18288" bIns="0" anchor="b"/>
          <a:lstStyle/>
          <a:p>
            <a:pPr eaLnBrk="1" hangingPunct="1">
              <a:lnSpc>
                <a:spcPct val="110000"/>
              </a:lnSpc>
              <a:spcBef>
                <a:spcPct val="20000"/>
              </a:spcBef>
              <a:buClr>
                <a:srgbClr val="0BD0D9"/>
              </a:buClr>
              <a:buSzPct val="95000"/>
            </a:pPr>
            <a:r>
              <a:rPr kumimoji="0" lang="zh-TW" altLang="en-US" sz="3100" dirty="0" smtClean="0">
                <a:solidFill>
                  <a:srgbClr val="660066"/>
                </a:solidFill>
                <a:latin typeface="標楷體" panose="03000509000000000000" pitchFamily="65" charset="-120"/>
                <a:ea typeface="標楷體" panose="03000509000000000000" pitchFamily="65" charset="-120"/>
              </a:rPr>
              <a:t>暫存就讀志願序</a:t>
            </a:r>
            <a:endParaRPr kumimoji="0" lang="en-US" altLang="zh-TW" sz="3100" dirty="0" smtClean="0">
              <a:solidFill>
                <a:srgbClr val="660066"/>
              </a:solidFill>
              <a:latin typeface="標楷體" panose="03000509000000000000" pitchFamily="65" charset="-120"/>
              <a:ea typeface="標楷體" panose="03000509000000000000" pitchFamily="65" charset="-120"/>
            </a:endParaRPr>
          </a:p>
        </p:txBody>
      </p:sp>
      <p:sp>
        <p:nvSpPr>
          <p:cNvPr id="5223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519E92A-FD3F-49B0-B8E8-6043818876B6}" type="slidenum">
              <a:rPr lang="zh-TW" altLang="en-US" sz="1400" smtClean="0">
                <a:latin typeface="標楷體" panose="03000509000000000000" pitchFamily="65" charset="-120"/>
                <a:ea typeface="標楷體" panose="03000509000000000000" pitchFamily="65" charset="-120"/>
              </a:rPr>
              <a:pPr>
                <a:spcBef>
                  <a:spcPct val="0"/>
                </a:spcBef>
                <a:buFontTx/>
                <a:buNone/>
              </a:pPr>
              <a:t>59</a:t>
            </a:fld>
            <a:endParaRPr lang="en-US" altLang="zh-TW" sz="140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539552" y="980728"/>
            <a:ext cx="7715043" cy="4752528"/>
          </a:xfrm>
          <a:prstGeom prst="rect">
            <a:avLst/>
          </a:prstGeom>
        </p:spPr>
      </p:pic>
      <p:sp>
        <p:nvSpPr>
          <p:cNvPr id="13" name="Line 14"/>
          <p:cNvSpPr>
            <a:spLocks noChangeShapeType="1"/>
          </p:cNvSpPr>
          <p:nvPr/>
        </p:nvSpPr>
        <p:spPr bwMode="auto">
          <a:xfrm flipV="1">
            <a:off x="1003773" y="2909277"/>
            <a:ext cx="1335979"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14" name="Line 13"/>
          <p:cNvSpPr>
            <a:spLocks noChangeShapeType="1"/>
          </p:cNvSpPr>
          <p:nvPr/>
        </p:nvSpPr>
        <p:spPr bwMode="auto">
          <a:xfrm>
            <a:off x="1003773" y="2909277"/>
            <a:ext cx="0" cy="1333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16" name="矩形 15"/>
          <p:cNvSpPr/>
          <p:nvPr/>
        </p:nvSpPr>
        <p:spPr>
          <a:xfrm>
            <a:off x="504836" y="3854655"/>
            <a:ext cx="3519686"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標楷體" panose="03000509000000000000" pitchFamily="65" charset="-120"/>
                <a:ea typeface="標楷體" panose="03000509000000000000" pitchFamily="65" charset="-120"/>
              </a:rPr>
              <a:t>僅暫存未確定送出者，以未登記論，喪失登記資格與分發機會。</a:t>
            </a:r>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28733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7504" y="311150"/>
            <a:ext cx="857929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000" dirty="0" smtClean="0">
                <a:solidFill>
                  <a:srgbClr val="660066"/>
                </a:solidFill>
                <a:latin typeface="標楷體" panose="03000509000000000000" pitchFamily="65" charset="-120"/>
                <a:ea typeface="標楷體" panose="03000509000000000000" pitchFamily="65" charset="-120"/>
              </a:rPr>
              <a:t>二、重要注意事項</a:t>
            </a:r>
            <a:r>
              <a:rPr lang="en-US" altLang="zh-TW" sz="3000" dirty="0" smtClean="0">
                <a:solidFill>
                  <a:srgbClr val="660066"/>
                </a:solidFill>
                <a:latin typeface="標楷體" panose="03000509000000000000" pitchFamily="65" charset="-120"/>
                <a:ea typeface="標楷體" panose="03000509000000000000" pitchFamily="65" charset="-120"/>
              </a:rPr>
              <a:t>-</a:t>
            </a:r>
            <a:r>
              <a:rPr lang="zh-TW" altLang="en-US" sz="3000" dirty="0" smtClean="0">
                <a:solidFill>
                  <a:srgbClr val="660066"/>
                </a:solidFill>
                <a:latin typeface="標楷體" panose="03000509000000000000" pitchFamily="65" charset="-120"/>
                <a:ea typeface="標楷體" panose="03000509000000000000" pitchFamily="65" charset="-120"/>
              </a:rPr>
              <a:t>簡章修訂</a:t>
            </a:r>
            <a:endParaRPr lang="zh-TW" altLang="en-US" sz="3000" dirty="0">
              <a:solidFill>
                <a:srgbClr val="660066"/>
              </a:solidFill>
              <a:latin typeface="標楷體" panose="03000509000000000000" pitchFamily="65" charset="-120"/>
              <a:ea typeface="標楷體" panose="03000509000000000000" pitchFamily="65" charset="-120"/>
            </a:endParaRPr>
          </a:p>
        </p:txBody>
      </p:sp>
      <p:sp>
        <p:nvSpPr>
          <p:cNvPr id="11270" name="投影片編號版面配置區 6"/>
          <p:cNvSpPr>
            <a:spLocks noGrp="1"/>
          </p:cNvSpPr>
          <p:nvPr>
            <p:ph type="sldNum" sz="quarter" idx="12"/>
          </p:nvPr>
        </p:nvSpPr>
        <p:spPr>
          <a:xfrm>
            <a:off x="6948264" y="652534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159FB03C-106F-4771-9D59-765BF605D34E}" type="slidenum">
              <a:rPr lang="zh-TW" altLang="en-US" sz="1400" smtClean="0">
                <a:latin typeface="標楷體" panose="03000509000000000000" pitchFamily="65" charset="-120"/>
                <a:ea typeface="標楷體" panose="03000509000000000000" pitchFamily="65" charset="-120"/>
              </a:rPr>
              <a:pPr>
                <a:spcBef>
                  <a:spcPct val="0"/>
                </a:spcBef>
                <a:buFontTx/>
                <a:buNone/>
              </a:pPr>
              <a:t>6</a:t>
            </a:fld>
            <a:endParaRPr lang="en-US" altLang="zh-TW" sz="1400" dirty="0" smtClean="0">
              <a:latin typeface="標楷體" panose="03000509000000000000" pitchFamily="65" charset="-120"/>
              <a:ea typeface="標楷體" panose="03000509000000000000" pitchFamily="65" charset="-120"/>
            </a:endParaRPr>
          </a:p>
        </p:txBody>
      </p:sp>
      <p:sp>
        <p:nvSpPr>
          <p:cNvPr id="13" name="Rectangle 3"/>
          <p:cNvSpPr txBox="1">
            <a:spLocks noChangeArrowheads="1"/>
          </p:cNvSpPr>
          <p:nvPr/>
        </p:nvSpPr>
        <p:spPr bwMode="auto">
          <a:xfrm>
            <a:off x="107504" y="908720"/>
            <a:ext cx="8643938" cy="3190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22288" lvl="1" indent="-342900" algn="just" eaLnBrk="1" hangingPunct="1">
              <a:lnSpc>
                <a:spcPct val="110000"/>
              </a:lnSpc>
              <a:spcBef>
                <a:spcPts val="0"/>
              </a:spcBef>
              <a:buClr>
                <a:schemeClr val="tx1"/>
              </a:buClr>
              <a:buFont typeface="+mj-lt"/>
              <a:buAutoNum type="arabicPeriod"/>
              <a:defRPr/>
            </a:pP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依據</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教育部國民及學前教育署</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日臺教國署高字第</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1050149772</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號函，自</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日起「全國高級中等學校專業群科專題</a:t>
            </a:r>
            <a:r>
              <a:rPr lang="zh-TW" altLang="en-US" sz="1800" u="sng"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暨</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創意製作競賽」更改名稱為「全國高級中等學校專業群科專題</a:t>
            </a:r>
            <a:r>
              <a:rPr lang="zh-TW" altLang="en-US" sz="1800" u="sng"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創意製作競賽」，</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修訂如下</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a:t>
            </a:r>
          </a:p>
          <a:p>
            <a:pPr marL="179388" lvl="1" indent="0" algn="just" eaLnBrk="1" hangingPunct="1">
              <a:lnSpc>
                <a:spcPct val="110000"/>
              </a:lnSpc>
              <a:spcBef>
                <a:spcPts val="0"/>
              </a:spcBef>
              <a:buClr>
                <a:schemeClr val="tx1"/>
              </a:buClr>
              <a:buNone/>
              <a:defRPr/>
            </a:pP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3-21</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頁「二、招生類別代碼名稱、適合甄審之技藝技能競賽優勝及技術</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士</a:t>
            </a:r>
            <a:endParaRPr lang="en-US" altLang="zh-TW" sz="180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9388" lvl="1" indent="0" algn="just" eaLnBrk="1" hangingPunct="1">
              <a:lnSpc>
                <a:spcPct val="110000"/>
              </a:lnSpc>
              <a:spcBef>
                <a:spcPts val="0"/>
              </a:spcBef>
              <a:buClr>
                <a:schemeClr val="tx1"/>
              </a:buClr>
              <a:buNone/>
              <a:defRPr/>
            </a:pP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       職</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種（類）對照表」</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9388" lvl="1" indent="0" algn="just" eaLnBrk="1" hangingPunct="1">
              <a:lnSpc>
                <a:spcPct val="110000"/>
              </a:lnSpc>
              <a:spcBef>
                <a:spcPts val="0"/>
              </a:spcBef>
              <a:buClr>
                <a:schemeClr val="tx1"/>
              </a:buClr>
              <a:buNone/>
              <a:defRPr/>
            </a:pP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頁「</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學年度四技二專技優甄審入學招生認可之中央各級機關或</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直轄</a:t>
            </a:r>
            <a:endParaRPr lang="en-US" altLang="zh-TW" sz="180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9388" lvl="1" indent="0" algn="just" eaLnBrk="1" hangingPunct="1">
              <a:lnSpc>
                <a:spcPct val="110000"/>
              </a:lnSpc>
              <a:spcBef>
                <a:spcPts val="0"/>
              </a:spcBef>
              <a:buClr>
                <a:schemeClr val="tx1"/>
              </a:buClr>
              <a:buNone/>
              <a:defRPr/>
            </a:pP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       市</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主管行政機關主辦之技（藝）能競賽」</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22288" lvl="1" indent="-342900" algn="just" eaLnBrk="1" hangingPunct="1">
              <a:lnSpc>
                <a:spcPct val="110000"/>
              </a:lnSpc>
              <a:spcBef>
                <a:spcPts val="0"/>
              </a:spcBef>
              <a:buClr>
                <a:schemeClr val="tx1"/>
              </a:buClr>
              <a:buFont typeface="+mj-lt"/>
              <a:buAutoNum type="arabicPeriod" startAt="2"/>
              <a:defRPr/>
            </a:pP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依據教育部</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日臺教技（一）字第</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1060001512</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號函核定</a:t>
            </a:r>
            <a:r>
              <a:rPr lang="zh-TW" altLang="en-US" sz="1800" u="sng"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醒吾科技大學</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得招收入學大學同等學力認定標準第七條之學校。</a:t>
            </a:r>
          </a:p>
          <a:p>
            <a:pPr marL="179388" lvl="1" indent="0" algn="just" eaLnBrk="1" hangingPunct="1">
              <a:lnSpc>
                <a:spcPct val="110000"/>
              </a:lnSpc>
              <a:spcBef>
                <a:spcPts val="0"/>
              </a:spcBef>
              <a:buClr>
                <a:schemeClr val="tx1"/>
              </a:buClr>
              <a:buNone/>
              <a:defRPr/>
            </a:pPr>
            <a:endParaRPr lang="zh-TW" altLang="en-US" sz="20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123512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314249" y="232041"/>
            <a:ext cx="4716463" cy="647700"/>
          </a:xfrm>
        </p:spPr>
        <p:txBody>
          <a:bodyPr lIns="0" tIns="0" rIns="18288" bIns="0" anchor="b"/>
          <a:lstStyle/>
          <a:p>
            <a:pPr eaLnBrk="1" hangingPunct="1">
              <a:lnSpc>
                <a:spcPct val="110000"/>
              </a:lnSpc>
              <a:spcBef>
                <a:spcPct val="20000"/>
              </a:spcBef>
              <a:buClr>
                <a:srgbClr val="0BD0D9"/>
              </a:buClr>
              <a:buSzPct val="95000"/>
            </a:pPr>
            <a:r>
              <a:rPr kumimoji="0" lang="zh-TW" altLang="en-US" sz="3100" dirty="0" smtClean="0">
                <a:solidFill>
                  <a:srgbClr val="660066"/>
                </a:solidFill>
                <a:latin typeface="標楷體" panose="03000509000000000000" pitchFamily="65" charset="-120"/>
                <a:ea typeface="標楷體" panose="03000509000000000000" pitchFamily="65" charset="-120"/>
              </a:rPr>
              <a:t>就讀志願序確定送出</a:t>
            </a:r>
            <a:r>
              <a:rPr kumimoji="0" lang="en-US" altLang="zh-TW" sz="3100" dirty="0" smtClean="0">
                <a:solidFill>
                  <a:srgbClr val="660066"/>
                </a:solidFill>
                <a:latin typeface="標楷體" panose="03000509000000000000" pitchFamily="65" charset="-120"/>
                <a:ea typeface="標楷體" panose="03000509000000000000" pitchFamily="65" charset="-120"/>
              </a:rPr>
              <a:t>(</a:t>
            </a:r>
            <a:r>
              <a:rPr kumimoji="0" lang="en-US" altLang="zh-TW" sz="31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1/3</a:t>
            </a:r>
            <a:r>
              <a:rPr kumimoji="0" lang="en-US" altLang="zh-TW" sz="3100" dirty="0" smtClean="0">
                <a:solidFill>
                  <a:srgbClr val="660066"/>
                </a:solidFill>
                <a:latin typeface="標楷體" panose="03000509000000000000" pitchFamily="65" charset="-120"/>
                <a:ea typeface="標楷體" panose="03000509000000000000" pitchFamily="65" charset="-120"/>
              </a:rPr>
              <a:t>)</a:t>
            </a:r>
          </a:p>
        </p:txBody>
      </p:sp>
      <p:sp>
        <p:nvSpPr>
          <p:cNvPr id="5223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519E92A-FD3F-49B0-B8E8-6043818876B6}" type="slidenum">
              <a:rPr lang="zh-TW" altLang="en-US" sz="1400" smtClean="0">
                <a:latin typeface="標楷體" panose="03000509000000000000" pitchFamily="65" charset="-120"/>
                <a:ea typeface="標楷體" panose="03000509000000000000" pitchFamily="65" charset="-120"/>
              </a:rPr>
              <a:pPr>
                <a:spcBef>
                  <a:spcPct val="0"/>
                </a:spcBef>
                <a:buFontTx/>
                <a:buNone/>
              </a:pPr>
              <a:t>60</a:t>
            </a:fld>
            <a:endParaRPr lang="en-US" altLang="zh-TW" sz="1400" smtClean="0">
              <a:latin typeface="標楷體" panose="03000509000000000000" pitchFamily="65" charset="-120"/>
              <a:ea typeface="標楷體" panose="03000509000000000000" pitchFamily="65" charset="-12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49" y="980728"/>
            <a:ext cx="778614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548339" y="2638762"/>
            <a:ext cx="3519686" cy="6583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標楷體" panose="03000509000000000000" pitchFamily="65" charset="-120"/>
                <a:ea typeface="標楷體" panose="03000509000000000000" pitchFamily="65" charset="-120"/>
              </a:rPr>
              <a:t>點選「我要進行下一頁確定送出作業」進行確定送出作業</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1" name="Line 14"/>
          <p:cNvSpPr>
            <a:spLocks noChangeShapeType="1"/>
          </p:cNvSpPr>
          <p:nvPr/>
        </p:nvSpPr>
        <p:spPr bwMode="auto">
          <a:xfrm flipV="1">
            <a:off x="3252716" y="3140968"/>
            <a:ext cx="1295623" cy="79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22303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nvPr>
        </p:nvSpPr>
        <p:spPr>
          <a:xfrm>
            <a:off x="251520" y="122412"/>
            <a:ext cx="4716510" cy="647700"/>
          </a:xfrm>
        </p:spPr>
        <p:txBody>
          <a:bodyPr lIns="0" tIns="0" rIns="18288" bIns="0" anchor="b"/>
          <a:lstStyle/>
          <a:p>
            <a:pPr eaLnBrk="1" hangingPunct="1">
              <a:lnSpc>
                <a:spcPct val="110000"/>
              </a:lnSpc>
              <a:spcBef>
                <a:spcPct val="20000"/>
              </a:spcBef>
              <a:buClr>
                <a:srgbClr val="0BD0D9"/>
              </a:buClr>
              <a:buSzPct val="95000"/>
            </a:pPr>
            <a:r>
              <a:rPr kumimoji="0" lang="zh-TW" altLang="en-US" sz="3100" dirty="0">
                <a:solidFill>
                  <a:srgbClr val="660066"/>
                </a:solidFill>
                <a:latin typeface="標楷體" panose="03000509000000000000" pitchFamily="65" charset="-120"/>
                <a:ea typeface="標楷體" panose="03000509000000000000" pitchFamily="65" charset="-120"/>
              </a:rPr>
              <a:t>就讀志願序確定送出</a:t>
            </a:r>
            <a:r>
              <a:rPr kumimoji="0" lang="en-US" altLang="zh-TW" sz="3100" dirty="0" smtClean="0">
                <a:solidFill>
                  <a:srgbClr val="660066"/>
                </a:solidFill>
                <a:latin typeface="標楷體" panose="03000509000000000000" pitchFamily="65" charset="-120"/>
                <a:ea typeface="標楷體" panose="03000509000000000000" pitchFamily="65" charset="-120"/>
              </a:rPr>
              <a:t>(</a:t>
            </a:r>
            <a:r>
              <a:rPr kumimoji="0" lang="en-US" altLang="zh-TW" sz="3100" dirty="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a:t>
            </a:r>
            <a:r>
              <a:rPr kumimoji="0" lang="en-US" altLang="zh-TW" sz="31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/3</a:t>
            </a:r>
            <a:r>
              <a:rPr kumimoji="0" lang="en-US" altLang="zh-TW" sz="3100" dirty="0" smtClean="0">
                <a:solidFill>
                  <a:srgbClr val="660066"/>
                </a:solidFill>
                <a:latin typeface="標楷體" panose="03000509000000000000" pitchFamily="65" charset="-120"/>
                <a:ea typeface="標楷體" panose="03000509000000000000" pitchFamily="65" charset="-120"/>
              </a:rPr>
              <a:t>)</a:t>
            </a:r>
          </a:p>
        </p:txBody>
      </p:sp>
      <p:sp>
        <p:nvSpPr>
          <p:cNvPr id="5325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B6EC61DE-F249-4F81-8DB1-19745F0F9FE9}" type="slidenum">
              <a:rPr lang="zh-TW" altLang="en-US" sz="1400" smtClean="0">
                <a:latin typeface="標楷體" panose="03000509000000000000" pitchFamily="65" charset="-120"/>
                <a:ea typeface="標楷體" panose="03000509000000000000" pitchFamily="65" charset="-120"/>
              </a:rPr>
              <a:pPr>
                <a:spcBef>
                  <a:spcPct val="0"/>
                </a:spcBef>
                <a:buFontTx/>
                <a:buNone/>
              </a:pPr>
              <a:t>61</a:t>
            </a:fld>
            <a:endParaRPr lang="en-US" altLang="zh-TW" sz="140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stretch>
            <a:fillRect/>
          </a:stretch>
        </p:blipFill>
        <p:spPr>
          <a:xfrm>
            <a:off x="251520" y="893468"/>
            <a:ext cx="7980404" cy="4458209"/>
          </a:xfrm>
          <a:prstGeom prst="rect">
            <a:avLst/>
          </a:prstGeom>
        </p:spPr>
      </p:pic>
      <p:sp>
        <p:nvSpPr>
          <p:cNvPr id="18" name="AutoShape 4"/>
          <p:cNvSpPr>
            <a:spLocks noChangeArrowheads="1"/>
          </p:cNvSpPr>
          <p:nvPr/>
        </p:nvSpPr>
        <p:spPr bwMode="auto">
          <a:xfrm rot="10800000" flipH="1" flipV="1">
            <a:off x="4499992" y="2803453"/>
            <a:ext cx="3500438" cy="390499"/>
          </a:xfrm>
          <a:prstGeom prst="wedgeRectCallout">
            <a:avLst>
              <a:gd name="adj1" fmla="val -10874"/>
              <a:gd name="adj2" fmla="val -75711"/>
            </a:avLst>
          </a:prstGeom>
          <a:gradFill rotWithShape="1">
            <a:gsLst>
              <a:gs pos="0">
                <a:srgbClr val="93B8FF"/>
              </a:gs>
              <a:gs pos="35001">
                <a:srgbClr val="B4CDFF"/>
              </a:gs>
              <a:gs pos="100000">
                <a:srgbClr val="E1EBFF"/>
              </a:gs>
            </a:gsLst>
            <a:lin ang="16200000" scaled="1"/>
          </a:gradFill>
          <a:ln w="9525" algn="ctr">
            <a:solidFill>
              <a:srgbClr val="0A6DC6"/>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kumimoji="0" lang="zh-TW" altLang="en-US" sz="2000" dirty="0">
                <a:solidFill>
                  <a:srgbClr val="000000"/>
                </a:solidFill>
                <a:latin typeface="標楷體" panose="03000509000000000000" pitchFamily="65" charset="-120"/>
                <a:ea typeface="標楷體" panose="03000509000000000000" pitchFamily="65" charset="-120"/>
              </a:rPr>
              <a:t>確認選填之志願序無誤</a:t>
            </a:r>
          </a:p>
        </p:txBody>
      </p:sp>
      <p:sp>
        <p:nvSpPr>
          <p:cNvPr id="19" name="AutoShape 4"/>
          <p:cNvSpPr>
            <a:spLocks noChangeArrowheads="1"/>
          </p:cNvSpPr>
          <p:nvPr/>
        </p:nvSpPr>
        <p:spPr bwMode="auto">
          <a:xfrm rot="10800000" flipH="1" flipV="1">
            <a:off x="4644008" y="4087500"/>
            <a:ext cx="3500437" cy="360362"/>
          </a:xfrm>
          <a:prstGeom prst="wedgeRectCallout">
            <a:avLst>
              <a:gd name="adj1" fmla="val -12361"/>
              <a:gd name="adj2" fmla="val -142954"/>
            </a:avLst>
          </a:prstGeom>
          <a:gradFill rotWithShape="1">
            <a:gsLst>
              <a:gs pos="0">
                <a:srgbClr val="93B8FF"/>
              </a:gs>
              <a:gs pos="35001">
                <a:srgbClr val="B4CDFF"/>
              </a:gs>
              <a:gs pos="100000">
                <a:srgbClr val="E1EBFF"/>
              </a:gs>
            </a:gsLst>
            <a:lin ang="16200000" scaled="1"/>
          </a:gradFill>
          <a:ln w="9525" algn="ctr">
            <a:solidFill>
              <a:srgbClr val="0A6DC6"/>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kumimoji="0" lang="zh-TW" altLang="en-US" sz="2000" dirty="0">
                <a:solidFill>
                  <a:srgbClr val="000000"/>
                </a:solidFill>
                <a:latin typeface="標楷體" panose="03000509000000000000" pitchFamily="65" charset="-120"/>
                <a:ea typeface="標楷體" panose="03000509000000000000" pitchFamily="65" charset="-120"/>
              </a:rPr>
              <a:t>確認後即放棄該志願</a:t>
            </a:r>
          </a:p>
        </p:txBody>
      </p:sp>
      <p:sp>
        <p:nvSpPr>
          <p:cNvPr id="20" name="AutoShape 4"/>
          <p:cNvSpPr>
            <a:spLocks noChangeArrowheads="1"/>
          </p:cNvSpPr>
          <p:nvPr/>
        </p:nvSpPr>
        <p:spPr bwMode="auto">
          <a:xfrm rot="10800000" flipH="1" flipV="1">
            <a:off x="1403648" y="5661248"/>
            <a:ext cx="5760640" cy="929447"/>
          </a:xfrm>
          <a:prstGeom prst="wedgeRectCallout">
            <a:avLst>
              <a:gd name="adj1" fmla="val -22085"/>
              <a:gd name="adj2" fmla="val -82684"/>
            </a:avLst>
          </a:prstGeom>
          <a:gradFill rotWithShape="1">
            <a:gsLst>
              <a:gs pos="0">
                <a:srgbClr val="93B8FF"/>
              </a:gs>
              <a:gs pos="35001">
                <a:srgbClr val="B4CDFF"/>
              </a:gs>
              <a:gs pos="100000">
                <a:srgbClr val="E1EBFF"/>
              </a:gs>
            </a:gsLst>
            <a:lin ang="16200000" scaled="1"/>
          </a:gradFill>
          <a:ln w="9525" algn="ctr">
            <a:solidFill>
              <a:srgbClr val="0A6DC6"/>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kumimoji="0" lang="zh-TW" altLang="en-US" sz="1800" dirty="0">
                <a:solidFill>
                  <a:srgbClr val="000000"/>
                </a:solidFill>
                <a:latin typeface="標楷體" panose="03000509000000000000" pitchFamily="65" charset="-120"/>
                <a:ea typeface="標楷體" panose="03000509000000000000" pitchFamily="65" charset="-120"/>
              </a:rPr>
              <a:t>輸入個人「身分證號」、「出生年月日」及自設之「通行碼」和圖片之數字驗證碼後，</a:t>
            </a:r>
            <a:r>
              <a:rPr kumimoji="0" lang="zh-TW" altLang="en-US" sz="1800" dirty="0" smtClean="0">
                <a:solidFill>
                  <a:srgbClr val="000000"/>
                </a:solidFill>
                <a:latin typeface="標楷體" panose="03000509000000000000" pitchFamily="65" charset="-120"/>
                <a:ea typeface="標楷體" panose="03000509000000000000" pitchFamily="65" charset="-120"/>
              </a:rPr>
              <a:t>點按「確定</a:t>
            </a:r>
            <a:r>
              <a:rPr kumimoji="0" lang="zh-TW" altLang="en-US" sz="1800" dirty="0">
                <a:solidFill>
                  <a:srgbClr val="000000"/>
                </a:solidFill>
                <a:latin typeface="標楷體" panose="03000509000000000000" pitchFamily="65" charset="-120"/>
                <a:ea typeface="標楷體" panose="03000509000000000000" pitchFamily="65" charset="-120"/>
              </a:rPr>
              <a:t>送出</a:t>
            </a:r>
            <a:r>
              <a:rPr kumimoji="0" lang="en-US" altLang="zh-TW" sz="1800" dirty="0">
                <a:solidFill>
                  <a:srgbClr val="000000"/>
                </a:solidFill>
                <a:latin typeface="標楷體" panose="03000509000000000000" pitchFamily="65" charset="-120"/>
                <a:ea typeface="標楷體" panose="03000509000000000000" pitchFamily="65" charset="-120"/>
              </a:rPr>
              <a:t>(</a:t>
            </a:r>
            <a:r>
              <a:rPr kumimoji="0" lang="zh-TW" altLang="en-US" sz="1800" dirty="0">
                <a:solidFill>
                  <a:srgbClr val="000000"/>
                </a:solidFill>
                <a:latin typeface="標楷體" panose="03000509000000000000" pitchFamily="65" charset="-120"/>
                <a:ea typeface="標楷體" panose="03000509000000000000" pitchFamily="65" charset="-120"/>
              </a:rPr>
              <a:t>確定送出後，不得修改</a:t>
            </a:r>
            <a:r>
              <a:rPr kumimoji="0" lang="en-US" altLang="zh-TW" sz="1800" dirty="0" smtClean="0">
                <a:solidFill>
                  <a:srgbClr val="000000"/>
                </a:solidFill>
                <a:latin typeface="標楷體" panose="03000509000000000000" pitchFamily="65" charset="-120"/>
                <a:ea typeface="標楷體" panose="03000509000000000000" pitchFamily="65" charset="-120"/>
              </a:rPr>
              <a:t>)</a:t>
            </a:r>
            <a:r>
              <a:rPr kumimoji="0" lang="zh-TW" altLang="en-US" sz="1800" dirty="0" smtClean="0">
                <a:solidFill>
                  <a:srgbClr val="000000"/>
                </a:solidFill>
                <a:latin typeface="標楷體" panose="03000509000000000000" pitchFamily="65" charset="-120"/>
                <a:ea typeface="標楷體" panose="03000509000000000000" pitchFamily="65" charset="-120"/>
              </a:rPr>
              <a:t>」按鈕。</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998947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51520" y="180727"/>
            <a:ext cx="6624736" cy="647700"/>
          </a:xfrm>
        </p:spPr>
        <p:txBody>
          <a:bodyPr lIns="0" tIns="0" rIns="18288" bIns="0" anchor="b"/>
          <a:lstStyle/>
          <a:p>
            <a:pPr eaLnBrk="1" hangingPunct="1">
              <a:lnSpc>
                <a:spcPct val="110000"/>
              </a:lnSpc>
              <a:spcBef>
                <a:spcPct val="20000"/>
              </a:spcBef>
              <a:buClr>
                <a:srgbClr val="0BD0D9"/>
              </a:buClr>
              <a:buSzPct val="95000"/>
            </a:pPr>
            <a:r>
              <a:rPr kumimoji="0" lang="zh-TW" altLang="en-US" sz="3100" dirty="0">
                <a:solidFill>
                  <a:srgbClr val="660066"/>
                </a:solidFill>
                <a:latin typeface="標楷體" panose="03000509000000000000" pitchFamily="65" charset="-120"/>
                <a:ea typeface="標楷體" panose="03000509000000000000" pitchFamily="65" charset="-120"/>
              </a:rPr>
              <a:t>就讀志願序確定送出</a:t>
            </a:r>
            <a:r>
              <a:rPr kumimoji="0" lang="en-US" altLang="zh-TW" sz="3100" dirty="0" smtClean="0">
                <a:solidFill>
                  <a:srgbClr val="660066"/>
                </a:solidFill>
                <a:latin typeface="標楷體" panose="03000509000000000000" pitchFamily="65" charset="-120"/>
                <a:ea typeface="標楷體" panose="03000509000000000000" pitchFamily="65" charset="-120"/>
              </a:rPr>
              <a:t>(</a:t>
            </a:r>
            <a:r>
              <a:rPr kumimoji="0" lang="en-US" altLang="zh-TW" sz="31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3/3</a:t>
            </a:r>
            <a:r>
              <a:rPr kumimoji="0" lang="en-US" altLang="zh-TW" sz="3100" dirty="0" smtClean="0">
                <a:solidFill>
                  <a:srgbClr val="660066"/>
                </a:solidFill>
                <a:latin typeface="標楷體" panose="03000509000000000000" pitchFamily="65" charset="-120"/>
                <a:ea typeface="標楷體" panose="03000509000000000000" pitchFamily="65" charset="-120"/>
              </a:rPr>
              <a:t>)</a:t>
            </a:r>
          </a:p>
        </p:txBody>
      </p:sp>
      <p:sp>
        <p:nvSpPr>
          <p:cNvPr id="5427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2224EC20-9600-4D41-A599-840BE459A0C4}" type="slidenum">
              <a:rPr lang="zh-TW" altLang="en-US" sz="1400" smtClean="0">
                <a:latin typeface="標楷體" panose="03000509000000000000" pitchFamily="65" charset="-120"/>
                <a:ea typeface="標楷體" panose="03000509000000000000" pitchFamily="65" charset="-120"/>
              </a:rPr>
              <a:pPr>
                <a:spcBef>
                  <a:spcPct val="0"/>
                </a:spcBef>
                <a:buFontTx/>
                <a:buNone/>
              </a:pPr>
              <a:t>62</a:t>
            </a:fld>
            <a:endParaRPr lang="en-US" altLang="zh-TW" sz="1400" smtClean="0">
              <a:latin typeface="標楷體" panose="03000509000000000000" pitchFamily="65" charset="-120"/>
              <a:ea typeface="標楷體" panose="03000509000000000000" pitchFamily="65" charset="-12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7344816"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4"/>
          <p:cNvSpPr>
            <a:spLocks noChangeShapeType="1"/>
          </p:cNvSpPr>
          <p:nvPr/>
        </p:nvSpPr>
        <p:spPr bwMode="auto">
          <a:xfrm flipV="1">
            <a:off x="3707904" y="3212976"/>
            <a:ext cx="1296144" cy="159211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8" name="AutoShape 5"/>
          <p:cNvSpPr>
            <a:spLocks noChangeArrowheads="1"/>
          </p:cNvSpPr>
          <p:nvPr/>
        </p:nvSpPr>
        <p:spPr bwMode="auto">
          <a:xfrm rot="10800000" flipH="1" flipV="1">
            <a:off x="4535996" y="4241280"/>
            <a:ext cx="3600400" cy="716111"/>
          </a:xfrm>
          <a:prstGeom prst="wedgeRectCallout">
            <a:avLst>
              <a:gd name="adj1" fmla="val -28282"/>
              <a:gd name="adj2" fmla="val -188584"/>
            </a:avLst>
          </a:prstGeom>
          <a:gradFill rotWithShape="1">
            <a:gsLst>
              <a:gs pos="0">
                <a:srgbClr val="B7FFA4"/>
              </a:gs>
              <a:gs pos="35001">
                <a:srgbClr val="CCFFC0"/>
              </a:gs>
              <a:gs pos="100000">
                <a:srgbClr val="EAFFE5"/>
              </a:gs>
            </a:gsLst>
            <a:lin ang="16200000" scaled="1"/>
          </a:gradFill>
          <a:ln w="9525" algn="ctr">
            <a:solidFill>
              <a:srgbClr val="78C85D"/>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smtClean="0">
                <a:solidFill>
                  <a:srgbClr val="000000"/>
                </a:solidFill>
                <a:latin typeface="標楷體" panose="03000509000000000000" pitchFamily="65" charset="-120"/>
                <a:ea typeface="標楷體" panose="03000509000000000000" pitchFamily="65" charset="-120"/>
              </a:rPr>
              <a:t>點選確定後，將不得再修改資料，</a:t>
            </a:r>
            <a:endParaRPr kumimoji="0" lang="en-US" altLang="zh-TW" sz="1800" dirty="0" smtClean="0">
              <a:solidFill>
                <a:srgbClr val="000000"/>
              </a:solidFill>
              <a:latin typeface="標楷體" panose="03000509000000000000" pitchFamily="65" charset="-120"/>
              <a:ea typeface="標楷體" panose="03000509000000000000" pitchFamily="65" charset="-120"/>
            </a:endParaRPr>
          </a:p>
          <a:p>
            <a:pPr eaLnBrk="1" hangingPunct="1">
              <a:spcBef>
                <a:spcPct val="0"/>
              </a:spcBef>
              <a:buClr>
                <a:schemeClr val="accent1"/>
              </a:buClr>
              <a:buFontTx/>
              <a:buNone/>
            </a:pPr>
            <a:r>
              <a:rPr kumimoji="0" lang="zh-TW" altLang="en-US" sz="1800" dirty="0" smtClean="0">
                <a:solidFill>
                  <a:srgbClr val="000000"/>
                </a:solidFill>
                <a:latin typeface="標楷體" panose="03000509000000000000" pitchFamily="65" charset="-120"/>
                <a:ea typeface="標楷體" panose="03000509000000000000" pitchFamily="65" charset="-120"/>
              </a:rPr>
              <a:t>請考生審慎考慮所選填之志願序。</a:t>
            </a:r>
            <a:endParaRPr kumimoji="0"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50386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a:xfrm>
            <a:off x="539552" y="177621"/>
            <a:ext cx="7992888" cy="647700"/>
          </a:xfrm>
        </p:spPr>
        <p:txBody>
          <a:bodyPr lIns="0" tIns="0" rIns="18288" bIns="0" anchor="b"/>
          <a:lstStyle/>
          <a:p>
            <a:pPr eaLnBrk="1" hangingPunct="1">
              <a:lnSpc>
                <a:spcPct val="110000"/>
              </a:lnSpc>
              <a:spcBef>
                <a:spcPct val="20000"/>
              </a:spcBef>
              <a:buClr>
                <a:srgbClr val="0BD0D9"/>
              </a:buClr>
              <a:buSzPct val="95000"/>
            </a:pPr>
            <a:r>
              <a:rPr kumimoji="0" lang="zh-TW" altLang="en-US" sz="3100" dirty="0" smtClean="0">
                <a:solidFill>
                  <a:srgbClr val="660066"/>
                </a:solidFill>
                <a:latin typeface="標楷體" panose="03000509000000000000" pitchFamily="65" charset="-120"/>
                <a:ea typeface="標楷體" panose="03000509000000000000" pitchFamily="65" charset="-120"/>
              </a:rPr>
              <a:t>完成就讀志願系登記；列印</a:t>
            </a:r>
            <a:r>
              <a:rPr kumimoji="0" lang="en-US" altLang="zh-TW" sz="3100" dirty="0" smtClean="0">
                <a:solidFill>
                  <a:srgbClr val="660066"/>
                </a:solidFill>
                <a:latin typeface="標楷體" panose="03000509000000000000" pitchFamily="65" charset="-120"/>
                <a:ea typeface="標楷體" panose="03000509000000000000" pitchFamily="65" charset="-120"/>
              </a:rPr>
              <a:t>(</a:t>
            </a:r>
            <a:r>
              <a:rPr kumimoji="0" lang="zh-TW" altLang="en-US" sz="3100" dirty="0" smtClean="0">
                <a:solidFill>
                  <a:srgbClr val="660066"/>
                </a:solidFill>
                <a:latin typeface="標楷體" panose="03000509000000000000" pitchFamily="65" charset="-120"/>
                <a:ea typeface="標楷體" panose="03000509000000000000" pitchFamily="65" charset="-120"/>
              </a:rPr>
              <a:t>儲存</a:t>
            </a:r>
            <a:r>
              <a:rPr kumimoji="0" lang="en-US" altLang="zh-TW" sz="3100" dirty="0" smtClean="0">
                <a:solidFill>
                  <a:srgbClr val="660066"/>
                </a:solidFill>
                <a:latin typeface="標楷體" panose="03000509000000000000" pitchFamily="65" charset="-120"/>
                <a:ea typeface="標楷體" panose="03000509000000000000" pitchFamily="65" charset="-120"/>
              </a:rPr>
              <a:t>)</a:t>
            </a:r>
            <a:r>
              <a:rPr kumimoji="0" lang="zh-TW" altLang="en-US" sz="3100" dirty="0" smtClean="0">
                <a:solidFill>
                  <a:srgbClr val="660066"/>
                </a:solidFill>
                <a:latin typeface="標楷體" panose="03000509000000000000" pitchFamily="65" charset="-120"/>
                <a:ea typeface="標楷體" panose="03000509000000000000" pitchFamily="65" charset="-120"/>
              </a:rPr>
              <a:t>就讀志願表</a:t>
            </a:r>
            <a:endParaRPr kumimoji="0" lang="en-US" altLang="zh-TW" sz="3100" dirty="0" smtClean="0">
              <a:solidFill>
                <a:srgbClr val="660066"/>
              </a:solidFill>
              <a:latin typeface="標楷體" panose="03000509000000000000" pitchFamily="65" charset="-120"/>
              <a:ea typeface="標楷體" panose="03000509000000000000" pitchFamily="65" charset="-120"/>
            </a:endParaRPr>
          </a:p>
        </p:txBody>
      </p:sp>
      <p:sp>
        <p:nvSpPr>
          <p:cNvPr id="5530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3A836794-3FAA-48DB-9A95-349ECEEA4173}" type="slidenum">
              <a:rPr lang="zh-TW" altLang="en-US" sz="1400" smtClean="0">
                <a:latin typeface="標楷體" panose="03000509000000000000" pitchFamily="65" charset="-120"/>
                <a:ea typeface="標楷體" panose="03000509000000000000" pitchFamily="65" charset="-120"/>
              </a:rPr>
              <a:pPr>
                <a:spcBef>
                  <a:spcPct val="0"/>
                </a:spcBef>
                <a:buFontTx/>
                <a:buNone/>
              </a:pPr>
              <a:t>63</a:t>
            </a:fld>
            <a:endParaRPr lang="en-US" altLang="zh-TW" sz="1400" smtClean="0">
              <a:latin typeface="標楷體" panose="03000509000000000000" pitchFamily="65" charset="-120"/>
              <a:ea typeface="標楷體" panose="03000509000000000000" pitchFamily="65" charset="-12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7128792" cy="43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4"/>
          <p:cNvSpPr>
            <a:spLocks noChangeArrowheads="1"/>
          </p:cNvSpPr>
          <p:nvPr/>
        </p:nvSpPr>
        <p:spPr bwMode="auto">
          <a:xfrm rot="10800000" flipH="1" flipV="1">
            <a:off x="1115616" y="5455611"/>
            <a:ext cx="7037387" cy="1268412"/>
          </a:xfrm>
          <a:prstGeom prst="wedgeRectCallout">
            <a:avLst>
              <a:gd name="adj1" fmla="val 4378"/>
              <a:gd name="adj2" fmla="val -73878"/>
            </a:avLst>
          </a:prstGeom>
          <a:solidFill>
            <a:srgbClr val="CCECFF"/>
          </a:solidFill>
          <a:ln w="19050" algn="ctr">
            <a:solidFill>
              <a:srgbClr val="00206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kumimoji="0" lang="zh-TW" altLang="en-US" sz="2000" dirty="0">
                <a:solidFill>
                  <a:srgbClr val="000000"/>
                </a:solidFill>
                <a:latin typeface="標楷體" panose="03000509000000000000" pitchFamily="65" charset="-120"/>
                <a:ea typeface="標楷體" panose="03000509000000000000" pitchFamily="65" charset="-120"/>
              </a:rPr>
              <a:t>志願「確定送出」後</a:t>
            </a:r>
            <a:r>
              <a:rPr kumimoji="0" lang="zh-TW" altLang="en-US" sz="2000" dirty="0" smtClean="0">
                <a:solidFill>
                  <a:srgbClr val="000000"/>
                </a:solidFill>
                <a:latin typeface="標楷體" panose="03000509000000000000" pitchFamily="65" charset="-120"/>
                <a:ea typeface="標楷體" panose="03000509000000000000" pitchFamily="65" charset="-120"/>
              </a:rPr>
              <a:t>，出現</a:t>
            </a:r>
            <a:r>
              <a:rPr kumimoji="0" lang="zh-TW" altLang="en-US" sz="2000" dirty="0">
                <a:solidFill>
                  <a:srgbClr val="000000"/>
                </a:solidFill>
                <a:latin typeface="標楷體" panose="03000509000000000000" pitchFamily="65" charset="-120"/>
                <a:ea typeface="標楷體" panose="03000509000000000000" pitchFamily="65" charset="-120"/>
              </a:rPr>
              <a:t>鳳梨圖示或「您已完成就讀志願序登記」文字訊息</a:t>
            </a:r>
            <a:r>
              <a:rPr kumimoji="0" lang="zh-TW" altLang="en-US" sz="2000" dirty="0" smtClean="0">
                <a:solidFill>
                  <a:srgbClr val="000000"/>
                </a:solidFill>
                <a:latin typeface="標楷體" panose="03000509000000000000" pitchFamily="65" charset="-120"/>
                <a:ea typeface="標楷體" panose="03000509000000000000" pitchFamily="65" charset="-120"/>
              </a:rPr>
              <a:t>，考生可點</a:t>
            </a:r>
            <a:r>
              <a:rPr kumimoji="0" lang="en-US" altLang="zh-TW" sz="2000" dirty="0" smtClean="0">
                <a:solidFill>
                  <a:srgbClr val="000000"/>
                </a:solidFill>
                <a:latin typeface="標楷體" panose="03000509000000000000" pitchFamily="65" charset="-120"/>
                <a:ea typeface="標楷體" panose="03000509000000000000" pitchFamily="65" charset="-120"/>
              </a:rPr>
              <a:t>『</a:t>
            </a:r>
            <a:r>
              <a:rPr kumimoji="0" lang="zh-TW" altLang="en-US" sz="2000" dirty="0">
                <a:solidFill>
                  <a:srgbClr val="000000"/>
                </a:solidFill>
                <a:latin typeface="標楷體" panose="03000509000000000000" pitchFamily="65" charset="-120"/>
                <a:ea typeface="標楷體" panose="03000509000000000000" pitchFamily="65" charset="-120"/>
              </a:rPr>
              <a:t>列印</a:t>
            </a:r>
            <a:r>
              <a:rPr kumimoji="0" lang="en-US" altLang="zh-TW" sz="2000" dirty="0">
                <a:solidFill>
                  <a:srgbClr val="000000"/>
                </a:solidFill>
                <a:latin typeface="標楷體" panose="03000509000000000000" pitchFamily="65" charset="-120"/>
                <a:ea typeface="標楷體" panose="03000509000000000000" pitchFamily="65" charset="-120"/>
              </a:rPr>
              <a:t>(</a:t>
            </a:r>
            <a:r>
              <a:rPr kumimoji="0" lang="zh-TW" altLang="en-US" sz="2000" dirty="0">
                <a:solidFill>
                  <a:srgbClr val="000000"/>
                </a:solidFill>
                <a:latin typeface="標楷體" panose="03000509000000000000" pitchFamily="65" charset="-120"/>
                <a:ea typeface="標楷體" panose="03000509000000000000" pitchFamily="65" charset="-120"/>
              </a:rPr>
              <a:t>儲存</a:t>
            </a:r>
            <a:r>
              <a:rPr kumimoji="0" lang="en-US" altLang="zh-TW" sz="2000" dirty="0">
                <a:solidFill>
                  <a:srgbClr val="000000"/>
                </a:solidFill>
                <a:latin typeface="標楷體" panose="03000509000000000000" pitchFamily="65" charset="-120"/>
                <a:ea typeface="標楷體" panose="03000509000000000000" pitchFamily="65" charset="-120"/>
              </a:rPr>
              <a:t>)</a:t>
            </a:r>
            <a:r>
              <a:rPr kumimoji="0" lang="zh-TW" altLang="en-US" sz="2000" dirty="0">
                <a:solidFill>
                  <a:srgbClr val="000000"/>
                </a:solidFill>
                <a:latin typeface="標楷體" panose="03000509000000000000" pitchFamily="65" charset="-120"/>
                <a:ea typeface="標楷體" panose="03000509000000000000" pitchFamily="65" charset="-120"/>
              </a:rPr>
              <a:t>就讀志願表</a:t>
            </a:r>
            <a:r>
              <a:rPr kumimoji="0" lang="en-US" altLang="zh-TW" sz="2000" dirty="0">
                <a:solidFill>
                  <a:srgbClr val="000000"/>
                </a:solidFill>
                <a:latin typeface="標楷體" panose="03000509000000000000" pitchFamily="65" charset="-120"/>
                <a:ea typeface="標楷體" panose="03000509000000000000" pitchFamily="65" charset="-120"/>
              </a:rPr>
              <a:t>』</a:t>
            </a:r>
            <a:r>
              <a:rPr kumimoji="0" lang="zh-TW" altLang="en-US" sz="2000" dirty="0">
                <a:solidFill>
                  <a:srgbClr val="000000"/>
                </a:solidFill>
                <a:latin typeface="標楷體" panose="03000509000000000000" pitchFamily="65" charset="-120"/>
                <a:ea typeface="標楷體" panose="03000509000000000000" pitchFamily="65" charset="-120"/>
              </a:rPr>
              <a:t>按鈕</a:t>
            </a:r>
            <a:r>
              <a:rPr kumimoji="0" lang="zh-TW" altLang="en-US" sz="2000" dirty="0" smtClean="0">
                <a:solidFill>
                  <a:srgbClr val="000000"/>
                </a:solidFill>
                <a:latin typeface="標楷體" panose="03000509000000000000" pitchFamily="65" charset="-120"/>
                <a:ea typeface="標楷體" panose="03000509000000000000" pitchFamily="65" charset="-120"/>
              </a:rPr>
              <a:t>，將就讀志願表下載列印，並妥善</a:t>
            </a:r>
            <a:r>
              <a:rPr kumimoji="0" lang="zh-TW" altLang="en-US" sz="2000" dirty="0">
                <a:solidFill>
                  <a:srgbClr val="000000"/>
                </a:solidFill>
                <a:latin typeface="標楷體" panose="03000509000000000000" pitchFamily="65" charset="-120"/>
                <a:ea typeface="標楷體" panose="03000509000000000000" pitchFamily="65" charset="-120"/>
              </a:rPr>
              <a:t>保存。</a:t>
            </a:r>
          </a:p>
        </p:txBody>
      </p:sp>
    </p:spTree>
    <p:extLst>
      <p:ext uri="{BB962C8B-B14F-4D97-AF65-F5344CB8AC3E}">
        <p14:creationId xmlns:p14="http://schemas.microsoft.com/office/powerpoint/2010/main" val="16130554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ChangeArrowheads="1"/>
          </p:cNvSpPr>
          <p:nvPr/>
        </p:nvSpPr>
        <p:spPr bwMode="auto">
          <a:xfrm>
            <a:off x="329331"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18288"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lnSpc>
                <a:spcPct val="110000"/>
              </a:lnSpc>
              <a:buClr>
                <a:srgbClr val="0BD0D9"/>
              </a:buClr>
              <a:buSzPct val="95000"/>
              <a:buFontTx/>
              <a:buNone/>
            </a:pPr>
            <a:r>
              <a:rPr kumimoji="0" lang="zh-TW" altLang="en-US" sz="3100" dirty="0">
                <a:solidFill>
                  <a:srgbClr val="660066"/>
                </a:solidFill>
                <a:latin typeface="標楷體" panose="03000509000000000000" pitchFamily="65" charset="-120"/>
                <a:ea typeface="標楷體" panose="03000509000000000000" pitchFamily="65" charset="-120"/>
              </a:rPr>
              <a:t>就讀</a:t>
            </a:r>
            <a:r>
              <a:rPr kumimoji="0" lang="zh-TW" altLang="en-US" sz="3100" dirty="0" smtClean="0">
                <a:solidFill>
                  <a:srgbClr val="660066"/>
                </a:solidFill>
                <a:latin typeface="標楷體" panose="03000509000000000000" pitchFamily="65" charset="-120"/>
                <a:ea typeface="標楷體" panose="03000509000000000000" pitchFamily="65" charset="-120"/>
              </a:rPr>
              <a:t>志願表</a:t>
            </a:r>
            <a:r>
              <a:rPr kumimoji="0" lang="en-US" altLang="zh-TW" sz="3100" dirty="0" smtClean="0">
                <a:solidFill>
                  <a:srgbClr val="660066"/>
                </a:solidFill>
                <a:latin typeface="標楷體" panose="03000509000000000000" pitchFamily="65" charset="-120"/>
                <a:ea typeface="標楷體" panose="03000509000000000000" pitchFamily="65" charset="-120"/>
              </a:rPr>
              <a:t>(</a:t>
            </a:r>
            <a:r>
              <a:rPr kumimoji="0" lang="zh-TW" altLang="en-US" sz="3100" dirty="0" smtClean="0">
                <a:solidFill>
                  <a:srgbClr val="660066"/>
                </a:solidFill>
                <a:latin typeface="標楷體" panose="03000509000000000000" pitchFamily="65" charset="-120"/>
                <a:ea typeface="標楷體" panose="03000509000000000000" pitchFamily="65" charset="-120"/>
              </a:rPr>
              <a:t>樣張</a:t>
            </a:r>
            <a:r>
              <a:rPr kumimoji="0" lang="en-US" altLang="zh-TW" sz="3100" dirty="0" smtClean="0">
                <a:solidFill>
                  <a:srgbClr val="660066"/>
                </a:solidFill>
                <a:latin typeface="標楷體" panose="03000509000000000000" pitchFamily="65" charset="-120"/>
                <a:ea typeface="標楷體" panose="03000509000000000000" pitchFamily="65" charset="-120"/>
              </a:rPr>
              <a:t>)</a:t>
            </a:r>
            <a:endParaRPr kumimoji="0" lang="en-US" altLang="zh-TW" sz="3100" dirty="0">
              <a:solidFill>
                <a:srgbClr val="660066"/>
              </a:solidFill>
              <a:latin typeface="標楷體" panose="03000509000000000000" pitchFamily="65" charset="-120"/>
              <a:ea typeface="標楷體" panose="03000509000000000000" pitchFamily="65" charset="-120"/>
            </a:endParaRPr>
          </a:p>
        </p:txBody>
      </p:sp>
      <p:sp>
        <p:nvSpPr>
          <p:cNvPr id="5632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6225082C-D6D6-4649-8573-56F6AD6D9BC0}" type="slidenum">
              <a:rPr lang="zh-TW" altLang="en-US" sz="1400" smtClean="0">
                <a:latin typeface="標楷體" panose="03000509000000000000" pitchFamily="65" charset="-120"/>
                <a:ea typeface="標楷體" panose="03000509000000000000" pitchFamily="65" charset="-120"/>
              </a:rPr>
              <a:pPr>
                <a:spcBef>
                  <a:spcPct val="0"/>
                </a:spcBef>
                <a:buFontTx/>
                <a:buNone/>
              </a:pPr>
              <a:t>64</a:t>
            </a:fld>
            <a:endParaRPr lang="en-US" altLang="zh-TW" sz="1400" smtClean="0">
              <a:latin typeface="標楷體" panose="03000509000000000000" pitchFamily="65" charset="-120"/>
              <a:ea typeface="標楷體" panose="03000509000000000000" pitchFamily="65" charset="-12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655" y="732799"/>
            <a:ext cx="4416177" cy="5750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4"/>
          <p:cNvSpPr>
            <a:spLocks noChangeArrowheads="1"/>
          </p:cNvSpPr>
          <p:nvPr/>
        </p:nvSpPr>
        <p:spPr bwMode="auto">
          <a:xfrm rot="10800000" flipH="1" flipV="1">
            <a:off x="3000094" y="4365104"/>
            <a:ext cx="3683000" cy="648072"/>
          </a:xfrm>
          <a:prstGeom prst="wedgeRectCallout">
            <a:avLst>
              <a:gd name="adj1" fmla="val 8881"/>
              <a:gd name="adj2" fmla="val 236120"/>
            </a:avLst>
          </a:prstGeom>
          <a:solidFill>
            <a:srgbClr val="CCECFF"/>
          </a:solidFill>
          <a:ln w="19050" algn="ctr">
            <a:solidFill>
              <a:srgbClr val="00206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kumimoji="0" lang="zh-TW" altLang="en-US" sz="2000" dirty="0" smtClean="0">
                <a:solidFill>
                  <a:srgbClr val="000000"/>
                </a:solidFill>
                <a:latin typeface="標楷體" panose="03000509000000000000" pitchFamily="65" charset="-120"/>
                <a:ea typeface="標楷體" panose="03000509000000000000" pitchFamily="65" charset="-120"/>
              </a:rPr>
              <a:t>自行留存，申請</a:t>
            </a:r>
            <a:r>
              <a:rPr kumimoji="0" lang="zh-TW" altLang="en-US" sz="2000" dirty="0">
                <a:solidFill>
                  <a:srgbClr val="000000"/>
                </a:solidFill>
                <a:latin typeface="標楷體" panose="03000509000000000000" pitchFamily="65" charset="-120"/>
                <a:ea typeface="標楷體" panose="03000509000000000000" pitchFamily="65" charset="-120"/>
              </a:rPr>
              <a:t>複查時</a:t>
            </a:r>
            <a:r>
              <a:rPr kumimoji="0" lang="zh-TW" altLang="en-US" sz="2000" dirty="0" smtClean="0">
                <a:solidFill>
                  <a:srgbClr val="000000"/>
                </a:solidFill>
                <a:latin typeface="標楷體" panose="03000509000000000000" pitchFamily="65" charset="-120"/>
                <a:ea typeface="標楷體" panose="03000509000000000000" pitchFamily="65" charset="-120"/>
              </a:rPr>
              <a:t>，才須考生簽名傳真。</a:t>
            </a:r>
            <a:endParaRPr kumimoji="0" lang="zh-TW" altLang="en-US" sz="2000" dirty="0">
              <a:solidFill>
                <a:srgbClr val="000000"/>
              </a:solidFill>
              <a:latin typeface="標楷體" panose="03000509000000000000" pitchFamily="65" charset="-120"/>
              <a:ea typeface="標楷體" panose="03000509000000000000" pitchFamily="65" charset="-120"/>
            </a:endParaRPr>
          </a:p>
        </p:txBody>
      </p:sp>
      <p:sp>
        <p:nvSpPr>
          <p:cNvPr id="9" name="矩形 8"/>
          <p:cNvSpPr/>
          <p:nvPr/>
        </p:nvSpPr>
        <p:spPr>
          <a:xfrm>
            <a:off x="3851920" y="6245225"/>
            <a:ext cx="2821657"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531794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AA1A49E5-3A20-407A-9D87-6D755D365273}" type="slidenum">
              <a:rPr lang="zh-TW" altLang="en-US" smtClean="0">
                <a:latin typeface="標楷體" panose="03000509000000000000" pitchFamily="65" charset="-120"/>
                <a:ea typeface="標楷體" panose="03000509000000000000" pitchFamily="65" charset="-120"/>
              </a:rPr>
              <a:pPr>
                <a:defRPr/>
              </a:pPr>
              <a:t>65</a:t>
            </a:fld>
            <a:endParaRPr lang="en-US" altLang="zh-TW">
              <a:latin typeface="標楷體" panose="03000509000000000000" pitchFamily="65" charset="-120"/>
              <a:ea typeface="標楷體" panose="03000509000000000000" pitchFamily="65" charset="-120"/>
            </a:endParaRPr>
          </a:p>
        </p:txBody>
      </p:sp>
      <p:sp>
        <p:nvSpPr>
          <p:cNvPr id="3" name="Rectangle 2"/>
          <p:cNvSpPr txBox="1">
            <a:spLocks noChangeArrowheads="1"/>
          </p:cNvSpPr>
          <p:nvPr/>
        </p:nvSpPr>
        <p:spPr bwMode="auto">
          <a:xfrm>
            <a:off x="165547" y="77788"/>
            <a:ext cx="8553945"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r>
              <a:rPr lang="zh-TW" altLang="en-US" sz="3200" kern="0" dirty="0" smtClean="0">
                <a:solidFill>
                  <a:srgbClr val="161645"/>
                </a:solidFill>
                <a:latin typeface="標楷體" panose="03000509000000000000" pitchFamily="65" charset="-120"/>
                <a:ea typeface="標楷體" panose="03000509000000000000" pitchFamily="65" charset="-120"/>
              </a:rPr>
              <a:t>四、高中職學校查詢系統</a:t>
            </a:r>
            <a:r>
              <a:rPr lang="en-US" altLang="zh-TW" sz="3200" kern="0" dirty="0" smtClean="0">
                <a:solidFill>
                  <a:srgbClr val="161645"/>
                </a:solidFill>
                <a:latin typeface="標楷體" panose="03000509000000000000" pitchFamily="65" charset="-120"/>
                <a:ea typeface="標楷體" panose="03000509000000000000" pitchFamily="65" charset="-120"/>
              </a:rPr>
              <a:t>-</a:t>
            </a:r>
            <a:r>
              <a:rPr lang="zh-TW" altLang="en-US" sz="3200" dirty="0">
                <a:solidFill>
                  <a:srgbClr val="161645"/>
                </a:solidFill>
                <a:latin typeface="標楷體" panose="03000509000000000000" pitchFamily="65" charset="-120"/>
                <a:ea typeface="標楷體" panose="03000509000000000000" pitchFamily="65" charset="-120"/>
              </a:rPr>
              <a:t>登入</a:t>
            </a:r>
            <a:r>
              <a:rPr lang="zh-TW" altLang="en-US" sz="3200" dirty="0" smtClean="0">
                <a:solidFill>
                  <a:srgbClr val="161645"/>
                </a:solidFill>
                <a:latin typeface="標楷體" panose="03000509000000000000" pitchFamily="65" charset="-120"/>
                <a:ea typeface="標楷體" panose="03000509000000000000" pitchFamily="65" charset="-120"/>
              </a:rPr>
              <a:t>畫面</a:t>
            </a:r>
            <a:endParaRPr lang="zh-TW" altLang="en-US" sz="3200" dirty="0">
              <a:solidFill>
                <a:srgbClr val="161645"/>
              </a:solidFill>
              <a:latin typeface="標楷體" panose="03000509000000000000" pitchFamily="65" charset="-120"/>
              <a:ea typeface="標楷體" panose="03000509000000000000" pitchFamily="65" charset="-120"/>
            </a:endParaRPr>
          </a:p>
        </p:txBody>
      </p:sp>
      <p:sp>
        <p:nvSpPr>
          <p:cNvPr id="6" name="Rectangle 2"/>
          <p:cNvSpPr>
            <a:spLocks noChangeArrowheads="1"/>
          </p:cNvSpPr>
          <p:nvPr/>
        </p:nvSpPr>
        <p:spPr bwMode="auto">
          <a:xfrm>
            <a:off x="971600" y="513372"/>
            <a:ext cx="161667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endParaRPr lang="zh-TW" altLang="en-US" sz="2800" dirty="0">
              <a:solidFill>
                <a:srgbClr val="161645"/>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stretch>
            <a:fillRect/>
          </a:stretch>
        </p:blipFill>
        <p:spPr>
          <a:xfrm>
            <a:off x="576536" y="1141801"/>
            <a:ext cx="5976664" cy="5524723"/>
          </a:xfrm>
          <a:prstGeom prst="rect">
            <a:avLst/>
          </a:prstGeom>
        </p:spPr>
      </p:pic>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3968" y="3904163"/>
            <a:ext cx="38766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7127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9"/>
          <p:cNvSpPr>
            <a:spLocks noChangeArrowheads="1"/>
          </p:cNvSpPr>
          <p:nvPr/>
        </p:nvSpPr>
        <p:spPr bwMode="auto">
          <a:xfrm>
            <a:off x="468313" y="971550"/>
            <a:ext cx="5147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a:t>
            </a:r>
            <a:r>
              <a:rPr lang="en-US" altLang="zh-TW" sz="1800" dirty="0" smtClean="0">
                <a:solidFill>
                  <a:srgbClr val="FF0000"/>
                </a:solidFill>
                <a:latin typeface="標楷體" panose="03000509000000000000" pitchFamily="65" charset="-120"/>
                <a:ea typeface="標楷體" panose="03000509000000000000" pitchFamily="65" charset="-120"/>
              </a:rPr>
              <a:t>106.5.4 </a:t>
            </a:r>
            <a:r>
              <a:rPr lang="en-US" altLang="zh-TW" sz="1800" dirty="0">
                <a:solidFill>
                  <a:srgbClr val="FF0000"/>
                </a:solidFill>
                <a:latin typeface="標楷體" panose="03000509000000000000" pitchFamily="65" charset="-120"/>
                <a:ea typeface="標楷體" panose="03000509000000000000" pitchFamily="65" charset="-120"/>
              </a:rPr>
              <a:t>10:00</a:t>
            </a:r>
            <a:r>
              <a:rPr lang="zh-TW" altLang="en-US" sz="1800" dirty="0">
                <a:solidFill>
                  <a:srgbClr val="FF0000"/>
                </a:solidFill>
                <a:latin typeface="標楷體" panose="03000509000000000000" pitchFamily="65" charset="-120"/>
                <a:ea typeface="標楷體" panose="03000509000000000000" pitchFamily="65" charset="-120"/>
              </a:rPr>
              <a:t>起</a:t>
            </a:r>
            <a:r>
              <a:rPr lang="zh-TW" altLang="en-US" sz="1800" dirty="0">
                <a:latin typeface="標楷體" panose="03000509000000000000" pitchFamily="65" charset="-120"/>
                <a:ea typeface="標楷體" panose="03000509000000000000" pitchFamily="65" charset="-120"/>
              </a:rPr>
              <a:t>：技優甄審資格審查登記情形</a:t>
            </a:r>
            <a:endParaRPr lang="en-US" altLang="zh-TW" sz="1800" dirty="0">
              <a:latin typeface="標楷體" panose="03000509000000000000" pitchFamily="65" charset="-120"/>
              <a:ea typeface="標楷體" panose="03000509000000000000" pitchFamily="65" charset="-120"/>
            </a:endParaRPr>
          </a:p>
        </p:txBody>
      </p:sp>
      <p:sp>
        <p:nvSpPr>
          <p:cNvPr id="58371" name="矩形 14"/>
          <p:cNvSpPr>
            <a:spLocks noChangeArrowheads="1"/>
          </p:cNvSpPr>
          <p:nvPr/>
        </p:nvSpPr>
        <p:spPr bwMode="auto">
          <a:xfrm>
            <a:off x="468313" y="3356992"/>
            <a:ext cx="691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a:t>
            </a:r>
            <a:r>
              <a:rPr lang="en-US" altLang="zh-TW" sz="1800" dirty="0" smtClean="0">
                <a:solidFill>
                  <a:srgbClr val="FF0000"/>
                </a:solidFill>
                <a:latin typeface="標楷體" panose="03000509000000000000" pitchFamily="65" charset="-120"/>
                <a:ea typeface="標楷體" panose="03000509000000000000" pitchFamily="65" charset="-120"/>
              </a:rPr>
              <a:t>106.5.18 </a:t>
            </a:r>
            <a:r>
              <a:rPr lang="en-US" altLang="zh-TW" sz="1800" dirty="0">
                <a:solidFill>
                  <a:srgbClr val="FF0000"/>
                </a:solidFill>
                <a:latin typeface="標楷體" panose="03000509000000000000" pitchFamily="65" charset="-120"/>
                <a:ea typeface="標楷體" panose="03000509000000000000" pitchFamily="65" charset="-120"/>
              </a:rPr>
              <a:t>10:00</a:t>
            </a:r>
            <a:r>
              <a:rPr lang="zh-TW" altLang="en-US" sz="1800" dirty="0">
                <a:solidFill>
                  <a:srgbClr val="FF0000"/>
                </a:solidFill>
                <a:latin typeface="標楷體" panose="03000509000000000000" pitchFamily="65" charset="-120"/>
                <a:ea typeface="標楷體" panose="03000509000000000000" pitchFamily="65" charset="-120"/>
              </a:rPr>
              <a:t>起</a:t>
            </a:r>
            <a:r>
              <a:rPr lang="zh-TW" altLang="en-US" sz="1800" dirty="0">
                <a:latin typeface="標楷體" panose="03000509000000000000" pitchFamily="65" charset="-120"/>
                <a:ea typeface="標楷體" panose="03000509000000000000" pitchFamily="65" charset="-120"/>
              </a:rPr>
              <a:t>：資格審查結果及甄審優待加分比例</a:t>
            </a:r>
          </a:p>
        </p:txBody>
      </p:sp>
      <p:pic>
        <p:nvPicPr>
          <p:cNvPr id="58372"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l="1321"/>
          <a:stretch>
            <a:fillRect/>
          </a:stretch>
        </p:blipFill>
        <p:spPr bwMode="auto">
          <a:xfrm>
            <a:off x="581025" y="1359932"/>
            <a:ext cx="8104188"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52B92E93-CC0B-4430-B580-22557F341951}" type="slidenum">
              <a:rPr lang="zh-TW" altLang="en-US" sz="1400" smtClean="0">
                <a:latin typeface="標楷體" panose="03000509000000000000" pitchFamily="65" charset="-120"/>
                <a:ea typeface="標楷體" panose="03000509000000000000" pitchFamily="65" charset="-120"/>
              </a:rPr>
              <a:pPr>
                <a:spcBef>
                  <a:spcPct val="0"/>
                </a:spcBef>
                <a:buFontTx/>
                <a:buNone/>
              </a:pPr>
              <a:t>66</a:t>
            </a:fld>
            <a:endParaRPr lang="en-US" altLang="zh-TW" sz="1400" smtClean="0">
              <a:latin typeface="標楷體" panose="03000509000000000000" pitchFamily="65" charset="-120"/>
              <a:ea typeface="標楷體" panose="03000509000000000000" pitchFamily="65" charset="-120"/>
            </a:endParaRPr>
          </a:p>
        </p:txBody>
      </p:sp>
      <p:sp>
        <p:nvSpPr>
          <p:cNvPr id="58374" name="Rectangle 2"/>
          <p:cNvSpPr txBox="1">
            <a:spLocks noChangeArrowheads="1"/>
          </p:cNvSpPr>
          <p:nvPr/>
        </p:nvSpPr>
        <p:spPr bwMode="auto">
          <a:xfrm>
            <a:off x="179512" y="260350"/>
            <a:ext cx="850570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buNone/>
            </a:pPr>
            <a:r>
              <a:rPr lang="zh-TW" altLang="en-US" kern="0" dirty="0">
                <a:solidFill>
                  <a:srgbClr val="161645"/>
                </a:solidFill>
                <a:latin typeface="標楷體" panose="03000509000000000000" pitchFamily="65" charset="-120"/>
                <a:ea typeface="標楷體" panose="03000509000000000000" pitchFamily="65" charset="-120"/>
              </a:rPr>
              <a:t>四</a:t>
            </a:r>
            <a:r>
              <a:rPr lang="zh-TW" altLang="en-US" kern="0" dirty="0" smtClean="0">
                <a:solidFill>
                  <a:srgbClr val="161645"/>
                </a:solidFill>
                <a:latin typeface="標楷體" panose="03000509000000000000" pitchFamily="65" charset="-120"/>
                <a:ea typeface="標楷體" panose="03000509000000000000" pitchFamily="65" charset="-120"/>
              </a:rPr>
              <a:t>、高中</a:t>
            </a:r>
            <a:r>
              <a:rPr lang="zh-TW" altLang="en-US" kern="0" dirty="0">
                <a:solidFill>
                  <a:srgbClr val="161645"/>
                </a:solidFill>
                <a:latin typeface="標楷體" panose="03000509000000000000" pitchFamily="65" charset="-120"/>
                <a:ea typeface="標楷體" panose="03000509000000000000" pitchFamily="65" charset="-120"/>
              </a:rPr>
              <a:t>職學校查詢系統</a:t>
            </a:r>
          </a:p>
        </p:txBody>
      </p:sp>
      <p:pic>
        <p:nvPicPr>
          <p:cNvPr id="2" name="圖片 1"/>
          <p:cNvPicPr>
            <a:picLocks noChangeAspect="1"/>
          </p:cNvPicPr>
          <p:nvPr/>
        </p:nvPicPr>
        <p:blipFill>
          <a:blip r:embed="rId4"/>
          <a:stretch>
            <a:fillRect/>
          </a:stretch>
        </p:blipFill>
        <p:spPr>
          <a:xfrm>
            <a:off x="395536" y="3859228"/>
            <a:ext cx="8208912" cy="2385997"/>
          </a:xfrm>
          <a:prstGeom prst="rect">
            <a:avLst/>
          </a:prstGeom>
        </p:spPr>
      </p:pic>
      <p:sp>
        <p:nvSpPr>
          <p:cNvPr id="16" name="矩形 15"/>
          <p:cNvSpPr/>
          <p:nvPr/>
        </p:nvSpPr>
        <p:spPr>
          <a:xfrm>
            <a:off x="7452319" y="4941168"/>
            <a:ext cx="1032817" cy="1268592"/>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58779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矩形 8"/>
          <p:cNvSpPr>
            <a:spLocks noChangeArrowheads="1"/>
          </p:cNvSpPr>
          <p:nvPr/>
        </p:nvSpPr>
        <p:spPr bwMode="auto">
          <a:xfrm>
            <a:off x="544946" y="931659"/>
            <a:ext cx="4801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a:t>
            </a:r>
            <a:r>
              <a:rPr lang="en-US" altLang="zh-TW" sz="1800" dirty="0" smtClean="0">
                <a:solidFill>
                  <a:srgbClr val="FF0000"/>
                </a:solidFill>
                <a:latin typeface="標楷體" panose="03000509000000000000" pitchFamily="65" charset="-120"/>
                <a:ea typeface="標楷體" panose="03000509000000000000" pitchFamily="65" charset="-120"/>
              </a:rPr>
              <a:t>106.5.18 </a:t>
            </a:r>
            <a:r>
              <a:rPr lang="en-US" altLang="zh-TW" sz="1800" dirty="0">
                <a:solidFill>
                  <a:srgbClr val="FF0000"/>
                </a:solidFill>
                <a:latin typeface="標楷體" panose="03000509000000000000" pitchFamily="65" charset="-120"/>
                <a:ea typeface="標楷體" panose="03000509000000000000" pitchFamily="65" charset="-120"/>
              </a:rPr>
              <a:t>10:00</a:t>
            </a:r>
            <a:r>
              <a:rPr lang="zh-TW" altLang="en-US" sz="1800" dirty="0">
                <a:solidFill>
                  <a:srgbClr val="FF0000"/>
                </a:solidFill>
                <a:latin typeface="標楷體" panose="03000509000000000000" pitchFamily="65" charset="-120"/>
                <a:ea typeface="標楷體" panose="03000509000000000000" pitchFamily="65" charset="-120"/>
              </a:rPr>
              <a:t>起</a:t>
            </a:r>
            <a:r>
              <a:rPr lang="zh-TW" altLang="en-US" sz="1800" dirty="0">
                <a:latin typeface="標楷體" panose="03000509000000000000" pitchFamily="65" charset="-120"/>
                <a:ea typeface="標楷體" panose="03000509000000000000" pitchFamily="65" charset="-120"/>
              </a:rPr>
              <a:t>：報名考生確認結果查詢</a:t>
            </a:r>
          </a:p>
        </p:txBody>
      </p:sp>
      <p:sp>
        <p:nvSpPr>
          <p:cNvPr id="5939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B96B35C3-E84E-4251-AEBB-B487B612E9F6}" type="slidenum">
              <a:rPr lang="zh-TW" altLang="en-US" sz="1400" smtClean="0">
                <a:latin typeface="標楷體" panose="03000509000000000000" pitchFamily="65" charset="-120"/>
                <a:ea typeface="標楷體" panose="03000509000000000000" pitchFamily="65" charset="-120"/>
              </a:rPr>
              <a:pPr>
                <a:spcBef>
                  <a:spcPct val="0"/>
                </a:spcBef>
                <a:buFontTx/>
                <a:buNone/>
              </a:pPr>
              <a:t>67</a:t>
            </a:fld>
            <a:endParaRPr lang="en-US" altLang="zh-TW" sz="1400" smtClean="0">
              <a:latin typeface="標楷體" panose="03000509000000000000" pitchFamily="65" charset="-120"/>
              <a:ea typeface="標楷體" panose="03000509000000000000" pitchFamily="65" charset="-120"/>
            </a:endParaRPr>
          </a:p>
        </p:txBody>
      </p:sp>
      <p:sp>
        <p:nvSpPr>
          <p:cNvPr id="59403" name="矩形 7"/>
          <p:cNvSpPr>
            <a:spLocks noChangeArrowheads="1"/>
          </p:cNvSpPr>
          <p:nvPr/>
        </p:nvSpPr>
        <p:spPr bwMode="auto">
          <a:xfrm>
            <a:off x="537809" y="3964209"/>
            <a:ext cx="4108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a:t>
            </a:r>
            <a:r>
              <a:rPr lang="en-US" altLang="zh-TW" sz="1800" dirty="0" smtClean="0">
                <a:solidFill>
                  <a:srgbClr val="FF0000"/>
                </a:solidFill>
                <a:latin typeface="標楷體" panose="03000509000000000000" pitchFamily="65" charset="-120"/>
                <a:ea typeface="標楷體" panose="03000509000000000000" pitchFamily="65" charset="-120"/>
              </a:rPr>
              <a:t>106.6.13 </a:t>
            </a:r>
            <a:r>
              <a:rPr lang="en-US" altLang="zh-TW" sz="1800" dirty="0">
                <a:solidFill>
                  <a:srgbClr val="FF0000"/>
                </a:solidFill>
                <a:latin typeface="標楷體" panose="03000509000000000000" pitchFamily="65" charset="-120"/>
                <a:ea typeface="標楷體" panose="03000509000000000000" pitchFamily="65" charset="-120"/>
              </a:rPr>
              <a:t>10:00</a:t>
            </a:r>
            <a:r>
              <a:rPr lang="zh-TW" altLang="en-US" sz="1800" dirty="0">
                <a:solidFill>
                  <a:srgbClr val="FF0000"/>
                </a:solidFill>
                <a:latin typeface="標楷體" panose="03000509000000000000" pitchFamily="65" charset="-120"/>
                <a:ea typeface="標楷體" panose="03000509000000000000" pitchFamily="65" charset="-120"/>
              </a:rPr>
              <a:t>起</a:t>
            </a:r>
            <a:r>
              <a:rPr lang="zh-TW" altLang="en-US" sz="1800" dirty="0">
                <a:latin typeface="標楷體" panose="03000509000000000000" pitchFamily="65" charset="-120"/>
                <a:ea typeface="標楷體" panose="03000509000000000000" pitchFamily="65" charset="-120"/>
              </a:rPr>
              <a:t>：甄審總成績查詢</a:t>
            </a:r>
          </a:p>
        </p:txBody>
      </p:sp>
      <p:sp>
        <p:nvSpPr>
          <p:cNvPr id="15" name="Rectangle 2"/>
          <p:cNvSpPr txBox="1">
            <a:spLocks noChangeArrowheads="1"/>
          </p:cNvSpPr>
          <p:nvPr/>
        </p:nvSpPr>
        <p:spPr bwMode="auto">
          <a:xfrm>
            <a:off x="179512" y="260350"/>
            <a:ext cx="850570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buNone/>
            </a:pPr>
            <a:r>
              <a:rPr lang="zh-TW" altLang="en-US" kern="0" dirty="0">
                <a:solidFill>
                  <a:srgbClr val="161645"/>
                </a:solidFill>
                <a:latin typeface="標楷體" panose="03000509000000000000" pitchFamily="65" charset="-120"/>
                <a:ea typeface="標楷體" panose="03000509000000000000" pitchFamily="65" charset="-120"/>
              </a:rPr>
              <a:t>四</a:t>
            </a:r>
            <a:r>
              <a:rPr lang="zh-TW" altLang="en-US" kern="0" dirty="0" smtClean="0">
                <a:solidFill>
                  <a:srgbClr val="161645"/>
                </a:solidFill>
                <a:latin typeface="標楷體" panose="03000509000000000000" pitchFamily="65" charset="-120"/>
                <a:ea typeface="標楷體" panose="03000509000000000000" pitchFamily="65" charset="-120"/>
              </a:rPr>
              <a:t>、高中</a:t>
            </a:r>
            <a:r>
              <a:rPr lang="zh-TW" altLang="en-US" kern="0" dirty="0">
                <a:solidFill>
                  <a:srgbClr val="161645"/>
                </a:solidFill>
                <a:latin typeface="標楷體" panose="03000509000000000000" pitchFamily="65" charset="-120"/>
                <a:ea typeface="標楷體" panose="03000509000000000000" pitchFamily="65" charset="-120"/>
              </a:rPr>
              <a:t>職學校查詢系統</a:t>
            </a:r>
          </a:p>
        </p:txBody>
      </p:sp>
      <p:pic>
        <p:nvPicPr>
          <p:cNvPr id="2" name="圖片 1"/>
          <p:cNvPicPr>
            <a:picLocks noChangeAspect="1"/>
          </p:cNvPicPr>
          <p:nvPr/>
        </p:nvPicPr>
        <p:blipFill>
          <a:blip r:embed="rId3"/>
          <a:stretch>
            <a:fillRect/>
          </a:stretch>
        </p:blipFill>
        <p:spPr>
          <a:xfrm>
            <a:off x="246908" y="1362507"/>
            <a:ext cx="8301930" cy="2561454"/>
          </a:xfrm>
          <a:prstGeom prst="rect">
            <a:avLst/>
          </a:prstGeom>
        </p:spPr>
      </p:pic>
      <p:sp>
        <p:nvSpPr>
          <p:cNvPr id="23" name="矩形 22"/>
          <p:cNvSpPr/>
          <p:nvPr/>
        </p:nvSpPr>
        <p:spPr>
          <a:xfrm>
            <a:off x="7380312" y="2636912"/>
            <a:ext cx="576064" cy="1224136"/>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4"/>
          <a:stretch>
            <a:fillRect/>
          </a:stretch>
        </p:blipFill>
        <p:spPr>
          <a:xfrm>
            <a:off x="246908" y="4396061"/>
            <a:ext cx="8063538" cy="2130980"/>
          </a:xfrm>
          <a:prstGeom prst="rect">
            <a:avLst/>
          </a:prstGeom>
        </p:spPr>
      </p:pic>
      <p:sp>
        <p:nvSpPr>
          <p:cNvPr id="24" name="矩形 23"/>
          <p:cNvSpPr/>
          <p:nvPr/>
        </p:nvSpPr>
        <p:spPr>
          <a:xfrm>
            <a:off x="4646626" y="5445223"/>
            <a:ext cx="3525774" cy="936105"/>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00706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12"/>
          <p:cNvSpPr>
            <a:spLocks noChangeArrowheads="1"/>
          </p:cNvSpPr>
          <p:nvPr/>
        </p:nvSpPr>
        <p:spPr bwMode="auto">
          <a:xfrm>
            <a:off x="539750" y="1052513"/>
            <a:ext cx="618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a:t>
            </a:r>
            <a:r>
              <a:rPr lang="en-US" altLang="zh-TW" sz="1800" dirty="0" smtClean="0">
                <a:solidFill>
                  <a:srgbClr val="FF0000"/>
                </a:solidFill>
                <a:latin typeface="標楷體" panose="03000509000000000000" pitchFamily="65" charset="-120"/>
                <a:ea typeface="標楷體" panose="03000509000000000000" pitchFamily="65" charset="-120"/>
              </a:rPr>
              <a:t>106.6.19 </a:t>
            </a:r>
            <a:r>
              <a:rPr lang="en-US" altLang="zh-TW" sz="1800" dirty="0">
                <a:solidFill>
                  <a:srgbClr val="FF0000"/>
                </a:solidFill>
                <a:latin typeface="標楷體" panose="03000509000000000000" pitchFamily="65" charset="-120"/>
                <a:ea typeface="標楷體" panose="03000509000000000000" pitchFamily="65" charset="-120"/>
              </a:rPr>
              <a:t>10:00</a:t>
            </a:r>
            <a:r>
              <a:rPr lang="zh-TW" altLang="en-US" sz="1800" dirty="0">
                <a:solidFill>
                  <a:srgbClr val="FF0000"/>
                </a:solidFill>
                <a:latin typeface="標楷體" panose="03000509000000000000" pitchFamily="65" charset="-120"/>
                <a:ea typeface="標楷體" panose="03000509000000000000" pitchFamily="65" charset="-120"/>
              </a:rPr>
              <a:t>起</a:t>
            </a:r>
            <a:r>
              <a:rPr lang="zh-TW" altLang="en-US" sz="1800" dirty="0" smtClean="0">
                <a:latin typeface="標楷體" panose="03000509000000000000" pitchFamily="65" charset="-120"/>
                <a:ea typeface="標楷體" panose="03000509000000000000" pitchFamily="65" charset="-120"/>
              </a:rPr>
              <a:t>：考生甄</a:t>
            </a:r>
            <a:r>
              <a:rPr lang="zh-TW" altLang="en-US" sz="1800" dirty="0">
                <a:latin typeface="標楷體" panose="03000509000000000000" pitchFamily="65" charset="-120"/>
                <a:ea typeface="標楷體" panose="03000509000000000000" pitchFamily="65" charset="-120"/>
              </a:rPr>
              <a:t>審結果</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正、備取生名單</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查</a:t>
            </a:r>
            <a:r>
              <a:rPr lang="zh-TW" altLang="en-US" sz="1800" dirty="0">
                <a:latin typeface="標楷體" panose="03000509000000000000" pitchFamily="65" charset="-120"/>
                <a:ea typeface="標楷體" panose="03000509000000000000" pitchFamily="65" charset="-120"/>
              </a:rPr>
              <a:t>詢</a:t>
            </a:r>
          </a:p>
        </p:txBody>
      </p:sp>
      <p:sp>
        <p:nvSpPr>
          <p:cNvPr id="6041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E3DDF201-785A-4D5D-813B-F11351E73EBB}" type="slidenum">
              <a:rPr lang="zh-TW" altLang="en-US" sz="1400" smtClean="0">
                <a:latin typeface="標楷體" panose="03000509000000000000" pitchFamily="65" charset="-120"/>
                <a:ea typeface="標楷體" panose="03000509000000000000" pitchFamily="65" charset="-120"/>
              </a:rPr>
              <a:pPr>
                <a:spcBef>
                  <a:spcPct val="0"/>
                </a:spcBef>
                <a:buFontTx/>
                <a:buNone/>
              </a:pPr>
              <a:t>68</a:t>
            </a:fld>
            <a:endParaRPr lang="en-US" altLang="zh-TW" sz="1400" smtClean="0">
              <a:latin typeface="標楷體" panose="03000509000000000000" pitchFamily="65" charset="-120"/>
              <a:ea typeface="標楷體" panose="03000509000000000000" pitchFamily="65" charset="-120"/>
            </a:endParaRPr>
          </a:p>
        </p:txBody>
      </p:sp>
      <p:sp>
        <p:nvSpPr>
          <p:cNvPr id="60429" name="矩形 6"/>
          <p:cNvSpPr>
            <a:spLocks noChangeArrowheads="1"/>
          </p:cNvSpPr>
          <p:nvPr/>
        </p:nvSpPr>
        <p:spPr bwMode="auto">
          <a:xfrm>
            <a:off x="611188" y="4035425"/>
            <a:ext cx="8208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a:t>
            </a:r>
            <a:r>
              <a:rPr lang="en-US" altLang="zh-TW" sz="1800" dirty="0" smtClean="0">
                <a:solidFill>
                  <a:srgbClr val="FF0000"/>
                </a:solidFill>
                <a:latin typeface="標楷體" panose="03000509000000000000" pitchFamily="65" charset="-120"/>
                <a:ea typeface="標楷體" panose="03000509000000000000" pitchFamily="65" charset="-120"/>
              </a:rPr>
              <a:t>106.6.21 </a:t>
            </a:r>
            <a:r>
              <a:rPr lang="en-US" altLang="zh-TW" sz="1800" dirty="0">
                <a:solidFill>
                  <a:srgbClr val="FF0000"/>
                </a:solidFill>
                <a:latin typeface="標楷體" panose="03000509000000000000" pitchFamily="65" charset="-120"/>
                <a:ea typeface="標楷體" panose="03000509000000000000" pitchFamily="65" charset="-120"/>
              </a:rPr>
              <a:t>10:00</a:t>
            </a:r>
            <a:r>
              <a:rPr lang="zh-TW" altLang="en-US" sz="1800" dirty="0">
                <a:solidFill>
                  <a:srgbClr val="FF0000"/>
                </a:solidFill>
                <a:latin typeface="標楷體" panose="03000509000000000000" pitchFamily="65" charset="-120"/>
                <a:ea typeface="標楷體" panose="03000509000000000000" pitchFamily="65" charset="-120"/>
              </a:rPr>
              <a:t>起</a:t>
            </a:r>
            <a:r>
              <a:rPr lang="zh-TW" altLang="en-US" sz="1800" dirty="0">
                <a:latin typeface="標楷體" panose="03000509000000000000" pitchFamily="65" charset="-120"/>
                <a:ea typeface="標楷體" panose="03000509000000000000" pitchFamily="65" charset="-120"/>
              </a:rPr>
              <a:t>：考生選填志願狀況查詢</a:t>
            </a:r>
          </a:p>
        </p:txBody>
      </p:sp>
      <p:sp>
        <p:nvSpPr>
          <p:cNvPr id="16" name="Rectangle 2"/>
          <p:cNvSpPr txBox="1">
            <a:spLocks noChangeArrowheads="1"/>
          </p:cNvSpPr>
          <p:nvPr/>
        </p:nvSpPr>
        <p:spPr bwMode="auto">
          <a:xfrm>
            <a:off x="468313" y="260350"/>
            <a:ext cx="82169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buNone/>
            </a:pPr>
            <a:r>
              <a:rPr lang="zh-TW" altLang="en-US" kern="0" dirty="0">
                <a:solidFill>
                  <a:srgbClr val="161645"/>
                </a:solidFill>
                <a:latin typeface="標楷體" panose="03000509000000000000" pitchFamily="65" charset="-120"/>
                <a:ea typeface="標楷體" panose="03000509000000000000" pitchFamily="65" charset="-120"/>
              </a:rPr>
              <a:t>四</a:t>
            </a:r>
            <a:r>
              <a:rPr lang="zh-TW" altLang="en-US" kern="0" dirty="0" smtClean="0">
                <a:solidFill>
                  <a:srgbClr val="161645"/>
                </a:solidFill>
                <a:latin typeface="標楷體" panose="03000509000000000000" pitchFamily="65" charset="-120"/>
                <a:ea typeface="標楷體" panose="03000509000000000000" pitchFamily="65" charset="-120"/>
              </a:rPr>
              <a:t>、高中</a:t>
            </a:r>
            <a:r>
              <a:rPr lang="zh-TW" altLang="en-US" kern="0" dirty="0">
                <a:solidFill>
                  <a:srgbClr val="161645"/>
                </a:solidFill>
                <a:latin typeface="標楷體" panose="03000509000000000000" pitchFamily="65" charset="-120"/>
                <a:ea typeface="標楷體" panose="03000509000000000000" pitchFamily="65" charset="-120"/>
              </a:rPr>
              <a:t>職學校查詢系統</a:t>
            </a:r>
          </a:p>
        </p:txBody>
      </p:sp>
      <p:pic>
        <p:nvPicPr>
          <p:cNvPr id="2" name="圖片 1"/>
          <p:cNvPicPr>
            <a:picLocks noChangeAspect="1"/>
          </p:cNvPicPr>
          <p:nvPr/>
        </p:nvPicPr>
        <p:blipFill>
          <a:blip r:embed="rId3"/>
          <a:stretch>
            <a:fillRect/>
          </a:stretch>
        </p:blipFill>
        <p:spPr>
          <a:xfrm>
            <a:off x="400050" y="1428457"/>
            <a:ext cx="8353425" cy="2466975"/>
          </a:xfrm>
          <a:prstGeom prst="rect">
            <a:avLst/>
          </a:prstGeom>
        </p:spPr>
      </p:pic>
      <p:sp>
        <p:nvSpPr>
          <p:cNvPr id="29" name="矩形 28"/>
          <p:cNvSpPr/>
          <p:nvPr/>
        </p:nvSpPr>
        <p:spPr>
          <a:xfrm>
            <a:off x="7163594" y="2676677"/>
            <a:ext cx="1296838" cy="1152525"/>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4"/>
          <a:stretch>
            <a:fillRect/>
          </a:stretch>
        </p:blipFill>
        <p:spPr>
          <a:xfrm>
            <a:off x="468313" y="4479257"/>
            <a:ext cx="7886700" cy="2242218"/>
          </a:xfrm>
          <a:prstGeom prst="rect">
            <a:avLst/>
          </a:prstGeom>
        </p:spPr>
      </p:pic>
      <p:sp>
        <p:nvSpPr>
          <p:cNvPr id="30" name="矩形 29"/>
          <p:cNvSpPr/>
          <p:nvPr/>
        </p:nvSpPr>
        <p:spPr>
          <a:xfrm>
            <a:off x="7257257" y="5595170"/>
            <a:ext cx="987152" cy="1074190"/>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216497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矩形 10"/>
          <p:cNvSpPr>
            <a:spLocks noChangeArrowheads="1"/>
          </p:cNvSpPr>
          <p:nvPr/>
        </p:nvSpPr>
        <p:spPr bwMode="auto">
          <a:xfrm>
            <a:off x="539750" y="981075"/>
            <a:ext cx="8208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a:t>
            </a:r>
            <a:r>
              <a:rPr lang="en-US" altLang="zh-TW" sz="1800" dirty="0" smtClean="0">
                <a:solidFill>
                  <a:srgbClr val="FF0000"/>
                </a:solidFill>
                <a:latin typeface="標楷體" panose="03000509000000000000" pitchFamily="65" charset="-120"/>
                <a:ea typeface="標楷體" panose="03000509000000000000" pitchFamily="65" charset="-120"/>
              </a:rPr>
              <a:t>106.6.28 </a:t>
            </a:r>
            <a:r>
              <a:rPr lang="en-US" altLang="zh-TW" sz="1800" dirty="0">
                <a:solidFill>
                  <a:srgbClr val="FF0000"/>
                </a:solidFill>
                <a:latin typeface="標楷體" panose="03000509000000000000" pitchFamily="65" charset="-120"/>
                <a:ea typeface="標楷體" panose="03000509000000000000" pitchFamily="65" charset="-120"/>
              </a:rPr>
              <a:t>10:00</a:t>
            </a:r>
            <a:r>
              <a:rPr lang="zh-TW" altLang="en-US" sz="1800" dirty="0">
                <a:solidFill>
                  <a:srgbClr val="FF0000"/>
                </a:solidFill>
                <a:latin typeface="標楷體" panose="03000509000000000000" pitchFamily="65" charset="-120"/>
                <a:ea typeface="標楷體" panose="03000509000000000000" pitchFamily="65" charset="-120"/>
              </a:rPr>
              <a:t>起</a:t>
            </a:r>
            <a:r>
              <a:rPr lang="zh-TW" altLang="en-US" sz="1800" dirty="0">
                <a:latin typeface="標楷體" panose="03000509000000000000" pitchFamily="65" charset="-120"/>
                <a:ea typeface="標楷體" panose="03000509000000000000" pitchFamily="65" charset="-120"/>
              </a:rPr>
              <a:t>：就讀志願序統一分發結果查詢</a:t>
            </a:r>
            <a:endParaRPr lang="en-US" altLang="zh-TW" sz="1800" dirty="0">
              <a:latin typeface="標楷體" panose="03000509000000000000" pitchFamily="65" charset="-120"/>
              <a:ea typeface="標楷體" panose="03000509000000000000" pitchFamily="65" charset="-120"/>
            </a:endParaRPr>
          </a:p>
        </p:txBody>
      </p:sp>
      <p:sp>
        <p:nvSpPr>
          <p:cNvPr id="6144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807038DD-61A2-4F71-97C3-B1738D464088}" type="slidenum">
              <a:rPr lang="zh-TW" altLang="en-US" sz="1400" smtClean="0">
                <a:latin typeface="標楷體" panose="03000509000000000000" pitchFamily="65" charset="-120"/>
                <a:ea typeface="標楷體" panose="03000509000000000000" pitchFamily="65" charset="-120"/>
              </a:rPr>
              <a:pPr>
                <a:spcBef>
                  <a:spcPct val="0"/>
                </a:spcBef>
                <a:buFontTx/>
                <a:buNone/>
              </a:pPr>
              <a:t>69</a:t>
            </a:fld>
            <a:endParaRPr lang="en-US" altLang="zh-TW" sz="1400" smtClean="0">
              <a:latin typeface="標楷體" panose="03000509000000000000" pitchFamily="65" charset="-120"/>
              <a:ea typeface="標楷體" panose="03000509000000000000" pitchFamily="65" charset="-120"/>
            </a:endParaRPr>
          </a:p>
        </p:txBody>
      </p:sp>
      <p:sp>
        <p:nvSpPr>
          <p:cNvPr id="61453" name="矩形 10"/>
          <p:cNvSpPr>
            <a:spLocks noChangeArrowheads="1"/>
          </p:cNvSpPr>
          <p:nvPr/>
        </p:nvSpPr>
        <p:spPr bwMode="auto">
          <a:xfrm>
            <a:off x="539750" y="3789363"/>
            <a:ext cx="8208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a:t>
            </a:r>
            <a:r>
              <a:rPr lang="en-US" altLang="zh-TW" sz="1800" dirty="0" smtClean="0">
                <a:solidFill>
                  <a:srgbClr val="FF0000"/>
                </a:solidFill>
                <a:latin typeface="標楷體" panose="03000509000000000000" pitchFamily="65" charset="-120"/>
                <a:ea typeface="標楷體" panose="03000509000000000000" pitchFamily="65" charset="-120"/>
              </a:rPr>
              <a:t>106.6.28 </a:t>
            </a:r>
            <a:r>
              <a:rPr lang="en-US" altLang="zh-TW" sz="1800" dirty="0">
                <a:solidFill>
                  <a:srgbClr val="FF0000"/>
                </a:solidFill>
                <a:latin typeface="標楷體" panose="03000509000000000000" pitchFamily="65" charset="-120"/>
                <a:ea typeface="標楷體" panose="03000509000000000000" pitchFamily="65" charset="-120"/>
              </a:rPr>
              <a:t>10:00</a:t>
            </a:r>
            <a:r>
              <a:rPr lang="zh-TW" altLang="en-US" sz="1800" dirty="0">
                <a:solidFill>
                  <a:srgbClr val="FF0000"/>
                </a:solidFill>
                <a:latin typeface="標楷體" panose="03000509000000000000" pitchFamily="65" charset="-120"/>
                <a:ea typeface="標楷體" panose="03000509000000000000" pitchFamily="65" charset="-120"/>
              </a:rPr>
              <a:t>起</a:t>
            </a:r>
            <a:r>
              <a:rPr lang="zh-TW" altLang="en-US" sz="1800" dirty="0">
                <a:latin typeface="標楷體" panose="03000509000000000000" pitchFamily="65" charset="-120"/>
                <a:ea typeface="標楷體" panose="03000509000000000000" pitchFamily="65" charset="-120"/>
              </a:rPr>
              <a:t>：考生報到狀況查詢</a:t>
            </a:r>
            <a:endParaRPr lang="en-US" altLang="zh-TW" sz="1800" dirty="0">
              <a:latin typeface="標楷體" panose="03000509000000000000" pitchFamily="65" charset="-120"/>
              <a:ea typeface="標楷體" panose="03000509000000000000" pitchFamily="65" charset="-120"/>
            </a:endParaRPr>
          </a:p>
        </p:txBody>
      </p:sp>
      <p:sp>
        <p:nvSpPr>
          <p:cNvPr id="17" name="Rectangle 2"/>
          <p:cNvSpPr txBox="1">
            <a:spLocks noChangeArrowheads="1"/>
          </p:cNvSpPr>
          <p:nvPr/>
        </p:nvSpPr>
        <p:spPr bwMode="auto">
          <a:xfrm>
            <a:off x="468313" y="260350"/>
            <a:ext cx="82169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buNone/>
            </a:pPr>
            <a:r>
              <a:rPr lang="zh-TW" altLang="en-US" kern="0" dirty="0">
                <a:solidFill>
                  <a:srgbClr val="161645"/>
                </a:solidFill>
                <a:latin typeface="標楷體" panose="03000509000000000000" pitchFamily="65" charset="-120"/>
                <a:ea typeface="標楷體" panose="03000509000000000000" pitchFamily="65" charset="-120"/>
              </a:rPr>
              <a:t>四</a:t>
            </a:r>
            <a:r>
              <a:rPr lang="zh-TW" altLang="en-US" kern="0" dirty="0" smtClean="0">
                <a:solidFill>
                  <a:srgbClr val="161645"/>
                </a:solidFill>
                <a:latin typeface="標楷體" panose="03000509000000000000" pitchFamily="65" charset="-120"/>
                <a:ea typeface="標楷體" panose="03000509000000000000" pitchFamily="65" charset="-120"/>
              </a:rPr>
              <a:t>、高中</a:t>
            </a:r>
            <a:r>
              <a:rPr lang="zh-TW" altLang="en-US" kern="0" dirty="0">
                <a:solidFill>
                  <a:srgbClr val="161645"/>
                </a:solidFill>
                <a:latin typeface="標楷體" panose="03000509000000000000" pitchFamily="65" charset="-120"/>
                <a:ea typeface="標楷體" panose="03000509000000000000" pitchFamily="65" charset="-120"/>
              </a:rPr>
              <a:t>職學校查詢系統</a:t>
            </a:r>
          </a:p>
        </p:txBody>
      </p:sp>
      <p:pic>
        <p:nvPicPr>
          <p:cNvPr id="2" name="圖片 1"/>
          <p:cNvPicPr>
            <a:picLocks noChangeAspect="1"/>
          </p:cNvPicPr>
          <p:nvPr/>
        </p:nvPicPr>
        <p:blipFill>
          <a:blip r:embed="rId3"/>
          <a:stretch>
            <a:fillRect/>
          </a:stretch>
        </p:blipFill>
        <p:spPr>
          <a:xfrm>
            <a:off x="340518" y="1323181"/>
            <a:ext cx="8019257" cy="2432189"/>
          </a:xfrm>
          <a:prstGeom prst="rect">
            <a:avLst/>
          </a:prstGeom>
        </p:spPr>
      </p:pic>
      <p:sp>
        <p:nvSpPr>
          <p:cNvPr id="25" name="矩形 24"/>
          <p:cNvSpPr/>
          <p:nvPr/>
        </p:nvSpPr>
        <p:spPr>
          <a:xfrm>
            <a:off x="2598737" y="2535237"/>
            <a:ext cx="4493543" cy="1094817"/>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4"/>
          <a:stretch>
            <a:fillRect/>
          </a:stretch>
        </p:blipFill>
        <p:spPr>
          <a:xfrm>
            <a:off x="468313" y="4191492"/>
            <a:ext cx="7886700" cy="2438400"/>
          </a:xfrm>
          <a:prstGeom prst="rect">
            <a:avLst/>
          </a:prstGeom>
        </p:spPr>
      </p:pic>
      <p:sp>
        <p:nvSpPr>
          <p:cNvPr id="26" name="矩形 25"/>
          <p:cNvSpPr/>
          <p:nvPr/>
        </p:nvSpPr>
        <p:spPr>
          <a:xfrm>
            <a:off x="7596336" y="5229200"/>
            <a:ext cx="648072" cy="1368450"/>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27785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179512" y="917745"/>
            <a:ext cx="8503542" cy="5706095"/>
          </a:xfrm>
          <a:solidFill>
            <a:schemeClr val="bg1"/>
          </a:solidFill>
        </p:spPr>
        <p:txBody>
          <a:bodyPr/>
          <a:lstStyle/>
          <a:p>
            <a:pPr eaLnBrk="1" hangingPunct="1">
              <a:spcBef>
                <a:spcPts val="300"/>
              </a:spcBef>
              <a:spcAft>
                <a:spcPts val="300"/>
              </a:spcAft>
              <a:buClr>
                <a:schemeClr val="tx1"/>
              </a:buClr>
              <a:buFont typeface="Wingdings" panose="05000000000000000000" pitchFamily="2" charset="2"/>
              <a:buChar char="Ø"/>
              <a:defRPr/>
            </a:pPr>
            <a:r>
              <a:rPr lang="zh-TW" altLang="en-US" sz="1800" dirty="0" smtClean="0">
                <a:latin typeface="標楷體" panose="03000509000000000000" pitchFamily="65" charset="-120"/>
                <a:ea typeface="標楷體" panose="03000509000000000000" pitchFamily="65" charset="-120"/>
              </a:rPr>
              <a:t>本學年</a:t>
            </a:r>
            <a:r>
              <a:rPr lang="zh-TW" altLang="en-US" sz="1800" dirty="0">
                <a:latin typeface="標楷體" panose="03000509000000000000" pitchFamily="65" charset="-120"/>
                <a:ea typeface="標楷體" panose="03000509000000000000" pitchFamily="65" charset="-120"/>
              </a:rPr>
              <a:t>度</a:t>
            </a:r>
            <a:r>
              <a:rPr lang="zh-TW" altLang="en-US" sz="1800" dirty="0" smtClean="0">
                <a:latin typeface="標楷體" panose="03000509000000000000" pitchFamily="65" charset="-120"/>
                <a:ea typeface="標楷體" panose="03000509000000000000" pitchFamily="65" charset="-120"/>
              </a:rPr>
              <a:t>技優甄審入學招生維持</a:t>
            </a:r>
            <a:r>
              <a:rPr lang="zh-TW" altLang="en-US" sz="1800" dirty="0">
                <a:solidFill>
                  <a:srgbClr val="FF0000"/>
                </a:solidFill>
                <a:latin typeface="標楷體" panose="03000509000000000000" pitchFamily="65" charset="-120"/>
                <a:ea typeface="標楷體" panose="03000509000000000000" pitchFamily="65" charset="-120"/>
              </a:rPr>
              <a:t>「考生個別報名」</a:t>
            </a:r>
            <a:endParaRPr lang="en-US" altLang="zh-TW" sz="1800" dirty="0">
              <a:solidFill>
                <a:srgbClr val="FF0000"/>
              </a:solidFill>
              <a:latin typeface="標楷體" panose="03000509000000000000" pitchFamily="65" charset="-120"/>
              <a:ea typeface="標楷體" panose="03000509000000000000" pitchFamily="65" charset="-120"/>
            </a:endParaRPr>
          </a:p>
          <a:p>
            <a:pPr eaLnBrk="1" hangingPunct="1">
              <a:spcBef>
                <a:spcPts val="300"/>
              </a:spcBef>
              <a:spcAft>
                <a:spcPts val="300"/>
              </a:spcAft>
              <a:buClr>
                <a:schemeClr val="tx1"/>
              </a:buClr>
              <a:buFont typeface="Wingdings" panose="05000000000000000000" pitchFamily="2" charset="2"/>
              <a:buChar char="Ø"/>
              <a:defRPr/>
            </a:pPr>
            <a:r>
              <a:rPr lang="zh-TW" altLang="en-US" sz="1800" dirty="0" smtClean="0">
                <a:latin typeface="標楷體" panose="03000509000000000000" pitchFamily="65" charset="-120"/>
                <a:ea typeface="標楷體" panose="03000509000000000000" pitchFamily="65" charset="-120"/>
              </a:rPr>
              <a:t>本學年度採</a:t>
            </a:r>
            <a:r>
              <a:rPr lang="zh-TW" altLang="en-US" sz="1800" dirty="0" smtClean="0">
                <a:solidFill>
                  <a:srgbClr val="FF0000"/>
                </a:solidFill>
                <a:latin typeface="標楷體" panose="03000509000000000000" pitchFamily="65" charset="-120"/>
                <a:ea typeface="標楷體" panose="03000509000000000000" pitchFamily="65" charset="-120"/>
              </a:rPr>
              <a:t>先</a:t>
            </a:r>
            <a:r>
              <a:rPr lang="zh-TW" altLang="en-US" sz="1800" dirty="0">
                <a:solidFill>
                  <a:srgbClr val="FF0000"/>
                </a:solidFill>
                <a:latin typeface="標楷體" panose="03000509000000000000" pitchFamily="65" charset="-120"/>
                <a:ea typeface="標楷體" panose="03000509000000000000" pitchFamily="65" charset="-120"/>
              </a:rPr>
              <a:t>繳報名費</a:t>
            </a:r>
            <a:r>
              <a:rPr lang="zh-TW" altLang="en-US" sz="1800" dirty="0" smtClean="0">
                <a:solidFill>
                  <a:srgbClr val="FF0000"/>
                </a:solidFill>
                <a:latin typeface="標楷體" panose="03000509000000000000" pitchFamily="65" charset="-120"/>
                <a:ea typeface="標楷體" panose="03000509000000000000" pitchFamily="65" charset="-120"/>
              </a:rPr>
              <a:t>後辦理資格審查</a:t>
            </a:r>
            <a:r>
              <a:rPr lang="zh-TW" altLang="en-US" sz="1800" dirty="0" smtClean="0">
                <a:latin typeface="標楷體" panose="03000509000000000000" pitchFamily="65" charset="-120"/>
                <a:ea typeface="標楷體" panose="03000509000000000000" pitchFamily="65" charset="-120"/>
              </a:rPr>
              <a:t>方式</a:t>
            </a:r>
            <a:r>
              <a:rPr lang="zh-TW" altLang="en-US" sz="1800" dirty="0">
                <a:latin typeface="標楷體" panose="03000509000000000000" pitchFamily="65" charset="-120"/>
                <a:ea typeface="標楷體" panose="03000509000000000000" pitchFamily="65" charset="-120"/>
              </a:rPr>
              <a:t>，欲以低收入戶、中低收入戶身分報名者，須於規定時間內上網登錄並繳寄證明文件，經本委員會審查通過者，始享有報名費與指定項目甄審費優待；未於規定時間內登錄身分或身分審查未通過者，均以一般生身分繳費</a:t>
            </a:r>
            <a:r>
              <a:rPr lang="zh-TW" altLang="en-US" sz="1800" dirty="0" smtClean="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eaLnBrk="1" hangingPunct="1">
              <a:spcBef>
                <a:spcPts val="300"/>
              </a:spcBef>
              <a:spcAft>
                <a:spcPts val="300"/>
              </a:spcAft>
              <a:buClr>
                <a:schemeClr val="tx1"/>
              </a:buClr>
              <a:buFont typeface="Wingdings" panose="05000000000000000000" pitchFamily="2" charset="2"/>
              <a:buChar char="Ø"/>
              <a:defRPr/>
            </a:pPr>
            <a:r>
              <a:rPr lang="zh-TW" altLang="en-US" sz="1800" dirty="0" smtClean="0">
                <a:latin typeface="標楷體" panose="03000509000000000000" pitchFamily="65" charset="-120"/>
                <a:ea typeface="標楷體" panose="03000509000000000000" pitchFamily="65" charset="-120"/>
              </a:rPr>
              <a:t>各</a:t>
            </a:r>
            <a:r>
              <a:rPr lang="zh-TW" altLang="en-US" sz="1800" dirty="0">
                <a:latin typeface="標楷體" panose="03000509000000000000" pitchFamily="65" charset="-120"/>
                <a:ea typeface="標楷體" panose="03000509000000000000" pitchFamily="65" charset="-120"/>
              </a:rPr>
              <a:t>階段作業（</a:t>
            </a:r>
            <a:r>
              <a:rPr lang="zh-TW" altLang="en-US" sz="1800" dirty="0" smtClean="0">
                <a:latin typeface="標楷體" panose="03000509000000000000" pitchFamily="65" charset="-120"/>
                <a:ea typeface="標楷體" panose="03000509000000000000" pitchFamily="65" charset="-120"/>
              </a:rPr>
              <a:t>包含資格</a:t>
            </a:r>
            <a:r>
              <a:rPr lang="zh-TW" altLang="en-US" sz="1800" dirty="0">
                <a:latin typeface="標楷體" panose="03000509000000000000" pitchFamily="65" charset="-120"/>
                <a:ea typeface="標楷體" panose="03000509000000000000" pitchFamily="65" charset="-120"/>
              </a:rPr>
              <a:t>審查登錄、資格審查結果查詢、報名系統、甄審總成績查詢、甄審結果查詢，就讀志願序登記系統</a:t>
            </a:r>
            <a:r>
              <a:rPr lang="zh-TW" altLang="en-US" sz="1800" dirty="0" smtClean="0">
                <a:latin typeface="標楷體" panose="03000509000000000000" pitchFamily="65" charset="-120"/>
                <a:ea typeface="標楷體" panose="03000509000000000000" pitchFamily="65" charset="-120"/>
              </a:rPr>
              <a:t>等）</a:t>
            </a:r>
            <a:r>
              <a:rPr lang="zh-TW" altLang="en-US" sz="1800" dirty="0">
                <a:latin typeface="標楷體" panose="03000509000000000000" pitchFamily="65" charset="-120"/>
                <a:ea typeface="標楷體" panose="03000509000000000000" pitchFamily="65" charset="-120"/>
              </a:rPr>
              <a:t>均須輸入自行設定之通行碼；</a:t>
            </a:r>
            <a:r>
              <a:rPr lang="zh-TW" altLang="en-US" sz="1800" dirty="0">
                <a:solidFill>
                  <a:srgbClr val="FF0000"/>
                </a:solidFill>
                <a:latin typeface="標楷體" panose="03000509000000000000" pitchFamily="65" charset="-120"/>
                <a:ea typeface="標楷體" panose="03000509000000000000" pitchFamily="65" charset="-120"/>
              </a:rPr>
              <a:t>通行碼僅允許設定</a:t>
            </a:r>
            <a:r>
              <a:rPr lang="en-US" altLang="zh-TW" sz="1800" dirty="0">
                <a:solidFill>
                  <a:srgbClr val="FF0000"/>
                </a:solidFill>
                <a:latin typeface="標楷體" panose="03000509000000000000" pitchFamily="65" charset="-120"/>
                <a:ea typeface="標楷體" panose="03000509000000000000" pitchFamily="65" charset="-120"/>
              </a:rPr>
              <a:t>1</a:t>
            </a:r>
            <a:r>
              <a:rPr lang="zh-TW" altLang="en-US" sz="1800" dirty="0">
                <a:solidFill>
                  <a:srgbClr val="FF0000"/>
                </a:solidFill>
                <a:latin typeface="標楷體" panose="03000509000000000000" pitchFamily="65" charset="-120"/>
                <a:ea typeface="標楷體" panose="03000509000000000000" pitchFamily="65" charset="-120"/>
              </a:rPr>
              <a:t>次，通行碼設定完成後須用於本招生之後續所有</a:t>
            </a:r>
            <a:r>
              <a:rPr lang="zh-TW" altLang="en-US" sz="1800" dirty="0" smtClean="0">
                <a:solidFill>
                  <a:srgbClr val="FF0000"/>
                </a:solidFill>
                <a:latin typeface="標楷體" panose="03000509000000000000" pitchFamily="65" charset="-120"/>
                <a:ea typeface="標楷體" panose="03000509000000000000" pitchFamily="65" charset="-120"/>
              </a:rPr>
              <a:t>系統，請</a:t>
            </a:r>
            <a:r>
              <a:rPr lang="zh-TW" altLang="en-US" sz="1800" dirty="0">
                <a:solidFill>
                  <a:srgbClr val="FF0000"/>
                </a:solidFill>
                <a:latin typeface="標楷體" panose="03000509000000000000" pitchFamily="65" charset="-120"/>
                <a:ea typeface="標楷體" panose="03000509000000000000" pitchFamily="65" charset="-120"/>
              </a:rPr>
              <a:t>提醒考生務必妥善保存，並切勿公開或交付他人</a:t>
            </a:r>
            <a:r>
              <a:rPr lang="zh-TW" altLang="en-US" sz="1800" dirty="0" smtClean="0">
                <a:solidFill>
                  <a:srgbClr val="FF0000"/>
                </a:solidFill>
                <a:latin typeface="標楷體" panose="03000509000000000000" pitchFamily="65" charset="-120"/>
                <a:ea typeface="標楷體" panose="03000509000000000000" pitchFamily="65" charset="-120"/>
              </a:rPr>
              <a:t>使用。</a:t>
            </a:r>
            <a:endParaRPr lang="en-US" altLang="zh-TW" sz="1800" dirty="0" smtClean="0">
              <a:solidFill>
                <a:srgbClr val="FF0000"/>
              </a:solidFill>
              <a:latin typeface="標楷體" panose="03000509000000000000" pitchFamily="65" charset="-120"/>
              <a:ea typeface="標楷體" panose="03000509000000000000" pitchFamily="65" charset="-120"/>
            </a:endParaRPr>
          </a:p>
          <a:p>
            <a:pPr eaLnBrk="1" hangingPunct="1">
              <a:spcBef>
                <a:spcPts val="300"/>
              </a:spcBef>
              <a:spcAft>
                <a:spcPts val="300"/>
              </a:spcAft>
              <a:buClr>
                <a:schemeClr val="tx1"/>
              </a:buClr>
              <a:buFont typeface="Wingdings" panose="05000000000000000000" pitchFamily="2" charset="2"/>
              <a:buChar char="Ø"/>
              <a:defRPr/>
            </a:pPr>
            <a:r>
              <a:rPr lang="zh-TW" altLang="en-US" sz="1800" dirty="0" smtClean="0">
                <a:latin typeface="標楷體" panose="03000509000000000000" pitchFamily="65" charset="-120"/>
                <a:ea typeface="標楷體" panose="03000509000000000000" pitchFamily="65" charset="-120"/>
              </a:rPr>
              <a:t>考生</a:t>
            </a:r>
            <a:r>
              <a:rPr lang="zh-TW" altLang="en-US" sz="1800" dirty="0">
                <a:latin typeface="標楷體" panose="03000509000000000000" pitchFamily="65" charset="-120"/>
                <a:ea typeface="標楷體" panose="03000509000000000000" pitchFamily="65" charset="-120"/>
              </a:rPr>
              <a:t>須先完成繳交報名費並通過資格審查，方可報名（未繳交報名費、未參加或未通過資格審查者不得報名）</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eaLnBrk="1" hangingPunct="1">
              <a:spcBef>
                <a:spcPts val="300"/>
              </a:spcBef>
              <a:spcAft>
                <a:spcPts val="300"/>
              </a:spcAft>
              <a:buClr>
                <a:schemeClr val="tx1"/>
              </a:buClr>
              <a:buFont typeface="Wingdings" panose="05000000000000000000" pitchFamily="2" charset="2"/>
              <a:buChar char="Ø"/>
              <a:defRPr/>
            </a:pPr>
            <a:r>
              <a:rPr lang="zh-TW" altLang="en-US" sz="1800" dirty="0" smtClean="0">
                <a:latin typeface="標楷體" panose="03000509000000000000" pitchFamily="65" charset="-120"/>
                <a:ea typeface="標楷體" panose="03000509000000000000" pitchFamily="65" charset="-120"/>
              </a:rPr>
              <a:t>資格審查時間</a:t>
            </a:r>
            <a:r>
              <a:rPr lang="zh-TW" altLang="en-US" sz="1800" dirty="0">
                <a:latin typeface="標楷體" panose="03000509000000000000" pitchFamily="65" charset="-120"/>
                <a:ea typeface="標楷體" panose="03000509000000000000" pitchFamily="65" charset="-120"/>
              </a:rPr>
              <a:t>截止</a:t>
            </a:r>
            <a:r>
              <a:rPr lang="zh-TW" altLang="en-US" sz="1800" dirty="0" smtClean="0">
                <a:latin typeface="標楷體" panose="03000509000000000000" pitchFamily="65" charset="-120"/>
                <a:ea typeface="標楷體" panose="03000509000000000000" pitchFamily="65" charset="-120"/>
              </a:rPr>
              <a:t>後</a:t>
            </a:r>
            <a:r>
              <a:rPr lang="zh-TW" altLang="en-US" sz="1800" dirty="0">
                <a:latin typeface="標楷體" panose="03000509000000000000" pitchFamily="65" charset="-120"/>
                <a:ea typeface="標楷體" panose="03000509000000000000" pitchFamily="65" charset="-120"/>
              </a:rPr>
              <a:t>，所取得之競賽優勝或通過證照檢定，不得要求複查或補繳資料予以重新評分</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eaLnBrk="1" hangingPunct="1">
              <a:spcBef>
                <a:spcPts val="300"/>
              </a:spcBef>
              <a:spcAft>
                <a:spcPts val="300"/>
              </a:spcAft>
              <a:buClr>
                <a:schemeClr val="tx1"/>
              </a:buClr>
              <a:buFont typeface="Wingdings" panose="05000000000000000000" pitchFamily="2" charset="2"/>
              <a:buChar char="Ø"/>
              <a:defRPr/>
            </a:pP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登記就讀志願序必須完成「</a:t>
            </a:r>
            <a:r>
              <a:rPr lang="zh-TW" altLang="en-US" sz="1800" dirty="0">
                <a:solidFill>
                  <a:srgbClr val="FF0000"/>
                </a:solidFill>
                <a:latin typeface="標楷體" panose="03000509000000000000" pitchFamily="65" charset="-120"/>
                <a:ea typeface="標楷體" panose="03000509000000000000" pitchFamily="65" charset="-120"/>
              </a:rPr>
              <a:t>確定送出</a:t>
            </a:r>
            <a:r>
              <a:rPr lang="zh-TW" altLang="en-US" sz="1800" dirty="0">
                <a:latin typeface="標楷體" panose="03000509000000000000" pitchFamily="65" charset="-120"/>
                <a:ea typeface="標楷體" panose="03000509000000000000" pitchFamily="65" charset="-120"/>
              </a:rPr>
              <a:t>」，才可參加統一分發（系統僅暫存志願，而未確定送出者一律不予分發）</a:t>
            </a:r>
            <a:r>
              <a:rPr lang="zh-TW" altLang="en-US" sz="1800" dirty="0" smtClean="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eaLnBrk="1" hangingPunct="1">
              <a:spcBef>
                <a:spcPts val="300"/>
              </a:spcBef>
              <a:spcAft>
                <a:spcPts val="300"/>
              </a:spcAft>
              <a:buClr>
                <a:schemeClr val="tx1"/>
              </a:buClr>
              <a:buFont typeface="Wingdings" panose="05000000000000000000" pitchFamily="2" charset="2"/>
              <a:buChar char="Ø"/>
              <a:defRPr/>
            </a:pPr>
            <a:r>
              <a:rPr lang="zh-TW" altLang="en-US" sz="1800" dirty="0" smtClean="0">
                <a:solidFill>
                  <a:srgbClr val="FF0000"/>
                </a:solidFill>
                <a:latin typeface="標楷體" panose="03000509000000000000" pitchFamily="65" charset="-120"/>
                <a:ea typeface="標楷體" panose="03000509000000000000" pitchFamily="65" charset="-120"/>
              </a:rPr>
              <a:t>建議</a:t>
            </a:r>
            <a:r>
              <a:rPr lang="zh-TW" altLang="en-US" sz="1800" dirty="0">
                <a:solidFill>
                  <a:srgbClr val="FF0000"/>
                </a:solidFill>
                <a:latin typeface="標楷體" panose="03000509000000000000" pitchFamily="65" charset="-120"/>
                <a:ea typeface="標楷體" panose="03000509000000000000" pitchFamily="65" charset="-120"/>
              </a:rPr>
              <a:t>考生不要使用手機或平版電腦登入使用本招生各系統，避免畫面資訊閱覽不完全，漏登資料而影響權益。</a:t>
            </a:r>
          </a:p>
          <a:p>
            <a:pPr marL="0" indent="0" algn="just" eaLnBrk="1" hangingPunct="1">
              <a:spcBef>
                <a:spcPts val="300"/>
              </a:spcBef>
              <a:spcAft>
                <a:spcPts val="300"/>
              </a:spcAft>
              <a:buClr>
                <a:schemeClr val="tx1"/>
              </a:buClr>
              <a:buNone/>
              <a:defRPr/>
            </a:pPr>
            <a:endParaRPr lang="en-US" altLang="zh-TW" sz="1800" dirty="0">
              <a:latin typeface="標楷體" panose="03000509000000000000" pitchFamily="65" charset="-120"/>
              <a:ea typeface="標楷體" panose="03000509000000000000" pitchFamily="65" charset="-120"/>
            </a:endParaRPr>
          </a:p>
          <a:p>
            <a:pPr marL="0" indent="0" algn="just" eaLnBrk="1" hangingPunct="1">
              <a:spcBef>
                <a:spcPts val="300"/>
              </a:spcBef>
              <a:spcAft>
                <a:spcPts val="300"/>
              </a:spcAft>
              <a:buClr>
                <a:schemeClr val="tx1"/>
              </a:buClr>
              <a:buFontTx/>
              <a:buNone/>
              <a:defRPr/>
            </a:pPr>
            <a:endParaRPr lang="zh-TW" altLang="en-US" sz="1800" dirty="0">
              <a:latin typeface="標楷體" panose="03000509000000000000" pitchFamily="65" charset="-120"/>
              <a:ea typeface="標楷體" panose="03000509000000000000" pitchFamily="65" charset="-120"/>
            </a:endParaRPr>
          </a:p>
          <a:p>
            <a:pPr marL="0" indent="0" algn="just" eaLnBrk="1" hangingPunct="1">
              <a:spcBef>
                <a:spcPts val="300"/>
              </a:spcBef>
              <a:spcAft>
                <a:spcPts val="300"/>
              </a:spcAft>
              <a:buClr>
                <a:schemeClr val="tx1"/>
              </a:buClr>
              <a:buFontTx/>
              <a:buNone/>
              <a:defRPr/>
            </a:pPr>
            <a:endParaRPr lang="en-US" altLang="zh-TW" sz="2000" dirty="0" smtClean="0">
              <a:latin typeface="標楷體" panose="03000509000000000000" pitchFamily="65" charset="-120"/>
              <a:ea typeface="標楷體" panose="03000509000000000000" pitchFamily="65" charset="-120"/>
            </a:endParaRPr>
          </a:p>
        </p:txBody>
      </p:sp>
      <p:sp>
        <p:nvSpPr>
          <p:cNvPr id="8195" name="Rectangle 2"/>
          <p:cNvSpPr>
            <a:spLocks noChangeArrowheads="1"/>
          </p:cNvSpPr>
          <p:nvPr/>
        </p:nvSpPr>
        <p:spPr bwMode="auto">
          <a:xfrm>
            <a:off x="180241" y="260648"/>
            <a:ext cx="797684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二、重要注意事項</a:t>
            </a:r>
            <a:r>
              <a:rPr lang="en-US" altLang="zh-TW" sz="3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sz="3600" dirty="0">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198" name="投影片編號版面配置區 1"/>
          <p:cNvSpPr>
            <a:spLocks noGrp="1"/>
          </p:cNvSpPr>
          <p:nvPr>
            <p:ph type="sldNum" sz="quarter" idx="12"/>
          </p:nvPr>
        </p:nvSpPr>
        <p:spPr>
          <a:xfrm>
            <a:off x="6804248" y="637066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78E2DA39-AE3B-4D4A-B0E8-61BB332813B3}" type="slidenum">
              <a:rPr lang="zh-TW" altLang="en-US" sz="1400" smtClean="0">
                <a:latin typeface="標楷體" panose="03000509000000000000" pitchFamily="65" charset="-120"/>
                <a:ea typeface="標楷體" panose="03000509000000000000" pitchFamily="65" charset="-120"/>
              </a:rPr>
              <a:pPr>
                <a:spcBef>
                  <a:spcPct val="0"/>
                </a:spcBef>
                <a:buFontTx/>
                <a:buNone/>
              </a:pPr>
              <a:t>7</a:t>
            </a:fld>
            <a:endParaRPr lang="en-US" altLang="zh-TW" sz="1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725162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5D56C1A9-D5A3-49A0-8347-1ADA44E2C223}" type="slidenum">
              <a:rPr lang="zh-TW" altLang="en-US" sz="1400" smtClean="0">
                <a:latin typeface="標楷體" panose="03000509000000000000" pitchFamily="65" charset="-120"/>
                <a:ea typeface="標楷體" panose="03000509000000000000" pitchFamily="65" charset="-120"/>
              </a:rPr>
              <a:pPr>
                <a:spcBef>
                  <a:spcPct val="0"/>
                </a:spcBef>
                <a:buFontTx/>
                <a:buNone/>
              </a:pPr>
              <a:t>70</a:t>
            </a:fld>
            <a:endParaRPr lang="en-US" altLang="zh-TW" sz="1400" smtClean="0">
              <a:latin typeface="標楷體" panose="03000509000000000000" pitchFamily="65" charset="-120"/>
              <a:ea typeface="標楷體" panose="03000509000000000000" pitchFamily="65" charset="-120"/>
            </a:endParaRPr>
          </a:p>
        </p:txBody>
      </p:sp>
      <p:sp>
        <p:nvSpPr>
          <p:cNvPr id="62467" name="Rectangle 2"/>
          <p:cNvSpPr txBox="1">
            <a:spLocks noChangeArrowheads="1"/>
          </p:cNvSpPr>
          <p:nvPr/>
        </p:nvSpPr>
        <p:spPr bwMode="auto">
          <a:xfrm>
            <a:off x="323528" y="1412776"/>
            <a:ext cx="82184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10000">
                <a:solidFill>
                  <a:srgbClr val="161645"/>
                </a:solidFill>
                <a:latin typeface="標楷體" panose="03000509000000000000" pitchFamily="65" charset="-120"/>
                <a:ea typeface="標楷體" panose="03000509000000000000" pitchFamily="65" charset="-120"/>
              </a:rPr>
              <a:t>意見交流</a:t>
            </a:r>
          </a:p>
        </p:txBody>
      </p:sp>
      <p:pic>
        <p:nvPicPr>
          <p:cNvPr id="4" name="圖片 3" descr="聯合會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3206703" cy="585976"/>
          </a:xfrm>
          <a:prstGeom prst="rect">
            <a:avLst/>
          </a:prstGeom>
        </p:spPr>
      </p:pic>
    </p:spTree>
    <p:extLst>
      <p:ext uri="{BB962C8B-B14F-4D97-AF65-F5344CB8AC3E}">
        <p14:creationId xmlns:p14="http://schemas.microsoft.com/office/powerpoint/2010/main" val="3040501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323528" y="980728"/>
            <a:ext cx="8302517" cy="5490071"/>
          </a:xfrm>
          <a:solidFill>
            <a:schemeClr val="bg1"/>
          </a:solidFill>
        </p:spPr>
        <p:txBody>
          <a:bodyPr/>
          <a:lstStyle/>
          <a:p>
            <a:pPr algn="just" eaLnBrk="1" hangingPunct="1">
              <a:spcBef>
                <a:spcPts val="300"/>
              </a:spcBef>
              <a:spcAft>
                <a:spcPts val="300"/>
              </a:spcAft>
              <a:buClr>
                <a:schemeClr val="tx1"/>
              </a:buClr>
              <a:buFont typeface="Wingdings" panose="05000000000000000000" pitchFamily="2" charset="2"/>
              <a:buChar char="Ø"/>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依據本會</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日第</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次技術會議決議，</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有關「</a:t>
            </a:r>
            <a:r>
              <a:rPr lang="zh-TW" altLang="en-US" sz="2000" u="sng"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全國</a:t>
            </a:r>
            <a:r>
              <a:rPr lang="zh-TW" altLang="en-US" sz="2000" u="sng"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高級中等學校專業群科</a:t>
            </a:r>
            <a:r>
              <a:rPr lang="en-US" altLang="zh-TW" sz="2000" u="sng"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u="sng"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年專題及創意製作</a:t>
            </a:r>
            <a:r>
              <a:rPr lang="zh-TW" altLang="en-US" sz="2000" u="sng"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競賽</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」決賽獲獎考生，報名</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學年度四技二專技優甄審入學招生相關因應措施如下</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eaLnBrk="1" hangingPunct="1">
              <a:spcBef>
                <a:spcPts val="300"/>
              </a:spcBef>
              <a:spcAft>
                <a:spcPts val="300"/>
              </a:spcAft>
              <a:buClr>
                <a:schemeClr val="tx1"/>
              </a:buClr>
              <a:buNone/>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須同其他考生依招生簡章資格審查規定方式及期限，如期完成</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報名</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 indent="0" algn="just" eaLnBrk="1" hangingPunct="1">
              <a:spcBef>
                <a:spcPts val="300"/>
              </a:spcBef>
              <a:spcAft>
                <a:spcPts val="300"/>
              </a:spcAft>
              <a:buClr>
                <a:schemeClr val="tx1"/>
              </a:buClr>
              <a:buNone/>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費</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繳交及資格審查登錄寄件</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請考生繳寄競賽主辦單位開立</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之</a:t>
            </a:r>
            <a:r>
              <a:rPr lang="zh-TW" altLang="en-US" sz="20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「決</a:t>
            </a:r>
            <a:endParaRPr lang="en-US" altLang="zh-TW" sz="20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36000" indent="0" algn="just" eaLnBrk="1" hangingPunct="1">
              <a:spcBef>
                <a:spcPts val="300"/>
              </a:spcBef>
              <a:spcAft>
                <a:spcPts val="300"/>
              </a:spcAft>
              <a:buClr>
                <a:schemeClr val="tx1"/>
              </a:buClr>
              <a:buNone/>
              <a:defRPr/>
            </a:pP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賽參賽資格證明書」</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本會將於</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日該競賽決賽辦理結束後</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，據以競賽主辦單位提</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 indent="0" algn="just" eaLnBrk="1" hangingPunct="1">
              <a:spcBef>
                <a:spcPts val="300"/>
              </a:spcBef>
              <a:spcAft>
                <a:spcPts val="300"/>
              </a:spcAft>
              <a:buClr>
                <a:schemeClr val="tx1"/>
              </a:buClr>
              <a:buNone/>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供之決賽</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獲獎優勝名次考生名冊</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，辦理</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後續考生資格與優待加分</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比</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 indent="0" algn="just" eaLnBrk="1" hangingPunct="1">
              <a:spcBef>
                <a:spcPts val="300"/>
              </a:spcBef>
              <a:spcAft>
                <a:spcPts val="300"/>
              </a:spcAft>
              <a:buClr>
                <a:schemeClr val="tx1"/>
              </a:buClr>
              <a:buNone/>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例查核</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等相關事宜</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如原先</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以「其他競賽獲獎或證照」報名之考生，後因取得該競賽</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決</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 indent="0" algn="just" eaLnBrk="1" hangingPunct="1">
              <a:spcBef>
                <a:spcPts val="300"/>
              </a:spcBef>
              <a:spcAft>
                <a:spcPts val="300"/>
              </a:spcAft>
              <a:buClr>
                <a:schemeClr val="tx1"/>
              </a:buClr>
              <a:buNone/>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賽</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優勝名次之優待加分比例，較</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原所選</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報項目之優待加分</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比例較高時</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 indent="0" algn="just" eaLnBrk="1" hangingPunct="1">
              <a:spcBef>
                <a:spcPts val="300"/>
              </a:spcBef>
              <a:spcAft>
                <a:spcPts val="300"/>
              </a:spcAft>
              <a:buClr>
                <a:schemeClr val="tx1"/>
              </a:buClr>
              <a:buNone/>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，同意</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考生改以該競賽參加本招生。</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spcBef>
                <a:spcPts val="300"/>
              </a:spcBef>
              <a:spcAft>
                <a:spcPts val="300"/>
              </a:spcAft>
              <a:buClr>
                <a:schemeClr val="tx1"/>
              </a:buClr>
              <a:buNone/>
              <a:defRPr/>
            </a:pPr>
            <a:endParaRPr lang="en-US" altLang="zh-TW" sz="2000" dirty="0" smtClean="0">
              <a:latin typeface="標楷體" panose="03000509000000000000" pitchFamily="65" charset="-120"/>
              <a:ea typeface="標楷體" panose="03000509000000000000" pitchFamily="65" charset="-120"/>
            </a:endParaRPr>
          </a:p>
        </p:txBody>
      </p:sp>
      <p:sp>
        <p:nvSpPr>
          <p:cNvPr id="8195" name="Rectangle 2"/>
          <p:cNvSpPr>
            <a:spLocks noChangeArrowheads="1"/>
          </p:cNvSpPr>
          <p:nvPr/>
        </p:nvSpPr>
        <p:spPr bwMode="auto">
          <a:xfrm>
            <a:off x="323528" y="260648"/>
            <a:ext cx="797684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二、重</a:t>
            </a:r>
            <a:r>
              <a:rPr lang="zh-TW" altLang="en-US" sz="3600" dirty="0">
                <a:solidFill>
                  <a:srgbClr val="660066"/>
                </a:solidFill>
                <a:latin typeface="標楷體" panose="03000509000000000000" pitchFamily="65" charset="-120"/>
                <a:ea typeface="標楷體" panose="03000509000000000000" pitchFamily="65" charset="-120"/>
              </a:rPr>
              <a:t>要</a:t>
            </a:r>
            <a:r>
              <a:rPr lang="zh-TW" altLang="en-US" sz="3600" dirty="0" smtClean="0">
                <a:solidFill>
                  <a:srgbClr val="660066"/>
                </a:solidFill>
                <a:latin typeface="標楷體" panose="03000509000000000000" pitchFamily="65" charset="-120"/>
                <a:ea typeface="標楷體" panose="03000509000000000000" pitchFamily="65" charset="-120"/>
              </a:rPr>
              <a:t>注意事項</a:t>
            </a:r>
            <a:r>
              <a:rPr lang="en-US" altLang="zh-TW" sz="3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sz="3600" dirty="0">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198" name="投影片編號版面配置區 1"/>
          <p:cNvSpPr>
            <a:spLocks noGrp="1"/>
          </p:cNvSpPr>
          <p:nvPr>
            <p:ph type="sldNum" sz="quarter" idx="12"/>
          </p:nvPr>
        </p:nvSpPr>
        <p:spPr>
          <a:xfrm>
            <a:off x="6804248" y="637066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78E2DA39-AE3B-4D4A-B0E8-61BB332813B3}" type="slidenum">
              <a:rPr lang="zh-TW" altLang="en-US" sz="1400" smtClean="0">
                <a:latin typeface="標楷體" panose="03000509000000000000" pitchFamily="65" charset="-120"/>
                <a:ea typeface="標楷體" panose="03000509000000000000" pitchFamily="65" charset="-120"/>
              </a:rPr>
              <a:pPr>
                <a:spcBef>
                  <a:spcPct val="0"/>
                </a:spcBef>
                <a:buFontTx/>
                <a:buNone/>
              </a:pPr>
              <a:t>8</a:t>
            </a:fld>
            <a:endParaRPr lang="en-US" altLang="zh-TW" sz="1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8732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2189" y="145380"/>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660066"/>
                </a:solidFill>
                <a:latin typeface="標楷體" panose="03000509000000000000" pitchFamily="65" charset="-120"/>
                <a:ea typeface="標楷體" panose="03000509000000000000" pitchFamily="65" charset="-120"/>
              </a:rPr>
              <a:t>二、重要注意事項</a:t>
            </a:r>
            <a:endParaRPr lang="zh-TW" altLang="en-US" sz="3600" dirty="0">
              <a:solidFill>
                <a:srgbClr val="660066"/>
              </a:solidFill>
              <a:latin typeface="標楷體" panose="03000509000000000000" pitchFamily="65" charset="-120"/>
              <a:ea typeface="標楷體" panose="03000509000000000000" pitchFamily="65" charset="-120"/>
            </a:endParaRPr>
          </a:p>
        </p:txBody>
      </p:sp>
      <p:sp>
        <p:nvSpPr>
          <p:cNvPr id="6" name="Rectangle 3"/>
          <p:cNvSpPr txBox="1">
            <a:spLocks noChangeArrowheads="1"/>
          </p:cNvSpPr>
          <p:nvPr/>
        </p:nvSpPr>
        <p:spPr bwMode="auto">
          <a:xfrm>
            <a:off x="102189" y="850900"/>
            <a:ext cx="3368675" cy="4104109"/>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3538" indent="-363538" eaLnBrk="1" hangingPunct="1">
              <a:lnSpc>
                <a:spcPct val="130000"/>
              </a:lnSpc>
              <a:spcBef>
                <a:spcPts val="300"/>
              </a:spcBef>
              <a:spcAft>
                <a:spcPts val="300"/>
              </a:spcAft>
              <a:buClr>
                <a:schemeClr val="tx1"/>
              </a:buClr>
              <a:buBlip>
                <a:blip r:embed="rId3"/>
              </a:buBlip>
              <a:defRPr/>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學年度四技二專技優甄審報名相關資訊，已於</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日技專招聯試字第</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1068310051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號函知各高中職</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學校。</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3538" indent="-363538" eaLnBrk="1" hangingPunct="1">
              <a:lnSpc>
                <a:spcPct val="130000"/>
              </a:lnSpc>
              <a:spcBef>
                <a:spcPts val="300"/>
              </a:spcBef>
              <a:spcAft>
                <a:spcPts val="300"/>
              </a:spcAft>
              <a:buClr>
                <a:schemeClr val="tx1"/>
              </a:buClr>
              <a:buFontTx/>
              <a:buBlip>
                <a:blip r:embed="rId3"/>
              </a:buBlip>
              <a:defRPr/>
            </a:pPr>
            <a:r>
              <a:rPr lang="zh-TW" altLang="en-US" sz="2200" dirty="0">
                <a:latin typeface="標楷體" panose="03000509000000000000" pitchFamily="65" charset="-120"/>
                <a:ea typeface="標楷體" panose="03000509000000000000" pitchFamily="65" charset="-120"/>
              </a:rPr>
              <a:t>系統練習</a:t>
            </a:r>
            <a:r>
              <a:rPr lang="zh-TW" altLang="en-US" sz="2200" dirty="0" smtClean="0">
                <a:latin typeface="標楷體" panose="03000509000000000000" pitchFamily="65" charset="-120"/>
                <a:ea typeface="標楷體" panose="03000509000000000000" pitchFamily="65" charset="-120"/>
              </a:rPr>
              <a:t>版開放</a:t>
            </a:r>
            <a:r>
              <a:rPr lang="zh-TW" altLang="en-US" sz="2200" dirty="0">
                <a:latin typeface="標楷體" panose="03000509000000000000" pitchFamily="65" charset="-120"/>
                <a:ea typeface="標楷體" panose="03000509000000000000" pitchFamily="65" charset="-120"/>
              </a:rPr>
              <a:t>時間：</a:t>
            </a:r>
            <a:endParaRPr lang="en-US" altLang="zh-TW" sz="2200" dirty="0">
              <a:latin typeface="標楷體" panose="03000509000000000000" pitchFamily="65" charset="-120"/>
              <a:ea typeface="標楷體" panose="03000509000000000000" pitchFamily="65" charset="-120"/>
            </a:endParaRPr>
          </a:p>
          <a:p>
            <a:pPr marL="0" indent="0" algn="just" eaLnBrk="1" hangingPunct="1">
              <a:lnSpc>
                <a:spcPct val="110000"/>
              </a:lnSpc>
              <a:spcBef>
                <a:spcPts val="0"/>
              </a:spcBef>
              <a:buClr>
                <a:schemeClr val="tx1"/>
              </a:buClr>
              <a:buFontTx/>
              <a:buNone/>
              <a:defRPr/>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106.3.22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起至</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110000"/>
              </a:lnSpc>
              <a:spcBef>
                <a:spcPts val="0"/>
              </a:spcBef>
              <a:buClr>
                <a:schemeClr val="tx1"/>
              </a:buClr>
              <a:buFontTx/>
              <a:buNone/>
              <a:defRPr/>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106.4.14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lnSpc>
                <a:spcPct val="130000"/>
              </a:lnSpc>
              <a:spcBef>
                <a:spcPts val="300"/>
              </a:spcBef>
              <a:spcAft>
                <a:spcPts val="300"/>
              </a:spcAft>
              <a:buClr>
                <a:schemeClr val="tx1"/>
              </a:buClr>
              <a:buNone/>
              <a:defRPr/>
            </a:pP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63538" indent="-363538" eaLnBrk="1" hangingPunct="1">
              <a:lnSpc>
                <a:spcPct val="130000"/>
              </a:lnSpc>
              <a:spcBef>
                <a:spcPts val="300"/>
              </a:spcBef>
              <a:spcAft>
                <a:spcPts val="300"/>
              </a:spcAft>
              <a:buClr>
                <a:schemeClr val="tx1"/>
              </a:buClr>
              <a:buFontTx/>
              <a:buBlip>
                <a:blip r:embed="rId3"/>
              </a:buBlip>
              <a:defRPr/>
            </a:pPr>
            <a:endParaRPr lang="en-US" altLang="zh-TW" sz="2200" dirty="0" smtClean="0">
              <a:latin typeface="標楷體" panose="03000509000000000000" pitchFamily="65" charset="-120"/>
              <a:ea typeface="標楷體" panose="03000509000000000000" pitchFamily="65" charset="-120"/>
            </a:endParaRPr>
          </a:p>
          <a:p>
            <a:pPr marL="363538" indent="-363538" eaLnBrk="1" hangingPunct="1">
              <a:lnSpc>
                <a:spcPct val="130000"/>
              </a:lnSpc>
              <a:spcBef>
                <a:spcPts val="300"/>
              </a:spcBef>
              <a:spcAft>
                <a:spcPts val="300"/>
              </a:spcAft>
              <a:buClr>
                <a:schemeClr val="tx1"/>
              </a:buClr>
              <a:buFontTx/>
              <a:buBlip>
                <a:blip r:embed="rId3"/>
              </a:buBlip>
              <a:defRPr/>
            </a:pPr>
            <a:endParaRPr lang="en-US" altLang="zh-TW" sz="2200" dirty="0">
              <a:latin typeface="標楷體" panose="03000509000000000000" pitchFamily="65" charset="-120"/>
              <a:ea typeface="標楷體" panose="03000509000000000000" pitchFamily="65" charset="-120"/>
            </a:endParaRPr>
          </a:p>
          <a:p>
            <a:pPr marL="0" indent="0" algn="just" eaLnBrk="1" hangingPunct="1">
              <a:lnSpc>
                <a:spcPct val="110000"/>
              </a:lnSpc>
              <a:spcBef>
                <a:spcPts val="0"/>
              </a:spcBef>
              <a:buClr>
                <a:schemeClr val="tx1"/>
              </a:buClr>
              <a:buFontTx/>
              <a:buNone/>
              <a:defRPr/>
            </a:pPr>
            <a:r>
              <a:rPr lang="en-US" altLang="zh-TW" sz="2200" dirty="0">
                <a:latin typeface="標楷體" panose="03000509000000000000" pitchFamily="65" charset="-120"/>
                <a:ea typeface="標楷體" panose="03000509000000000000" pitchFamily="65" charset="-120"/>
              </a:rPr>
              <a:t>  </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270"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spcBef>
                <a:spcPct val="0"/>
              </a:spcBef>
              <a:buFontTx/>
              <a:buNone/>
            </a:pPr>
            <a:fld id="{159FB03C-106F-4771-9D59-765BF605D34E}" type="slidenum">
              <a:rPr lang="zh-TW" altLang="en-US" sz="1400" smtClean="0">
                <a:latin typeface="標楷體" panose="03000509000000000000" pitchFamily="65" charset="-120"/>
                <a:ea typeface="標楷體" panose="03000509000000000000" pitchFamily="65" charset="-120"/>
              </a:rPr>
              <a:pPr>
                <a:spcBef>
                  <a:spcPct val="0"/>
                </a:spcBef>
                <a:buFontTx/>
                <a:buNone/>
              </a:pPr>
              <a:t>9</a:t>
            </a:fld>
            <a:endParaRPr lang="en-US" altLang="zh-TW" sz="1400" smtClean="0">
              <a:latin typeface="標楷體" panose="03000509000000000000" pitchFamily="65" charset="-120"/>
              <a:ea typeface="標楷體" panose="03000509000000000000" pitchFamily="65" charset="-120"/>
            </a:endParaRPr>
          </a:p>
        </p:txBody>
      </p:sp>
      <p:sp>
        <p:nvSpPr>
          <p:cNvPr id="12" name="向右箭號 11"/>
          <p:cNvSpPr/>
          <p:nvPr/>
        </p:nvSpPr>
        <p:spPr>
          <a:xfrm>
            <a:off x="1096342" y="5402933"/>
            <a:ext cx="2395538" cy="1008063"/>
          </a:xfrm>
          <a:prstGeom prst="righ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bg1"/>
                </a:solidFill>
                <a:latin typeface="標楷體" panose="03000509000000000000" pitchFamily="65" charset="-120"/>
                <a:ea typeface="標楷體" panose="03000509000000000000" pitchFamily="65" charset="-120"/>
              </a:rPr>
              <a:t>技優甄審作業系統</a:t>
            </a:r>
          </a:p>
        </p:txBody>
      </p:sp>
      <p:pic>
        <p:nvPicPr>
          <p:cNvPr id="2" name="圖片 1"/>
          <p:cNvPicPr>
            <a:picLocks noChangeAspect="1"/>
          </p:cNvPicPr>
          <p:nvPr/>
        </p:nvPicPr>
        <p:blipFill>
          <a:blip r:embed="rId4"/>
          <a:stretch>
            <a:fillRect/>
          </a:stretch>
        </p:blipFill>
        <p:spPr>
          <a:xfrm>
            <a:off x="3491880" y="802523"/>
            <a:ext cx="4968552" cy="5491080"/>
          </a:xfrm>
          <a:prstGeom prst="rect">
            <a:avLst/>
          </a:prstGeom>
        </p:spPr>
      </p:pic>
    </p:spTree>
    <p:extLst>
      <p:ext uri="{BB962C8B-B14F-4D97-AF65-F5344CB8AC3E}">
        <p14:creationId xmlns:p14="http://schemas.microsoft.com/office/powerpoint/2010/main" val="3897277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自訂 1">
      <a:majorFont>
        <a:latin typeface="Arial"/>
        <a:ea typeface="華康新特明體"/>
        <a:cs typeface=""/>
      </a:majorFont>
      <a:minorFont>
        <a:latin typeface="Arial"/>
        <a:ea typeface="華康中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28697</TotalTime>
  <Words>3790</Words>
  <Application>Microsoft Office PowerPoint</Application>
  <PresentationFormat>如螢幕大小 (4:3)</PresentationFormat>
  <Paragraphs>482</Paragraphs>
  <Slides>70</Slides>
  <Notes>64</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70</vt:i4>
      </vt:variant>
    </vt:vector>
  </HeadingPairs>
  <TitlesOfParts>
    <vt:vector size="83" baseType="lpstr">
      <vt:lpstr>華康中黑體</vt:lpstr>
      <vt:lpstr>華康超明體</vt:lpstr>
      <vt:lpstr>華康新特明體</vt:lpstr>
      <vt:lpstr>華康楷書體W3</vt:lpstr>
      <vt:lpstr>微軟正黑體</vt:lpstr>
      <vt:lpstr>新細明體</vt:lpstr>
      <vt:lpstr>標楷體</vt:lpstr>
      <vt:lpstr>Arial</vt:lpstr>
      <vt:lpstr>Calibri</vt:lpstr>
      <vt:lpstr>Times New Roman</vt:lpstr>
      <vt:lpstr>Wingdings</vt:lpstr>
      <vt:lpstr>Wingdings 2</vt:lpstr>
      <vt:lpstr>自訂設計</vt:lpstr>
      <vt:lpstr>系統操作宣導說明會</vt:lpstr>
      <vt:lpstr>PowerPoint 簡報</vt:lpstr>
      <vt:lpstr>PowerPoint 簡報</vt:lpstr>
      <vt:lpstr>PowerPoint 簡報</vt:lpstr>
      <vt:lpstr>二、重要注意事項-技優甄審入學招生流程</vt:lpstr>
      <vt:lpstr>PowerPoint 簡報</vt:lpstr>
      <vt:lpstr>PowerPoint 簡報</vt:lpstr>
      <vt:lpstr>PowerPoint 簡報</vt:lpstr>
      <vt:lpstr>PowerPoint 簡報</vt:lpstr>
      <vt:lpstr>PowerPoint 簡報</vt:lpstr>
      <vt:lpstr>系統登入頁-設定通行碼</vt:lpstr>
      <vt:lpstr>PowerPoint 簡報</vt:lpstr>
      <vt:lpstr>PowerPoint 簡報</vt:lpstr>
      <vt:lpstr>PowerPoint 簡報</vt:lpstr>
      <vt:lpstr>進入繳費身分審查登錄系統</vt:lpstr>
      <vt:lpstr>PowerPoint 簡報</vt:lpstr>
      <vt:lpstr>詳閱登錄資料注意事項</vt:lpstr>
      <vt:lpstr>選擇繳費身分並填寫相關資料</vt:lpstr>
      <vt:lpstr>繳費身分審查登錄資料確定送出(1/2)</vt:lpstr>
      <vt:lpstr>繳費身分審查登錄資料確定送出(2/2)</vt:lpstr>
      <vt:lpstr>申請表件列印</vt:lpstr>
      <vt:lpstr>繳費身分審查系統相關表件(樣張)</vt:lpstr>
      <vt:lpstr>收件狀態查詢</vt:lpstr>
      <vt:lpstr>PowerPoint 簡報</vt:lpstr>
      <vt:lpstr>系統登入頁-設定通行碼</vt:lpstr>
      <vt:lpstr>PowerPoint 簡報</vt:lpstr>
      <vt:lpstr>PowerPoint 簡報</vt:lpstr>
      <vt:lpstr>PowerPoint 簡報</vt:lpstr>
      <vt:lpstr>進入資格審查登錄系統</vt:lpstr>
      <vt:lpstr>PowerPoint 簡報</vt:lpstr>
      <vt:lpstr>詳閱登錄資料注意事項</vt:lpstr>
      <vt:lpstr>查詢繳款帳號-(不具低收入戶身分考生）</vt:lpstr>
      <vt:lpstr>PowerPoint 簡報</vt:lpstr>
      <vt:lpstr>選擇報名資格-競賽證照資料</vt:lpstr>
      <vt:lpstr>檢核項目錯誤訊息顯示</vt:lpstr>
      <vt:lpstr>輸入個人基本資料(1/2)</vt:lpstr>
      <vt:lpstr>輸入個人基本資料(2/2)</vt:lpstr>
      <vt:lpstr>資格審查登錄資料確定送出(1/2)</vt:lpstr>
      <vt:lpstr>資格審查登錄資料確定送出(2/2)</vt:lpstr>
      <vt:lpstr>申請表件列印</vt:lpstr>
      <vt:lpstr>資格審查登錄系統相關表件(樣張)-必繳</vt:lpstr>
      <vt:lpstr>資格審查登錄系統相關表件(樣張)-必繳</vt:lpstr>
      <vt:lpstr>相關表件</vt:lpstr>
      <vt:lpstr>收件狀態查詢</vt:lpstr>
      <vt:lpstr>PowerPoint 簡報</vt:lpstr>
      <vt:lpstr>網路報名系統登入頁</vt:lpstr>
      <vt:lpstr>確認資格審查資料</vt:lpstr>
      <vt:lpstr>選填報名校系科(組)、學程</vt:lpstr>
      <vt:lpstr>網路報名資料確定送出(1/2)</vt:lpstr>
      <vt:lpstr>網路報名資料確定送出(2/2)</vt:lpstr>
      <vt:lpstr>列印相關報名表件</vt:lpstr>
      <vt:lpstr>查詢各校繳費及收件狀態</vt:lpstr>
      <vt:lpstr>網路報名系統相關表件(樣張)</vt:lpstr>
      <vt:lpstr>網路報名系統相關表件(樣張)</vt:lpstr>
      <vt:lpstr>PowerPoint 簡報</vt:lpstr>
      <vt:lpstr>登記就讀志願序系統登入畫面</vt:lpstr>
      <vt:lpstr>閱讀注意事項</vt:lpstr>
      <vt:lpstr>選填就讀志願序</vt:lpstr>
      <vt:lpstr>暫存就讀志願序</vt:lpstr>
      <vt:lpstr>就讀志願序確定送出(1/3)</vt:lpstr>
      <vt:lpstr>就讀志願序確定送出(2/3)</vt:lpstr>
      <vt:lpstr>就讀志願序確定送出(3/3)</vt:lpstr>
      <vt:lpstr>完成就讀志願系登記；列印(儲存)就讀志願表</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江偉豪</cp:lastModifiedBy>
  <cp:revision>1390</cp:revision>
  <cp:lastPrinted>2016-03-07T01:22:58Z</cp:lastPrinted>
  <dcterms:created xsi:type="dcterms:W3CDTF">2010-11-29T05:36:38Z</dcterms:created>
  <dcterms:modified xsi:type="dcterms:W3CDTF">2017-03-22T06:37:36Z</dcterms:modified>
</cp:coreProperties>
</file>