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  <p:sldMasterId id="2147483695" r:id="rId3"/>
    <p:sldMasterId id="214748370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9" r:id="rId6"/>
    <p:sldId id="272" r:id="rId7"/>
    <p:sldId id="286" r:id="rId8"/>
    <p:sldId id="271" r:id="rId9"/>
    <p:sldId id="304" r:id="rId10"/>
    <p:sldId id="301" r:id="rId11"/>
    <p:sldId id="302" r:id="rId12"/>
    <p:sldId id="303" r:id="rId13"/>
    <p:sldId id="290" r:id="rId14"/>
    <p:sldId id="291" r:id="rId15"/>
    <p:sldId id="292" r:id="rId16"/>
    <p:sldId id="293" r:id="rId17"/>
    <p:sldId id="294" r:id="rId18"/>
    <p:sldId id="295" r:id="rId19"/>
    <p:sldId id="284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9" autoAdjust="0"/>
    <p:restoredTop sz="90909" autoAdjust="0"/>
  </p:normalViewPr>
  <p:slideViewPr>
    <p:cSldViewPr>
      <p:cViewPr>
        <p:scale>
          <a:sx n="81" d="100"/>
          <a:sy n="81" d="100"/>
        </p:scale>
        <p:origin x="-105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4A021-8A2D-46F1-ABC0-91575361D4EC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8B6B-8DEA-4B75-845F-08E81E6496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207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5F7B4-1207-4F18-8C2C-3E9DBD6AFD50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D3806-A51B-479B-9DFB-71085E555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6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C287D-8549-4CD6-BD90-DE34D15DCD68}" type="slidenum">
              <a:rPr lang="zh-TW" altLang="en-US" sz="1200">
                <a:solidFill>
                  <a:prstClr val="black"/>
                </a:solidFill>
              </a:rPr>
              <a:pPr/>
              <a:t>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9DD9C5A-2317-4B4A-AAD2-82EAE8DADC6C}" type="slidenum">
              <a:rPr lang="en-US" altLang="zh-TW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70533C9-FB3A-4212-806C-91A989FF811F}" type="slidenum">
              <a:rPr lang="en-US" altLang="zh-TW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ulie Terberg\AppData\Local\Microsoft\Windows\Temporary Internet Files\Content.IE5\GCBJHWM8\MP900385256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36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3434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9BE1-2EE1-4241-B041-D88ADDFA57A6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algn="l">
              <a:defRPr smtClean="0"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fld id="{11A36802-717C-4A90-B1D3-AA8E32CB66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91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6824F26-B712-4C48-8F19-95ACFD0430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935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A1EC-9B53-480D-8D7D-47F517500117}" type="datetimeFigureOut">
              <a:rPr lang="en-US" altLang="zh-TW"/>
              <a:pPr>
                <a:defRPr/>
              </a:pPr>
              <a:t>5/11/2015</a:t>
            </a:fld>
            <a:endParaRPr lang="en-US" altLang="zh-TW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algn="l">
              <a:defRPr sz="2400" smtClean="0"/>
            </a:lvl1pPr>
          </a:lstStyle>
          <a:p>
            <a:pPr>
              <a:defRPr/>
            </a:pPr>
            <a:fld id="{F5D7ED38-01BF-4100-9425-84349D0C92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5487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1C755D5-421A-4B44-B9D7-24AD18D2F9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094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6B2434B-8EFD-4674-83A5-C68D9B0EB0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364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CE33FA5-07D1-4A4D-9535-4BB70D8B23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84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algn="l">
              <a:defRPr smtClean="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3DD51C0B-03BE-4DD2-957F-486850CCA6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4754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7F0109C-5D16-4EBD-A225-FD1F61B578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05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 algn="l">
              <a:defRPr sz="2800" smtClean="0"/>
            </a:lvl1pPr>
          </a:lstStyle>
          <a:p>
            <a:pPr>
              <a:defRPr/>
            </a:pPr>
            <a:fld id="{C64A82FB-A919-4E89-A6B4-3653776332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25165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8529172-C19B-4DAF-80FD-0F82D094E1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470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9B7F-D932-4614-8922-D82A1A206115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450A7EC-6DFA-442A-B395-7875DBFD55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7932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3037F6C-B2F8-48AA-9FE2-EBBF8BA75E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04389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EEECE1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E98223-3CF6-4532-8212-684EB59AC53B}" type="slidenum">
              <a:rPr lang="en-US" altLang="zh-TW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30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8F87-8D51-4259-97C9-115AA5F3D2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4233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1F497D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>
              <a:defRPr/>
            </a:pPr>
            <a:fld id="{2328C102-5C0F-428A-9A6A-0437BF2119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803A-6A3F-47C7-8DDC-2B78E22732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721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1DCA-AA19-45BA-A86A-D434D381BE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5235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64CB-D402-418F-9E3C-A262B7089D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076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ADF841-B479-4A71-807F-6D01FC790126}" type="slidenum">
              <a:rPr lang="en-US" altLang="zh-TW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98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4F27-8975-4175-AE37-9D408C7DB9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445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E03C-9BEA-417A-97CA-36610F7F6E12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E8F52B31-5774-4D74-A15A-8E896911E6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5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A6D5-0880-4660-8EC2-CD6362AD7D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8332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AB59E5-FB20-4DFC-9A70-5044E5D4AB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0557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36E96-F8F1-4BFD-AEDC-CBB8EAABEE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27387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B829-C231-49BA-807C-5F36099FCB8F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8297-90A4-48E7-8293-FF993F251E77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0CDB-F5FD-47C8-9E43-CB415B401B6D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20ED-142E-4816-A85C-F747049AF82D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CE1C-92E0-42D6-B674-0EA0389ED90A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2B29-B074-4499-B857-7CE33D77FD5E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0F1BAD-2077-4B46-862C-72D621029EE2}" type="datetime1">
              <a:rPr lang="en-US" altLang="zh-TW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1F497D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1F497D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C5B42-CE6D-426E-BD3B-5614776D033B}" type="slidenum">
              <a:rPr lang="en-US" altLang="zh-TW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0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26A15-C762-420E-8487-5AE96C5490AE}" type="slidenum">
              <a:rPr lang="en-US" altLang="zh-TW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352800"/>
            <a:ext cx="8686800" cy="1066800"/>
          </a:xfrm>
        </p:spPr>
        <p:txBody>
          <a:bodyPr/>
          <a:lstStyle/>
          <a:p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增額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提撥簡介</a:t>
            </a:r>
            <a:endParaRPr 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0"/>
          <a:stretch/>
        </p:blipFill>
        <p:spPr bwMode="auto">
          <a:xfrm>
            <a:off x="1981200" y="5943600"/>
            <a:ext cx="5486400" cy="759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增額提撥金規定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09600" y="2125762"/>
            <a:ext cx="8077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或退出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向　貴校人事單位提出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教職員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於退休、撫卹、離職、資遣或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其他原因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終止撥繳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時，需結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清增額提撥帳戶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Aft>
                <a:spcPts val="800"/>
              </a:spcAft>
              <a:buClr>
                <a:schemeClr val="accent1"/>
              </a:buClr>
              <a:buSzPct val="100000"/>
            </a:pPr>
            <a:endParaRPr lang="en-US" altLang="zh-TW" sz="3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800"/>
              </a:spcAft>
              <a:buClr>
                <a:schemeClr val="accent1"/>
              </a:buClr>
              <a:buSzPct val="100000"/>
            </a:pP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人事單位應出具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領回清冊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匯款帳號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提報本會業務組</a:t>
            </a:r>
            <a:endParaRPr lang="zh-TW" altLang="en-US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1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1756" t="15113" r="10651" b="21387"/>
          <a:stretch/>
        </p:blipFill>
        <p:spPr bwMode="auto">
          <a:xfrm>
            <a:off x="152400" y="3416440"/>
            <a:ext cx="6019800" cy="3078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增額提撥資料下載資訊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1066800" y="1676400"/>
            <a:ext cx="4572000" cy="1219200"/>
          </a:xfrm>
          <a:prstGeom prst="wedgeEllipseCallout">
            <a:avLst>
              <a:gd name="adj1" fmla="val 42518"/>
              <a:gd name="adj2" fmla="val 1383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本會官網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即可下載相關資訊</a:t>
            </a:r>
          </a:p>
          <a:p>
            <a:pPr algn="ctr"/>
            <a:endParaRPr lang="zh-TW" altLang="en-US" dirty="0"/>
          </a:p>
        </p:txBody>
      </p:sp>
      <p:sp>
        <p:nvSpPr>
          <p:cNvPr id="12" name="書卷 (垂直) 11"/>
          <p:cNvSpPr/>
          <p:nvPr/>
        </p:nvSpPr>
        <p:spPr>
          <a:xfrm>
            <a:off x="5943600" y="1905000"/>
            <a:ext cx="3103266" cy="4665785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相關下載資訊：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增額提撥辦法範本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委託保管契約範本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增額提撥審查原則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增額提撥教職員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及提撥明細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提撥業務架構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已開辦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會員學校名冊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9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</a:t>
            </a:r>
            <a:r>
              <a:rPr lang="en-US" altLang="zh-TW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：何謂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「增額提撥」？ 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目的為藉由穩健之投資操作提高資金運用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，並透過信託財產（信託財產採集合運用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管理）之安全性保障教職員、鼓勵教職員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   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儲蓄及保障未來退休後生活，樂活退休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「增額提撥」指私立學校斟酌其財務狀況及學校發展重點，為其教職員增加提撥退休、撫卹、離職及資遣給與準備金，學校教職員可依個人意願配合提撥，亦可不提撥。</a:t>
            </a: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增額提撥」金存放方式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法定提撥，以信託方式存放於儲金受託金融機構「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個人增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提撥退撫儲金專戶」，安全有保障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增額提撥」之費用有那些？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信託銀行收取之信託管理費是自基金淨值內扣，反映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在基金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淨值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中，不需要額外支付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增額提撥」有無金額之限制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各學校為教職員辦理增提之金額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，未有上、下限規定，但須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額度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金額不為零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教職員得依個人意願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相對提撥，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金額未有額度高低限制，亦可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且並未規範雙方須提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撥相同金額。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85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：學校與教職員增加提撥金額是否有額度限制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A5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：教職員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提撥金額並無限制，但提撥金額若超過私校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退撫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條例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第八條第四項第一款規定撥繳額度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教職員個人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提撥額度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時，超過部分仍須課稅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年功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薪加一倍之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12%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35%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撥繳額度內，不計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入提撥薪資所得課稅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：增額提撥金額運用方式為何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：增額提撥金應比照儲金自主投資方式，並明定於學校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提撥規定內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可選擇投資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的：保守型、穩健型、積極型等基金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79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Q7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選擇投資標的為保守型基金時，是否享有不得低於當地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二年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期定期存款之利率保證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A7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增額提撥金運用結果，由教職員自負盈虧，未有當地銀行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期定期存款利率之最低收益保證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：增額提撥的法源依據？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私校退撫條例第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 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項規定：「私立學校得斟酌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狀況及學校發展重點，為其教職員增加提撥退休、撫卹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離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職及資遣給與準備金，教職員如有配合相對提撥之準備金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金額在不超過前條第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款（教職員撥繳百分之三十五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撥繳額度內者，亦不計入提撥年度薪資所得課稅」。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理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增額提撥之私立學校，僅需為學校同仁每月至少提撥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學校教職員則可依個人意願配合提撥，亦可不提撥。</a:t>
            </a:r>
          </a:p>
          <a:p>
            <a:pPr marL="0" indent="0">
              <a:buNone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0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 descr="C:\Users\admin\AppData\Local\Microsoft\Windows\Temporary Internet Files\Content.IE5\UE6U1HJ6\MC9003450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510540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133600" y="1371600"/>
            <a:ext cx="525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ln w="1905">
                  <a:noFill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感謝您的聆聽</a:t>
            </a:r>
          </a:p>
        </p:txBody>
      </p:sp>
    </p:spTree>
    <p:extLst>
      <p:ext uri="{BB962C8B-B14F-4D97-AF65-F5344CB8AC3E}">
        <p14:creationId xmlns:p14="http://schemas.microsoft.com/office/powerpoint/2010/main" val="35885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77188" cy="10191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教職員增額提撥計劃的宗旨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816100"/>
            <a:ext cx="8058150" cy="4621213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增額提撥計劃是一項「</a:t>
            </a:r>
            <a:r>
              <a:rPr lang="zh-TW" altLang="en-US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福利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」＋「</a:t>
            </a:r>
            <a:r>
              <a:rPr lang="zh-TW" altLang="en-US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儲蓄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」的退休金制度。 </a:t>
            </a: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是學校為員工退休而額外提撥的一項新增</a:t>
            </a:r>
            <a:r>
              <a:rPr lang="zh-TW" altLang="en-US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福利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參加本計劃的教職員必須相對的從其薪資中按月提撥扣款，也是一項</a:t>
            </a:r>
            <a:r>
              <a:rPr lang="zh-TW" altLang="en-US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儲蓄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3600" smtClean="0"/>
          </a:p>
        </p:txBody>
      </p:sp>
    </p:spTree>
    <p:extLst>
      <p:ext uri="{BB962C8B-B14F-4D97-AF65-F5344CB8AC3E}">
        <p14:creationId xmlns:p14="http://schemas.microsoft.com/office/powerpoint/2010/main" val="8335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>
            <a:spLocks noGrp="1"/>
          </p:cNvSpPr>
          <p:nvPr>
            <p:ph sz="quarter" idx="4294967295"/>
          </p:nvPr>
        </p:nvSpPr>
        <p:spPr>
          <a:xfrm>
            <a:off x="381000" y="1371600"/>
            <a:ext cx="8296506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教職員之好處？</a:t>
            </a:r>
          </a:p>
          <a:p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學校額外提撥之退休金，提升福利</a:t>
            </a: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28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fontAlgn="base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None/>
            </a:pP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享有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稅賦減免之優惠（其金額在不超過法定撥繳額度內者</a:t>
            </a: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，不計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入提撥年度薪資所得</a:t>
            </a: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課稅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隱含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報酬率為個人稅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40% </a:t>
            </a: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28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強迫儲蓄。教職員於年輕時多</a:t>
            </a: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蓄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，退休時可有一筆收入。 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zh-TW" altLang="zh-TW" sz="28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做為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投資理財之工具。享受定期定額長期投資分散風險之好處。</a:t>
            </a:r>
            <a:endParaRPr lang="zh-TW" altLang="en-US" sz="28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提撥簡介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13" descr="boom or b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84369"/>
            <a:ext cx="1817688" cy="104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0600" y="1676400"/>
            <a:ext cx="7543800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學校之好處？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</a:pP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展現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與教職員共同經營</a:t>
            </a: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決心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，凝聚教職員向心力，使教職員工作意願提高，勞資關係和諧。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28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</a:pPr>
            <a:r>
              <a:rPr lang="zh-TW" altLang="zh-TW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</a:t>
            </a:r>
            <a:r>
              <a:rPr lang="zh-TW" altLang="zh-TW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教職員流動率，減少訓練成本。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提撥簡介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13" descr="boom or b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26087"/>
            <a:ext cx="2046288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可投資的三種投資組合類別</a:t>
            </a:r>
            <a:endParaRPr lang="zh-TW" altLang="en-US" sz="4800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56410"/>
              </p:ext>
            </p:extLst>
          </p:nvPr>
        </p:nvGraphicFramePr>
        <p:xfrm>
          <a:off x="228600" y="1773238"/>
          <a:ext cx="8640763" cy="4774881"/>
        </p:xfrm>
        <a:graphic>
          <a:graphicData uri="http://schemas.openxmlformats.org/drawingml/2006/table">
            <a:tbl>
              <a:tblPr/>
              <a:tblGrid>
                <a:gridCol w="2447925"/>
                <a:gridCol w="2160588"/>
                <a:gridCol w="2016125"/>
                <a:gridCol w="2016125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</a:t>
                      </a:r>
                      <a:r>
                        <a:rPr kumimoji="1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規範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保守</a:t>
                      </a:r>
                      <a:r>
                        <a:rPr kumimoji="1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低風險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穩健</a:t>
                      </a:r>
                      <a:r>
                        <a:rPr kumimoji="1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中風險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積極</a:t>
                      </a:r>
                      <a:r>
                        <a:rPr kumimoji="1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高風險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69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各類型</a:t>
                      </a:r>
                      <a:r>
                        <a:rPr kumimoji="1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基金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佔</a:t>
                      </a: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組合比重限制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股票型、債券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基金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65100" marR="0" lvl="0" indent="-165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kumimoji="1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貨幣</a:t>
                      </a: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基金</a:t>
                      </a:r>
                      <a:endParaRPr kumimoji="1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股票</a:t>
                      </a: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基金</a:t>
                      </a: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30%~50%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股票</a:t>
                      </a: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基金</a:t>
                      </a: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40%~70%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個別基金佔組合比重限制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個別基金佔該基金已發行受益權單位總數比重限制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個別基金績效排名限制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過去三年期績效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kumimoji="1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過去三年期績效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過去三年期績效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銀行存款之存放金融機構限制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長期債務信用評等達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(BBB)</a:t>
                      </a:r>
                      <a:r>
                        <a:rPr kumimoji="1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endParaRPr kumimoji="1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長期債務信用評等達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(BBB)</a:t>
                      </a: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長期債務信用評等達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(BBB)</a:t>
                      </a: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再平衡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(Rebalance)</a:t>
                      </a: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資產配置調整頻率</a:t>
                      </a:r>
                      <a:endParaRPr kumimoji="1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1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kumimoji="1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1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kumimoji="1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運用損益</a:t>
                      </a:r>
                      <a:endParaRPr kumimoji="1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自負盈虧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自負盈虧</a:t>
                      </a:r>
                      <a:endParaRPr kumimoji="1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自負</a:t>
                      </a:r>
                      <a:r>
                        <a:rPr kumimoji="1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盈虧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fld id="{AB418CBA-D8E7-42C7-8529-26621C73C06A}" type="slidenum">
              <a:rPr lang="en-US" altLang="zh-TW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</a:t>
            </a:fld>
            <a:endParaRPr lang="en-US" altLang="zh-TW" sz="1200">
              <a:solidFill>
                <a:srgbClr val="FFFFFF"/>
              </a:solidFill>
            </a:endParaRPr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享受</a:t>
            </a:r>
            <a:r>
              <a:rPr lang="zh-TW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退休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生活需儘早</a:t>
            </a:r>
            <a:r>
              <a:rPr lang="zh-TW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訂定明確目標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70</a:t>
            </a:r>
            <a:r>
              <a:rPr lang="en-US" altLang="zh-TW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%</a:t>
            </a: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的所得替代率為基本目標</a:t>
            </a:r>
            <a:r>
              <a:rPr lang="zh-TW" altLang="zh-TW" sz="24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zh-TW" altLang="zh-TW" sz="24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en-US" altLang="zh-TW" sz="24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24260" name="內容版面配置區 9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首先要決定您退休後預期的生活水準(或是消費支出水準)，再與退休前還在工作時的生活水準相比較，則可以得知您的生活水準會高於、低於亦或相同於您退休前的水準。心中對退休後的生活有了一個願景，便可將之轉化為具體的數據，再加上所得替代率的概念以及其他簡單的參數，我們就可以很簡單的預估退休後可能的資金需求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所得替代率是一指標，</a:t>
            </a:r>
            <a:r>
              <a:rPr lang="en-US" altLang="zh-TW" sz="2400" b="1" u="sng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70%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是一個基本需求。</a:t>
            </a:r>
            <a:endParaRPr lang="en-US" altLang="zh-TW" sz="2400" b="1" u="sng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所得替代率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Income replacement ratio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）：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指退休後平均每月可支配金額與退休當時的每月薪資的比例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維持一定的所得替代率，則是退休後每月收入是否能維持生活水準之關鍵。當所得替代率越高，則退休後的生活水準也越高。</a:t>
            </a:r>
          </a:p>
        </p:txBody>
      </p:sp>
    </p:spTree>
    <p:extLst>
      <p:ext uri="{BB962C8B-B14F-4D97-AF65-F5344CB8AC3E}">
        <p14:creationId xmlns:p14="http://schemas.microsoft.com/office/powerpoint/2010/main" val="27285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矩形 1"/>
          <p:cNvSpPr>
            <a:spLocks noChangeArrowheads="1"/>
          </p:cNvSpPr>
          <p:nvPr/>
        </p:nvSpPr>
        <p:spPr bwMode="auto">
          <a:xfrm>
            <a:off x="827088" y="5199063"/>
            <a:ext cx="4249737" cy="2159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7027" name="矩形 5"/>
          <p:cNvSpPr>
            <a:spLocks noChangeArrowheads="1"/>
          </p:cNvSpPr>
          <p:nvPr/>
        </p:nvSpPr>
        <p:spPr bwMode="auto">
          <a:xfrm>
            <a:off x="5076825" y="5199063"/>
            <a:ext cx="2519363" cy="215900"/>
          </a:xfrm>
          <a:prstGeom prst="rect">
            <a:avLst/>
          </a:prstGeom>
          <a:gradFill rotWithShape="1">
            <a:gsLst>
              <a:gs pos="0">
                <a:srgbClr val="669659"/>
              </a:gs>
              <a:gs pos="50000">
                <a:srgbClr val="95D983"/>
              </a:gs>
              <a:gs pos="100000">
                <a:srgbClr val="B2FF9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7028" name="矩形 6"/>
          <p:cNvSpPr>
            <a:spLocks noChangeArrowheads="1"/>
          </p:cNvSpPr>
          <p:nvPr/>
        </p:nvSpPr>
        <p:spPr bwMode="auto">
          <a:xfrm>
            <a:off x="4800600" y="1844675"/>
            <a:ext cx="563563" cy="3354388"/>
          </a:xfrm>
          <a:prstGeom prst="rect">
            <a:avLst/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27584" y="4005064"/>
            <a:ext cx="360040" cy="1193855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  <a:alpha val="47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32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57032" name="直線接點 9"/>
          <p:cNvCxnSpPr>
            <a:cxnSpLocks noChangeShapeType="1"/>
          </p:cNvCxnSpPr>
          <p:nvPr/>
        </p:nvCxnSpPr>
        <p:spPr bwMode="auto">
          <a:xfrm flipV="1">
            <a:off x="1547813" y="1844675"/>
            <a:ext cx="3240087" cy="158432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55563" y="152400"/>
            <a:ext cx="8991600" cy="9906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社會保險、儲金新制提供退休金仍不足</a:t>
            </a:r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</a:b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歲教職員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，全薪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萬元，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歲退休為例試算所需退休金</a:t>
            </a:r>
          </a:p>
        </p:txBody>
      </p:sp>
      <p:sp>
        <p:nvSpPr>
          <p:cNvPr id="257034" name="文字方塊 11"/>
          <p:cNvSpPr txBox="1">
            <a:spLocks noChangeArrowheads="1"/>
          </p:cNvSpPr>
          <p:nvPr/>
        </p:nvSpPr>
        <p:spPr bwMode="auto">
          <a:xfrm>
            <a:off x="1547813" y="2420938"/>
            <a:ext cx="1403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每年調薪</a:t>
            </a:r>
            <a:r>
              <a:rPr lang="en-US" altLang="zh-TW" sz="1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3%</a:t>
            </a:r>
            <a:endParaRPr lang="zh-TW" altLang="en-US" sz="1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7035" name="文字方塊 12"/>
          <p:cNvSpPr txBox="1">
            <a:spLocks noChangeArrowheads="1"/>
          </p:cNvSpPr>
          <p:nvPr/>
        </p:nvSpPr>
        <p:spPr bwMode="auto">
          <a:xfrm>
            <a:off x="755650" y="5157788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30</a:t>
            </a:r>
            <a:r>
              <a:rPr lang="zh-TW" altLang="en-US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歲</a:t>
            </a:r>
          </a:p>
        </p:txBody>
      </p:sp>
      <p:sp>
        <p:nvSpPr>
          <p:cNvPr id="257036" name="文字方塊 13"/>
          <p:cNvSpPr txBox="1">
            <a:spLocks noChangeArrowheads="1"/>
          </p:cNvSpPr>
          <p:nvPr/>
        </p:nvSpPr>
        <p:spPr bwMode="auto">
          <a:xfrm>
            <a:off x="4859338" y="5199063"/>
            <a:ext cx="649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60</a:t>
            </a:r>
            <a:r>
              <a:rPr lang="zh-TW" altLang="en-US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歲</a:t>
            </a:r>
          </a:p>
        </p:txBody>
      </p:sp>
      <p:sp>
        <p:nvSpPr>
          <p:cNvPr id="257037" name="文字方塊 14"/>
          <p:cNvSpPr txBox="1">
            <a:spLocks noChangeArrowheads="1"/>
          </p:cNvSpPr>
          <p:nvPr/>
        </p:nvSpPr>
        <p:spPr bwMode="auto">
          <a:xfrm>
            <a:off x="7092950" y="5199063"/>
            <a:ext cx="935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85</a:t>
            </a:r>
            <a:r>
              <a:rPr lang="zh-TW" altLang="en-US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歲</a:t>
            </a:r>
          </a:p>
        </p:txBody>
      </p:sp>
      <p:sp>
        <p:nvSpPr>
          <p:cNvPr id="257038" name="文字方塊 15"/>
          <p:cNvSpPr txBox="1">
            <a:spLocks noChangeArrowheads="1"/>
          </p:cNvSpPr>
          <p:nvPr/>
        </p:nvSpPr>
        <p:spPr bwMode="auto">
          <a:xfrm>
            <a:off x="5364163" y="1773238"/>
            <a:ext cx="180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月薪</a:t>
            </a:r>
            <a:r>
              <a:rPr lang="en-US" altLang="zh-TW" sz="1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1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1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7,090</a:t>
            </a:r>
            <a:endParaRPr lang="zh-TW" altLang="en-US" sz="1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 bwMode="auto">
          <a:xfrm>
            <a:off x="4787900" y="2759075"/>
            <a:ext cx="5762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040" name="文字方塊 18"/>
          <p:cNvSpPr txBox="1">
            <a:spLocks noChangeArrowheads="1"/>
          </p:cNvSpPr>
          <p:nvPr/>
        </p:nvSpPr>
        <p:spPr bwMode="auto">
          <a:xfrm>
            <a:off x="4800600" y="2924175"/>
            <a:ext cx="4921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800" b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所得替代率</a:t>
            </a:r>
            <a:r>
              <a:rPr lang="en-US" altLang="zh-TW" sz="1800" b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70%</a:t>
            </a:r>
            <a:endParaRPr lang="zh-TW" altLang="en-US" sz="1800" b="1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2" name="弧形 21"/>
          <p:cNvSpPr/>
          <p:nvPr/>
        </p:nvSpPr>
        <p:spPr bwMode="auto">
          <a:xfrm rot="10800000">
            <a:off x="4278313" y="2781300"/>
            <a:ext cx="941387" cy="2397125"/>
          </a:xfrm>
          <a:prstGeom prst="arc">
            <a:avLst>
              <a:gd name="adj1" fmla="val 16200000"/>
              <a:gd name="adj2" fmla="val 534131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3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7042" name="矩形圖說文字 22"/>
          <p:cNvSpPr>
            <a:spLocks noChangeArrowheads="1"/>
          </p:cNvSpPr>
          <p:nvPr/>
        </p:nvSpPr>
        <p:spPr bwMode="auto">
          <a:xfrm rot="10800000">
            <a:off x="2006600" y="3984625"/>
            <a:ext cx="1890713" cy="604838"/>
          </a:xfrm>
          <a:prstGeom prst="wedgeRectCallout">
            <a:avLst>
              <a:gd name="adj1" fmla="val -70236"/>
              <a:gd name="adj2" fmla="val 107139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7043" name="文字方塊 23"/>
          <p:cNvSpPr txBox="1">
            <a:spLocks noChangeArrowheads="1"/>
          </p:cNvSpPr>
          <p:nvPr/>
        </p:nvSpPr>
        <p:spPr bwMode="auto">
          <a:xfrm>
            <a:off x="2205038" y="4005263"/>
            <a:ext cx="1646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600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所需退休金</a:t>
            </a:r>
            <a:endParaRPr lang="en-US" altLang="zh-TW" sz="1600" b="1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600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$67,963/</a:t>
            </a:r>
            <a:r>
              <a:rPr lang="zh-TW" altLang="en-US" sz="1600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月</a:t>
            </a:r>
          </a:p>
        </p:txBody>
      </p:sp>
      <p:sp>
        <p:nvSpPr>
          <p:cNvPr id="257044" name="文字方塊 26"/>
          <p:cNvSpPr txBox="1">
            <a:spLocks noChangeArrowheads="1"/>
          </p:cNvSpPr>
          <p:nvPr/>
        </p:nvSpPr>
        <p:spPr bwMode="auto">
          <a:xfrm>
            <a:off x="539750" y="3635375"/>
            <a:ext cx="1493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月薪</a:t>
            </a:r>
            <a:r>
              <a:rPr lang="en-US" altLang="zh-TW" sz="1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$4</a:t>
            </a:r>
            <a:r>
              <a:rPr lang="zh-TW" altLang="en-US" sz="1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萬元</a:t>
            </a:r>
          </a:p>
        </p:txBody>
      </p:sp>
      <p:sp>
        <p:nvSpPr>
          <p:cNvPr id="257045" name="矩形 27"/>
          <p:cNvSpPr>
            <a:spLocks noChangeArrowheads="1"/>
          </p:cNvSpPr>
          <p:nvPr/>
        </p:nvSpPr>
        <p:spPr bwMode="auto">
          <a:xfrm>
            <a:off x="5400675" y="4581525"/>
            <a:ext cx="827088" cy="5762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800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公保</a:t>
            </a:r>
            <a:r>
              <a:rPr lang="en-US" altLang="zh-TW" sz="1800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21%</a:t>
            </a:r>
            <a:endParaRPr lang="zh-TW" altLang="en-US" sz="1800" b="1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57046" name="文字方塊 28"/>
          <p:cNvSpPr txBox="1">
            <a:spLocks noChangeArrowheads="1"/>
          </p:cNvSpPr>
          <p:nvPr/>
        </p:nvSpPr>
        <p:spPr bwMode="auto">
          <a:xfrm>
            <a:off x="6335713" y="4652963"/>
            <a:ext cx="169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$20,700/</a:t>
            </a:r>
            <a:r>
              <a:rPr lang="zh-TW" altLang="en-US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月</a:t>
            </a:r>
          </a:p>
        </p:txBody>
      </p:sp>
      <p:sp>
        <p:nvSpPr>
          <p:cNvPr id="257047" name="矩形 29"/>
          <p:cNvSpPr>
            <a:spLocks noChangeArrowheads="1"/>
          </p:cNvSpPr>
          <p:nvPr/>
        </p:nvSpPr>
        <p:spPr bwMode="auto">
          <a:xfrm>
            <a:off x="5400675" y="3644900"/>
            <a:ext cx="827088" cy="5762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800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儲金新制</a:t>
            </a:r>
          </a:p>
        </p:txBody>
      </p:sp>
      <p:sp>
        <p:nvSpPr>
          <p:cNvPr id="257048" name="矩形 30"/>
          <p:cNvSpPr>
            <a:spLocks noChangeArrowheads="1"/>
          </p:cNvSpPr>
          <p:nvPr/>
        </p:nvSpPr>
        <p:spPr bwMode="auto">
          <a:xfrm>
            <a:off x="5400675" y="2708275"/>
            <a:ext cx="827088" cy="5762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800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增額提撥</a:t>
            </a:r>
          </a:p>
        </p:txBody>
      </p:sp>
      <p:sp>
        <p:nvSpPr>
          <p:cNvPr id="32" name="弧形 31"/>
          <p:cNvSpPr/>
          <p:nvPr/>
        </p:nvSpPr>
        <p:spPr bwMode="auto">
          <a:xfrm>
            <a:off x="5795963" y="2781300"/>
            <a:ext cx="863600" cy="1439863"/>
          </a:xfrm>
          <a:prstGeom prst="arc">
            <a:avLst>
              <a:gd name="adj1" fmla="val 16200000"/>
              <a:gd name="adj2" fmla="val 5381437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3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7050" name="文字方塊 32"/>
          <p:cNvSpPr txBox="1">
            <a:spLocks noChangeArrowheads="1"/>
          </p:cNvSpPr>
          <p:nvPr/>
        </p:nvSpPr>
        <p:spPr bwMode="auto">
          <a:xfrm>
            <a:off x="6659563" y="2997200"/>
            <a:ext cx="1441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800" smtClean="0">
                <a:solidFill>
                  <a:srgbClr val="000000"/>
                </a:solidFill>
                <a:latin typeface="新細明體" pitchFamily="18" charset="-120"/>
                <a:cs typeface="Arial" charset="0"/>
              </a:rPr>
              <a:t>≧</a:t>
            </a:r>
            <a:r>
              <a:rPr lang="en-US" altLang="zh-TW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49%</a:t>
            </a:r>
            <a:r>
              <a:rPr lang="zh-TW" altLang="en-US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4400" smtClean="0">
                <a:solidFill>
                  <a:srgbClr val="FF0000"/>
                </a:solidFill>
                <a:latin typeface="新細明體" pitchFamily="18" charset="-120"/>
                <a:cs typeface="Arial" charset="0"/>
              </a:rPr>
              <a:t>？</a:t>
            </a:r>
            <a:endParaRPr lang="zh-TW" altLang="en-US" sz="44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57051" name="直線單箭頭接點 34"/>
          <p:cNvCxnSpPr>
            <a:cxnSpLocks noChangeShapeType="1"/>
          </p:cNvCxnSpPr>
          <p:nvPr/>
        </p:nvCxnSpPr>
        <p:spPr bwMode="auto">
          <a:xfrm>
            <a:off x="827088" y="5589588"/>
            <a:ext cx="10810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52" name="直線單箭頭接點 36"/>
          <p:cNvCxnSpPr>
            <a:cxnSpLocks noChangeShapeType="1"/>
          </p:cNvCxnSpPr>
          <p:nvPr/>
        </p:nvCxnSpPr>
        <p:spPr bwMode="auto">
          <a:xfrm flipH="1">
            <a:off x="2627313" y="5589588"/>
            <a:ext cx="24542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53" name="直線單箭頭接點 38"/>
          <p:cNvCxnSpPr>
            <a:cxnSpLocks noChangeShapeType="1"/>
          </p:cNvCxnSpPr>
          <p:nvPr/>
        </p:nvCxnSpPr>
        <p:spPr bwMode="auto">
          <a:xfrm>
            <a:off x="5081588" y="5573713"/>
            <a:ext cx="11461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54" name="直線單箭頭接點 40"/>
          <p:cNvCxnSpPr>
            <a:cxnSpLocks noChangeShapeType="1"/>
          </p:cNvCxnSpPr>
          <p:nvPr/>
        </p:nvCxnSpPr>
        <p:spPr bwMode="auto">
          <a:xfrm flipH="1">
            <a:off x="6948488" y="5589588"/>
            <a:ext cx="6111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55" name="直線接點 42"/>
          <p:cNvCxnSpPr>
            <a:cxnSpLocks noChangeShapeType="1"/>
          </p:cNvCxnSpPr>
          <p:nvPr/>
        </p:nvCxnSpPr>
        <p:spPr bwMode="auto">
          <a:xfrm>
            <a:off x="5081588" y="5503863"/>
            <a:ext cx="19050" cy="1698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056" name="文字方塊 44"/>
          <p:cNvSpPr txBox="1">
            <a:spLocks noChangeArrowheads="1"/>
          </p:cNvSpPr>
          <p:nvPr/>
        </p:nvSpPr>
        <p:spPr bwMode="auto">
          <a:xfrm>
            <a:off x="2006600" y="5475288"/>
            <a:ext cx="620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60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30</a:t>
            </a:r>
            <a:r>
              <a:rPr lang="zh-TW" altLang="en-US" sz="160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年</a:t>
            </a:r>
          </a:p>
        </p:txBody>
      </p:sp>
      <p:sp>
        <p:nvSpPr>
          <p:cNvPr id="257057" name="文字方塊 45"/>
          <p:cNvSpPr txBox="1">
            <a:spLocks noChangeArrowheads="1"/>
          </p:cNvSpPr>
          <p:nvPr/>
        </p:nvSpPr>
        <p:spPr bwMode="auto">
          <a:xfrm>
            <a:off x="6264275" y="5475288"/>
            <a:ext cx="684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600" smtClean="0">
                <a:solidFill>
                  <a:srgbClr val="002060"/>
                </a:solidFill>
                <a:latin typeface="Arial" charset="0"/>
                <a:cs typeface="Arial" charset="0"/>
              </a:rPr>
              <a:t>25</a:t>
            </a:r>
            <a:r>
              <a:rPr lang="zh-TW" altLang="en-US" sz="1600" smtClean="0">
                <a:solidFill>
                  <a:srgbClr val="002060"/>
                </a:solidFill>
                <a:latin typeface="Arial" charset="0"/>
                <a:cs typeface="Arial" charset="0"/>
              </a:rPr>
              <a:t>年</a:t>
            </a:r>
          </a:p>
        </p:txBody>
      </p:sp>
      <p:sp>
        <p:nvSpPr>
          <p:cNvPr id="257058" name="文字方塊 1"/>
          <p:cNvSpPr txBox="1">
            <a:spLocks noChangeArrowheads="1"/>
          </p:cNvSpPr>
          <p:nvPr/>
        </p:nvSpPr>
        <p:spPr bwMode="auto">
          <a:xfrm>
            <a:off x="5654675" y="3284538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+</a:t>
            </a:r>
            <a:endParaRPr lang="zh-TW" altLang="en-US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儲金新制在不同報酬率與提撥年數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下的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所得替代率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865313"/>
          <a:ext cx="8229600" cy="400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40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solidFill>
                          <a:srgbClr val="0033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0033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提撥年數</a:t>
                      </a:r>
                    </a:p>
                    <a:p>
                      <a:endParaRPr lang="zh-TW" altLang="en-US" sz="2000" dirty="0">
                        <a:solidFill>
                          <a:srgbClr val="0033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02870" marR="102870" marT="45698" marB="4569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33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私校退休金預期投資報酬率</a:t>
                      </a:r>
                      <a:endParaRPr lang="zh-TW" altLang="en-US" sz="2000" dirty="0">
                        <a:solidFill>
                          <a:srgbClr val="0033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02870" marR="102870" marT="45698" marB="45698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18839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4%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5%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6%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</a:tr>
              <a:tr h="5188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15%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17.7%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20.8%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24.4%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28.5%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</a:tr>
              <a:tr h="5188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20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21.7%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26.3%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31.8%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38.5%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46.4%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</a:tr>
              <a:tr h="5188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25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29.4%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36.8%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46%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57.4%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71.6%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</a:tr>
              <a:tr h="5188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38.4%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49.5%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64%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82.7%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107%</a:t>
                      </a:r>
                      <a:endParaRPr lang="zh-TW" altLang="en-US" sz="1800" dirty="0"/>
                    </a:p>
                  </a:txBody>
                  <a:tcPr marL="102870" marR="102870" marT="45698" marB="45698"/>
                </a:tc>
              </a:tr>
            </a:tbl>
          </a:graphicData>
        </a:graphic>
      </p:graphicFrame>
      <p:sp>
        <p:nvSpPr>
          <p:cNvPr id="258098" name="橢圓 1"/>
          <p:cNvSpPr>
            <a:spLocks noChangeArrowheads="1"/>
          </p:cNvSpPr>
          <p:nvPr/>
        </p:nvSpPr>
        <p:spPr bwMode="auto">
          <a:xfrm>
            <a:off x="3635375" y="5373688"/>
            <a:ext cx="93662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8099" name="橢圓 2"/>
          <p:cNvSpPr>
            <a:spLocks noChangeArrowheads="1"/>
          </p:cNvSpPr>
          <p:nvPr/>
        </p:nvSpPr>
        <p:spPr bwMode="auto">
          <a:xfrm>
            <a:off x="5076825" y="4876800"/>
            <a:ext cx="93662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8100" name="橢圓 1"/>
          <p:cNvSpPr>
            <a:spLocks noChangeArrowheads="1"/>
          </p:cNvSpPr>
          <p:nvPr/>
        </p:nvSpPr>
        <p:spPr bwMode="auto">
          <a:xfrm>
            <a:off x="3635375" y="4876800"/>
            <a:ext cx="93662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增額提撥功效</a:t>
            </a:r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-</a:t>
            </a:r>
            <a:r>
              <a:rPr lang="zh-TW" altLang="en-US" sz="2800" b="1" dirty="0">
                <a:solidFill>
                  <a:srgbClr val="0000FF"/>
                </a:solidFill>
                <a:latin typeface="新細明體" panose="02020500000000000000" pitchFamily="18" charset="-120"/>
              </a:rPr>
              <a:t>原先退休金加上增額提撥</a:t>
            </a:r>
            <a:r>
              <a:rPr lang="en-US" altLang="zh-TW" sz="2800" b="1" dirty="0">
                <a:solidFill>
                  <a:srgbClr val="0000FF"/>
                </a:solidFill>
                <a:latin typeface="新細明體" panose="02020500000000000000" pitchFamily="18" charset="-120"/>
              </a:rPr>
              <a:t>35%</a:t>
            </a:r>
            <a:r>
              <a:rPr lang="zh-TW" altLang="en-US" sz="2800" b="1" dirty="0">
                <a:solidFill>
                  <a:srgbClr val="0000FF"/>
                </a:solidFill>
                <a:latin typeface="新細明體" panose="02020500000000000000" pitchFamily="18" charset="-120"/>
              </a:rPr>
              <a:t>在不同報酬率與提撥年數下的所得替代率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00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提撥年數</a:t>
                      </a:r>
                    </a:p>
                    <a:p>
                      <a:endParaRPr lang="zh-TW" altLang="en-US" sz="20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02870" marR="102870" marT="45730" marB="4573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私校退休金預期投資報酬率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02870" marR="102870" marT="45730" marB="4573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4%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5%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6%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</a:tr>
              <a:tr h="3709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20%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23.9%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28.08%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32.94%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38.47%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</a:tr>
              <a:tr h="3709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20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29.29%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35.5%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42.93%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51.97%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62.64%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</a:tr>
              <a:tr h="3709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25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39.69%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49.68%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62.1%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77.49%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96.66%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</a:tr>
              <a:tr h="3709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51.84%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66.82%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86.4%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111.64%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 smtClean="0"/>
                        <a:t>144.45%</a:t>
                      </a:r>
                      <a:endParaRPr lang="zh-TW" altLang="en-US" sz="1800" dirty="0"/>
                    </a:p>
                  </a:txBody>
                  <a:tcPr marL="102870" marR="102870" marT="45730" marB="45730"/>
                </a:tc>
              </a:tr>
            </a:tbl>
          </a:graphicData>
        </a:graphic>
      </p:graphicFrame>
      <p:sp>
        <p:nvSpPr>
          <p:cNvPr id="259122" name="文字方塊 6"/>
          <p:cNvSpPr txBox="1">
            <a:spLocks noChangeArrowheads="1"/>
          </p:cNvSpPr>
          <p:nvPr/>
        </p:nvSpPr>
        <p:spPr bwMode="auto">
          <a:xfrm>
            <a:off x="468313" y="4618038"/>
            <a:ext cx="7272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Ø"/>
            </a:pPr>
            <a:endParaRPr lang="en-US" altLang="zh-TW" sz="1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Ø"/>
            </a:pPr>
            <a:r>
              <a:rPr lang="zh-TW" altLang="en-US" sz="18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以上得知越年輕者增額提撥，經由複利效果，屆時退休金較能支應退休後生活所需。</a:t>
            </a:r>
          </a:p>
        </p:txBody>
      </p:sp>
      <p:sp>
        <p:nvSpPr>
          <p:cNvPr id="259123" name="橢圓 2"/>
          <p:cNvSpPr>
            <a:spLocks noChangeArrowheads="1"/>
          </p:cNvSpPr>
          <p:nvPr/>
        </p:nvSpPr>
        <p:spPr bwMode="auto">
          <a:xfrm>
            <a:off x="3708400" y="3573463"/>
            <a:ext cx="1439863" cy="5191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TW" sz="180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+13.44%</a:t>
            </a:r>
            <a:endParaRPr lang="zh-TW" altLang="en-US" sz="16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59124" name="橢圓 7"/>
          <p:cNvSpPr>
            <a:spLocks noChangeArrowheads="1"/>
          </p:cNvSpPr>
          <p:nvPr/>
        </p:nvSpPr>
        <p:spPr bwMode="auto">
          <a:xfrm>
            <a:off x="3348038" y="4164013"/>
            <a:ext cx="1439862" cy="5603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     </a:t>
            </a:r>
            <a:r>
              <a:rPr lang="en-US" altLang="zh-TW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+17.3%</a:t>
            </a:r>
            <a:endParaRPr lang="zh-TW" altLang="en-US" sz="16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rojectPlan_2010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Decatur">
    <a:dk1>
      <a:sysClr val="windowText" lastClr="000000"/>
    </a:dk1>
    <a:lt1>
      <a:sysClr val="window" lastClr="FFFFFF"/>
    </a:lt1>
    <a:dk2>
      <a:srgbClr val="55554A"/>
    </a:dk2>
    <a:lt2>
      <a:srgbClr val="D7DAE1"/>
    </a:lt2>
    <a:accent1>
      <a:srgbClr val="F4680B"/>
    </a:accent1>
    <a:accent2>
      <a:srgbClr val="ABB19F"/>
    </a:accent2>
    <a:accent3>
      <a:srgbClr val="948774"/>
    </a:accent3>
    <a:accent4>
      <a:srgbClr val="7EB8E7"/>
    </a:accent4>
    <a:accent5>
      <a:srgbClr val="E3B651"/>
    </a:accent5>
    <a:accent6>
      <a:srgbClr val="96756C"/>
    </a:accent6>
    <a:hlink>
      <a:srgbClr val="66AACD"/>
    </a:hlink>
    <a:folHlink>
      <a:srgbClr val="809DB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7ED20-3E7F-448A-8B7D-3421F81531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1576</Words>
  <Application>Microsoft Office PowerPoint</Application>
  <PresentationFormat>如螢幕大小 (4:3)</PresentationFormat>
  <Paragraphs>233</Paragraphs>
  <Slides>16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16</vt:i4>
      </vt:variant>
    </vt:vector>
  </HeadingPairs>
  <TitlesOfParts>
    <vt:vector size="19" baseType="lpstr">
      <vt:lpstr>ProjectPlan_2010</vt:lpstr>
      <vt:lpstr>3_Median</vt:lpstr>
      <vt:lpstr>Median</vt:lpstr>
      <vt:lpstr>增額提撥簡介</vt:lpstr>
      <vt:lpstr>教職員增額提撥計劃的宗旨</vt:lpstr>
      <vt:lpstr>增額提撥簡介</vt:lpstr>
      <vt:lpstr>增額提撥簡介</vt:lpstr>
      <vt:lpstr>可投資的三種投資組合類別</vt:lpstr>
      <vt:lpstr>享受退休生活需儘早訂定明確目標 -70%的所得替代率為基本目標 </vt:lpstr>
      <vt:lpstr>社會保險、儲金新制提供退休金仍不足 以30歲教職員，全薪4萬元，60歲退休為例試算所需退休金</vt:lpstr>
      <vt:lpstr>儲金新制在不同報酬率與提撥年數下的所得替代率</vt:lpstr>
      <vt:lpstr>增額提撥功效-原先退休金加上增額提撥35%在不同報酬率與提撥年數下的所得替代率</vt:lpstr>
      <vt:lpstr>增額提撥金規定</vt:lpstr>
      <vt:lpstr>增額提撥資料下載資訊</vt:lpstr>
      <vt:lpstr>增額提撥Q&amp;A</vt:lpstr>
      <vt:lpstr>增額提撥Q&amp;A</vt:lpstr>
      <vt:lpstr>增額提撥Q&amp;A</vt:lpstr>
      <vt:lpstr>增額提撥Q&amp;A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2015-05-11T08:32:56Z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TC022643319991</vt:lpwstr>
  </property>
</Properties>
</file>